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2" r:id="rId3"/>
    <p:sldId id="265" r:id="rId4"/>
    <p:sldId id="260" r:id="rId5"/>
    <p:sldId id="266" r:id="rId6"/>
    <p:sldId id="267" r:id="rId7"/>
    <p:sldId id="268" r:id="rId8"/>
    <p:sldId id="269" r:id="rId9"/>
    <p:sldId id="270" r:id="rId10"/>
    <p:sldId id="271" r:id="rId11"/>
    <p:sldId id="272" r:id="rId12"/>
    <p:sldId id="273" r:id="rId13"/>
    <p:sldId id="276" r:id="rId14"/>
    <p:sldId id="277" r:id="rId15"/>
    <p:sldId id="274" r:id="rId16"/>
    <p:sldId id="275" r:id="rId17"/>
    <p:sldId id="278" r:id="rId18"/>
    <p:sldId id="263" r:id="rId19"/>
    <p:sldId id="257" r:id="rId20"/>
    <p:sldId id="264" r:id="rId21"/>
    <p:sldId id="261" r:id="rId22"/>
    <p:sldId id="25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324" autoAdjust="0"/>
    <p:restoredTop sz="94660"/>
  </p:normalViewPr>
  <p:slideViewPr>
    <p:cSldViewPr>
      <p:cViewPr>
        <p:scale>
          <a:sx n="90" d="100"/>
          <a:sy n="90" d="100"/>
        </p:scale>
        <p:origin x="-786" y="3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IM%20SITEPU\Downloads\DAFTAR%20NAMA%20PENGADILAN%20SE-WILAYAH%20LAMPUN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dLbls>
            <c:showVal val="1"/>
          </c:dLbls>
          <c:cat>
            <c:strRef>
              <c:f>Sheet3!$A$2:$A$5</c:f>
              <c:strCache>
                <c:ptCount val="4"/>
                <c:pt idx="0">
                  <c:v>Gedung yang belum prototype</c:v>
                </c:pt>
                <c:pt idx="1">
                  <c:v>Gedung yang sudah prototype</c:v>
                </c:pt>
                <c:pt idx="2">
                  <c:v>Gedung prototype tampak depan</c:v>
                </c:pt>
                <c:pt idx="3">
                  <c:v>Pengadilan Baru</c:v>
                </c:pt>
              </c:strCache>
            </c:strRef>
          </c:cat>
          <c:val>
            <c:numRef>
              <c:f>Sheet3!$B$2:$B$5</c:f>
              <c:numCache>
                <c:formatCode>General</c:formatCode>
                <c:ptCount val="4"/>
                <c:pt idx="0">
                  <c:v>304</c:v>
                </c:pt>
                <c:pt idx="1">
                  <c:v>504</c:v>
                </c:pt>
                <c:pt idx="2">
                  <c:v>41</c:v>
                </c:pt>
                <c:pt idx="3">
                  <c:v>85</c:v>
                </c:pt>
              </c:numCache>
            </c:numRef>
          </c:val>
        </c:ser>
        <c:dLbls>
          <c:showVal val="1"/>
        </c:dLbls>
        <c:gapWidth val="75"/>
        <c:axId val="79556608"/>
        <c:axId val="79558144"/>
      </c:barChart>
      <c:catAx>
        <c:axId val="79556608"/>
        <c:scaling>
          <c:orientation val="minMax"/>
        </c:scaling>
        <c:axPos val="b"/>
        <c:majorTickMark val="none"/>
        <c:tickLblPos val="nextTo"/>
        <c:crossAx val="79558144"/>
        <c:crosses val="autoZero"/>
        <c:auto val="1"/>
        <c:lblAlgn val="ctr"/>
        <c:lblOffset val="100"/>
      </c:catAx>
      <c:valAx>
        <c:axId val="79558144"/>
        <c:scaling>
          <c:orientation val="minMax"/>
          <c:max val="1000"/>
          <c:min val="0"/>
        </c:scaling>
        <c:axPos val="l"/>
        <c:numFmt formatCode="General" sourceLinked="1"/>
        <c:majorTickMark val="none"/>
        <c:tickLblPos val="nextTo"/>
        <c:crossAx val="79556608"/>
        <c:crosses val="autoZero"/>
        <c:crossBetween val="between"/>
        <c:majorUnit val="100"/>
        <c:minorUnit val="10"/>
      </c:valAx>
    </c:plotArea>
    <c:plotVisOnly val="1"/>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50CC332B-BC98-479C-9712-95AE06632E2E}"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CC332B-BC98-479C-9712-95AE06632E2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CC332B-BC98-479C-9712-95AE06632E2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CC332B-BC98-479C-9712-95AE06632E2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0CC332B-BC98-479C-9712-95AE06632E2E}"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0CC332B-BC98-479C-9712-95AE06632E2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0CC332B-BC98-479C-9712-95AE06632E2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0CC332B-BC98-479C-9712-95AE06632E2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0CC332B-BC98-479C-9712-95AE06632E2E}"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0CC332B-BC98-479C-9712-95AE06632E2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C8188D1A-138F-43E9-A4F7-87B16D4FDA37}" type="datetimeFigureOut">
              <a:rPr lang="en-US" smtClean="0"/>
              <a:pPr/>
              <a:t>8/31/2016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0CC332B-BC98-479C-9712-95AE06632E2E}"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8188D1A-138F-43E9-A4F7-87B16D4FDA37}" type="datetimeFigureOut">
              <a:rPr lang="en-US" smtClean="0"/>
              <a:pPr/>
              <a:t>8/31/2016</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50CC332B-BC98-479C-9712-95AE06632E2E}"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3212976"/>
            <a:ext cx="7406640" cy="1472184"/>
          </a:xfrm>
        </p:spPr>
        <p:txBody>
          <a:bodyPr/>
          <a:lstStyle/>
          <a:p>
            <a:r>
              <a:rPr lang="id-ID" dirty="0" smtClean="0"/>
              <a:t>Progress Pengadaan Sarana dan Prasarana </a:t>
            </a:r>
            <a:endParaRPr lang="en-US" dirty="0"/>
          </a:p>
        </p:txBody>
      </p:sp>
      <p:sp>
        <p:nvSpPr>
          <p:cNvPr id="3" name="Subtitle 2"/>
          <p:cNvSpPr>
            <a:spLocks noGrp="1"/>
          </p:cNvSpPr>
          <p:nvPr>
            <p:ph type="subTitle" idx="1"/>
          </p:nvPr>
        </p:nvSpPr>
        <p:spPr>
          <a:xfrm>
            <a:off x="1259632" y="4725144"/>
            <a:ext cx="7406640" cy="1752600"/>
          </a:xfrm>
        </p:spPr>
        <p:txBody>
          <a:bodyPr>
            <a:normAutofit/>
          </a:bodyPr>
          <a:lstStyle/>
          <a:p>
            <a:r>
              <a:rPr lang="id-ID" sz="4000" dirty="0" smtClean="0">
                <a:solidFill>
                  <a:schemeClr val="tx1"/>
                </a:solidFill>
              </a:rPr>
              <a:t>Sampai Dengan Tahun 2016</a:t>
            </a:r>
            <a:endParaRPr lang="en-US" sz="4000" dirty="0">
              <a:solidFill>
                <a:schemeClr val="tx1"/>
              </a:solidFill>
            </a:endParaRPr>
          </a:p>
        </p:txBody>
      </p:sp>
      <p:pic>
        <p:nvPicPr>
          <p:cNvPr id="1026" name="Picture 2" descr="G:\data_puu\Logo MA GOLD.jpg"/>
          <p:cNvPicPr>
            <a:picLocks noChangeAspect="1" noChangeArrowheads="1"/>
          </p:cNvPicPr>
          <p:nvPr/>
        </p:nvPicPr>
        <p:blipFill>
          <a:blip r:embed="rId2" cstate="print"/>
          <a:srcRect/>
          <a:stretch>
            <a:fillRect/>
          </a:stretch>
        </p:blipFill>
        <p:spPr bwMode="auto">
          <a:xfrm>
            <a:off x="3851920" y="836712"/>
            <a:ext cx="1527238" cy="194421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4" name="Table 3"/>
          <p:cNvGraphicFramePr>
            <a:graphicFrameLocks noGrp="1"/>
          </p:cNvGraphicFramePr>
          <p:nvPr/>
        </p:nvGraphicFramePr>
        <p:xfrm>
          <a:off x="1071538" y="1412776"/>
          <a:ext cx="7858180" cy="4608509"/>
        </p:xfrm>
        <a:graphic>
          <a:graphicData uri="http://schemas.openxmlformats.org/drawingml/2006/table">
            <a:tbl>
              <a:tblPr/>
              <a:tblGrid>
                <a:gridCol w="365156"/>
                <a:gridCol w="1986454"/>
                <a:gridCol w="1363166"/>
                <a:gridCol w="4143404"/>
              </a:tblGrid>
              <a:tr h="176869">
                <a:tc gridSpan="4">
                  <a:txBody>
                    <a:bodyPr/>
                    <a:lstStyle/>
                    <a:p>
                      <a:pPr algn="ctr" fontAlgn="ctr"/>
                      <a:r>
                        <a:rPr lang="en-US" sz="1000" b="0" i="0" u="none" strike="noStrike" dirty="0">
                          <a:solidFill>
                            <a:srgbClr val="000000"/>
                          </a:solidFill>
                          <a:latin typeface="Calibri"/>
                        </a:rPr>
                        <a:t>PERLUASAN &amp; </a:t>
                      </a:r>
                      <a:r>
                        <a:rPr lang="en-US" sz="1000" b="0" i="0" u="none" strike="noStrike" dirty="0" smtClean="0">
                          <a:solidFill>
                            <a:srgbClr val="000000"/>
                          </a:solidFill>
                          <a:latin typeface="Calibri"/>
                        </a:rPr>
                        <a:t>RENOVASI GEDUNG </a:t>
                      </a:r>
                      <a:r>
                        <a:rPr lang="en-US" sz="1000" b="0" i="0" u="none" strike="noStrike" dirty="0">
                          <a:solidFill>
                            <a:srgbClr val="000000"/>
                          </a:solidFill>
                          <a:latin typeface="Calibri"/>
                        </a:rPr>
                        <a:t>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8517">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42409">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517">
                <a:tc>
                  <a:txBody>
                    <a:bodyPr/>
                    <a:lstStyle/>
                    <a:p>
                      <a:pPr algn="ctr" fontAlgn="ctr"/>
                      <a:r>
                        <a:rPr lang="en-US" sz="1000" b="0" i="0" u="none" strike="noStrike">
                          <a:solidFill>
                            <a:srgbClr val="000000"/>
                          </a:solidFill>
                          <a:latin typeface="Calibri"/>
                        </a:rPr>
                        <a:t>41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Curup</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700.000.000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t>
                      </a:r>
                      <a:r>
                        <a:rPr lang="en-US" sz="1000" b="0" i="0" u="none" strike="noStrike" dirty="0" err="1">
                          <a:solidFill>
                            <a:srgbClr val="000000"/>
                          </a:solidFill>
                          <a:latin typeface="Calibri"/>
                        </a:rPr>
                        <a:t>Utama</a:t>
                      </a:r>
                      <a:r>
                        <a:rPr lang="en-US" sz="1000" b="0" i="0" u="none" strike="noStrike" dirty="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Mediasi</a:t>
                      </a:r>
                      <a:r>
                        <a:rPr lang="en-US" sz="1000" b="0" i="0" u="none" strike="noStrike" dirty="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Tunggu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Tigaraksa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180.000.000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Atap</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Sukadana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1.600.000.000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Finishing </a:t>
                      </a:r>
                      <a:r>
                        <a:rPr lang="en-US" sz="1000" b="0" i="0" u="none" strike="noStrike" dirty="0" err="1">
                          <a:solidFill>
                            <a:srgbClr val="000000"/>
                          </a:solidFill>
                          <a:latin typeface="Calibri"/>
                        </a:rPr>
                        <a:t>Renovasi</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Rangkas Bitung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Finishing </a:t>
                      </a:r>
                      <a:r>
                        <a:rPr lang="en-US" sz="1000" b="0" i="0" u="none" strike="noStrike" dirty="0" err="1">
                          <a:solidFill>
                            <a:srgbClr val="000000"/>
                          </a:solidFill>
                          <a:latin typeface="Calibri"/>
                        </a:rPr>
                        <a:t>Renovasi</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Jakarta Pusat</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98.500.000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a:solidFill>
                            <a:srgbClr val="000000"/>
                          </a:solidFill>
                          <a:latin typeface="Calibri"/>
                        </a:rPr>
                        <a:t>Canopy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Depok</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700.000.000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Talud</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 </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Pengadaan</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Canopy</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Sumber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Tunggu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49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Purwakarta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144.460.000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Tahanan</a:t>
                      </a:r>
                      <a:r>
                        <a:rPr lang="en-US" sz="1000" b="0" i="0" u="none" strike="noStrike" dirty="0">
                          <a:solidFill>
                            <a:srgbClr val="000000"/>
                          </a:solidFill>
                          <a:latin typeface="Calibri"/>
                        </a:rPr>
                        <a:t> </a:t>
                      </a:r>
                      <a:r>
                        <a:rPr lang="en-US" sz="1000" b="0" i="0" u="none" strike="noStrike" dirty="0" err="1">
                          <a:solidFill>
                            <a:srgbClr val="000000"/>
                          </a:solidFill>
                          <a:latin typeface="Calibri"/>
                        </a:rPr>
                        <a:t>Anak</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Brebes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250.000.000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Tunggu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Banjarnegara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97.000.000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Wonogiri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300.000.000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Samping</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Belakang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Wates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474.500.000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Kediri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100.000.000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Arsip</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Lamongan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Tunggu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Trenggalek</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nn-NO" sz="1000" b="0" i="0" u="none" strike="noStrike" dirty="0" smtClean="0">
                          <a:solidFill>
                            <a:srgbClr val="000000"/>
                          </a:solidFill>
                          <a:latin typeface="Calibri"/>
                        </a:rPr>
                        <a:t>     Pembangunan </a:t>
                      </a:r>
                      <a:r>
                        <a:rPr lang="nn-NO" sz="1000" b="0" i="0" u="none" strike="noStrike" dirty="0">
                          <a:solidFill>
                            <a:srgbClr val="000000"/>
                          </a:solidFill>
                          <a:latin typeface="Calibri"/>
                        </a:rPr>
                        <a:t>Ruang Arsip, Perpusatakaan &amp; Ruang Tunggu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Idi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888.400.000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Langsa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908.400.000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i-FI" sz="1000" b="0" i="0" u="none" strike="noStrike" dirty="0" smtClean="0">
                          <a:solidFill>
                            <a:srgbClr val="000000"/>
                          </a:solidFill>
                          <a:latin typeface="Calibri"/>
                        </a:rPr>
                        <a:t>     Pembangunan </a:t>
                      </a:r>
                      <a:r>
                        <a:rPr lang="fi-FI" sz="1000" b="0" i="0" u="none" strike="noStrike" dirty="0">
                          <a:solidFill>
                            <a:srgbClr val="000000"/>
                          </a:solidFill>
                          <a:latin typeface="Calibri"/>
                        </a:rPr>
                        <a:t>Pagar Keliling &amp; Penataan Halaman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59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Sabang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438.000.000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Halaman</a:t>
                      </a:r>
                      <a:r>
                        <a:rPr lang="en-US" sz="1000" b="0" i="0" u="none" strike="noStrike" dirty="0">
                          <a:solidFill>
                            <a:srgbClr val="000000"/>
                          </a:solidFill>
                          <a:latin typeface="Calibri"/>
                        </a:rPr>
                        <a:t> </a:t>
                      </a:r>
                      <a:r>
                        <a:rPr lang="en-US" sz="1000" b="0" i="0" u="none" strike="noStrike" dirty="0" err="1">
                          <a:solidFill>
                            <a:srgbClr val="000000"/>
                          </a:solidFill>
                          <a:latin typeface="Calibri"/>
                        </a:rPr>
                        <a:t>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63">
                <a:tc>
                  <a:txBody>
                    <a:bodyPr/>
                    <a:lstStyle/>
                    <a:p>
                      <a:pPr algn="ctr" fontAlgn="ctr"/>
                      <a:r>
                        <a:rPr lang="en-US" sz="1000" b="0" i="0" u="none" strike="noStrike">
                          <a:solidFill>
                            <a:srgbClr val="000000"/>
                          </a:solidFill>
                          <a:latin typeface="Calibri"/>
                        </a:rPr>
                        <a:t>60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Simpang Tiga Radelong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808.500.000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a:solidFill>
                            <a:srgbClr val="000000"/>
                          </a:solidFill>
                          <a:latin typeface="Calibri"/>
                        </a:rPr>
                        <a:t>Pagar Kantor &amp; Penataan </a:t>
                      </a:r>
                      <a:r>
                        <a:rPr lang="en-US" sz="1000" b="0" i="0" u="none" strike="noStrike" dirty="0" err="1">
                          <a:solidFill>
                            <a:srgbClr val="000000"/>
                          </a:solidFill>
                          <a:latin typeface="Calibri"/>
                        </a:rPr>
                        <a:t>halam</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5" name="Table 4"/>
          <p:cNvGraphicFramePr>
            <a:graphicFrameLocks noGrp="1"/>
          </p:cNvGraphicFramePr>
          <p:nvPr/>
        </p:nvGraphicFramePr>
        <p:xfrm>
          <a:off x="1071537" y="1340768"/>
          <a:ext cx="7786743" cy="4896551"/>
        </p:xfrm>
        <a:graphic>
          <a:graphicData uri="http://schemas.openxmlformats.org/drawingml/2006/table">
            <a:tbl>
              <a:tblPr/>
              <a:tblGrid>
                <a:gridCol w="361836"/>
                <a:gridCol w="1968396"/>
                <a:gridCol w="1201302"/>
                <a:gridCol w="4255209"/>
              </a:tblGrid>
              <a:tr h="187923">
                <a:tc gridSpan="4">
                  <a:txBody>
                    <a:bodyPr/>
                    <a:lstStyle/>
                    <a:p>
                      <a:pPr algn="ctr" fontAlgn="ctr"/>
                      <a:r>
                        <a:rPr lang="en-US" sz="1000" b="0" i="0" u="none" strike="noStrike" dirty="0">
                          <a:solidFill>
                            <a:srgbClr val="000000"/>
                          </a:solidFill>
                          <a:latin typeface="Calibri"/>
                        </a:rPr>
                        <a:t>PERLUASAN &amp; </a:t>
                      </a:r>
                      <a:r>
                        <a:rPr lang="en-US" sz="1000" b="0" i="0" u="none" strike="noStrike" dirty="0" smtClean="0">
                          <a:solidFill>
                            <a:srgbClr val="000000"/>
                          </a:solidFill>
                          <a:latin typeface="Calibri"/>
                        </a:rPr>
                        <a:t>RENOVASI GEDUNG </a:t>
                      </a:r>
                      <a:r>
                        <a:rPr lang="en-US" sz="1000" b="0" i="0" u="none" strike="noStrike" dirty="0">
                          <a:solidFill>
                            <a:srgbClr val="000000"/>
                          </a:solidFill>
                          <a:latin typeface="Calibri"/>
                        </a:rPr>
                        <a:t>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10924">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70060">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0924">
                <a:tc>
                  <a:txBody>
                    <a:bodyPr/>
                    <a:lstStyle/>
                    <a:p>
                      <a:pPr algn="ctr" fontAlgn="ctr"/>
                      <a:r>
                        <a:rPr lang="en-US" sz="1000" b="0" i="0" u="none" strike="noStrike">
                          <a:solidFill>
                            <a:srgbClr val="000000"/>
                          </a:solidFill>
                          <a:latin typeface="Calibri"/>
                        </a:rPr>
                        <a:t>61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Idi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917.000.000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Kantor &amp; </a:t>
                      </a:r>
                      <a:r>
                        <a:rPr lang="en-US" sz="1000" b="0" i="0" u="none" strike="noStrike" dirty="0" err="1">
                          <a:solidFill>
                            <a:srgbClr val="000000"/>
                          </a:solidFill>
                          <a:latin typeface="Calibri"/>
                        </a:rPr>
                        <a:t>Penataan</a:t>
                      </a:r>
                      <a:r>
                        <a:rPr lang="en-US" sz="1000" b="0" i="0" u="none" strike="noStrike" dirty="0">
                          <a:solidFill>
                            <a:srgbClr val="000000"/>
                          </a:solidFill>
                          <a:latin typeface="Calibri"/>
                        </a:rPr>
                        <a:t> </a:t>
                      </a:r>
                      <a:r>
                        <a:rPr lang="en-US" sz="1000" b="0" i="0" u="none" strike="noStrike" dirty="0" err="1">
                          <a:solidFill>
                            <a:srgbClr val="000000"/>
                          </a:solidFill>
                          <a:latin typeface="Calibri"/>
                        </a:rPr>
                        <a:t>halam</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Bengkalis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170.407.000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Pembuatan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Panggung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t>
                      </a:r>
                      <a:r>
                        <a:rPr lang="en-US" sz="1000" b="0" i="0" u="none" strike="noStrike" dirty="0" err="1">
                          <a:solidFill>
                            <a:srgbClr val="000000"/>
                          </a:solidFill>
                          <a:latin typeface="Calibri"/>
                        </a:rPr>
                        <a:t>Permanen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Bintuhan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331.000.000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Barang</a:t>
                      </a:r>
                      <a:r>
                        <a:rPr lang="en-US" sz="1000" b="0" i="0" u="none" strike="noStrike" dirty="0">
                          <a:solidFill>
                            <a:srgbClr val="000000"/>
                          </a:solidFill>
                          <a:latin typeface="Calibri"/>
                        </a:rPr>
                        <a:t> </a:t>
                      </a:r>
                      <a:r>
                        <a:rPr lang="en-US" sz="1000" b="0" i="0" u="none" strike="noStrike" dirty="0" err="1">
                          <a:solidFill>
                            <a:srgbClr val="000000"/>
                          </a:solidFill>
                          <a:latin typeface="Calibri"/>
                        </a:rPr>
                        <a:t>Bukti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Tais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t>
                      </a:r>
                      <a:r>
                        <a:rPr lang="en-US" sz="1000" b="0" i="0" u="none" strike="noStrike" dirty="0" err="1">
                          <a:solidFill>
                            <a:srgbClr val="000000"/>
                          </a:solidFill>
                          <a:latin typeface="Calibri"/>
                        </a:rPr>
                        <a:t>Anak</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Mediasi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Jakarta Timur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4.800.000.000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t>
                      </a:r>
                      <a:r>
                        <a:rPr lang="en-US" sz="1000" b="0" i="0" u="none" strike="noStrike" dirty="0" err="1">
                          <a:solidFill>
                            <a:srgbClr val="000000"/>
                          </a:solidFill>
                          <a:latin typeface="Calibri"/>
                        </a:rPr>
                        <a:t>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Bandung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Kerja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Klaten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1.700.000.000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t>
                      </a:r>
                      <a:r>
                        <a:rPr lang="en-US" sz="1000" b="0" i="0" u="none" strike="noStrike" dirty="0" err="1">
                          <a:solidFill>
                            <a:srgbClr val="000000"/>
                          </a:solidFill>
                          <a:latin typeface="Calibri"/>
                        </a:rPr>
                        <a:t>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Kudus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2.366.000.000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t>
                      </a:r>
                      <a:r>
                        <a:rPr lang="en-US" sz="1000" b="0" i="0" u="none" strike="noStrike" dirty="0" err="1">
                          <a:solidFill>
                            <a:srgbClr val="000000"/>
                          </a:solidFill>
                          <a:latin typeface="Calibri"/>
                        </a:rPr>
                        <a:t>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69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Batang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5.000.000.000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t>
                      </a:r>
                      <a:r>
                        <a:rPr lang="en-US" sz="1000" b="0" i="0" u="none" strike="noStrike" dirty="0" err="1">
                          <a:solidFill>
                            <a:srgbClr val="000000"/>
                          </a:solidFill>
                          <a:latin typeface="Calibri"/>
                        </a:rPr>
                        <a:t>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 Surabaya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133.000.000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Untuk</a:t>
                      </a:r>
                      <a:r>
                        <a:rPr lang="en-US" sz="1000" b="0" i="0" u="none" strike="noStrike" dirty="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Arsip</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Manna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3.000.000.000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Kerja</a:t>
                      </a:r>
                      <a:r>
                        <a:rPr lang="en-US" sz="1000" b="0" i="0" u="none" strike="noStrike" dirty="0">
                          <a:solidFill>
                            <a:srgbClr val="000000"/>
                          </a:solidFill>
                          <a:latin typeface="Calibri"/>
                        </a:rPr>
                        <a:t> &amp; Prototype </a:t>
                      </a:r>
                      <a:r>
                        <a:rPr lang="en-US" sz="1000" b="0" i="0" u="none" strike="noStrike" dirty="0" err="1">
                          <a:solidFill>
                            <a:srgbClr val="000000"/>
                          </a:solidFill>
                          <a:latin typeface="Calibri"/>
                        </a:rPr>
                        <a:t>Gedung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Garut</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189.000.000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Pengadaan</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Paving Blok </a:t>
                      </a:r>
                      <a:r>
                        <a:rPr lang="en-US" sz="1000" b="0" i="0" u="none" strike="noStrike" dirty="0" err="1">
                          <a:solidFill>
                            <a:srgbClr val="000000"/>
                          </a:solidFill>
                          <a:latin typeface="Calibri"/>
                        </a:rPr>
                        <a:t>Belakang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Salatiga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43.750.000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Pembuatan</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Canopy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Tunggu</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Purwokerto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1.320.000.000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Purworejo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1.780.000.000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Arsip</a:t>
                      </a:r>
                      <a:r>
                        <a:rPr lang="en-US" sz="1000" b="0" i="0" u="none" strike="noStrike" dirty="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Kerja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kediri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5.546.400.000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it-IT" sz="1000" b="0" i="0" u="none" strike="noStrike" dirty="0" smtClean="0">
                          <a:solidFill>
                            <a:srgbClr val="000000"/>
                          </a:solidFill>
                          <a:latin typeface="Calibri"/>
                        </a:rPr>
                        <a:t>     Renovasi</a:t>
                      </a:r>
                      <a:r>
                        <a:rPr lang="it-IT" sz="1000" b="0" i="0" u="none" strike="noStrike" dirty="0">
                          <a:solidFill>
                            <a:srgbClr val="000000"/>
                          </a:solidFill>
                          <a:latin typeface="Calibri"/>
                        </a:rPr>
                        <a:t>, restorasi &amp; Perluasan Ex PN Kediri (Gedung Lama)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 Banda Aceh</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170.000.000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Runag</a:t>
                      </a:r>
                      <a:r>
                        <a:rPr lang="en-US" sz="1000" b="0" i="0" u="none" strike="noStrike" dirty="0">
                          <a:solidFill>
                            <a:srgbClr val="000000"/>
                          </a:solidFill>
                          <a:latin typeface="Calibri"/>
                        </a:rPr>
                        <a:t> </a:t>
                      </a:r>
                      <a:r>
                        <a:rPr lang="en-US" sz="1000" b="0" i="0" u="none" strike="noStrike" dirty="0" err="1">
                          <a:solidFill>
                            <a:srgbClr val="000000"/>
                          </a:solidFill>
                          <a:latin typeface="Calibri"/>
                        </a:rPr>
                        <a:t>Tunggu</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Pariaman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5.000.000.000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&amp;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79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Binjai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30.000.000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Pembuatan</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Canopy</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880">
                <a:tc>
                  <a:txBody>
                    <a:bodyPr/>
                    <a:lstStyle/>
                    <a:p>
                      <a:pPr algn="ctr" fontAlgn="ctr"/>
                      <a:r>
                        <a:rPr lang="en-US" sz="1000" b="0" i="0" u="none" strike="noStrike">
                          <a:solidFill>
                            <a:srgbClr val="000000"/>
                          </a:solidFill>
                          <a:latin typeface="Calibri"/>
                        </a:rPr>
                        <a:t>80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Pandan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80.000.000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Kerja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4" name="Table 3"/>
          <p:cNvGraphicFramePr>
            <a:graphicFrameLocks noGrp="1"/>
          </p:cNvGraphicFramePr>
          <p:nvPr/>
        </p:nvGraphicFramePr>
        <p:xfrm>
          <a:off x="1071538" y="1556792"/>
          <a:ext cx="7786742" cy="4176458"/>
        </p:xfrm>
        <a:graphic>
          <a:graphicData uri="http://schemas.openxmlformats.org/drawingml/2006/table">
            <a:tbl>
              <a:tblPr/>
              <a:tblGrid>
                <a:gridCol w="361836"/>
                <a:gridCol w="1968397"/>
                <a:gridCol w="1201301"/>
                <a:gridCol w="4255208"/>
              </a:tblGrid>
              <a:tr h="174615">
                <a:tc gridSpan="4">
                  <a:txBody>
                    <a:bodyPr/>
                    <a:lstStyle/>
                    <a:p>
                      <a:pPr algn="ctr" fontAlgn="ctr"/>
                      <a:r>
                        <a:rPr lang="en-US" sz="1000" b="0" i="0" u="none" strike="noStrike" dirty="0">
                          <a:solidFill>
                            <a:srgbClr val="000000"/>
                          </a:solidFill>
                          <a:latin typeface="Calibri"/>
                        </a:rPr>
                        <a:t>PERLUASAN &amp; </a:t>
                      </a:r>
                      <a:r>
                        <a:rPr lang="en-US" sz="1000" b="0" i="0" u="none" strike="noStrike" dirty="0" smtClean="0">
                          <a:solidFill>
                            <a:srgbClr val="000000"/>
                          </a:solidFill>
                          <a:latin typeface="Calibri"/>
                        </a:rPr>
                        <a:t>RENOVASI GEDUNG </a:t>
                      </a:r>
                      <a:r>
                        <a:rPr lang="en-US" sz="1000" b="0" i="0" u="none" strike="noStrike" dirty="0">
                          <a:solidFill>
                            <a:srgbClr val="000000"/>
                          </a:solidFill>
                          <a:latin typeface="Calibri"/>
                        </a:rPr>
                        <a:t>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5986">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36770">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986">
                <a:tc>
                  <a:txBody>
                    <a:bodyPr/>
                    <a:lstStyle/>
                    <a:p>
                      <a:pPr algn="ctr" fontAlgn="ctr"/>
                      <a:r>
                        <a:rPr lang="en-US" sz="1000" b="0" i="0" u="none" strike="noStrike">
                          <a:solidFill>
                            <a:srgbClr val="000000"/>
                          </a:solidFill>
                          <a:latin typeface="Calibri"/>
                        </a:rPr>
                        <a:t>81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Lubuk Sikaping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412.507.000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Fisik</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Interior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Lubuk Basung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151.200.000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t>
                      </a:r>
                      <a:r>
                        <a:rPr lang="en-US" sz="1000" b="0" i="0" u="none" strike="noStrike" dirty="0" err="1">
                          <a:solidFill>
                            <a:srgbClr val="000000"/>
                          </a:solidFill>
                          <a:latin typeface="Calibri"/>
                        </a:rPr>
                        <a:t>Anak</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Pariaman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4.485.000.000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nb-NO" sz="1000" b="0" i="0" u="none" strike="noStrike" dirty="0" smtClean="0">
                          <a:solidFill>
                            <a:srgbClr val="000000"/>
                          </a:solidFill>
                          <a:latin typeface="Calibri"/>
                        </a:rPr>
                        <a:t>     Renovasi </a:t>
                      </a:r>
                      <a:r>
                        <a:rPr lang="nb-NO" sz="1000" b="0" i="0" u="none" strike="noStrike" dirty="0">
                          <a:solidFill>
                            <a:srgbClr val="000000"/>
                          </a:solidFill>
                          <a:latin typeface="Calibri"/>
                        </a:rPr>
                        <a:t>Gedung Tahap  Tampak Depan Prototype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Pagar Alam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416.707.000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Pembuatan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Lebong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Pengerasan</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Halaman</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Purworejo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2.860.250.000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Sragen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2.848.000.000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Surakarta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454.000.000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89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Dilmil II-10 Semarang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3.600.000.000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Bangil</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2.250.000.000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Banyuwangi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1.800.000.000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Bondowoso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1.800.000.000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Situbondo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2.706.000.000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Banyuwangi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1.752.000.000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Jember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3.122.000.000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dan</a:t>
                      </a:r>
                      <a:r>
                        <a:rPr lang="en-US" sz="1000" b="0" i="0" u="none" strike="noStrike" dirty="0">
                          <a:solidFill>
                            <a:srgbClr val="000000"/>
                          </a:solidFill>
                          <a:latin typeface="Calibri"/>
                        </a:rPr>
                        <a:t>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Lhok Sukon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8.990.000.000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dan Perluasan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Sekayu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2.500.000.000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dan Perluasan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a:solidFill>
                            <a:srgbClr val="000000"/>
                          </a:solidFill>
                          <a:latin typeface="Calibri"/>
                        </a:rPr>
                        <a:t>98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Bengkulu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dan Perluasan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4" name="Table 3"/>
          <p:cNvGraphicFramePr>
            <a:graphicFrameLocks noGrp="1"/>
          </p:cNvGraphicFramePr>
          <p:nvPr/>
        </p:nvGraphicFramePr>
        <p:xfrm>
          <a:off x="1071538" y="1556792"/>
          <a:ext cx="7786742" cy="4176458"/>
        </p:xfrm>
        <a:graphic>
          <a:graphicData uri="http://schemas.openxmlformats.org/drawingml/2006/table">
            <a:tbl>
              <a:tblPr/>
              <a:tblGrid>
                <a:gridCol w="361836"/>
                <a:gridCol w="1968397"/>
                <a:gridCol w="1201301"/>
                <a:gridCol w="4255208"/>
              </a:tblGrid>
              <a:tr h="174615">
                <a:tc gridSpan="4">
                  <a:txBody>
                    <a:bodyPr/>
                    <a:lstStyle/>
                    <a:p>
                      <a:pPr algn="ctr" fontAlgn="ctr"/>
                      <a:r>
                        <a:rPr lang="en-US" sz="1000" b="0" i="0" u="none" strike="noStrike" dirty="0">
                          <a:solidFill>
                            <a:srgbClr val="000000"/>
                          </a:solidFill>
                          <a:latin typeface="Calibri"/>
                        </a:rPr>
                        <a:t>PERLUASAN &amp; </a:t>
                      </a:r>
                      <a:r>
                        <a:rPr lang="en-US" sz="1000" b="0" i="0" u="none" strike="noStrike" dirty="0" smtClean="0">
                          <a:solidFill>
                            <a:srgbClr val="000000"/>
                          </a:solidFill>
                          <a:latin typeface="Calibri"/>
                        </a:rPr>
                        <a:t>RENOVASI GEDUNG </a:t>
                      </a:r>
                      <a:r>
                        <a:rPr lang="en-US" sz="1000" b="0" i="0" u="none" strike="noStrike" dirty="0">
                          <a:solidFill>
                            <a:srgbClr val="000000"/>
                          </a:solidFill>
                          <a:latin typeface="Calibri"/>
                        </a:rPr>
                        <a:t>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5986">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36770">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986">
                <a:tc>
                  <a:txBody>
                    <a:bodyPr/>
                    <a:lstStyle/>
                    <a:p>
                      <a:pPr algn="ctr" fontAlgn="ctr"/>
                      <a:r>
                        <a:rPr lang="en-US" sz="1000" b="0" i="0" u="none" strike="noStrike" dirty="0" smtClean="0">
                          <a:solidFill>
                            <a:srgbClr val="000000"/>
                          </a:solidFill>
                          <a:latin typeface="Calibri"/>
                        </a:rPr>
                        <a:t>99</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Singkawang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2.500.000.000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r>
                        <a:rPr lang="en-US" sz="1000" b="0" i="0" u="none" strike="noStrike" dirty="0" err="1" smtClean="0">
                          <a:solidFill>
                            <a:srgbClr val="000000"/>
                          </a:solidFill>
                          <a:latin typeface="Calibri"/>
                        </a:rPr>
                        <a:t>Sesuai</a:t>
                      </a:r>
                      <a:r>
                        <a:rPr lang="en-US" sz="1000" b="0" i="0" u="none" strike="noStrike" dirty="0" smtClean="0">
                          <a:solidFill>
                            <a:srgbClr val="000000"/>
                          </a:solidFill>
                          <a:latin typeface="Calibri"/>
                        </a:rPr>
                        <a:t> Prototype</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Palangkaraya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9.291.000.000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r>
                        <a:rPr lang="en-US" sz="1000" b="0" i="0" u="none" strike="noStrike" dirty="0" err="1" smtClean="0">
                          <a:solidFill>
                            <a:srgbClr val="000000"/>
                          </a:solidFill>
                          <a:latin typeface="Calibri"/>
                        </a:rPr>
                        <a:t>Tampak</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101</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Rantau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9.460.000.000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nb-NO" sz="1000" b="0" i="0" u="none" strike="noStrike" dirty="0" smtClean="0">
                          <a:solidFill>
                            <a:srgbClr val="000000"/>
                          </a:solidFill>
                          <a:latin typeface="Calibri"/>
                        </a:rPr>
                        <a:t>       Rehab Gedung Kantor</a:t>
                      </a:r>
                      <a:endParaRPr lang="nb-NO"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102</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Tondano</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450.000.000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103</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Kotamubago</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671.250.000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Atap</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104</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Tahuna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2.287.500.000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r>
                        <a:rPr lang="en-US" sz="1000" b="0" i="0" u="none" strike="noStrike" dirty="0" err="1" smtClean="0">
                          <a:solidFill>
                            <a:srgbClr val="000000"/>
                          </a:solidFill>
                          <a:latin typeface="Calibri"/>
                        </a:rPr>
                        <a:t>Sesuai</a:t>
                      </a:r>
                      <a:r>
                        <a:rPr lang="en-US" sz="1000" b="0" i="0" u="none" strike="noStrike" dirty="0" smtClean="0">
                          <a:solidFill>
                            <a:srgbClr val="000000"/>
                          </a:solidFill>
                          <a:latin typeface="Calibri"/>
                        </a:rPr>
                        <a:t> Prototype</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105</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Tondano</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325.500.000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106</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Buol</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1.800.000.000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107</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Kab</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Donggala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1.800.000.000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108</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Donggala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1.790.000.000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109</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Palu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1.680.000.000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Prototype </a:t>
                      </a:r>
                      <a:r>
                        <a:rPr lang="en-US" sz="1000" b="0" i="0" u="none" strike="noStrike" dirty="0" err="1" smtClean="0">
                          <a:solidFill>
                            <a:srgbClr val="000000"/>
                          </a:solidFill>
                          <a:latin typeface="Calibri"/>
                        </a:rPr>
                        <a:t>Tampak</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Maros</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2.450.000.000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111</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Pangkajene</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2.550.000.000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Prototype </a:t>
                      </a:r>
                      <a:r>
                        <a:rPr lang="en-US" sz="1000" b="0" i="0" u="none" strike="noStrike" dirty="0" err="1" smtClean="0">
                          <a:solidFill>
                            <a:srgbClr val="000000"/>
                          </a:solidFill>
                          <a:latin typeface="Calibri"/>
                        </a:rPr>
                        <a:t>Tampakk</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112</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PT Ujung Pandang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425.000.000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Atap</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113</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Pasarwajo</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581.390.000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Perluasan</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dan</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Sumur</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Bor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114</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PTA </a:t>
                      </a:r>
                      <a:r>
                        <a:rPr lang="en-US" sz="1000" b="0" i="0" u="none" strike="noStrike" dirty="0" err="1" smtClean="0">
                          <a:solidFill>
                            <a:srgbClr val="000000"/>
                          </a:solidFill>
                          <a:latin typeface="Calibri"/>
                        </a:rPr>
                        <a:t>Kendari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atas</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 </a:t>
                      </a:r>
                      <a:r>
                        <a:rPr lang="en-US" sz="1000" b="0" i="0" u="none" strike="noStrike" dirty="0" err="1" smtClean="0">
                          <a:solidFill>
                            <a:srgbClr val="000000"/>
                          </a:solidFill>
                          <a:latin typeface="Calibri"/>
                        </a:rPr>
                        <a:t>atap</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115</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Masohi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3.000.000.000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r>
                        <a:rPr lang="en-US" sz="1000" b="0" i="0" u="none" strike="noStrike" dirty="0" err="1" smtClean="0">
                          <a:solidFill>
                            <a:srgbClr val="000000"/>
                          </a:solidFill>
                          <a:latin typeface="Calibri"/>
                        </a:rPr>
                        <a:t>Tampak</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116</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Masohi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9.234.400.000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r>
                        <a:rPr lang="en-US" sz="1000" b="0" i="0" u="none" strike="noStrike" dirty="0" err="1" smtClean="0">
                          <a:solidFill>
                            <a:srgbClr val="000000"/>
                          </a:solidFill>
                          <a:latin typeface="Calibri"/>
                        </a:rPr>
                        <a:t>Tampak</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4" name="Table 3"/>
          <p:cNvGraphicFramePr>
            <a:graphicFrameLocks noGrp="1"/>
          </p:cNvGraphicFramePr>
          <p:nvPr/>
        </p:nvGraphicFramePr>
        <p:xfrm>
          <a:off x="1071538" y="1556792"/>
          <a:ext cx="7786742" cy="3803152"/>
        </p:xfrm>
        <a:graphic>
          <a:graphicData uri="http://schemas.openxmlformats.org/drawingml/2006/table">
            <a:tbl>
              <a:tblPr/>
              <a:tblGrid>
                <a:gridCol w="361836"/>
                <a:gridCol w="1968397"/>
                <a:gridCol w="1201301"/>
                <a:gridCol w="4255208"/>
              </a:tblGrid>
              <a:tr h="174615">
                <a:tc gridSpan="4">
                  <a:txBody>
                    <a:bodyPr/>
                    <a:lstStyle/>
                    <a:p>
                      <a:pPr algn="ctr" fontAlgn="ctr"/>
                      <a:r>
                        <a:rPr lang="en-US" sz="1000" b="0" i="0" u="none" strike="noStrike" dirty="0">
                          <a:solidFill>
                            <a:srgbClr val="000000"/>
                          </a:solidFill>
                          <a:latin typeface="Calibri"/>
                        </a:rPr>
                        <a:t>PERLUASAN &amp; </a:t>
                      </a:r>
                      <a:r>
                        <a:rPr lang="en-US" sz="1000" b="0" i="0" u="none" strike="noStrike" dirty="0" smtClean="0">
                          <a:solidFill>
                            <a:srgbClr val="000000"/>
                          </a:solidFill>
                          <a:latin typeface="Calibri"/>
                        </a:rPr>
                        <a:t>RENOVASI GEDUNG </a:t>
                      </a:r>
                      <a:r>
                        <a:rPr lang="en-US" sz="1000" b="0" i="0" u="none" strike="noStrike" dirty="0">
                          <a:solidFill>
                            <a:srgbClr val="000000"/>
                          </a:solidFill>
                          <a:latin typeface="Calibri"/>
                        </a:rPr>
                        <a:t>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5986">
                <a:tc>
                  <a:txBody>
                    <a:bodyPr/>
                    <a:lstStyle/>
                    <a:p>
                      <a:pPr algn="ctr" fontAlgn="ctr"/>
                      <a:endParaRPr lang="en-US" sz="10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36770">
                <a:tc>
                  <a:txBody>
                    <a:bodyPr/>
                    <a:lstStyle/>
                    <a:p>
                      <a:pPr algn="ctr" fontAlgn="ctr"/>
                      <a:r>
                        <a:rPr lang="en-US" sz="1000" b="0" i="0" u="none" strike="noStrike" dirty="0">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986">
                <a:tc>
                  <a:txBody>
                    <a:bodyPr/>
                    <a:lstStyle/>
                    <a:p>
                      <a:pPr algn="ctr" fontAlgn="ctr"/>
                      <a:r>
                        <a:rPr lang="en-US" sz="1000" b="0" i="0" u="none" strike="noStrike" dirty="0" smtClean="0">
                          <a:solidFill>
                            <a:srgbClr val="000000"/>
                          </a:solidFill>
                          <a:latin typeface="Calibri"/>
                        </a:rPr>
                        <a:t>117</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Karangasem</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2.082.500.000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dan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Perluasan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Gedung</a:t>
                      </a:r>
                      <a:r>
                        <a:rPr lang="en-US" sz="1000" b="0" i="0" u="none" strike="noStrike" baseline="0"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118</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a:t>
                      </a:r>
                      <a:r>
                        <a:rPr lang="en-US" sz="1000" b="0" i="0" u="none" strike="noStrike" baseline="0" dirty="0" smtClean="0">
                          <a:solidFill>
                            <a:srgbClr val="000000"/>
                          </a:solidFill>
                          <a:latin typeface="Calibri"/>
                        </a:rPr>
                        <a:t> Negara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2.082.500.000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119</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Tabanan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510.000.000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nb-NO" sz="1000" b="0" i="0" u="none" strike="noStrike" dirty="0" smtClean="0">
                          <a:solidFill>
                            <a:srgbClr val="000000"/>
                          </a:solidFill>
                          <a:latin typeface="Calibri"/>
                        </a:rPr>
                        <a:t>       Renovasi</a:t>
                      </a:r>
                      <a:r>
                        <a:rPr lang="nb-NO" sz="1000" b="0" i="0" u="none" strike="noStrike" baseline="0" dirty="0" smtClean="0">
                          <a:solidFill>
                            <a:srgbClr val="000000"/>
                          </a:solidFill>
                          <a:latin typeface="Calibri"/>
                        </a:rPr>
                        <a:t> Atap dan Bangunan</a:t>
                      </a:r>
                      <a:endParaRPr lang="nb-NO"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PT</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Denpasar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2.800.000.000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121</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Praya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2.609.780.000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baseline="0"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122</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a:t>
                      </a:r>
                      <a:r>
                        <a:rPr lang="en-US" sz="1000" b="0" i="0" u="none" strike="noStrike" baseline="0" dirty="0" smtClean="0">
                          <a:solidFill>
                            <a:srgbClr val="000000"/>
                          </a:solidFill>
                          <a:latin typeface="Calibri"/>
                        </a:rPr>
                        <a:t> Sumbawa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2.308.600.000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123</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Selong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2.707.643.000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i-FI" sz="1000" b="0" i="0" u="none" strike="noStrike" dirty="0" smtClean="0">
                          <a:solidFill>
                            <a:srgbClr val="000000"/>
                          </a:solidFill>
                          <a:latin typeface="Calibri"/>
                        </a:rPr>
                        <a:t>       Renovasi untuk penyesuaian tata ruang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124</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Kupang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500.000.000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Gedung</a:t>
                      </a:r>
                      <a:r>
                        <a:rPr lang="en-US" sz="1000" b="0" i="0" u="none" strike="noStrike" baseline="0"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125</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Bajawa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Atap</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126</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Kalabahi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2.063.750.000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Gedung</a:t>
                      </a:r>
                      <a:r>
                        <a:rPr lang="en-US" sz="1000" b="0" i="0" u="none" strike="noStrike" baseline="0" dirty="0" smtClean="0">
                          <a:solidFill>
                            <a:srgbClr val="000000"/>
                          </a:solidFill>
                          <a:latin typeface="Calibri"/>
                        </a:rPr>
                        <a:t> Kantor </a:t>
                      </a:r>
                      <a:r>
                        <a:rPr lang="en-US" sz="1000" b="0" i="0" u="none" strike="noStrike" baseline="0" dirty="0" err="1" smtClean="0">
                          <a:solidFill>
                            <a:srgbClr val="000000"/>
                          </a:solidFill>
                          <a:latin typeface="Calibri"/>
                        </a:rPr>
                        <a:t>Lanjutan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127</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Ruteng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Atap</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Gedung</a:t>
                      </a:r>
                      <a:r>
                        <a:rPr lang="en-US" sz="1000" b="0" i="0" u="none" strike="noStrike" baseline="0"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128</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Soe</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3.157.000.000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 </a:t>
                      </a:r>
                      <a:r>
                        <a:rPr lang="en-US" sz="1000" b="0" i="0" u="none" strike="noStrike" dirty="0" err="1" smtClean="0">
                          <a:solidFill>
                            <a:srgbClr val="000000"/>
                          </a:solidFill>
                          <a:latin typeface="Calibri"/>
                        </a:rPr>
                        <a:t>Berat</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dirty="0" smtClean="0">
                          <a:solidFill>
                            <a:srgbClr val="000000"/>
                          </a:solidFill>
                          <a:latin typeface="Calibri"/>
                        </a:rPr>
                        <a:t> Kantor </a:t>
                      </a:r>
                      <a:r>
                        <a:rPr lang="en-US" sz="1000" b="0" i="0" u="none" strike="noStrike" dirty="0" err="1" smtClean="0">
                          <a:solidFill>
                            <a:srgbClr val="000000"/>
                          </a:solidFill>
                          <a:latin typeface="Calibri"/>
                        </a:rPr>
                        <a:t>Tahap</a:t>
                      </a:r>
                      <a:r>
                        <a:rPr lang="en-US" sz="1000" b="0" i="0" u="none" strike="noStrike" baseline="0" dirty="0" smtClean="0">
                          <a:solidFill>
                            <a:srgbClr val="000000"/>
                          </a:solidFill>
                          <a:latin typeface="Calibri"/>
                        </a:rPr>
                        <a:t> 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129</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PTUN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Kupang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1.850.000.000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Gedung</a:t>
                      </a:r>
                      <a:r>
                        <a:rPr lang="en-US" sz="1000" b="0" i="0" u="none" strike="noStrike" baseline="0"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130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Labuha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2.640.000.000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Gedung</a:t>
                      </a:r>
                      <a:r>
                        <a:rPr lang="en-US" sz="1000" b="0" i="0" u="none" strike="noStrike" baseline="0"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131</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Tobelo</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3.000.000.000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Rehab</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Gedung</a:t>
                      </a:r>
                      <a:r>
                        <a:rPr lang="en-US" sz="1000" b="0" i="0" u="none" strike="noStrike" baseline="0" dirty="0" smtClean="0">
                          <a:solidFill>
                            <a:srgbClr val="000000"/>
                          </a:solidFill>
                          <a:latin typeface="Calibri"/>
                        </a:rPr>
                        <a:t> Kantor </a:t>
                      </a:r>
                      <a:r>
                        <a:rPr lang="en-US" sz="1000" b="0" i="0" u="none" strike="noStrike" baseline="0" dirty="0" err="1" smtClean="0">
                          <a:solidFill>
                            <a:srgbClr val="000000"/>
                          </a:solidFill>
                          <a:latin typeface="Calibri"/>
                        </a:rPr>
                        <a:t>Lanjutan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53">
                <a:tc>
                  <a:txBody>
                    <a:bodyPr/>
                    <a:lstStyle/>
                    <a:p>
                      <a:pPr algn="ctr" fontAlgn="ctr"/>
                      <a:r>
                        <a:rPr lang="en-US" sz="1000" b="0" i="0" u="none" strike="noStrike" dirty="0" smtClean="0">
                          <a:solidFill>
                            <a:srgbClr val="000000"/>
                          </a:solidFill>
                          <a:latin typeface="Calibri"/>
                        </a:rPr>
                        <a:t>132</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Fak</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fak</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2.684.300.000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Gedung</a:t>
                      </a:r>
                      <a:r>
                        <a:rPr lang="en-US" sz="1000" b="0" i="0" u="none" strike="noStrike" baseline="0" dirty="0" smtClean="0">
                          <a:solidFill>
                            <a:srgbClr val="000000"/>
                          </a:solidFill>
                          <a:latin typeface="Calibri"/>
                        </a:rPr>
                        <a:t> Kantor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5" name="Table 4"/>
          <p:cNvGraphicFramePr>
            <a:graphicFrameLocks noGrp="1"/>
          </p:cNvGraphicFramePr>
          <p:nvPr/>
        </p:nvGraphicFramePr>
        <p:xfrm>
          <a:off x="1071538" y="1340768"/>
          <a:ext cx="7786742" cy="4248481"/>
        </p:xfrm>
        <a:graphic>
          <a:graphicData uri="http://schemas.openxmlformats.org/drawingml/2006/table">
            <a:tbl>
              <a:tblPr/>
              <a:tblGrid>
                <a:gridCol w="361836"/>
                <a:gridCol w="1968395"/>
                <a:gridCol w="1201301"/>
                <a:gridCol w="4255210"/>
              </a:tblGrid>
              <a:tr h="163052">
                <a:tc gridSpan="4">
                  <a:txBody>
                    <a:bodyPr/>
                    <a:lstStyle/>
                    <a:p>
                      <a:pPr algn="ctr" fontAlgn="ctr"/>
                      <a:r>
                        <a:rPr lang="en-US" sz="1000" b="0" i="0" u="none" strike="noStrike" dirty="0">
                          <a:solidFill>
                            <a:srgbClr val="000000"/>
                          </a:solidFill>
                          <a:latin typeface="Calibri"/>
                        </a:rPr>
                        <a:t>SARPRAS &amp; SARLING GEDUNG 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83008">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07846">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83008">
                <a:tc>
                  <a:txBody>
                    <a:bodyPr/>
                    <a:lstStyle/>
                    <a:p>
                      <a:pPr algn="ctr" fontAlgn="ctr"/>
                      <a:r>
                        <a:rPr lang="en-US" sz="1000" b="0" i="0" u="none" strike="noStrike">
                          <a:solidFill>
                            <a:srgbClr val="000000"/>
                          </a:solidFill>
                          <a:latin typeface="Calibri"/>
                        </a:rPr>
                        <a:t>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 Jakarta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380.000.000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Samping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Jepara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Karanganyar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60.000.000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Tegal</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Madiun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Bangil</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&amp; Pos </a:t>
                      </a:r>
                      <a:r>
                        <a:rPr lang="en-US" sz="1000" b="0" i="0" u="none" strike="noStrike" dirty="0" err="1">
                          <a:solidFill>
                            <a:srgbClr val="000000"/>
                          </a:solidFill>
                          <a:latin typeface="Calibri"/>
                        </a:rPr>
                        <a:t>Jaga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Jantho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908.400.000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Kotacane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438.000.000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Lhok Sukon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908.400.000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Meureudu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762.540.000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Finishing </a:t>
                      </a:r>
                      <a:r>
                        <a:rPr lang="en-US" sz="1000" b="0" i="0" u="none" strike="noStrike" dirty="0" err="1">
                          <a:solidFill>
                            <a:srgbClr val="000000"/>
                          </a:solidFill>
                          <a:latin typeface="Calibri"/>
                        </a:rPr>
                        <a:t>Sarling</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Lubuk Pakam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Padang Sidempuan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1.500.000.000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Sarling</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Panyambungan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2.900.000.000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Simalungun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Sarling</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Kisaran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450.000.000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i-FI" sz="1000" b="0" i="0" u="none" strike="noStrike" dirty="0" smtClean="0">
                          <a:solidFill>
                            <a:srgbClr val="000000"/>
                          </a:solidFill>
                          <a:latin typeface="Calibri"/>
                        </a:rPr>
                        <a:t>     Penataan </a:t>
                      </a:r>
                      <a:r>
                        <a:rPr lang="fi-FI" sz="1000" b="0" i="0" u="none" strike="noStrike" dirty="0">
                          <a:solidFill>
                            <a:srgbClr val="000000"/>
                          </a:solidFill>
                          <a:latin typeface="Calibri"/>
                        </a:rPr>
                        <a:t>Halaman Kantor &amp; Tempat Parkir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 Medan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137.500.000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Pembuatan</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Paving Blok </a:t>
                      </a:r>
                      <a:r>
                        <a:rPr lang="en-US" sz="1000" b="0" i="0" u="none" strike="noStrike" dirty="0" err="1">
                          <a:solidFill>
                            <a:srgbClr val="000000"/>
                          </a:solidFill>
                          <a:latin typeface="Calibri"/>
                        </a:rPr>
                        <a:t>Halaman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Koto Baru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1.775.600.000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Pembangunan </a:t>
                      </a:r>
                      <a:r>
                        <a:rPr lang="en-US" sz="1000" b="0" i="0" u="none" strike="noStrike" dirty="0" err="1">
                          <a:solidFill>
                            <a:srgbClr val="000000"/>
                          </a:solidFill>
                          <a:latin typeface="Calibri"/>
                        </a:rPr>
                        <a:t>Sarling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Sawahlunto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680.000.000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19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Solok</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425.700.000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Sarling</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293">
                <a:tc>
                  <a:txBody>
                    <a:bodyPr/>
                    <a:lstStyle/>
                    <a:p>
                      <a:pPr algn="ctr" fontAlgn="ctr"/>
                      <a:r>
                        <a:rPr lang="en-US" sz="1000" b="0" i="0" u="none" strike="noStrike">
                          <a:solidFill>
                            <a:srgbClr val="000000"/>
                          </a:solidFill>
                          <a:latin typeface="Calibri"/>
                        </a:rPr>
                        <a:t>20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Lubuk Sikaping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320.908.000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Parkir</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Tempat</a:t>
                      </a:r>
                      <a:r>
                        <a:rPr lang="en-US" sz="1000" b="0" i="0" u="none" strike="noStrike" dirty="0">
                          <a:solidFill>
                            <a:srgbClr val="000000"/>
                          </a:solidFill>
                          <a:latin typeface="Calibri"/>
                        </a:rPr>
                        <a:t> </a:t>
                      </a:r>
                      <a:r>
                        <a:rPr lang="en-US" sz="1000" b="0" i="0" u="none" strike="noStrike" dirty="0" err="1">
                          <a:solidFill>
                            <a:srgbClr val="000000"/>
                          </a:solidFill>
                          <a:latin typeface="Calibri"/>
                        </a:rPr>
                        <a:t>Parkir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4" name="Table 3"/>
          <p:cNvGraphicFramePr>
            <a:graphicFrameLocks noGrp="1"/>
          </p:cNvGraphicFramePr>
          <p:nvPr/>
        </p:nvGraphicFramePr>
        <p:xfrm>
          <a:off x="1142975" y="1628800"/>
          <a:ext cx="7643867" cy="2808310"/>
        </p:xfrm>
        <a:graphic>
          <a:graphicData uri="http://schemas.openxmlformats.org/drawingml/2006/table">
            <a:tbl>
              <a:tblPr/>
              <a:tblGrid>
                <a:gridCol w="355197"/>
                <a:gridCol w="1932279"/>
                <a:gridCol w="1179258"/>
                <a:gridCol w="4177133"/>
              </a:tblGrid>
              <a:tr h="230951">
                <a:tc gridSpan="4">
                  <a:txBody>
                    <a:bodyPr/>
                    <a:lstStyle/>
                    <a:p>
                      <a:pPr algn="ctr" fontAlgn="ctr"/>
                      <a:r>
                        <a:rPr lang="en-US" sz="1000" b="0" i="0" u="none" strike="noStrike" dirty="0">
                          <a:solidFill>
                            <a:srgbClr val="000000"/>
                          </a:solidFill>
                          <a:latin typeface="Calibri"/>
                        </a:rPr>
                        <a:t>SARPRAS &amp; SARLING GEDUNG 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59218">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577685">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218">
                <a:tc>
                  <a:txBody>
                    <a:bodyPr/>
                    <a:lstStyle/>
                    <a:p>
                      <a:pPr algn="ctr" fontAlgn="ctr"/>
                      <a:r>
                        <a:rPr lang="en-US" sz="1000" b="0" i="0" u="none" strike="noStrike">
                          <a:solidFill>
                            <a:srgbClr val="000000"/>
                          </a:solidFill>
                          <a:latin typeface="Calibri"/>
                        </a:rPr>
                        <a:t>21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Pekanbaru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Sarling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873">
                <a:tc>
                  <a:txBody>
                    <a:bodyPr/>
                    <a:lstStyle/>
                    <a:p>
                      <a:pPr algn="ctr" fontAlgn="ctr"/>
                      <a:r>
                        <a:rPr lang="en-US" sz="1000" b="0" i="0" u="none" strike="noStrike">
                          <a:solidFill>
                            <a:srgbClr val="000000"/>
                          </a:solidFill>
                          <a:latin typeface="Calibri"/>
                        </a:rPr>
                        <a:t>22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PTA Pekanbaru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165.000.000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Pemasangan Conblok</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873">
                <a:tc>
                  <a:txBody>
                    <a:bodyPr/>
                    <a:lstStyle/>
                    <a:p>
                      <a:pPr algn="ctr" fontAlgn="ctr"/>
                      <a:r>
                        <a:rPr lang="en-US" sz="1000" b="0" i="0" u="none" strike="noStrike">
                          <a:solidFill>
                            <a:srgbClr val="000000"/>
                          </a:solidFill>
                          <a:latin typeface="Calibri"/>
                        </a:rPr>
                        <a:t>23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Gunung Sugih</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Sarling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873">
                <a:tc>
                  <a:txBody>
                    <a:bodyPr/>
                    <a:lstStyle/>
                    <a:p>
                      <a:pPr algn="ctr" fontAlgn="ctr"/>
                      <a:r>
                        <a:rPr lang="en-US" sz="1000" b="0" i="0" u="none" strike="noStrike">
                          <a:solidFill>
                            <a:srgbClr val="000000"/>
                          </a:solidFill>
                          <a:latin typeface="Calibri"/>
                        </a:rPr>
                        <a:t>24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PTA Bandar Lampung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170.000.000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Sarling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873">
                <a:tc>
                  <a:txBody>
                    <a:bodyPr/>
                    <a:lstStyle/>
                    <a:p>
                      <a:pPr algn="ctr" fontAlgn="ctr"/>
                      <a:r>
                        <a:rPr lang="en-US" sz="1000" b="0" i="0" u="none" strike="noStrike">
                          <a:solidFill>
                            <a:srgbClr val="000000"/>
                          </a:solidFill>
                          <a:latin typeface="Calibri"/>
                        </a:rPr>
                        <a:t>25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PTA Bengkulu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Sarling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873">
                <a:tc>
                  <a:txBody>
                    <a:bodyPr/>
                    <a:lstStyle/>
                    <a:p>
                      <a:pPr algn="ctr" fontAlgn="ctr"/>
                      <a:r>
                        <a:rPr lang="en-US" sz="1000" b="0" i="0" u="none" strike="noStrike">
                          <a:solidFill>
                            <a:srgbClr val="000000"/>
                          </a:solidFill>
                          <a:latin typeface="Calibri"/>
                        </a:rPr>
                        <a:t>26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Tanjung Pinang </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849.960.000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Sarling Gedung Kantor (Pagar)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873">
                <a:tc>
                  <a:txBody>
                    <a:bodyPr/>
                    <a:lstStyle/>
                    <a:p>
                      <a:pPr algn="ctr" fontAlgn="ctr"/>
                      <a:r>
                        <a:rPr lang="en-US" sz="1000" b="0" i="0" u="none" strike="noStrike">
                          <a:solidFill>
                            <a:srgbClr val="000000"/>
                          </a:solidFill>
                          <a:latin typeface="Calibri"/>
                        </a:rPr>
                        <a:t>27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Ranai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solidFill>
                            <a:srgbClr val="000000"/>
                          </a:solidFill>
                          <a:latin typeface="Calibri"/>
                        </a:rPr>
                        <a:t>Sarling</a:t>
                      </a:r>
                      <a:r>
                        <a:rPr lang="en-US" sz="1000" b="0" i="0" u="none" strike="noStrike" dirty="0">
                          <a:solidFill>
                            <a:srgbClr val="000000"/>
                          </a:solidFill>
                          <a:latin typeface="Calibri"/>
                        </a:rPr>
                        <a:t>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5" name="Table 4"/>
          <p:cNvGraphicFramePr>
            <a:graphicFrameLocks noGrp="1"/>
          </p:cNvGraphicFramePr>
          <p:nvPr/>
        </p:nvGraphicFramePr>
        <p:xfrm>
          <a:off x="1071538" y="1340768"/>
          <a:ext cx="7929617" cy="4695752"/>
        </p:xfrm>
        <a:graphic>
          <a:graphicData uri="http://schemas.openxmlformats.org/drawingml/2006/table">
            <a:tbl>
              <a:tblPr/>
              <a:tblGrid>
                <a:gridCol w="368475"/>
                <a:gridCol w="2004512"/>
                <a:gridCol w="1223343"/>
                <a:gridCol w="4333287"/>
              </a:tblGrid>
              <a:tr h="181587">
                <a:tc gridSpan="4">
                  <a:txBody>
                    <a:bodyPr/>
                    <a:lstStyle/>
                    <a:p>
                      <a:pPr algn="ctr" fontAlgn="ctr"/>
                      <a:r>
                        <a:rPr lang="en-US" sz="1000" b="0" i="0" u="none" strike="noStrike" dirty="0">
                          <a:solidFill>
                            <a:srgbClr val="000000"/>
                          </a:solidFill>
                          <a:latin typeface="Calibri"/>
                        </a:rPr>
                        <a:t>SARPRAS &amp; SARLING GEDUNG 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03812">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54209">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203812">
                <a:tc>
                  <a:txBody>
                    <a:bodyPr/>
                    <a:lstStyle/>
                    <a:p>
                      <a:pPr algn="ctr" fontAlgn="ctr"/>
                      <a:r>
                        <a:rPr lang="en-US" sz="1000" b="0" i="0" u="none" strike="noStrike" dirty="0" smtClean="0">
                          <a:solidFill>
                            <a:srgbClr val="000000"/>
                          </a:solidFill>
                          <a:latin typeface="Calibri"/>
                        </a:rPr>
                        <a:t>28</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Sintang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1.000.000.000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r>
                        <a:rPr lang="en-US" sz="1000" b="0" i="0" u="none" strike="noStrike" dirty="0" smtClean="0">
                          <a:solidFill>
                            <a:srgbClr val="000000"/>
                          </a:solidFill>
                          <a:latin typeface="Calibri"/>
                        </a:rPr>
                        <a:t> </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29</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Muara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Teweh</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3.500.000.000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Sarana</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Barabai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    500.000.000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31</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Banjarmasin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1.500.000.000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32</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Tanah</a:t>
                      </a:r>
                      <a:r>
                        <a:rPr lang="en-US" sz="1000" b="0" i="0" u="none" strike="noStrike" baseline="0" dirty="0" smtClean="0">
                          <a:solidFill>
                            <a:srgbClr val="000000"/>
                          </a:solidFill>
                          <a:latin typeface="Calibri"/>
                        </a:rPr>
                        <a:t> </a:t>
                      </a:r>
                      <a:r>
                        <a:rPr lang="en-US" sz="1000" b="0" i="0" u="none" strike="noStrike" baseline="0" dirty="0" err="1" smtClean="0">
                          <a:solidFill>
                            <a:srgbClr val="000000"/>
                          </a:solidFill>
                          <a:latin typeface="Calibri"/>
                        </a:rPr>
                        <a:t>Grogot</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   907.400.000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33</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Tanjung</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Redep</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1.500.000.000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34</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Amurang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   905.000.000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35</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Luwuk</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  440.000.000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36</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Parigi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 420.000.000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37</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PTA. </a:t>
                      </a:r>
                      <a:r>
                        <a:rPr lang="en-US" sz="1000" b="0" i="0" u="none" strike="noStrike" dirty="0" err="1" smtClean="0">
                          <a:solidFill>
                            <a:srgbClr val="000000"/>
                          </a:solidFill>
                          <a:latin typeface="Calibri"/>
                        </a:rPr>
                        <a:t>Palu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350.000.000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38</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Sinjai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595.000.000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39</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Andoolo</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404.407.000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40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Kendari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1.576.000.000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41</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Raha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851.000.000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42</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Baubau</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200.000.000            </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fi-FI"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43</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Gianyar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1.600.000.000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44</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Labuan </a:t>
                      </a:r>
                      <a:r>
                        <a:rPr lang="en-US" sz="1000" b="0" i="0" u="none" strike="noStrike" dirty="0" err="1" smtClean="0">
                          <a:solidFill>
                            <a:srgbClr val="000000"/>
                          </a:solidFill>
                          <a:latin typeface="Calibri"/>
                        </a:rPr>
                        <a:t>Bajo</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470.000.000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45</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Mimika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2.366.000.000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ctr" fontAlgn="ctr"/>
                      <a:r>
                        <a:rPr lang="en-US" sz="1000" b="0" i="0" u="none" strike="noStrike" dirty="0" smtClean="0">
                          <a:solidFill>
                            <a:srgbClr val="000000"/>
                          </a:solidFill>
                          <a:latin typeface="Calibri"/>
                        </a:rPr>
                        <a:t>46</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PA </a:t>
                      </a:r>
                      <a:r>
                        <a:rPr lang="en-US" sz="1000" b="0" i="0" u="none" strike="noStrike" dirty="0" err="1" smtClean="0">
                          <a:solidFill>
                            <a:srgbClr val="000000"/>
                          </a:solidFill>
                          <a:latin typeface="Calibri"/>
                        </a:rPr>
                        <a:t>Paniai</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835.200.000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106">
                <a:tc>
                  <a:txBody>
                    <a:bodyPr/>
                    <a:lstStyle/>
                    <a:p>
                      <a:pPr algn="ctr" fontAlgn="ctr"/>
                      <a:r>
                        <a:rPr lang="en-US" sz="1000" b="0" i="0" u="none" strike="noStrike" dirty="0" smtClean="0">
                          <a:solidFill>
                            <a:srgbClr val="000000"/>
                          </a:solidFill>
                          <a:latin typeface="Calibri"/>
                        </a:rPr>
                        <a:t>47</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PN </a:t>
                      </a:r>
                      <a:r>
                        <a:rPr lang="en-US" sz="1000" b="0" i="0" u="none" strike="noStrike" dirty="0" err="1" smtClean="0">
                          <a:solidFill>
                            <a:srgbClr val="000000"/>
                          </a:solidFill>
                          <a:latin typeface="Calibri"/>
                        </a:rPr>
                        <a:t>Wamena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smtClean="0">
                          <a:solidFill>
                            <a:srgbClr val="000000"/>
                          </a:solidFill>
                          <a:latin typeface="Calibri"/>
                        </a:rPr>
                        <a:t>2.400.840.000</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Sarana</a:t>
                      </a: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Lingkungan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Permasalahan di lapangan</a:t>
            </a:r>
            <a:endParaRPr lang="en-US" dirty="0"/>
          </a:p>
        </p:txBody>
      </p:sp>
      <p:sp>
        <p:nvSpPr>
          <p:cNvPr id="3" name="Content Placeholder 2"/>
          <p:cNvSpPr>
            <a:spLocks noGrp="1"/>
          </p:cNvSpPr>
          <p:nvPr>
            <p:ph idx="1"/>
          </p:nvPr>
        </p:nvSpPr>
        <p:spPr>
          <a:xfrm>
            <a:off x="1435608" y="1447800"/>
            <a:ext cx="7498080" cy="5005536"/>
          </a:xfrm>
        </p:spPr>
        <p:txBody>
          <a:bodyPr>
            <a:normAutofit fontScale="92500" lnSpcReduction="10000"/>
          </a:bodyPr>
          <a:lstStyle/>
          <a:p>
            <a:r>
              <a:rPr lang="id-ID" dirty="0" smtClean="0"/>
              <a:t>Wilayah Barat</a:t>
            </a:r>
          </a:p>
          <a:p>
            <a:pPr lvl="1">
              <a:buFont typeface="Wingdings" pitchFamily="2" charset="2"/>
              <a:buChar char="Ø"/>
            </a:pPr>
            <a:r>
              <a:rPr lang="id-ID" dirty="0" smtClean="0"/>
              <a:t>PN. Jakarta Selatan, PN. Jakarta Utara, PN Sidoarjo, PA. Sukabumi, PA. Serang : belum adanya izin dari Presiden atau moratorium.</a:t>
            </a:r>
          </a:p>
          <a:p>
            <a:pPr lvl="1">
              <a:buFont typeface="Wingdings" pitchFamily="2" charset="2"/>
              <a:buChar char="Ø"/>
            </a:pPr>
            <a:r>
              <a:rPr lang="id-ID" dirty="0" smtClean="0"/>
              <a:t>PA. Kebumen sampai saat ini belum berjalan karena proses lelang masih ada sanggahan.</a:t>
            </a:r>
          </a:p>
          <a:p>
            <a:pPr lvl="1">
              <a:buFont typeface="Wingdings" pitchFamily="2" charset="2"/>
              <a:buChar char="Ø"/>
            </a:pPr>
            <a:r>
              <a:rPr lang="en-US" dirty="0" smtClean="0"/>
              <a:t>PN. </a:t>
            </a:r>
            <a:r>
              <a:rPr lang="en-US" dirty="0" err="1" smtClean="0"/>
              <a:t>Kutacane</a:t>
            </a:r>
            <a:r>
              <a:rPr lang="en-US" dirty="0" smtClean="0"/>
              <a:t> : Dengan anggaran belanja modal Rp. 1 </a:t>
            </a:r>
            <a:r>
              <a:rPr lang="en-US" dirty="0" err="1" smtClean="0"/>
              <a:t>milyar</a:t>
            </a:r>
            <a:r>
              <a:rPr lang="en-US" dirty="0" smtClean="0"/>
              <a:t> mohon untuk tahun 2017 dapat dilanjutkan </a:t>
            </a:r>
          </a:p>
          <a:p>
            <a:pPr lvl="1">
              <a:buFont typeface="Wingdings" pitchFamily="2" charset="2"/>
              <a:buChar char="Ø"/>
            </a:pPr>
            <a:r>
              <a:rPr lang="id-ID" dirty="0" smtClean="0"/>
              <a:t>Gedung Mahkamah Syariah Aceh perlu dianggarkan 1,6 M dikarenakan banyak bangunan yang retak dampak dari gempa.</a:t>
            </a:r>
            <a:endParaRPr lang="en-US" dirty="0" smtClean="0"/>
          </a:p>
          <a:p>
            <a:pPr>
              <a:buNone/>
            </a:pPr>
            <a:endParaRPr lang="id-ID"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Permasalahan di lapangan</a:t>
            </a:r>
            <a:endParaRPr lang="en-US" dirty="0"/>
          </a:p>
        </p:txBody>
      </p:sp>
      <p:sp>
        <p:nvSpPr>
          <p:cNvPr id="3" name="Content Placeholder 2"/>
          <p:cNvSpPr>
            <a:spLocks noGrp="1"/>
          </p:cNvSpPr>
          <p:nvPr>
            <p:ph idx="1"/>
          </p:nvPr>
        </p:nvSpPr>
        <p:spPr>
          <a:xfrm>
            <a:off x="1435608" y="1447800"/>
            <a:ext cx="7498080" cy="4789512"/>
          </a:xfrm>
        </p:spPr>
        <p:txBody>
          <a:bodyPr>
            <a:normAutofit fontScale="77500" lnSpcReduction="20000"/>
          </a:bodyPr>
          <a:lstStyle/>
          <a:p>
            <a:r>
              <a:rPr lang="id-ID" dirty="0" smtClean="0"/>
              <a:t>Wilayah Barat</a:t>
            </a:r>
          </a:p>
          <a:p>
            <a:pPr lvl="1">
              <a:buFont typeface="Wingdings" pitchFamily="2" charset="2"/>
              <a:buChar char="Ø"/>
            </a:pPr>
            <a:r>
              <a:rPr lang="id-ID" dirty="0" smtClean="0"/>
              <a:t>PN. Tangerang, mohon untuk diperiksa Badan Pengawasan mengingat pembangunan tahun 2014 dianggap bermasalah.</a:t>
            </a:r>
          </a:p>
          <a:p>
            <a:pPr lvl="1">
              <a:buFont typeface="Wingdings" pitchFamily="2" charset="2"/>
              <a:buChar char="Ø"/>
            </a:pPr>
            <a:r>
              <a:rPr lang="en-US" dirty="0" smtClean="0"/>
              <a:t>PN. </a:t>
            </a:r>
            <a:r>
              <a:rPr lang="id-ID" dirty="0" smtClean="0"/>
              <a:t>Simpang Tiga </a:t>
            </a:r>
            <a:r>
              <a:rPr lang="en-US" dirty="0" err="1" smtClean="0"/>
              <a:t>Radelong</a:t>
            </a:r>
            <a:r>
              <a:rPr lang="id-ID" dirty="0" smtClean="0"/>
              <a:t>  merupakan gedung baru prototype selesai pada tahun 2012, di operasionalkan tahun 2015 namun kondisinya masih perlu banyak perbaikan karena gedung selama 4 tahun di kosongkan dan hasil pembangunannya kurang maksimal</a:t>
            </a:r>
            <a:endParaRPr lang="en-US" dirty="0" smtClean="0"/>
          </a:p>
          <a:p>
            <a:pPr lvl="1">
              <a:buFont typeface="Wingdings" pitchFamily="2" charset="2"/>
              <a:buChar char="Ø"/>
            </a:pPr>
            <a:r>
              <a:rPr lang="en-US" dirty="0" smtClean="0"/>
              <a:t>PN. </a:t>
            </a:r>
            <a:r>
              <a:rPr lang="en-US" dirty="0" err="1" smtClean="0"/>
              <a:t>Meulaboh</a:t>
            </a:r>
            <a:r>
              <a:rPr lang="id-ID" dirty="0" smtClean="0"/>
              <a:t> </a:t>
            </a:r>
            <a:r>
              <a:rPr lang="en-US" dirty="0" smtClean="0"/>
              <a:t>: Mohon </a:t>
            </a:r>
            <a:r>
              <a:rPr lang="en-US" dirty="0" err="1" smtClean="0"/>
              <a:t>Relokasi</a:t>
            </a:r>
            <a:r>
              <a:rPr lang="en-US" dirty="0" smtClean="0"/>
              <a:t> gedung kantor karena </a:t>
            </a:r>
            <a:r>
              <a:rPr lang="id-ID" dirty="0" smtClean="0"/>
              <a:t>g</a:t>
            </a:r>
            <a:r>
              <a:rPr lang="en-US" dirty="0" smtClean="0"/>
              <a:t>kantor yang ada luas tanah </a:t>
            </a:r>
            <a:r>
              <a:rPr lang="id-ID" dirty="0" smtClean="0"/>
              <a:t>1.415 m2 luas bangunan 1.000 m2 </a:t>
            </a:r>
            <a:r>
              <a:rPr lang="en-US" dirty="0" smtClean="0"/>
              <a:t>dan keadaan gedung sudah tidak </a:t>
            </a:r>
            <a:r>
              <a:rPr lang="en-US" dirty="0" err="1" smtClean="0"/>
              <a:t>layah</a:t>
            </a:r>
            <a:r>
              <a:rPr lang="en-US" dirty="0" smtClean="0"/>
              <a:t> sebagai gedung Peradilan </a:t>
            </a:r>
            <a:r>
              <a:rPr lang="en-US" dirty="0" err="1" smtClean="0"/>
              <a:t>paska</a:t>
            </a:r>
            <a:r>
              <a:rPr lang="en-US" dirty="0" smtClean="0"/>
              <a:t> </a:t>
            </a:r>
            <a:r>
              <a:rPr lang="id-ID" dirty="0" smtClean="0"/>
              <a:t>t</a:t>
            </a:r>
            <a:r>
              <a:rPr lang="en-US" dirty="0" err="1" smtClean="0"/>
              <a:t>sunami</a:t>
            </a:r>
            <a:endParaRPr lang="en-US" dirty="0" smtClean="0"/>
          </a:p>
          <a:p>
            <a:pPr lvl="1">
              <a:buFont typeface="Wingdings" pitchFamily="2" charset="2"/>
              <a:buChar char="Ø"/>
            </a:pPr>
            <a:r>
              <a:rPr lang="en-US" dirty="0" smtClean="0"/>
              <a:t>PN. </a:t>
            </a:r>
            <a:r>
              <a:rPr lang="en-US" dirty="0" err="1" smtClean="0"/>
              <a:t>Tapak</a:t>
            </a:r>
            <a:r>
              <a:rPr lang="en-US" dirty="0" smtClean="0"/>
              <a:t> Tuan : Mohon perluasan gedung kantor karena yang ada luas tanah 1000 m</a:t>
            </a:r>
            <a:r>
              <a:rPr lang="en-US" baseline="30000" dirty="0" smtClean="0"/>
              <a:t>2</a:t>
            </a:r>
            <a:r>
              <a:rPr lang="en-US" dirty="0" smtClean="0"/>
              <a:t> dan tidak layak sebagai gedung kantor Peradilan, minta perluasan tanah dibelakang gedung kantor</a:t>
            </a:r>
            <a:r>
              <a:rPr lang="id-ID" dirty="0" smtClean="0"/>
              <a:t>.</a:t>
            </a:r>
            <a:endParaRPr lang="en-US" dirty="0" smtClean="0"/>
          </a:p>
          <a:p>
            <a:pPr>
              <a:buNone/>
            </a:pPr>
            <a:endParaRPr lang="id-ID"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Pendahuluan</a:t>
            </a:r>
            <a:endParaRPr lang="en-US" dirty="0"/>
          </a:p>
        </p:txBody>
      </p:sp>
      <p:sp>
        <p:nvSpPr>
          <p:cNvPr id="3" name="Content Placeholder 2"/>
          <p:cNvSpPr>
            <a:spLocks noGrp="1"/>
          </p:cNvSpPr>
          <p:nvPr>
            <p:ph idx="1"/>
          </p:nvPr>
        </p:nvSpPr>
        <p:spPr/>
        <p:txBody>
          <a:bodyPr>
            <a:noAutofit/>
          </a:bodyPr>
          <a:lstStyle/>
          <a:p>
            <a:r>
              <a:rPr lang="id-ID" sz="2200" dirty="0" smtClean="0"/>
              <a:t>Penyediaan sarana dan prasarana yang layak dan representatif bagi pengadilan mempunyai arti sangat penting, mengingat pengadilan secara langsung melayani masyarakat.</a:t>
            </a:r>
          </a:p>
          <a:p>
            <a:r>
              <a:rPr lang="id-ID" sz="2200" dirty="0" smtClean="0"/>
              <a:t>Tersedianya sarana dan prasarana yang baik dan mampu menampung semua kegiatan, akan menciptakan suasana tenang dan tertib serta meningkatkan kewibawaan pengadilan. Dengan demikian akan membantu terlaksananya peradilan yang cepat, sederhana dan biaya ringan yang dicita-citakan oleh undang-undang atau hukum.</a:t>
            </a:r>
          </a:p>
          <a:p>
            <a:r>
              <a:rPr lang="id-ID" sz="2200" dirty="0" smtClean="0"/>
              <a:t>Meningkatnya kebutuhan sarana dan prasarana di pengadilan belum terakomodir seluruhnya sehingga banyak pembangunan,  renovasi dan perluasan tidak maksimal.</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Permasalahan di lapangan</a:t>
            </a:r>
            <a:endParaRPr lang="en-US" dirty="0"/>
          </a:p>
        </p:txBody>
      </p:sp>
      <p:sp>
        <p:nvSpPr>
          <p:cNvPr id="3" name="Content Placeholder 2"/>
          <p:cNvSpPr>
            <a:spLocks noGrp="1"/>
          </p:cNvSpPr>
          <p:nvPr>
            <p:ph idx="1"/>
          </p:nvPr>
        </p:nvSpPr>
        <p:spPr>
          <a:xfrm>
            <a:off x="1435608" y="1447800"/>
            <a:ext cx="7498080" cy="4789512"/>
          </a:xfrm>
        </p:spPr>
        <p:txBody>
          <a:bodyPr>
            <a:normAutofit/>
          </a:bodyPr>
          <a:lstStyle/>
          <a:p>
            <a:r>
              <a:rPr lang="id-ID" dirty="0" smtClean="0"/>
              <a:t>Wilayah Barat</a:t>
            </a:r>
          </a:p>
          <a:p>
            <a:pPr lvl="1">
              <a:buFont typeface="Wingdings" pitchFamily="2" charset="2"/>
              <a:buChar char="Ø"/>
            </a:pPr>
            <a:r>
              <a:rPr lang="id-ID" dirty="0" smtClean="0"/>
              <a:t>Khusus di wilayah Sumatera pada umumnya untuk kebutuhan pasokan listrik belum mencukupi yang berdampak mengganggu kegiatan operasional pengadilan.</a:t>
            </a:r>
          </a:p>
          <a:p>
            <a:pPr lvl="1">
              <a:buFont typeface="Wingdings" pitchFamily="2" charset="2"/>
              <a:buChar char="Ø"/>
            </a:pPr>
            <a:r>
              <a:rPr lang="id-ID" dirty="0" smtClean="0"/>
              <a:t>Pada umumnya rumah dinas pengadilan kondisinya sangat tidak layak untuk di huni, perlu adanya perbaikan atau renovasi.</a:t>
            </a:r>
            <a:br>
              <a:rPr lang="id-ID" dirty="0" smtClean="0"/>
            </a:br>
            <a:endParaRPr lang="en-US" dirty="0" smtClean="0"/>
          </a:p>
          <a:p>
            <a:pPr>
              <a:buNone/>
            </a:pPr>
            <a:endParaRPr lang="id-ID"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Permasalahan di lapangan</a:t>
            </a:r>
            <a:endParaRPr lang="en-US" dirty="0"/>
          </a:p>
        </p:txBody>
      </p:sp>
      <p:sp>
        <p:nvSpPr>
          <p:cNvPr id="3" name="Content Placeholder 2"/>
          <p:cNvSpPr>
            <a:spLocks noGrp="1"/>
          </p:cNvSpPr>
          <p:nvPr>
            <p:ph idx="1"/>
          </p:nvPr>
        </p:nvSpPr>
        <p:spPr/>
        <p:txBody>
          <a:bodyPr>
            <a:normAutofit fontScale="92500" lnSpcReduction="20000"/>
          </a:bodyPr>
          <a:lstStyle/>
          <a:p>
            <a:r>
              <a:rPr lang="id-ID" dirty="0" smtClean="0"/>
              <a:t>Wilayah Timur</a:t>
            </a:r>
          </a:p>
          <a:p>
            <a:pPr>
              <a:buNone/>
            </a:pPr>
            <a:endParaRPr lang="id-ID" dirty="0" smtClean="0"/>
          </a:p>
          <a:p>
            <a:pPr marL="653796" lvl="0" indent="-571500">
              <a:buFont typeface="+mj-lt"/>
              <a:buAutoNum type="romanUcPeriod"/>
            </a:pPr>
            <a:r>
              <a:rPr lang="id-ID" sz="2600" dirty="0" smtClean="0"/>
              <a:t>Pembangunan Gedung Kantor Militer Ambon Pelaksanaan pembangunan tidak sesuai dengan yang direncanakan (Finishing);</a:t>
            </a:r>
            <a:endParaRPr lang="en-US" sz="2600" dirty="0" smtClean="0"/>
          </a:p>
          <a:p>
            <a:pPr lvl="2"/>
            <a:r>
              <a:rPr lang="id-ID" sz="2600" dirty="0" smtClean="0"/>
              <a:t>Anggaran Tahap I Rp. 2.300.000.000,- (Tahun 2013);</a:t>
            </a:r>
            <a:endParaRPr lang="en-US" sz="2600" dirty="0" smtClean="0"/>
          </a:p>
          <a:p>
            <a:pPr lvl="2"/>
            <a:r>
              <a:rPr lang="id-ID" sz="2600" dirty="0" smtClean="0"/>
              <a:t>Anggaran Tahap II Rp. 3.000.000.000,- (Tahun 2014);</a:t>
            </a:r>
            <a:endParaRPr lang="en-US" sz="2600" dirty="0" smtClean="0"/>
          </a:p>
          <a:p>
            <a:pPr lvl="2"/>
            <a:r>
              <a:rPr lang="id-ID" sz="2600" dirty="0" smtClean="0"/>
              <a:t>Anggaran Tahap III Rp. 5.000.000.000,- (Tahun 2015);</a:t>
            </a:r>
            <a:endParaRPr lang="en-US" sz="2600" dirty="0" smtClean="0"/>
          </a:p>
          <a:p>
            <a:pPr lvl="2"/>
            <a:r>
              <a:rPr lang="id-ID" sz="2600" dirty="0" smtClean="0"/>
              <a:t>Anggaran ini diusulkan untuk Finishing TA. 2015 sebesar Rp. 8.500.000.000,- yang disetujui Rp. 5.000.000.000,-, sehingga ada sisa pekerjaan pembangunan yang tidak bisa dilaksanakan (mangkrak).</a:t>
            </a:r>
            <a:endParaRPr lang="en-US" sz="2600" dirty="0" smtClean="0"/>
          </a:p>
          <a:p>
            <a:pPr>
              <a:buNone/>
            </a:pP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Permasalahan di lapangan</a:t>
            </a:r>
            <a:endParaRPr lang="en-US" dirty="0"/>
          </a:p>
        </p:txBody>
      </p:sp>
      <p:sp>
        <p:nvSpPr>
          <p:cNvPr id="3" name="Content Placeholder 2"/>
          <p:cNvSpPr>
            <a:spLocks noGrp="1"/>
          </p:cNvSpPr>
          <p:nvPr>
            <p:ph idx="1"/>
          </p:nvPr>
        </p:nvSpPr>
        <p:spPr/>
        <p:txBody>
          <a:bodyPr>
            <a:normAutofit fontScale="92500" lnSpcReduction="20000"/>
          </a:bodyPr>
          <a:lstStyle/>
          <a:p>
            <a:r>
              <a:rPr lang="id-ID" dirty="0" smtClean="0"/>
              <a:t>Wilayah Timur</a:t>
            </a:r>
          </a:p>
          <a:p>
            <a:pPr>
              <a:buNone/>
            </a:pPr>
            <a:endParaRPr lang="id-ID" dirty="0" smtClean="0"/>
          </a:p>
          <a:p>
            <a:pPr marL="653796" lvl="0" indent="-571500">
              <a:buFont typeface="+mj-lt"/>
              <a:buAutoNum type="romanUcPeriod" startAt="2"/>
            </a:pPr>
            <a:r>
              <a:rPr lang="id-ID" sz="2600" dirty="0" smtClean="0"/>
              <a:t>Pada tahun anggaran 2016 tidak ada pengusulan belanja modal untuk renovasi gedung kantor pengadilan namun PN. Singkawang mendapat limpahan anggaran dari PN. Sanggau sebesar Rp. 2.500.000.000,- pada pelaksanaannya menyulitkan PN. Singkawang dikarenakan:</a:t>
            </a:r>
            <a:endParaRPr lang="en-US" sz="2600" dirty="0" smtClean="0"/>
          </a:p>
          <a:p>
            <a:pPr lvl="2"/>
            <a:r>
              <a:rPr lang="id-ID" sz="2600" dirty="0" smtClean="0"/>
              <a:t>Volume 1.800 M² dengan harga satuan ± Rp. 1.390.000,- M² sedangkan harga satuan di Singkawang sebesar Rp. 3.700.000,- M² sehingga menyulitkan untuk dilaksanakan ;</a:t>
            </a:r>
            <a:endParaRPr lang="en-US" sz="2600" dirty="0" smtClean="0"/>
          </a:p>
          <a:p>
            <a:pPr lvl="2"/>
            <a:r>
              <a:rPr lang="id-ID" sz="2600" dirty="0" smtClean="0"/>
              <a:t>Penetapan Status Pengguna gedung kantor dalam proses.</a:t>
            </a:r>
            <a:endParaRPr lang="en-US" sz="2600" dirty="0" smtClean="0"/>
          </a:p>
          <a:p>
            <a:pPr>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Dasar Pelaksanaan</a:t>
            </a:r>
            <a:endParaRPr lang="en-US" dirty="0"/>
          </a:p>
        </p:txBody>
      </p:sp>
      <p:sp>
        <p:nvSpPr>
          <p:cNvPr id="3" name="Content Placeholder 2"/>
          <p:cNvSpPr>
            <a:spLocks noGrp="1"/>
          </p:cNvSpPr>
          <p:nvPr>
            <p:ph idx="1"/>
          </p:nvPr>
        </p:nvSpPr>
        <p:spPr/>
        <p:txBody>
          <a:bodyPr>
            <a:normAutofit fontScale="85000" lnSpcReduction="20000"/>
          </a:bodyPr>
          <a:lstStyle/>
          <a:p>
            <a:r>
              <a:rPr lang="id-ID" dirty="0" smtClean="0"/>
              <a:t>UU No. 3 Tahun 2009 tentang Perubahan Kedua atas UU No. 14 Tahun 1985 tentang Mahkamah Agung.</a:t>
            </a:r>
          </a:p>
          <a:p>
            <a:r>
              <a:rPr lang="id-ID" dirty="0" smtClean="0"/>
              <a:t>UU No. 48 Tahun 2009 tentang Kekuasaan Kehakiman.</a:t>
            </a:r>
          </a:p>
          <a:p>
            <a:r>
              <a:rPr lang="id-ID" dirty="0" smtClean="0"/>
              <a:t>UU No. 17 Tahun 2003 tentang Keuangan Negara.</a:t>
            </a:r>
          </a:p>
          <a:p>
            <a:r>
              <a:rPr lang="id-ID" dirty="0" smtClean="0"/>
              <a:t>UU No. 27 Tahun 2014 tentang Pengelolaan Barang Milik Negara/Daerah.</a:t>
            </a:r>
          </a:p>
          <a:p>
            <a:r>
              <a:rPr lang="id-ID" dirty="0" smtClean="0"/>
              <a:t>Perpres No. 4 Tahun 2015 tentang Perubahan Keempat Atas Peraturan Presiden Nomor 54 Tahun 2010 tentang Pengadaan Barang/Jasa Pemerintah</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548680"/>
            <a:ext cx="6520768" cy="850106"/>
          </a:xfrm>
        </p:spPr>
        <p:txBody>
          <a:bodyPr>
            <a:normAutofit/>
          </a:bodyPr>
          <a:lstStyle/>
          <a:p>
            <a:r>
              <a:rPr lang="id-ID" sz="3600" dirty="0" smtClean="0"/>
              <a:t>Jumlah Gedung Prototype</a:t>
            </a:r>
            <a:endParaRPr lang="en-US" sz="3600" dirty="0"/>
          </a:p>
        </p:txBody>
      </p:sp>
      <p:graphicFrame>
        <p:nvGraphicFramePr>
          <p:cNvPr id="4" name="Chart 3"/>
          <p:cNvGraphicFramePr/>
          <p:nvPr/>
        </p:nvGraphicFramePr>
        <p:xfrm>
          <a:off x="1475656" y="1556792"/>
          <a:ext cx="7056784" cy="3672408"/>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835696" y="5157192"/>
            <a:ext cx="1144865" cy="369332"/>
          </a:xfrm>
          <a:prstGeom prst="rect">
            <a:avLst/>
          </a:prstGeom>
          <a:noFill/>
        </p:spPr>
        <p:txBody>
          <a:bodyPr wrap="none" rtlCol="0">
            <a:spAutoFit/>
          </a:bodyPr>
          <a:lstStyle/>
          <a:p>
            <a:r>
              <a:rPr lang="id-ID" dirty="0" smtClean="0"/>
              <a:t>Total : 934</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5" name="Table 4"/>
          <p:cNvGraphicFramePr>
            <a:graphicFrameLocks noGrp="1"/>
          </p:cNvGraphicFramePr>
          <p:nvPr/>
        </p:nvGraphicFramePr>
        <p:xfrm>
          <a:off x="1142977" y="1628801"/>
          <a:ext cx="7643864" cy="4416317"/>
        </p:xfrm>
        <a:graphic>
          <a:graphicData uri="http://schemas.openxmlformats.org/drawingml/2006/table">
            <a:tbl>
              <a:tblPr/>
              <a:tblGrid>
                <a:gridCol w="382853"/>
                <a:gridCol w="2082728"/>
                <a:gridCol w="1733161"/>
                <a:gridCol w="3445122"/>
              </a:tblGrid>
              <a:tr h="259390">
                <a:tc gridSpan="4">
                  <a:txBody>
                    <a:bodyPr/>
                    <a:lstStyle/>
                    <a:p>
                      <a:pPr algn="ctr" fontAlgn="ctr"/>
                      <a:r>
                        <a:rPr lang="en-US" sz="1400" b="0" i="0" u="none" strike="noStrike" dirty="0">
                          <a:solidFill>
                            <a:srgbClr val="000000"/>
                          </a:solidFill>
                          <a:latin typeface="Calibri"/>
                        </a:rPr>
                        <a:t>MORATORIUM</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91136">
                <a:tc>
                  <a:txBody>
                    <a:bodyPr/>
                    <a:lstStyle/>
                    <a:p>
                      <a:pPr algn="ctr" fontAlgn="ctr"/>
                      <a:endParaRPr lang="en-US" sz="12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648818">
                <a:tc>
                  <a:txBody>
                    <a:bodyPr/>
                    <a:lstStyle/>
                    <a:p>
                      <a:pPr algn="ctr" fontAlgn="ctr"/>
                      <a:r>
                        <a:rPr lang="en-US" sz="12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359452">
                <a:tc>
                  <a:txBody>
                    <a:bodyPr/>
                    <a:lstStyle/>
                    <a:p>
                      <a:pPr algn="ctr" fontAlgn="ctr"/>
                      <a:r>
                        <a:rPr lang="en-US" sz="1200" b="0" i="0" u="none" strike="noStrike" dirty="0">
                          <a:solidFill>
                            <a:srgbClr val="000000"/>
                          </a:solidFill>
                          <a:latin typeface="Calibri"/>
                        </a:rPr>
                        <a:t>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PN Jakarta Utara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r" fontAlgn="ctr"/>
                      <a:r>
                        <a:rPr lang="en-US" sz="1200" b="0" i="0" u="none" strike="noStrike" dirty="0">
                          <a:solidFill>
                            <a:srgbClr val="000000"/>
                          </a:solidFill>
                          <a:latin typeface="Calibri"/>
                        </a:rPr>
                        <a:t>19.998.000.000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Pembangunan Gedung 6 Lantai (*moratorium)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452">
                <a:tc>
                  <a:txBody>
                    <a:bodyPr/>
                    <a:lstStyle/>
                    <a:p>
                      <a:pPr algn="ctr" fontAlgn="ctr"/>
                      <a:r>
                        <a:rPr lang="en-US" sz="1200" b="0" i="0" u="none" strike="noStrike" dirty="0">
                          <a:solidFill>
                            <a:srgbClr val="000000"/>
                          </a:solidFill>
                          <a:latin typeface="Calibri"/>
                        </a:rPr>
                        <a:t>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PA </a:t>
                      </a:r>
                      <a:r>
                        <a:rPr lang="en-US" sz="1200" b="0" i="0" u="none" strike="noStrike" dirty="0" err="1">
                          <a:solidFill>
                            <a:srgbClr val="000000"/>
                          </a:solidFill>
                          <a:latin typeface="Calibri"/>
                        </a:rPr>
                        <a:t>Sukabumi</a:t>
                      </a:r>
                      <a:endParaRPr lang="en-US" sz="12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r" fontAlgn="ctr"/>
                      <a:r>
                        <a:rPr lang="en-US" sz="1200" b="0" i="0" u="none" strike="noStrike" dirty="0">
                          <a:solidFill>
                            <a:srgbClr val="000000"/>
                          </a:solidFill>
                          <a:latin typeface="Calibri"/>
                        </a:rPr>
                        <a:t>8.400.000.000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Pembangunan </a:t>
                      </a:r>
                      <a:r>
                        <a:rPr lang="en-US" sz="1200" b="0" i="0" u="none" strike="noStrike" dirty="0" err="1">
                          <a:solidFill>
                            <a:srgbClr val="000000"/>
                          </a:solidFill>
                          <a:latin typeface="Calibri"/>
                        </a:rPr>
                        <a:t>Gedung</a:t>
                      </a:r>
                      <a:r>
                        <a:rPr lang="en-US" sz="1200" b="0" i="0" u="none" strike="noStrike" dirty="0">
                          <a:solidFill>
                            <a:srgbClr val="000000"/>
                          </a:solidFill>
                          <a:latin typeface="Calibri"/>
                        </a:rPr>
                        <a:t> Kantor (*moratorium)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452">
                <a:tc>
                  <a:txBody>
                    <a:bodyPr/>
                    <a:lstStyle/>
                    <a:p>
                      <a:pPr algn="ctr" fontAlgn="ctr"/>
                      <a:r>
                        <a:rPr lang="en-US" sz="1200" b="0" i="0" u="none" strike="noStrike">
                          <a:solidFill>
                            <a:srgbClr val="000000"/>
                          </a:solidFill>
                          <a:latin typeface="Calibri"/>
                        </a:rPr>
                        <a:t>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latin typeface="Calibri"/>
                        </a:rPr>
                        <a:t>PN Sidoarjo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r" fontAlgn="ctr"/>
                      <a:r>
                        <a:rPr lang="en-US" sz="1200" b="0" i="0" u="none" strike="noStrike" dirty="0">
                          <a:solidFill>
                            <a:srgbClr val="000000"/>
                          </a:solidFill>
                          <a:latin typeface="Calibri"/>
                        </a:rPr>
                        <a:t>9.284.305.000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Pembangunan Gedung Kantor (*moratorium)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452">
                <a:tc>
                  <a:txBody>
                    <a:bodyPr/>
                    <a:lstStyle/>
                    <a:p>
                      <a:pPr algn="ctr" fontAlgn="ctr"/>
                      <a:r>
                        <a:rPr lang="en-US" sz="1200" b="0" i="0" u="none" strike="noStrike">
                          <a:solidFill>
                            <a:srgbClr val="000000"/>
                          </a:solidFill>
                          <a:latin typeface="Calibri"/>
                        </a:rPr>
                        <a:t>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latin typeface="Calibri"/>
                        </a:rPr>
                        <a:t>PN Jakarta Selatan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r" fontAlgn="ctr"/>
                      <a:r>
                        <a:rPr lang="en-US" sz="1200" b="0" i="0" u="none" strike="noStrike" dirty="0">
                          <a:solidFill>
                            <a:srgbClr val="000000"/>
                          </a:solidFill>
                          <a:latin typeface="Calibri"/>
                        </a:rPr>
                        <a:t>30.000.000.000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Pembangunan </a:t>
                      </a:r>
                      <a:r>
                        <a:rPr lang="en-US" sz="1200" b="0" i="0" u="none" strike="noStrike" dirty="0" err="1">
                          <a:solidFill>
                            <a:srgbClr val="000000"/>
                          </a:solidFill>
                          <a:latin typeface="Calibri"/>
                        </a:rPr>
                        <a:t>Gedung</a:t>
                      </a:r>
                      <a:r>
                        <a:rPr lang="en-US" sz="1200" b="0" i="0" u="none" strike="noStrike" dirty="0">
                          <a:solidFill>
                            <a:srgbClr val="000000"/>
                          </a:solidFill>
                          <a:latin typeface="Calibri"/>
                        </a:rPr>
                        <a:t> Kantor </a:t>
                      </a:r>
                      <a:r>
                        <a:rPr lang="en-US" sz="1200" b="0" i="0" u="none" strike="noStrike" dirty="0" err="1">
                          <a:solidFill>
                            <a:srgbClr val="000000"/>
                          </a:solidFill>
                          <a:latin typeface="Calibri"/>
                        </a:rPr>
                        <a:t>Tahap</a:t>
                      </a:r>
                      <a:r>
                        <a:rPr lang="en-US" sz="1200" b="0" i="0" u="none" strike="noStrike" dirty="0">
                          <a:solidFill>
                            <a:srgbClr val="000000"/>
                          </a:solidFill>
                          <a:latin typeface="Calibri"/>
                        </a:rPr>
                        <a:t> I (*moratorium)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452">
                <a:tc>
                  <a:txBody>
                    <a:bodyPr/>
                    <a:lstStyle/>
                    <a:p>
                      <a:pPr algn="ctr" fontAlgn="ctr"/>
                      <a:r>
                        <a:rPr lang="en-US" sz="1200" b="0" i="0" u="none" strike="noStrike" dirty="0">
                          <a:solidFill>
                            <a:srgbClr val="000000"/>
                          </a:solidFill>
                          <a:latin typeface="Calibri"/>
                        </a:rPr>
                        <a:t>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PA </a:t>
                      </a:r>
                      <a:r>
                        <a:rPr lang="en-US" sz="1200" b="0" i="0" u="none" strike="noStrike" dirty="0" err="1">
                          <a:solidFill>
                            <a:srgbClr val="000000"/>
                          </a:solidFill>
                          <a:latin typeface="Calibri"/>
                        </a:rPr>
                        <a:t>Serang</a:t>
                      </a:r>
                      <a:endParaRPr lang="en-US" sz="12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r" fontAlgn="ctr"/>
                      <a:r>
                        <a:rPr lang="en-US" sz="1200" b="0" i="0" u="none" strike="noStrike" dirty="0">
                          <a:solidFill>
                            <a:srgbClr val="000000"/>
                          </a:solidFill>
                          <a:latin typeface="Calibri"/>
                        </a:rPr>
                        <a:t>7.200.000.000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latin typeface="Calibri"/>
                        </a:rPr>
                        <a:t>Pembangunan </a:t>
                      </a:r>
                      <a:r>
                        <a:rPr lang="en-US" sz="1200" b="0" i="0" u="none" strike="noStrike" dirty="0" err="1">
                          <a:solidFill>
                            <a:srgbClr val="000000"/>
                          </a:solidFill>
                          <a:latin typeface="Calibri"/>
                        </a:rPr>
                        <a:t>Gedung</a:t>
                      </a:r>
                      <a:r>
                        <a:rPr lang="en-US" sz="1200" b="0" i="0" u="none" strike="noStrike" dirty="0">
                          <a:solidFill>
                            <a:srgbClr val="000000"/>
                          </a:solidFill>
                          <a:latin typeface="Calibri"/>
                        </a:rPr>
                        <a:t> </a:t>
                      </a:r>
                      <a:r>
                        <a:rPr lang="en-US" sz="1200" b="0" i="0" u="none" strike="noStrike" dirty="0" err="1">
                          <a:solidFill>
                            <a:srgbClr val="000000"/>
                          </a:solidFill>
                          <a:latin typeface="Calibri"/>
                        </a:rPr>
                        <a:t>Lanjutan</a:t>
                      </a:r>
                      <a:r>
                        <a:rPr lang="en-US" sz="1200" b="0" i="0" u="none" strike="noStrike" dirty="0">
                          <a:solidFill>
                            <a:srgbClr val="000000"/>
                          </a:solidFill>
                          <a:latin typeface="Calibri"/>
                        </a:rPr>
                        <a:t> (*moratorium)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5009">
                <a:tc>
                  <a:txBody>
                    <a:bodyPr/>
                    <a:lstStyle/>
                    <a:p>
                      <a:pPr algn="ctr"/>
                      <a:r>
                        <a:rPr lang="en-US" sz="1200" dirty="0" smtClean="0">
                          <a:latin typeface="Calibri" pitchFamily="34" charset="0"/>
                        </a:rPr>
                        <a:t>6</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n-US" sz="1200" dirty="0" smtClean="0">
                          <a:latin typeface="Calibri" pitchFamily="34" charset="0"/>
                        </a:rPr>
                        <a:t>PN </a:t>
                      </a:r>
                      <a:r>
                        <a:rPr lang="en-US" sz="1200" dirty="0" err="1" smtClean="0">
                          <a:latin typeface="Calibri" pitchFamily="34" charset="0"/>
                        </a:rPr>
                        <a:t>Takalar</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r"/>
                      <a:r>
                        <a:rPr lang="en-US" sz="1200" dirty="0" smtClean="0">
                          <a:latin typeface="Calibri" pitchFamily="34" charset="0"/>
                        </a:rPr>
                        <a:t>5.100.000.000</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smtClean="0">
                          <a:solidFill>
                            <a:srgbClr val="000000"/>
                          </a:solidFill>
                          <a:latin typeface="Calibri"/>
                        </a:rPr>
                        <a:t>Pembangunan </a:t>
                      </a:r>
                      <a:r>
                        <a:rPr lang="en-US" sz="1200" b="0" i="0" u="none" strike="noStrike" dirty="0" err="1" smtClean="0">
                          <a:solidFill>
                            <a:srgbClr val="000000"/>
                          </a:solidFill>
                          <a:latin typeface="Calibri"/>
                        </a:rPr>
                        <a:t>Gedung</a:t>
                      </a:r>
                      <a:r>
                        <a:rPr lang="en-US" sz="1200" b="0" i="0" u="none" strike="noStrike" dirty="0" smtClean="0">
                          <a:solidFill>
                            <a:srgbClr val="000000"/>
                          </a:solidFill>
                          <a:latin typeface="Calibri"/>
                        </a:rPr>
                        <a:t> Kantor (*moratorium)</a:t>
                      </a:r>
                    </a:p>
                    <a:p>
                      <a:endParaRPr lang="en-US" sz="1200" dirty="0"/>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1045">
                <a:tc>
                  <a:txBody>
                    <a:bodyPr/>
                    <a:lstStyle/>
                    <a:p>
                      <a:pPr algn="ctr"/>
                      <a:r>
                        <a:rPr lang="en-US" sz="1200" dirty="0" smtClean="0">
                          <a:latin typeface="Calibri" pitchFamily="34" charset="0"/>
                        </a:rPr>
                        <a:t>7</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n-US" sz="1200" dirty="0" smtClean="0">
                          <a:latin typeface="Calibri" pitchFamily="34" charset="0"/>
                        </a:rPr>
                        <a:t>PA </a:t>
                      </a:r>
                      <a:r>
                        <a:rPr lang="en-US" sz="1200" dirty="0" err="1" smtClean="0">
                          <a:latin typeface="Calibri" pitchFamily="34" charset="0"/>
                        </a:rPr>
                        <a:t>Atambua</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a:r>
                        <a:rPr lang="en-US" sz="1200" dirty="0" smtClean="0">
                          <a:latin typeface="Calibri" pitchFamily="34" charset="0"/>
                        </a:rPr>
                        <a:t>3.600.000.000</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smtClean="0">
                          <a:solidFill>
                            <a:srgbClr val="000000"/>
                          </a:solidFill>
                          <a:latin typeface="Calibri"/>
                        </a:rPr>
                        <a:t>Pembangunan </a:t>
                      </a:r>
                      <a:r>
                        <a:rPr lang="en-US" sz="1200" b="0" i="0" u="none" strike="noStrike" dirty="0" err="1" smtClean="0">
                          <a:solidFill>
                            <a:srgbClr val="000000"/>
                          </a:solidFill>
                          <a:latin typeface="Calibri"/>
                        </a:rPr>
                        <a:t>Gedung</a:t>
                      </a:r>
                      <a:r>
                        <a:rPr lang="en-US" sz="1200" b="0" i="0" u="none" strike="noStrike" dirty="0" smtClean="0">
                          <a:solidFill>
                            <a:srgbClr val="000000"/>
                          </a:solidFill>
                          <a:latin typeface="Calibri"/>
                        </a:rPr>
                        <a:t> Kantor (*moratorium)</a:t>
                      </a:r>
                    </a:p>
                    <a:p>
                      <a:endParaRPr lang="en-US" sz="1200" dirty="0"/>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271">
                <a:tc>
                  <a:txBody>
                    <a:bodyPr/>
                    <a:lstStyle/>
                    <a:p>
                      <a:pPr algn="ctr"/>
                      <a:r>
                        <a:rPr lang="en-US" sz="1200" dirty="0" smtClean="0">
                          <a:latin typeface="Calibri" pitchFamily="34" charset="0"/>
                        </a:rPr>
                        <a:t>8</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n-US" sz="1200" dirty="0" smtClean="0">
                          <a:latin typeface="Calibri" pitchFamily="34" charset="0"/>
                        </a:rPr>
                        <a:t>PA </a:t>
                      </a:r>
                      <a:r>
                        <a:rPr lang="en-US" sz="1200" dirty="0" err="1" smtClean="0">
                          <a:latin typeface="Calibri" pitchFamily="34" charset="0"/>
                        </a:rPr>
                        <a:t>Larantuka</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a:r>
                        <a:rPr lang="en-US" sz="1200" dirty="0" smtClean="0">
                          <a:latin typeface="Calibri" pitchFamily="34" charset="0"/>
                        </a:rPr>
                        <a:t>3.600.000.000</a:t>
                      </a:r>
                      <a:endParaRPr lang="en-US" sz="1200" dirty="0">
                        <a:latin typeface="Calibri" pitchFamily="34" charset="0"/>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smtClean="0">
                          <a:solidFill>
                            <a:srgbClr val="000000"/>
                          </a:solidFill>
                          <a:latin typeface="Calibri"/>
                        </a:rPr>
                        <a:t>Pembangunan </a:t>
                      </a:r>
                      <a:r>
                        <a:rPr lang="en-US" sz="1200" b="0" i="0" u="none" strike="noStrike" dirty="0" err="1" smtClean="0">
                          <a:solidFill>
                            <a:srgbClr val="000000"/>
                          </a:solidFill>
                          <a:latin typeface="Calibri"/>
                        </a:rPr>
                        <a:t>Gedung</a:t>
                      </a:r>
                      <a:r>
                        <a:rPr lang="en-US" sz="1200" b="0" i="0" u="none" strike="noStrike" dirty="0" smtClean="0">
                          <a:solidFill>
                            <a:srgbClr val="000000"/>
                          </a:solidFill>
                          <a:latin typeface="Calibri"/>
                        </a:rPr>
                        <a:t> Kantor (*moratorium)</a:t>
                      </a:r>
                    </a:p>
                    <a:p>
                      <a:endParaRPr lang="en-US" sz="1200" dirty="0"/>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1136">
                <a:tc>
                  <a:txBody>
                    <a:bodyPr/>
                    <a:lstStyle/>
                    <a:p>
                      <a:pPr algn="ctr" fontAlgn="ctr"/>
                      <a:endParaRPr lang="en-US" sz="1200" b="0" i="0" u="none" strike="noStrike" dirty="0">
                        <a:solidFill>
                          <a:srgbClr val="000000"/>
                        </a:solidFill>
                        <a:latin typeface="Calibri"/>
                      </a:endParaRPr>
                    </a:p>
                  </a:txBody>
                  <a:tcPr marL="6024" marR="6024" marT="602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latin typeface="Calibri"/>
                      </a:endParaRPr>
                    </a:p>
                  </a:txBody>
                  <a:tcPr marL="6024" marR="6024" marT="602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latin typeface="Calibri"/>
                      </a:endParaRPr>
                    </a:p>
                  </a:txBody>
                  <a:tcPr marL="6024" marR="6024" marT="6024"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latin typeface="Calibri"/>
                      </a:endParaRPr>
                    </a:p>
                  </a:txBody>
                  <a:tcPr marL="6024" marR="6024" marT="6024" marB="0" anchor="ctr">
                    <a:lnL>
                      <a:noFill/>
                    </a:lnL>
                    <a:lnR>
                      <a:noFill/>
                    </a:lnR>
                    <a:lnT w="6350" cap="flat" cmpd="sng" algn="ctr">
                      <a:solidFill>
                        <a:srgbClr val="000000"/>
                      </a:solidFill>
                      <a:prstDash val="solid"/>
                      <a:round/>
                      <a:headEnd type="none" w="med" len="med"/>
                      <a:tailEnd type="none" w="med" len="med"/>
                    </a:lnT>
                    <a:lnB>
                      <a:noFill/>
                    </a:lnB>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4" name="Table 3"/>
          <p:cNvGraphicFramePr>
            <a:graphicFrameLocks noGrp="1"/>
          </p:cNvGraphicFramePr>
          <p:nvPr/>
        </p:nvGraphicFramePr>
        <p:xfrm>
          <a:off x="1187624" y="1484783"/>
          <a:ext cx="7222954" cy="3744417"/>
        </p:xfrm>
        <a:graphic>
          <a:graphicData uri="http://schemas.openxmlformats.org/drawingml/2006/table">
            <a:tbl>
              <a:tblPr/>
              <a:tblGrid>
                <a:gridCol w="248957"/>
                <a:gridCol w="1354329"/>
                <a:gridCol w="939148"/>
                <a:gridCol w="1872208"/>
                <a:gridCol w="2808312"/>
              </a:tblGrid>
              <a:tr h="503281">
                <a:tc rowSpan="2" gridSpan="4">
                  <a:txBody>
                    <a:bodyPr/>
                    <a:lstStyle/>
                    <a:p>
                      <a:pPr algn="r" fontAlgn="ctr"/>
                      <a:r>
                        <a:rPr lang="en-US" sz="1400" b="0" i="0" u="none" strike="noStrike" dirty="0" smtClean="0">
                          <a:solidFill>
                            <a:srgbClr val="000000"/>
                          </a:solidFill>
                          <a:latin typeface="Calibri"/>
                        </a:rPr>
                        <a:t>  PEMBANGUNAN </a:t>
                      </a:r>
                      <a:r>
                        <a:rPr lang="en-US" sz="1400" b="0" i="0" u="none" strike="noStrike" dirty="0">
                          <a:solidFill>
                            <a:srgbClr val="000000"/>
                          </a:solidFill>
                          <a:latin typeface="Calibri"/>
                        </a:rPr>
                        <a:t>BARU GEDUNG KANTOR</a:t>
                      </a:r>
                    </a:p>
                  </a:txBody>
                  <a:tcPr marL="6024" marR="6024" marT="6024" marB="0" anchor="ctr">
                    <a:lnL>
                      <a:noFill/>
                    </a:lnL>
                    <a:lnR>
                      <a:noFill/>
                    </a:lnR>
                    <a:lnT>
                      <a:noFill/>
                    </a:lnT>
                    <a:lnB>
                      <a:noFill/>
                    </a:lnB>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ctr"/>
                      <a:endParaRPr lang="en-US" sz="1200" b="0" i="0" u="none" strike="noStrike">
                        <a:solidFill>
                          <a:srgbClr val="000000"/>
                        </a:solidFill>
                        <a:latin typeface="Calibri"/>
                      </a:endParaRPr>
                    </a:p>
                  </a:txBody>
                  <a:tcPr marL="6024" marR="6024" marT="6024" marB="0" anchor="ctr">
                    <a:lnL>
                      <a:noFill/>
                    </a:lnL>
                    <a:lnR>
                      <a:noFill/>
                    </a:lnR>
                    <a:lnT>
                      <a:noFill/>
                    </a:lnT>
                    <a:lnB>
                      <a:noFill/>
                    </a:lnB>
                  </a:tcPr>
                </a:tc>
              </a:tr>
              <a:tr h="503281">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ctr"/>
                      <a:endParaRPr lang="en-US" sz="1200" b="0" i="0" u="none" strike="noStrike">
                        <a:solidFill>
                          <a:srgbClr val="000000"/>
                        </a:solidFill>
                        <a:latin typeface="Calibri"/>
                      </a:endParaRPr>
                    </a:p>
                  </a:txBody>
                  <a:tcPr marL="6024" marR="6024" marT="6024" marB="0" anchor="ctr">
                    <a:lnL>
                      <a:noFill/>
                    </a:lnL>
                    <a:lnR>
                      <a:noFill/>
                    </a:lnR>
                    <a:lnT>
                      <a:noFill/>
                    </a:lnT>
                    <a:lnB>
                      <a:noFill/>
                    </a:lnB>
                  </a:tcPr>
                </a:tc>
              </a:tr>
              <a:tr h="528447">
                <a:tc>
                  <a:txBody>
                    <a:bodyPr/>
                    <a:lstStyle/>
                    <a:p>
                      <a:pPr algn="ctr" fontAlgn="ctr"/>
                      <a:endParaRPr lang="en-US" sz="12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1177680">
                <a:tc>
                  <a:txBody>
                    <a:bodyPr/>
                    <a:lstStyle/>
                    <a:p>
                      <a:pPr algn="ctr" fontAlgn="ctr"/>
                      <a:r>
                        <a:rPr lang="en-US" sz="12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latin typeface="Calibri"/>
                        </a:rPr>
                        <a:t>KETERANGAN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528447">
                <a:tc>
                  <a:txBody>
                    <a:bodyPr/>
                    <a:lstStyle/>
                    <a:p>
                      <a:pPr algn="ctr" fontAlgn="ctr"/>
                      <a:r>
                        <a:rPr lang="en-US" sz="1200" b="0" i="0" u="none" strike="noStrike">
                          <a:solidFill>
                            <a:srgbClr val="000000"/>
                          </a:solidFill>
                          <a:latin typeface="Calibri"/>
                        </a:rPr>
                        <a:t>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latin typeface="Calibri"/>
                        </a:rPr>
                        <a:t>PN Padang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8.347.650.000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latin typeface="Calibri"/>
                        </a:rPr>
                        <a:t>Pembangunan Gedung Baru Pasca Gempa Th 2009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nb-NO" sz="1200" b="0" i="0" u="none" strike="noStrike">
                          <a:solidFill>
                            <a:srgbClr val="000000"/>
                          </a:solidFill>
                          <a:latin typeface="Calibri"/>
                        </a:rPr>
                        <a:t>Lelang Konsultasi &amp; Lelang Fisik Dalam Proses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3281">
                <a:tc>
                  <a:txBody>
                    <a:bodyPr/>
                    <a:lstStyle/>
                    <a:p>
                      <a:pPr algn="ctr" fontAlgn="ctr"/>
                      <a:r>
                        <a:rPr lang="en-US" sz="1200" b="0" i="0" u="none" strike="noStrike">
                          <a:solidFill>
                            <a:srgbClr val="000000"/>
                          </a:solidFill>
                          <a:latin typeface="Calibri"/>
                        </a:rPr>
                        <a:t>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latin typeface="Calibri"/>
                        </a:rPr>
                        <a:t>PA Ngawi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Calibri"/>
                        </a:rPr>
                        <a:t>7.061.250.000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latin typeface="Calibri"/>
                        </a:rPr>
                        <a:t>Fisik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nb-NO" sz="1200" b="0" i="0" u="none" strike="noStrike" dirty="0">
                          <a:solidFill>
                            <a:srgbClr val="000000"/>
                          </a:solidFill>
                          <a:latin typeface="Calibri"/>
                        </a:rPr>
                        <a:t>Lelang Konsultasi &amp; Lelang Fisik Dalam Proses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5" name="Table 4"/>
          <p:cNvGraphicFramePr>
            <a:graphicFrameLocks noGrp="1"/>
          </p:cNvGraphicFramePr>
          <p:nvPr/>
        </p:nvGraphicFramePr>
        <p:xfrm>
          <a:off x="1187624" y="1268770"/>
          <a:ext cx="7813532" cy="5065653"/>
        </p:xfrm>
        <a:graphic>
          <a:graphicData uri="http://schemas.openxmlformats.org/drawingml/2006/table">
            <a:tbl>
              <a:tblPr/>
              <a:tblGrid>
                <a:gridCol w="363082"/>
                <a:gridCol w="1975169"/>
                <a:gridCol w="1331877"/>
                <a:gridCol w="4143404"/>
              </a:tblGrid>
              <a:tr h="166180">
                <a:tc gridSpan="4">
                  <a:txBody>
                    <a:bodyPr/>
                    <a:lstStyle/>
                    <a:p>
                      <a:pPr algn="ctr" fontAlgn="ctr"/>
                      <a:r>
                        <a:rPr lang="en-US" sz="1200" b="0" i="0" u="none" strike="noStrike" dirty="0">
                          <a:solidFill>
                            <a:srgbClr val="000000"/>
                          </a:solidFill>
                          <a:latin typeface="Calibri"/>
                        </a:rPr>
                        <a:t>PEMBANGUNAN LANJUTAN GEDUNG 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86520">
                <a:tc>
                  <a:txBody>
                    <a:bodyPr/>
                    <a:lstStyle/>
                    <a:p>
                      <a:pPr algn="ctr" fontAlgn="ctr"/>
                      <a:endParaRPr lang="en-US" sz="9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9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2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15674">
                <a:tc>
                  <a:txBody>
                    <a:bodyPr/>
                    <a:lstStyle/>
                    <a:p>
                      <a:pPr algn="ctr" fontAlgn="ctr"/>
                      <a:r>
                        <a:rPr lang="en-US" sz="9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520">
                <a:tc>
                  <a:txBody>
                    <a:bodyPr/>
                    <a:lstStyle/>
                    <a:p>
                      <a:pPr algn="ctr" fontAlgn="ctr"/>
                      <a:r>
                        <a:rPr lang="en-US" sz="900" b="0" i="0" u="none" strike="noStrike">
                          <a:solidFill>
                            <a:srgbClr val="000000"/>
                          </a:solidFill>
                          <a:latin typeface="Calibri"/>
                        </a:rPr>
                        <a:t>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Kota Banjar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6.000.000.000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a:solidFill>
                            <a:srgbClr val="000000"/>
                          </a:solidFill>
                          <a:latin typeface="Calibri"/>
                        </a:rPr>
                        <a:t>&amp;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dirty="0" smtClean="0">
                          <a:solidFill>
                            <a:srgbClr val="000000"/>
                          </a:solidFill>
                          <a:latin typeface="Calibri"/>
                        </a:rPr>
                        <a:t>2</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Kota Tasikmalaya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5.800.000.000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a:solidFill>
                            <a:srgbClr val="000000"/>
                          </a:solidFill>
                          <a:latin typeface="Calibri"/>
                        </a:rPr>
                        <a:t>&amp;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Majalengka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7.000.000.000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a:solidFill>
                            <a:srgbClr val="000000"/>
                          </a:solidFill>
                          <a:latin typeface="Calibri"/>
                        </a:rPr>
                        <a:t>&amp;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Magetan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2.978.400.000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Batusangkar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4.099.820.000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Lahat</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1.262.600.000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Sekayu</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5.000.000.000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Jantho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917.000.000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a:t>
                      </a:r>
                      <a:r>
                        <a:rPr lang="en-US" sz="900" b="0" i="0" u="none" strike="noStrike" dirty="0" err="1">
                          <a:solidFill>
                            <a:srgbClr val="000000"/>
                          </a:solidFill>
                          <a:latin typeface="Calibri"/>
                        </a:rPr>
                        <a:t>Tempat</a:t>
                      </a:r>
                      <a:r>
                        <a:rPr lang="en-US" sz="900" b="0" i="0" u="none" strike="noStrike" dirty="0">
                          <a:solidFill>
                            <a:srgbClr val="000000"/>
                          </a:solidFill>
                          <a:latin typeface="Calibri"/>
                        </a:rPr>
                        <a:t> </a:t>
                      </a:r>
                      <a:r>
                        <a:rPr lang="en-US" sz="900" b="0" i="0" u="none" strike="noStrike" dirty="0" err="1">
                          <a:solidFill>
                            <a:srgbClr val="000000"/>
                          </a:solidFill>
                          <a:latin typeface="Calibri"/>
                        </a:rPr>
                        <a:t>Parkir</a:t>
                      </a:r>
                      <a:r>
                        <a:rPr lang="en-US" sz="900" b="0" i="0" u="none" strike="noStrike" dirty="0">
                          <a:solidFill>
                            <a:srgbClr val="000000"/>
                          </a:solidFill>
                          <a:latin typeface="Calibri"/>
                        </a:rPr>
                        <a:t>, &amp; </a:t>
                      </a:r>
                      <a:r>
                        <a:rPr lang="en-US" sz="900" b="0" i="0" u="none" strike="noStrike" dirty="0" err="1">
                          <a:solidFill>
                            <a:srgbClr val="000000"/>
                          </a:solidFill>
                          <a:latin typeface="Calibri"/>
                        </a:rPr>
                        <a:t>Drainase</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Pasir Pangaraian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5.340.000.000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Finishing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&amp; </a:t>
                      </a:r>
                      <a:r>
                        <a:rPr lang="en-US" sz="900" b="0" i="0" u="none" strike="noStrike" dirty="0" err="1">
                          <a:solidFill>
                            <a:srgbClr val="000000"/>
                          </a:solidFill>
                          <a:latin typeface="Calibri"/>
                        </a:rPr>
                        <a:t>penimbunan</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Payakumbuh</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2.629.450.000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a:solidFill>
                            <a:srgbClr val="000000"/>
                          </a:solidFill>
                          <a:latin typeface="Calibri"/>
                        </a:rPr>
                        <a:t>Finishing &amp;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Cilegon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2.200.000.000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a:solidFill>
                            <a:srgbClr val="000000"/>
                          </a:solidFill>
                          <a:latin typeface="Calibri"/>
                        </a:rPr>
                        <a:t>Finishing &amp;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Surabaya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21.925.375.000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Finishing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Banyumas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3.480.000.000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a:t>
                      </a:r>
                      <a:r>
                        <a:rPr lang="en-US" sz="900" b="0" i="0" u="none" strike="noStrike" dirty="0" err="1" smtClean="0">
                          <a:solidFill>
                            <a:srgbClr val="000000"/>
                          </a:solidFill>
                          <a:latin typeface="Calibri"/>
                        </a:rPr>
                        <a:t>Lanjutan</a:t>
                      </a:r>
                      <a:r>
                        <a:rPr lang="en-US" sz="900" b="0" i="0" u="none" strike="noStrike" dirty="0" smtClean="0">
                          <a:solidFill>
                            <a:srgbClr val="000000"/>
                          </a:solidFill>
                          <a:latin typeface="Calibri"/>
                        </a:rPr>
                        <a:t>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Finishing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Klaten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2.610.000.000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a:t>
                      </a:r>
                      <a:r>
                        <a:rPr lang="en-US" sz="900" b="0" i="0" u="none" strike="noStrike" dirty="0" err="1" smtClean="0">
                          <a:solidFill>
                            <a:srgbClr val="000000"/>
                          </a:solidFill>
                          <a:latin typeface="Calibri"/>
                        </a:rPr>
                        <a:t>Renovasi</a:t>
                      </a:r>
                      <a:r>
                        <a:rPr lang="en-US" sz="900" b="0" i="0" u="none" strike="noStrike" dirty="0" smtClean="0">
                          <a:solidFill>
                            <a:srgbClr val="000000"/>
                          </a:solidFill>
                          <a:latin typeface="Calibri"/>
                        </a:rPr>
                        <a:t>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a:t>
                      </a:r>
                      <a:r>
                        <a:rPr lang="en-US" sz="900" b="0" i="0" u="none" strike="noStrike" dirty="0" err="1">
                          <a:solidFill>
                            <a:srgbClr val="000000"/>
                          </a:solidFill>
                          <a:latin typeface="Calibri"/>
                        </a:rPr>
                        <a:t>Lanjutan</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Tanjung Pinang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6.675.000.000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a:t>
                      </a:r>
                      <a:r>
                        <a:rPr lang="en-US" sz="900" b="0" i="0" u="none" strike="noStrike" dirty="0" err="1">
                          <a:solidFill>
                            <a:srgbClr val="000000"/>
                          </a:solidFill>
                          <a:latin typeface="Calibri"/>
                        </a:rPr>
                        <a:t>Lanjutan</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Ponorogo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1.678.500.000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a:t>
                      </a:r>
                      <a:r>
                        <a:rPr lang="en-US" sz="900" b="0" i="0" u="none" strike="noStrike" dirty="0" err="1" smtClean="0">
                          <a:solidFill>
                            <a:srgbClr val="000000"/>
                          </a:solidFill>
                          <a:latin typeface="Calibri"/>
                        </a:rPr>
                        <a:t>Renovasi</a:t>
                      </a:r>
                      <a:r>
                        <a:rPr lang="en-US" sz="900" b="0" i="0" u="none" strike="noStrike" dirty="0" smtClean="0">
                          <a:solidFill>
                            <a:srgbClr val="000000"/>
                          </a:solidFill>
                          <a:latin typeface="Calibri"/>
                        </a:rPr>
                        <a:t>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a:t>
                      </a:r>
                      <a:r>
                        <a:rPr lang="en-US" sz="900" b="0" i="0" u="none" strike="noStrike" dirty="0" err="1">
                          <a:solidFill>
                            <a:srgbClr val="000000"/>
                          </a:solidFill>
                          <a:latin typeface="Calibri"/>
                        </a:rPr>
                        <a:t>Lanjutan</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1" i="0" u="none" strike="noStrike" dirty="0">
                          <a:solidFill>
                            <a:srgbClr val="000000"/>
                          </a:solidFill>
                          <a:latin typeface="Calibri"/>
                        </a:rPr>
                        <a:t>17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solidFill>
                            <a:srgbClr val="000000"/>
                          </a:solidFill>
                          <a:latin typeface="Calibri"/>
                        </a:rPr>
                        <a:t>PN </a:t>
                      </a:r>
                      <a:r>
                        <a:rPr lang="en-US" sz="900" b="1" i="0" u="none" strike="noStrike" dirty="0" err="1">
                          <a:solidFill>
                            <a:srgbClr val="000000"/>
                          </a:solidFill>
                          <a:latin typeface="Calibri"/>
                        </a:rPr>
                        <a:t>Kebumen</a:t>
                      </a:r>
                      <a:endParaRPr lang="en-US" sz="900" b="1"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1" i="0" u="none" strike="noStrike" dirty="0">
                          <a:solidFill>
                            <a:srgbClr val="000000"/>
                          </a:solidFill>
                          <a:latin typeface="Calibri"/>
                        </a:rPr>
                        <a:t>2.608.500.000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smtClean="0">
                          <a:solidFill>
                            <a:srgbClr val="000000"/>
                          </a:solidFill>
                          <a:latin typeface="Calibri"/>
                        </a:rPr>
                        <a:t>     Pembangunan </a:t>
                      </a:r>
                      <a:r>
                        <a:rPr lang="en-US" sz="900" b="1" i="0" u="none" strike="noStrike" dirty="0">
                          <a:solidFill>
                            <a:srgbClr val="000000"/>
                          </a:solidFill>
                          <a:latin typeface="Calibri"/>
                        </a:rPr>
                        <a:t>Lanjutan Tahap II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1" i="0" u="none" strike="noStrike">
                          <a:solidFill>
                            <a:srgbClr val="000000"/>
                          </a:solidFill>
                          <a:latin typeface="Calibri"/>
                        </a:rPr>
                        <a:t>18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solidFill>
                            <a:srgbClr val="000000"/>
                          </a:solidFill>
                          <a:latin typeface="Calibri"/>
                        </a:rPr>
                        <a:t>PA </a:t>
                      </a:r>
                      <a:r>
                        <a:rPr lang="en-US" sz="900" b="1" i="0" u="none" strike="noStrike" dirty="0" err="1">
                          <a:solidFill>
                            <a:srgbClr val="000000"/>
                          </a:solidFill>
                          <a:latin typeface="Calibri"/>
                        </a:rPr>
                        <a:t>Tanjung</a:t>
                      </a:r>
                      <a:r>
                        <a:rPr lang="en-US" sz="900" b="1" i="0" u="none" strike="noStrike" dirty="0">
                          <a:solidFill>
                            <a:srgbClr val="000000"/>
                          </a:solidFill>
                          <a:latin typeface="Calibri"/>
                        </a:rPr>
                        <a:t> </a:t>
                      </a:r>
                      <a:r>
                        <a:rPr lang="en-US" sz="900" b="1" i="0" u="none" strike="noStrike" dirty="0" err="1">
                          <a:solidFill>
                            <a:srgbClr val="000000"/>
                          </a:solidFill>
                          <a:latin typeface="Calibri"/>
                        </a:rPr>
                        <a:t>Pandan</a:t>
                      </a:r>
                      <a:endParaRPr lang="en-US" sz="900" b="1"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1" i="0" u="none" strike="noStrike" dirty="0">
                          <a:solidFill>
                            <a:srgbClr val="000000"/>
                          </a:solidFill>
                          <a:latin typeface="Calibri"/>
                        </a:rPr>
                        <a:t>1.897.000.000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smtClean="0">
                          <a:solidFill>
                            <a:srgbClr val="000000"/>
                          </a:solidFill>
                          <a:latin typeface="Calibri"/>
                        </a:rPr>
                        <a:t>     Pembangunan </a:t>
                      </a:r>
                      <a:r>
                        <a:rPr lang="en-US" sz="900" b="1" i="0" u="none" strike="noStrike" dirty="0" err="1">
                          <a:solidFill>
                            <a:srgbClr val="000000"/>
                          </a:solidFill>
                          <a:latin typeface="Calibri"/>
                        </a:rPr>
                        <a:t>Gedung</a:t>
                      </a:r>
                      <a:r>
                        <a:rPr lang="en-US" sz="900" b="1" i="0" u="none" strike="noStrike" dirty="0">
                          <a:solidFill>
                            <a:srgbClr val="000000"/>
                          </a:solidFill>
                          <a:latin typeface="Calibri"/>
                        </a:rPr>
                        <a:t> </a:t>
                      </a:r>
                      <a:r>
                        <a:rPr lang="en-US" sz="900" b="1" i="0" u="none" strike="noStrike" dirty="0" err="1">
                          <a:solidFill>
                            <a:srgbClr val="000000"/>
                          </a:solidFill>
                          <a:latin typeface="Calibri"/>
                        </a:rPr>
                        <a:t>Tahap</a:t>
                      </a:r>
                      <a:r>
                        <a:rPr lang="en-US" sz="900" b="1" i="0" u="none" strike="noStrike" dirty="0">
                          <a:solidFill>
                            <a:srgbClr val="000000"/>
                          </a:solidFill>
                          <a:latin typeface="Calibri"/>
                        </a:rPr>
                        <a:t> II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19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Tembilahan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2.634.000.000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err="1">
                          <a:solidFill>
                            <a:srgbClr val="000000"/>
                          </a:solidFill>
                          <a:latin typeface="Calibri"/>
                        </a:rPr>
                        <a:t>Tahap</a:t>
                      </a:r>
                      <a:r>
                        <a:rPr lang="en-US" sz="900" b="0" i="0" u="none" strike="noStrike" dirty="0">
                          <a:solidFill>
                            <a:srgbClr val="000000"/>
                          </a:solidFill>
                          <a:latin typeface="Calibri"/>
                        </a:rPr>
                        <a:t> II &amp; </a:t>
                      </a:r>
                      <a:r>
                        <a:rPr lang="en-US" sz="900" b="0" i="0" u="none" strike="noStrike" dirty="0" err="1">
                          <a:solidFill>
                            <a:srgbClr val="000000"/>
                          </a:solidFill>
                          <a:latin typeface="Calibri"/>
                        </a:rPr>
                        <a:t>Sarling</a:t>
                      </a:r>
                      <a:r>
                        <a:rPr lang="en-US" sz="900" b="0" i="0" u="none" strike="noStrike" dirty="0">
                          <a:solidFill>
                            <a:srgbClr val="000000"/>
                          </a:solidFill>
                          <a:latin typeface="Calibri"/>
                        </a:rPr>
                        <a:t>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20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Natuna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5.484.144.000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a:t>
                      </a:r>
                      <a:r>
                        <a:rPr lang="en-US" sz="900" b="0" i="0" u="none" strike="noStrike" dirty="0" err="1">
                          <a:solidFill>
                            <a:srgbClr val="000000"/>
                          </a:solidFill>
                          <a:latin typeface="Calibri"/>
                        </a:rPr>
                        <a:t>Tahap</a:t>
                      </a:r>
                      <a:r>
                        <a:rPr lang="en-US" sz="900" b="0" i="0" u="none" strike="noStrike" dirty="0">
                          <a:solidFill>
                            <a:srgbClr val="000000"/>
                          </a:solidFill>
                          <a:latin typeface="Calibri"/>
                        </a:rPr>
                        <a:t> II &amp;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21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Wates</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4.225.404.000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a:t>
                      </a:r>
                      <a:r>
                        <a:rPr lang="en-US" sz="900" b="0" i="0" u="none" strike="noStrike" dirty="0" err="1">
                          <a:solidFill>
                            <a:srgbClr val="000000"/>
                          </a:solidFill>
                          <a:latin typeface="Calibri"/>
                        </a:rPr>
                        <a:t>Tahap</a:t>
                      </a:r>
                      <a:r>
                        <a:rPr lang="en-US" sz="900" b="0" i="0" u="none" strike="noStrike" dirty="0">
                          <a:solidFill>
                            <a:srgbClr val="000000"/>
                          </a:solidFill>
                          <a:latin typeface="Calibri"/>
                        </a:rPr>
                        <a:t> III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22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 Batam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2.826.000.000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 </a:t>
                      </a:r>
                      <a:r>
                        <a:rPr lang="en-US" sz="900" b="0" i="0" u="none" strike="noStrike" dirty="0" err="1">
                          <a:solidFill>
                            <a:srgbClr val="000000"/>
                          </a:solidFill>
                          <a:latin typeface="Calibri"/>
                        </a:rPr>
                        <a:t>Tahap</a:t>
                      </a:r>
                      <a:r>
                        <a:rPr lang="en-US" sz="900" b="0" i="0" u="none" strike="noStrike" dirty="0">
                          <a:solidFill>
                            <a:srgbClr val="000000"/>
                          </a:solidFill>
                          <a:latin typeface="Calibri"/>
                        </a:rPr>
                        <a:t> IV &amp;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23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Takengon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a:solidFill>
                            <a:srgbClr val="000000"/>
                          </a:solidFill>
                          <a:latin typeface="Calibri"/>
                        </a:rPr>
                        <a:t>6.386.720.000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Pembangunan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a:t>
                      </a:r>
                      <a:r>
                        <a:rPr lang="en-US" sz="900" b="0" i="0" u="none" strike="noStrike" dirty="0" err="1">
                          <a:solidFill>
                            <a:srgbClr val="000000"/>
                          </a:solidFill>
                          <a:latin typeface="Calibri"/>
                        </a:rPr>
                        <a:t>Lanjutan</a:t>
                      </a:r>
                      <a:r>
                        <a:rPr lang="en-US" sz="900" b="0" i="0" u="none" strike="noStrike" dirty="0">
                          <a:solidFill>
                            <a:srgbClr val="000000"/>
                          </a:solidFill>
                          <a:latin typeface="Calibri"/>
                        </a:rPr>
                        <a:t> &amp; </a:t>
                      </a:r>
                      <a:r>
                        <a:rPr lang="en-US" sz="900" b="0" i="0" u="none" strike="noStrike" dirty="0" err="1">
                          <a:solidFill>
                            <a:srgbClr val="000000"/>
                          </a:solidFill>
                          <a:latin typeface="Calibri"/>
                        </a:rPr>
                        <a:t>Sarling</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637">
                <a:tc>
                  <a:txBody>
                    <a:bodyPr/>
                    <a:lstStyle/>
                    <a:p>
                      <a:pPr algn="ctr" fontAlgn="ctr"/>
                      <a:r>
                        <a:rPr lang="en-US" sz="900" b="0" i="0" u="none" strike="noStrike">
                          <a:solidFill>
                            <a:srgbClr val="000000"/>
                          </a:solidFill>
                          <a:latin typeface="Calibri"/>
                        </a:rPr>
                        <a:t>24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PN Pandeglang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1" algn="r" fontAlgn="ctr"/>
                      <a:r>
                        <a:rPr lang="en-US" sz="900" b="0" i="0" u="none" strike="noStrike" dirty="0" smtClean="0">
                          <a:solidFill>
                            <a:srgbClr val="000000"/>
                          </a:solidFill>
                          <a:latin typeface="Calibri"/>
                        </a:rPr>
                        <a:t> 3.194.000.000      </a:t>
                      </a:r>
                      <a:endParaRPr lang="en-US" sz="9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smtClean="0">
                          <a:solidFill>
                            <a:srgbClr val="000000"/>
                          </a:solidFill>
                          <a:latin typeface="Calibri"/>
                        </a:rPr>
                        <a:t>     </a:t>
                      </a:r>
                      <a:r>
                        <a:rPr lang="en-US" sz="900" b="0" i="0" u="none" strike="noStrike" dirty="0" err="1" smtClean="0">
                          <a:solidFill>
                            <a:srgbClr val="000000"/>
                          </a:solidFill>
                          <a:latin typeface="Calibri"/>
                        </a:rPr>
                        <a:t>Renovasi</a:t>
                      </a:r>
                      <a:r>
                        <a:rPr lang="en-US" sz="900" b="0" i="0" u="none" strike="noStrike" dirty="0" smtClean="0">
                          <a:solidFill>
                            <a:srgbClr val="000000"/>
                          </a:solidFill>
                          <a:latin typeface="Calibri"/>
                        </a:rPr>
                        <a:t> </a:t>
                      </a:r>
                      <a:r>
                        <a:rPr lang="en-US" sz="900" b="0" i="0" u="none" strike="noStrike" dirty="0">
                          <a:solidFill>
                            <a:srgbClr val="000000"/>
                          </a:solidFill>
                          <a:latin typeface="Calibri"/>
                        </a:rPr>
                        <a:t>&amp; </a:t>
                      </a:r>
                      <a:r>
                        <a:rPr lang="en-US" sz="900" b="0" i="0" u="none" strike="noStrike" dirty="0" err="1">
                          <a:solidFill>
                            <a:srgbClr val="000000"/>
                          </a:solidFill>
                          <a:latin typeface="Calibri"/>
                        </a:rPr>
                        <a:t>Perluasan</a:t>
                      </a:r>
                      <a:r>
                        <a:rPr lang="en-US" sz="900" b="0" i="0" u="none" strike="noStrike" dirty="0">
                          <a:solidFill>
                            <a:srgbClr val="000000"/>
                          </a:solidFill>
                          <a:latin typeface="Calibri"/>
                        </a:rPr>
                        <a:t> </a:t>
                      </a:r>
                      <a:r>
                        <a:rPr lang="en-US" sz="900" b="0" i="0" u="none" strike="noStrike" dirty="0" err="1">
                          <a:solidFill>
                            <a:srgbClr val="000000"/>
                          </a:solidFill>
                          <a:latin typeface="Calibri"/>
                        </a:rPr>
                        <a:t>Gedung</a:t>
                      </a:r>
                      <a:r>
                        <a:rPr lang="en-US" sz="9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4" name="Table 3"/>
          <p:cNvGraphicFramePr>
            <a:graphicFrameLocks noGrp="1"/>
          </p:cNvGraphicFramePr>
          <p:nvPr/>
        </p:nvGraphicFramePr>
        <p:xfrm>
          <a:off x="1071538" y="1340768"/>
          <a:ext cx="7929617" cy="4752524"/>
        </p:xfrm>
        <a:graphic>
          <a:graphicData uri="http://schemas.openxmlformats.org/drawingml/2006/table">
            <a:tbl>
              <a:tblPr/>
              <a:tblGrid>
                <a:gridCol w="368475"/>
                <a:gridCol w="2004512"/>
                <a:gridCol w="1413227"/>
                <a:gridCol w="4143403"/>
              </a:tblGrid>
              <a:tr h="182398">
                <a:tc gridSpan="4">
                  <a:txBody>
                    <a:bodyPr/>
                    <a:lstStyle/>
                    <a:p>
                      <a:pPr algn="ctr" fontAlgn="ctr"/>
                      <a:r>
                        <a:rPr lang="en-US" sz="1000" b="0" i="0" u="none" strike="noStrike" dirty="0">
                          <a:solidFill>
                            <a:srgbClr val="000000"/>
                          </a:solidFill>
                          <a:latin typeface="Calibri"/>
                        </a:rPr>
                        <a:t>PERLUASAN &amp; </a:t>
                      </a:r>
                      <a:r>
                        <a:rPr lang="en-US" sz="1000" b="0" i="0" u="none" strike="noStrike" dirty="0" smtClean="0">
                          <a:solidFill>
                            <a:srgbClr val="000000"/>
                          </a:solidFill>
                          <a:latin typeface="Calibri"/>
                        </a:rPr>
                        <a:t>RENOVASI GEDUNG </a:t>
                      </a:r>
                      <a:r>
                        <a:rPr lang="en-US" sz="1000" b="0" i="0" u="none" strike="noStrike" dirty="0">
                          <a:solidFill>
                            <a:srgbClr val="000000"/>
                          </a:solidFill>
                          <a:latin typeface="Calibri"/>
                        </a:rPr>
                        <a:t>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04720">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56237">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720">
                <a:tc>
                  <a:txBody>
                    <a:bodyPr/>
                    <a:lstStyle/>
                    <a:p>
                      <a:pPr algn="ctr" fontAlgn="ctr"/>
                      <a:r>
                        <a:rPr lang="en-US" sz="1000" b="0" i="0" u="none" strike="noStrike">
                          <a:solidFill>
                            <a:srgbClr val="000000"/>
                          </a:solidFill>
                          <a:latin typeface="Calibri"/>
                        </a:rPr>
                        <a:t>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Depok</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800.000.000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Cibinong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1.500.000.000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t>
                      </a:r>
                      <a:r>
                        <a:rPr lang="en-US" sz="1000" b="0" i="0" u="none" strike="noStrike" dirty="0" err="1">
                          <a:solidFill>
                            <a:srgbClr val="000000"/>
                          </a:solidFill>
                          <a:latin typeface="Calibri"/>
                        </a:rPr>
                        <a:t>kantor</a:t>
                      </a:r>
                      <a:r>
                        <a:rPr lang="en-US" sz="1000" b="0" i="0" u="none" strike="noStrike" dirty="0">
                          <a:solidFill>
                            <a:srgbClr val="000000"/>
                          </a:solidFill>
                          <a:latin typeface="Calibri"/>
                        </a:rPr>
                        <a:t> </a:t>
                      </a:r>
                      <a:r>
                        <a:rPr lang="en-US" sz="1000" b="0" i="0" u="none" strike="noStrike" dirty="0" err="1">
                          <a:solidFill>
                            <a:srgbClr val="000000"/>
                          </a:solidFill>
                          <a:latin typeface="Calibri"/>
                        </a:rPr>
                        <a:t>Lanjutan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Sukabumi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1.760.000.000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Tasikmalaya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1.760.000.000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Prototype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PTUN Bandung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3.300.000.000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Mungkid</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210.000.000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sv-SE" sz="1000" b="0" i="0" u="none" strike="noStrike" dirty="0" smtClean="0">
                          <a:solidFill>
                            <a:srgbClr val="000000"/>
                          </a:solidFill>
                          <a:latin typeface="Calibri"/>
                        </a:rPr>
                        <a:t>     Renovasi </a:t>
                      </a:r>
                      <a:r>
                        <a:rPr lang="sv-SE" sz="1000" b="0" i="0" u="none" strike="noStrike" dirty="0">
                          <a:solidFill>
                            <a:srgbClr val="000000"/>
                          </a:solidFill>
                          <a:latin typeface="Calibri"/>
                        </a:rPr>
                        <a:t>Ruang Sidang Utama, Ruang Tahanan, dan Gudang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Semarang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870.000.000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kranganyar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1.740.000.000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Prototype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Magelang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550.000.000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Pemalang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1.740.000.000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r>
                        <a:rPr lang="en-US" sz="1000" b="0" i="0" u="none" strike="noStrike" dirty="0">
                          <a:solidFill>
                            <a:srgbClr val="000000"/>
                          </a:solidFill>
                          <a:latin typeface="Calibri"/>
                        </a:rPr>
                        <a:t> Prototype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Wonosari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1.875.000.000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r>
                        <a:rPr lang="en-US" sz="1000" b="0" i="0" u="none" strike="noStrike" dirty="0">
                          <a:solidFill>
                            <a:srgbClr val="000000"/>
                          </a:solidFill>
                          <a:latin typeface="Calibri"/>
                        </a:rPr>
                        <a:t> Prototype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Sampang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2.171.380.000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r>
                        <a:rPr lang="en-US" sz="1000" b="0" i="0" u="none" strike="noStrike" dirty="0">
                          <a:solidFill>
                            <a:srgbClr val="000000"/>
                          </a:solidFill>
                          <a:latin typeface="Calibri"/>
                        </a:rPr>
                        <a:t> Prototype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Blitar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1.800.000.000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&amp;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Jombang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1.753.132.000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Samping</a:t>
                      </a:r>
                      <a:r>
                        <a:rPr lang="en-US" sz="1000" b="0" i="0" u="none" strike="noStrike" dirty="0">
                          <a:solidFill>
                            <a:srgbClr val="000000"/>
                          </a:solidFill>
                          <a:latin typeface="Calibri"/>
                        </a:rPr>
                        <a:t> </a:t>
                      </a:r>
                      <a:r>
                        <a:rPr lang="en-US" sz="1000" b="0" i="0" u="none" strike="noStrike" dirty="0" err="1">
                          <a:solidFill>
                            <a:srgbClr val="000000"/>
                          </a:solidFill>
                          <a:latin typeface="Calibri"/>
                        </a:rPr>
                        <a:t>Kanan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PN </a:t>
                      </a:r>
                      <a:r>
                        <a:rPr lang="en-US" sz="1000" b="0" i="0" u="none" strike="noStrike" dirty="0" err="1">
                          <a:solidFill>
                            <a:srgbClr val="000000"/>
                          </a:solidFill>
                          <a:latin typeface="Calibri"/>
                        </a:rPr>
                        <a:t>Kab</a:t>
                      </a:r>
                      <a:r>
                        <a:rPr lang="en-US" sz="1000" b="0" i="0" u="none" strike="noStrike" dirty="0">
                          <a:solidFill>
                            <a:srgbClr val="000000"/>
                          </a:solidFill>
                          <a:latin typeface="Calibri"/>
                        </a:rPr>
                        <a:t>. Malang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1.810.003.000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Lamongan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150.000.000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t>
                      </a:r>
                      <a:r>
                        <a:rPr lang="en-US" sz="1000" b="0" i="0" u="none" strike="noStrike" dirty="0" err="1">
                          <a:solidFill>
                            <a:srgbClr val="000000"/>
                          </a:solidFill>
                          <a:latin typeface="Calibri"/>
                        </a:rPr>
                        <a:t>Anak</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Lumajang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1.080.000.000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r>
                        <a:rPr lang="en-US" sz="1000" b="0" i="0" u="none" strike="noStrike" dirty="0">
                          <a:solidFill>
                            <a:srgbClr val="000000"/>
                          </a:solidFill>
                          <a:latin typeface="Calibri"/>
                        </a:rPr>
                        <a:t> Prototype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Madiun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925.000.000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&amp; </a:t>
                      </a:r>
                      <a:r>
                        <a:rPr lang="en-US" sz="1000" b="0" i="0" u="none" strike="noStrike" dirty="0" err="1">
                          <a:solidFill>
                            <a:srgbClr val="000000"/>
                          </a:solidFill>
                          <a:latin typeface="Calibri"/>
                        </a:rPr>
                        <a:t>Tempat</a:t>
                      </a:r>
                      <a:r>
                        <a:rPr lang="en-US" sz="1000" b="0" i="0" u="none" strike="noStrike" dirty="0">
                          <a:solidFill>
                            <a:srgbClr val="000000"/>
                          </a:solidFill>
                          <a:latin typeface="Calibri"/>
                        </a:rPr>
                        <a:t> </a:t>
                      </a:r>
                      <a:r>
                        <a:rPr lang="en-US" sz="1000" b="0" i="0" u="none" strike="noStrike" dirty="0" err="1">
                          <a:solidFill>
                            <a:srgbClr val="000000"/>
                          </a:solidFill>
                          <a:latin typeface="Calibri"/>
                        </a:rPr>
                        <a:t>Parkir</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19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Sampang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2.171.380.000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r>
                        <a:rPr lang="en-US" sz="1000" b="0" i="0" u="none" strike="noStrike" dirty="0">
                          <a:solidFill>
                            <a:srgbClr val="000000"/>
                          </a:solidFill>
                          <a:latin typeface="Calibri"/>
                        </a:rPr>
                        <a:t> Prototype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Msy Bireun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438.000.000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Halaman</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Belanja Modal</a:t>
            </a:r>
            <a:r>
              <a:rPr lang="en-US" dirty="0" smtClean="0"/>
              <a:t> Pembangunan 2016</a:t>
            </a:r>
            <a:endParaRPr lang="en-US" dirty="0"/>
          </a:p>
        </p:txBody>
      </p:sp>
      <p:graphicFrame>
        <p:nvGraphicFramePr>
          <p:cNvPr id="5" name="Table 4"/>
          <p:cNvGraphicFramePr>
            <a:graphicFrameLocks noGrp="1"/>
          </p:cNvGraphicFramePr>
          <p:nvPr/>
        </p:nvGraphicFramePr>
        <p:xfrm>
          <a:off x="1142976" y="1412776"/>
          <a:ext cx="7715305" cy="4752519"/>
        </p:xfrm>
        <a:graphic>
          <a:graphicData uri="http://schemas.openxmlformats.org/drawingml/2006/table">
            <a:tbl>
              <a:tblPr/>
              <a:tblGrid>
                <a:gridCol w="358517"/>
                <a:gridCol w="1950336"/>
                <a:gridCol w="1334485"/>
                <a:gridCol w="4071967"/>
              </a:tblGrid>
              <a:tr h="182396">
                <a:tc gridSpan="4">
                  <a:txBody>
                    <a:bodyPr/>
                    <a:lstStyle/>
                    <a:p>
                      <a:pPr algn="ctr" fontAlgn="ctr"/>
                      <a:r>
                        <a:rPr lang="en-US" sz="1000" b="0" i="0" u="none" strike="noStrike" dirty="0">
                          <a:solidFill>
                            <a:srgbClr val="000000"/>
                          </a:solidFill>
                          <a:latin typeface="Calibri"/>
                        </a:rPr>
                        <a:t>PERLUASAN &amp; </a:t>
                      </a:r>
                      <a:r>
                        <a:rPr lang="en-US" sz="1000" b="0" i="0" u="none" strike="noStrike" dirty="0" smtClean="0">
                          <a:solidFill>
                            <a:srgbClr val="000000"/>
                          </a:solidFill>
                          <a:latin typeface="Calibri"/>
                        </a:rPr>
                        <a:t>RENOVASI GEDUNG </a:t>
                      </a:r>
                      <a:r>
                        <a:rPr lang="en-US" sz="1000" b="0" i="0" u="none" strike="noStrike" dirty="0">
                          <a:solidFill>
                            <a:srgbClr val="000000"/>
                          </a:solidFill>
                          <a:latin typeface="Calibri"/>
                        </a:rPr>
                        <a:t>KANTOR</a:t>
                      </a:r>
                    </a:p>
                  </a:txBody>
                  <a:tcPr marL="6024" marR="6024" marT="6024"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04720">
                <a:tc>
                  <a:txBody>
                    <a:bodyPr/>
                    <a:lstStyle/>
                    <a:p>
                      <a:pPr algn="ctr"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ctr"/>
                      <a:endParaRPr lang="en-US" sz="1000" b="0" i="0" u="none" strike="noStrike" dirty="0">
                        <a:solidFill>
                          <a:srgbClr val="000000"/>
                        </a:solidFill>
                        <a:latin typeface="Calibri"/>
                      </a:endParaRPr>
                    </a:p>
                  </a:txBody>
                  <a:tcPr marL="6024" marR="6024" marT="6024" marB="0" anchor="ctr">
                    <a:lnL>
                      <a:noFill/>
                    </a:lnL>
                    <a:lnR>
                      <a:noFill/>
                    </a:lnR>
                    <a:lnT>
                      <a:noFill/>
                    </a:lnT>
                    <a:lnB w="25400" cap="flat" cmpd="dbl" algn="ctr">
                      <a:solidFill>
                        <a:srgbClr val="000000"/>
                      </a:solidFill>
                      <a:prstDash val="solid"/>
                      <a:round/>
                      <a:headEnd type="none" w="med" len="med"/>
                      <a:tailEnd type="none" w="med" len="med"/>
                    </a:lnB>
                  </a:tcPr>
                </a:tc>
              </a:tr>
              <a:tr h="456234">
                <a:tc>
                  <a:txBody>
                    <a:bodyPr/>
                    <a:lstStyle/>
                    <a:p>
                      <a:pPr algn="ctr" fontAlgn="ctr"/>
                      <a:r>
                        <a:rPr lang="en-US" sz="1000" b="0" i="0" u="none" strike="noStrike">
                          <a:solidFill>
                            <a:srgbClr val="000000"/>
                          </a:solidFill>
                          <a:latin typeface="Calibri"/>
                        </a:rPr>
                        <a:t>NO</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SATKER</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ANGGARAN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KEGIATAN</a:t>
                      </a:r>
                    </a:p>
                  </a:txBody>
                  <a:tcPr marL="6024" marR="6024" marT="6024"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720">
                <a:tc>
                  <a:txBody>
                    <a:bodyPr/>
                    <a:lstStyle/>
                    <a:p>
                      <a:pPr algn="ctr" fontAlgn="ctr"/>
                      <a:r>
                        <a:rPr lang="en-US" sz="1000" b="0" i="0" u="none" strike="noStrike">
                          <a:solidFill>
                            <a:srgbClr val="000000"/>
                          </a:solidFill>
                          <a:latin typeface="Calibri"/>
                        </a:rPr>
                        <a:t>21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Banda Aceh</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470.590.000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t>
                      </a:r>
                      <a:r>
                        <a:rPr lang="en-US" sz="1000" b="0" i="0" u="none" strike="noStrike" dirty="0" err="1">
                          <a:solidFill>
                            <a:srgbClr val="000000"/>
                          </a:solidFill>
                          <a:latin typeface="Calibri"/>
                        </a:rPr>
                        <a:t>Utama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Bireun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198.630.000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Kutacane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917.000.000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Kerja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Sigli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1.823.690.000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da-DK" sz="1000" b="0" i="0" u="none" strike="noStrike" dirty="0" smtClean="0">
                          <a:solidFill>
                            <a:srgbClr val="000000"/>
                          </a:solidFill>
                          <a:latin typeface="Calibri"/>
                        </a:rPr>
                        <a:t>     Renovasi </a:t>
                      </a:r>
                      <a:r>
                        <a:rPr lang="da-DK" sz="1000" b="0" i="0" u="none" strike="noStrike" dirty="0">
                          <a:solidFill>
                            <a:srgbClr val="000000"/>
                          </a:solidFill>
                          <a:latin typeface="Calibri"/>
                        </a:rPr>
                        <a:t>Gedung Kantor Penyesuaian Tata Ruang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Kabanjahe</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430.000.000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Pagar</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Lubuk Pakam</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4.560.026.000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Medan</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4.590.000.000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Pematang Siantar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4.937.710.000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 </a:t>
                      </a:r>
                      <a:r>
                        <a:rPr lang="en-US" sz="1000" b="0" i="0" u="none" strike="noStrike" dirty="0" err="1">
                          <a:solidFill>
                            <a:srgbClr val="000000"/>
                          </a:solidFill>
                          <a:latin typeface="Calibri"/>
                        </a:rPr>
                        <a:t>Tampak</a:t>
                      </a:r>
                      <a:r>
                        <a:rPr lang="en-US" sz="1000" b="0" i="0" u="none" strike="noStrike" dirty="0">
                          <a:solidFill>
                            <a:srgbClr val="000000"/>
                          </a:solidFill>
                          <a:latin typeface="Calibri"/>
                        </a:rPr>
                        <a:t> </a:t>
                      </a:r>
                      <a:r>
                        <a:rPr lang="en-US" sz="1000" b="0" i="0" u="none" strike="noStrike" dirty="0" err="1">
                          <a:solidFill>
                            <a:srgbClr val="000000"/>
                          </a:solidFill>
                          <a:latin typeface="Calibri"/>
                        </a:rPr>
                        <a:t>Depan</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29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Sidikalang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430.000.000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pt-BR" sz="1000" b="0" i="0" u="none" strike="noStrike" dirty="0" smtClean="0">
                          <a:solidFill>
                            <a:srgbClr val="000000"/>
                          </a:solidFill>
                          <a:latin typeface="Calibri"/>
                        </a:rPr>
                        <a:t>     Renovasi </a:t>
                      </a:r>
                      <a:r>
                        <a:rPr lang="pt-BR" sz="1000" b="0" i="0" u="none" strike="noStrike" dirty="0">
                          <a:solidFill>
                            <a:srgbClr val="000000"/>
                          </a:solidFill>
                          <a:latin typeface="Calibri"/>
                        </a:rPr>
                        <a:t>Pagar &amp; Pos Jaga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Stabat</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409.575.000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31</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Padang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5.000.000.000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&amp; </a:t>
                      </a:r>
                      <a:r>
                        <a:rPr lang="en-US" sz="1000" b="0" i="0" u="none" strike="noStrike" dirty="0" err="1">
                          <a:solidFill>
                            <a:srgbClr val="000000"/>
                          </a:solidFill>
                          <a:latin typeface="Calibri"/>
                        </a:rPr>
                        <a:t>Perluasan</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32</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Padang Panjang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a:solidFill>
                            <a:srgbClr val="000000"/>
                          </a:solidFill>
                          <a:latin typeface="Calibri"/>
                        </a:rPr>
                        <a:t>409.000.000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Atap</a:t>
                      </a:r>
                      <a:r>
                        <a:rPr lang="en-US" sz="1000" b="0" i="0" u="none" strike="noStrike" dirty="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&amp; </a:t>
                      </a:r>
                      <a:r>
                        <a:rPr lang="en-US" sz="1000" b="0" i="0" u="none" strike="noStrike" dirty="0" err="1">
                          <a:solidFill>
                            <a:srgbClr val="000000"/>
                          </a:solidFill>
                          <a:latin typeface="Calibri"/>
                        </a:rPr>
                        <a:t>Sarling</a:t>
                      </a:r>
                      <a:r>
                        <a:rPr lang="en-US" sz="1000" b="0" i="0" u="none" strike="noStrike" dirty="0">
                          <a:solidFill>
                            <a:srgbClr val="000000"/>
                          </a:solidFill>
                          <a:latin typeface="Calibri"/>
                        </a:rPr>
                        <a:t> </a:t>
                      </a:r>
                      <a:r>
                        <a:rPr lang="en-US" sz="1000" b="0" i="0" u="none" strike="noStrike" dirty="0" err="1">
                          <a:solidFill>
                            <a:srgbClr val="000000"/>
                          </a:solidFill>
                          <a:latin typeface="Calibri"/>
                        </a:rPr>
                        <a:t>Pasca</a:t>
                      </a:r>
                      <a:r>
                        <a:rPr lang="en-US" sz="1000" b="0" i="0" u="none" strike="noStrike" dirty="0">
                          <a:solidFill>
                            <a:srgbClr val="000000"/>
                          </a:solidFill>
                          <a:latin typeface="Calibri"/>
                        </a:rPr>
                        <a:t> </a:t>
                      </a:r>
                      <a:r>
                        <a:rPr lang="en-US" sz="1000" b="0" i="0" u="none" strike="noStrike" dirty="0" err="1">
                          <a:solidFill>
                            <a:srgbClr val="000000"/>
                          </a:solidFill>
                          <a:latin typeface="Calibri"/>
                        </a:rPr>
                        <a:t>Gempa</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33</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Jambi</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173.500.000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Ruang</a:t>
                      </a:r>
                      <a:r>
                        <a:rPr lang="en-US" sz="1000" b="0" i="0" u="none" strike="noStrike" dirty="0">
                          <a:solidFill>
                            <a:srgbClr val="000000"/>
                          </a:solidFill>
                          <a:latin typeface="Calibri"/>
                        </a:rPr>
                        <a:t> </a:t>
                      </a:r>
                      <a:r>
                        <a:rPr lang="en-US" sz="1000" b="0" i="0" u="none" strike="noStrike" dirty="0" err="1">
                          <a:solidFill>
                            <a:srgbClr val="000000"/>
                          </a:solidFill>
                          <a:latin typeface="Calibri"/>
                        </a:rPr>
                        <a:t>Sidang</a:t>
                      </a:r>
                      <a:endParaRPr lang="en-US" sz="1000" b="0" i="0" u="none" strike="noStrike" dirty="0">
                        <a:solidFill>
                          <a:srgbClr val="000000"/>
                        </a:solidFill>
                        <a:latin typeface="Calibri"/>
                      </a:endParaRP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34</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Tebo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903.000.000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35</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Palembang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195.000.000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36</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PN Baturaja</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2.271.600.000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37</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PTA Palembang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2.068.000.000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38</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 Palembang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438.878.000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39</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 Metro</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850.500.000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err="1">
                          <a:solidFill>
                            <a:srgbClr val="000000"/>
                          </a:solidFill>
                          <a:latin typeface="Calibri"/>
                        </a:rPr>
                        <a:t>Gedung</a:t>
                      </a:r>
                      <a:r>
                        <a:rPr lang="en-US" sz="1000" b="0" i="0" u="none" strike="noStrike" dirty="0">
                          <a:solidFill>
                            <a:srgbClr val="000000"/>
                          </a:solidFill>
                          <a:latin typeface="Calibri"/>
                        </a:rPr>
                        <a:t>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71">
                <a:tc>
                  <a:txBody>
                    <a:bodyPr/>
                    <a:lstStyle/>
                    <a:p>
                      <a:pPr algn="ctr" fontAlgn="ctr"/>
                      <a:r>
                        <a:rPr lang="en-US" sz="1000" b="0" i="0" u="none" strike="noStrike">
                          <a:solidFill>
                            <a:srgbClr val="000000"/>
                          </a:solidFill>
                          <a:latin typeface="Calibri"/>
                        </a:rPr>
                        <a:t>40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PT Tanjung Karang</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1000" b="0" i="0" u="none" strike="noStrike" dirty="0">
                          <a:solidFill>
                            <a:srgbClr val="000000"/>
                          </a:solidFill>
                          <a:latin typeface="Calibri"/>
                        </a:rPr>
                        <a:t>500.000.000</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smtClean="0">
                          <a:solidFill>
                            <a:srgbClr val="000000"/>
                          </a:solidFill>
                          <a:latin typeface="Calibri"/>
                        </a:rPr>
                        <a:t>     </a:t>
                      </a:r>
                      <a:r>
                        <a:rPr lang="en-US" sz="1000" b="0" i="0" u="none" strike="noStrike" dirty="0" err="1" smtClean="0">
                          <a:solidFill>
                            <a:srgbClr val="000000"/>
                          </a:solidFill>
                          <a:latin typeface="Calibri"/>
                        </a:rPr>
                        <a:t>Renovasi</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Atap Gedung Kantor</a:t>
                      </a:r>
                    </a:p>
                  </a:txBody>
                  <a:tcPr marL="6024" marR="6024" marT="60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532</TotalTime>
  <Words>2747</Words>
  <Application>Microsoft Office PowerPoint</Application>
  <PresentationFormat>On-screen Show (4:3)</PresentationFormat>
  <Paragraphs>977</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Solstice</vt:lpstr>
      <vt:lpstr>Progress Pengadaan Sarana dan Prasarana </vt:lpstr>
      <vt:lpstr>Pendahuluan</vt:lpstr>
      <vt:lpstr>Dasar Pelaksanaan</vt:lpstr>
      <vt:lpstr>Jumlah Gedung Prototype</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Belanja Modal Pembangunan 2016</vt:lpstr>
      <vt:lpstr>Permasalahan di lapangan</vt:lpstr>
      <vt:lpstr>Permasalahan di lapangan</vt:lpstr>
      <vt:lpstr>Permasalahan di lapangan</vt:lpstr>
      <vt:lpstr>Permasalahan di lapangan</vt:lpstr>
      <vt:lpstr>Permasalahan di lapangan</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CAPAIAN PROGRAM PEMBANGUNAN GEDUNG</dc:title>
  <dc:creator>IM SITEPU</dc:creator>
  <cp:lastModifiedBy>PB2 bi</cp:lastModifiedBy>
  <cp:revision>44</cp:revision>
  <dcterms:created xsi:type="dcterms:W3CDTF">2016-08-30T10:21:01Z</dcterms:created>
  <dcterms:modified xsi:type="dcterms:W3CDTF">2016-08-31T11:40:20Z</dcterms:modified>
</cp:coreProperties>
</file>