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1" r:id="rId1"/>
    <p:sldMasterId id="2147484026" r:id="rId2"/>
  </p:sldMasterIdLst>
  <p:notesMasterIdLst>
    <p:notesMasterId r:id="rId34"/>
  </p:notesMasterIdLst>
  <p:handoutMasterIdLst>
    <p:handoutMasterId r:id="rId35"/>
  </p:handoutMasterIdLst>
  <p:sldIdLst>
    <p:sldId id="309" r:id="rId3"/>
    <p:sldId id="359" r:id="rId4"/>
    <p:sldId id="358" r:id="rId5"/>
    <p:sldId id="326" r:id="rId6"/>
    <p:sldId id="369" r:id="rId7"/>
    <p:sldId id="370" r:id="rId8"/>
    <p:sldId id="324" r:id="rId9"/>
    <p:sldId id="360" r:id="rId10"/>
    <p:sldId id="362" r:id="rId11"/>
    <p:sldId id="330" r:id="rId12"/>
    <p:sldId id="331" r:id="rId13"/>
    <p:sldId id="264" r:id="rId14"/>
    <p:sldId id="265" r:id="rId15"/>
    <p:sldId id="332" r:id="rId16"/>
    <p:sldId id="361" r:id="rId17"/>
    <p:sldId id="363" r:id="rId18"/>
    <p:sldId id="328" r:id="rId19"/>
    <p:sldId id="334" r:id="rId20"/>
    <p:sldId id="335" r:id="rId21"/>
    <p:sldId id="336" r:id="rId22"/>
    <p:sldId id="338" r:id="rId23"/>
    <p:sldId id="339" r:id="rId24"/>
    <p:sldId id="364" r:id="rId25"/>
    <p:sldId id="266" r:id="rId26"/>
    <p:sldId id="366" r:id="rId27"/>
    <p:sldId id="367" r:id="rId28"/>
    <p:sldId id="373" r:id="rId29"/>
    <p:sldId id="365" r:id="rId30"/>
    <p:sldId id="372" r:id="rId31"/>
    <p:sldId id="341" r:id="rId32"/>
    <p:sldId id="288" r:id="rId33"/>
  </p:sldIdLst>
  <p:sldSz cx="9144000" cy="6858000" type="screen4x3"/>
  <p:notesSz cx="7053263" cy="93091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3D00"/>
    <a:srgbClr val="F94108"/>
    <a:srgbClr val="F83800"/>
    <a:srgbClr val="AD1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91" autoAdjust="0"/>
    <p:restoredTop sz="95401" autoAdjust="0"/>
  </p:normalViewPr>
  <p:slideViewPr>
    <p:cSldViewPr>
      <p:cViewPr varScale="1">
        <p:scale>
          <a:sx n="86" d="100"/>
          <a:sy n="86" d="100"/>
        </p:scale>
        <p:origin x="134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8563C3-7B09-4C94-9F0A-C53C9AA29496}" type="doc">
      <dgm:prSet loTypeId="urn:microsoft.com/office/officeart/2008/layout/VerticalCurvedList" loCatId="list" qsTypeId="urn:microsoft.com/office/officeart/2005/8/quickstyle/3d3" qsCatId="3D" csTypeId="urn:microsoft.com/office/officeart/2005/8/colors/colorful2" csCatId="colorful" phldr="1"/>
      <dgm:spPr/>
      <dgm:t>
        <a:bodyPr/>
        <a:lstStyle/>
        <a:p>
          <a:endParaRPr lang="en-US"/>
        </a:p>
      </dgm:t>
    </dgm:pt>
    <dgm:pt modelId="{7FAED5D3-4EDE-4CDD-AF07-729CBCBA5FA4}">
      <dgm:prSet phldrT="[Text]" custT="1"/>
      <dgm:spPr/>
      <dgm:t>
        <a:bodyPr/>
        <a:lstStyle/>
        <a:p>
          <a:r>
            <a:rPr lang="en-US" sz="2600" dirty="0" err="1">
              <a:latin typeface="+mn-lt"/>
              <a:ea typeface="Times New Roman" pitchFamily="18" charset="0"/>
              <a:cs typeface="Arial" charset="0"/>
            </a:rPr>
            <a:t>Pengajuan</a:t>
          </a:r>
          <a:r>
            <a:rPr lang="en-US" sz="2600" dirty="0">
              <a:latin typeface="+mn-lt"/>
              <a:ea typeface="Times New Roman" pitchFamily="18" charset="0"/>
              <a:cs typeface="Arial" charset="0"/>
            </a:rPr>
            <a:t> </a:t>
          </a:r>
          <a:r>
            <a:rPr lang="en-US" sz="2600" dirty="0" err="1">
              <a:latin typeface="+mn-lt"/>
              <a:ea typeface="Times New Roman" pitchFamily="18" charset="0"/>
              <a:cs typeface="Arial" charset="0"/>
            </a:rPr>
            <a:t>Nomor</a:t>
          </a:r>
          <a:r>
            <a:rPr lang="en-US" sz="2600" dirty="0">
              <a:latin typeface="+mn-lt"/>
              <a:ea typeface="Times New Roman" pitchFamily="18" charset="0"/>
              <a:cs typeface="Arial" charset="0"/>
            </a:rPr>
            <a:t> Register </a:t>
          </a:r>
          <a:r>
            <a:rPr lang="en-US" sz="2600" dirty="0" err="1">
              <a:latin typeface="+mn-lt"/>
              <a:ea typeface="Times New Roman" pitchFamily="18" charset="0"/>
              <a:cs typeface="Arial" charset="0"/>
            </a:rPr>
            <a:t>dan</a:t>
          </a:r>
          <a:r>
            <a:rPr lang="en-US" sz="2600" dirty="0">
              <a:latin typeface="+mn-lt"/>
              <a:ea typeface="Times New Roman" pitchFamily="18" charset="0"/>
              <a:cs typeface="Arial" charset="0"/>
            </a:rPr>
            <a:t> </a:t>
          </a:r>
          <a:r>
            <a:rPr lang="id-ID" sz="2600" dirty="0">
              <a:latin typeface="+mn-lt"/>
              <a:ea typeface="Times New Roman" pitchFamily="18" charset="0"/>
              <a:cs typeface="Arial" charset="0"/>
            </a:rPr>
            <a:t>Pengesahan </a:t>
          </a:r>
          <a:r>
            <a:rPr lang="en-US" sz="2600" dirty="0" err="1">
              <a:latin typeface="+mn-lt"/>
              <a:ea typeface="Times New Roman" pitchFamily="18" charset="0"/>
              <a:cs typeface="Arial" charset="0"/>
            </a:rPr>
            <a:t>Penerimaan</a:t>
          </a:r>
          <a:r>
            <a:rPr lang="en-US" sz="2600" dirty="0">
              <a:latin typeface="+mn-lt"/>
              <a:ea typeface="Times New Roman" pitchFamily="18" charset="0"/>
              <a:cs typeface="Arial" charset="0"/>
            </a:rPr>
            <a:t> </a:t>
          </a:r>
          <a:r>
            <a:rPr lang="en-US" sz="2600" dirty="0" err="1">
              <a:latin typeface="+mn-lt"/>
              <a:ea typeface="Times New Roman" pitchFamily="18" charset="0"/>
              <a:cs typeface="Arial" charset="0"/>
            </a:rPr>
            <a:t>Hibah</a:t>
          </a:r>
          <a:r>
            <a:rPr lang="en-US" sz="2600" dirty="0">
              <a:latin typeface="+mn-lt"/>
              <a:ea typeface="Times New Roman" pitchFamily="18" charset="0"/>
              <a:cs typeface="Arial" charset="0"/>
            </a:rPr>
            <a:t> </a:t>
          </a:r>
          <a:r>
            <a:rPr lang="id-ID" sz="2600" dirty="0">
              <a:latin typeface="+mn-lt"/>
              <a:ea typeface="Times New Roman" pitchFamily="18" charset="0"/>
              <a:cs typeface="Arial" charset="0"/>
            </a:rPr>
            <a:t>ke DJP</a:t>
          </a:r>
          <a:r>
            <a:rPr lang="en-US" sz="2600" dirty="0">
              <a:latin typeface="+mn-lt"/>
              <a:ea typeface="Times New Roman" pitchFamily="18" charset="0"/>
              <a:cs typeface="Arial" charset="0"/>
            </a:rPr>
            <a:t>PR</a:t>
          </a:r>
          <a:endParaRPr lang="en-US" sz="2600" dirty="0">
            <a:latin typeface="+mn-lt"/>
          </a:endParaRPr>
        </a:p>
      </dgm:t>
    </dgm:pt>
    <dgm:pt modelId="{261BF460-A675-400F-A302-04F122EA8AE8}" type="parTrans" cxnId="{9056BB5D-1B08-4C48-94DD-19BEF8AD482C}">
      <dgm:prSet/>
      <dgm:spPr/>
      <dgm:t>
        <a:bodyPr/>
        <a:lstStyle/>
        <a:p>
          <a:endParaRPr lang="en-US"/>
        </a:p>
      </dgm:t>
    </dgm:pt>
    <dgm:pt modelId="{CA6C1B3A-7395-4A75-900F-A306A34080B3}" type="sibTrans" cxnId="{9056BB5D-1B08-4C48-94DD-19BEF8AD482C}">
      <dgm:prSet/>
      <dgm:spPr/>
      <dgm:t>
        <a:bodyPr/>
        <a:lstStyle/>
        <a:p>
          <a:endParaRPr lang="en-US"/>
        </a:p>
      </dgm:t>
    </dgm:pt>
    <dgm:pt modelId="{CB6EE059-9165-4F16-A9E4-67C83D9C1D92}">
      <dgm:prSet phldrT="[Text]" custT="1"/>
      <dgm:spPr/>
      <dgm:t>
        <a:bodyPr/>
        <a:lstStyle/>
        <a:p>
          <a:r>
            <a:rPr lang="en-US" sz="2600" dirty="0" err="1">
              <a:latin typeface="+mn-lt"/>
              <a:cs typeface="Times New Roman" pitchFamily="18" charset="0"/>
            </a:rPr>
            <a:t>Izin</a:t>
          </a:r>
          <a:r>
            <a:rPr lang="en-US" sz="2600" dirty="0">
              <a:latin typeface="+mn-lt"/>
              <a:cs typeface="Times New Roman" pitchFamily="18" charset="0"/>
            </a:rPr>
            <a:t> </a:t>
          </a:r>
          <a:r>
            <a:rPr lang="en-US" sz="2600" dirty="0" err="1">
              <a:latin typeface="+mn-lt"/>
              <a:cs typeface="Times New Roman" pitchFamily="18" charset="0"/>
            </a:rPr>
            <a:t>Pembukaan</a:t>
          </a:r>
          <a:r>
            <a:rPr lang="en-US" sz="2600" dirty="0">
              <a:latin typeface="+mn-lt"/>
              <a:cs typeface="Times New Roman" pitchFamily="18" charset="0"/>
            </a:rPr>
            <a:t> </a:t>
          </a:r>
          <a:r>
            <a:rPr lang="en-US" sz="2600" dirty="0" err="1">
              <a:latin typeface="+mn-lt"/>
              <a:cs typeface="Times New Roman" pitchFamily="18" charset="0"/>
            </a:rPr>
            <a:t>rekening</a:t>
          </a:r>
          <a:r>
            <a:rPr lang="en-US" sz="2600" dirty="0">
              <a:latin typeface="+mn-lt"/>
              <a:cs typeface="Times New Roman" pitchFamily="18" charset="0"/>
            </a:rPr>
            <a:t> </a:t>
          </a:r>
          <a:r>
            <a:rPr lang="en-US" sz="2600" dirty="0" err="1">
              <a:latin typeface="+mn-lt"/>
              <a:cs typeface="Times New Roman" pitchFamily="18" charset="0"/>
            </a:rPr>
            <a:t>ke</a:t>
          </a:r>
          <a:r>
            <a:rPr lang="en-US" sz="2600" dirty="0">
              <a:latin typeface="+mn-lt"/>
              <a:cs typeface="Times New Roman" pitchFamily="18" charset="0"/>
            </a:rPr>
            <a:t> KPPN</a:t>
          </a:r>
          <a:endParaRPr lang="en-US" sz="2600" dirty="0">
            <a:latin typeface="+mn-lt"/>
          </a:endParaRPr>
        </a:p>
      </dgm:t>
    </dgm:pt>
    <dgm:pt modelId="{ACFFF5B3-9DC6-4B11-8ACF-EFCB0F3927B7}" type="parTrans" cxnId="{25BC4962-76B4-4DB1-9BF9-62886EB883F9}">
      <dgm:prSet/>
      <dgm:spPr/>
      <dgm:t>
        <a:bodyPr/>
        <a:lstStyle/>
        <a:p>
          <a:endParaRPr lang="en-US"/>
        </a:p>
      </dgm:t>
    </dgm:pt>
    <dgm:pt modelId="{945C4B7E-1669-41FC-8290-BA8EF9C5ADAD}" type="sibTrans" cxnId="{25BC4962-76B4-4DB1-9BF9-62886EB883F9}">
      <dgm:prSet/>
      <dgm:spPr/>
      <dgm:t>
        <a:bodyPr/>
        <a:lstStyle/>
        <a:p>
          <a:endParaRPr lang="en-US"/>
        </a:p>
      </dgm:t>
    </dgm:pt>
    <dgm:pt modelId="{52CE1AD3-0F4B-48A5-A0B0-E4913B5A5207}">
      <dgm:prSet phldrT="[Text]" custT="1"/>
      <dgm:spPr/>
      <dgm:t>
        <a:bodyPr/>
        <a:lstStyle/>
        <a:p>
          <a:r>
            <a:rPr lang="en-US" sz="2600" dirty="0" err="1">
              <a:latin typeface="+mn-lt"/>
              <a:cs typeface="Times New Roman" pitchFamily="18" charset="0"/>
            </a:rPr>
            <a:t>Revisi</a:t>
          </a:r>
          <a:r>
            <a:rPr lang="en-US" sz="2600" dirty="0">
              <a:latin typeface="+mn-lt"/>
              <a:cs typeface="Times New Roman" pitchFamily="18" charset="0"/>
            </a:rPr>
            <a:t> DIPA </a:t>
          </a:r>
          <a:r>
            <a:rPr lang="en-US" sz="2600" dirty="0" err="1">
              <a:latin typeface="+mn-lt"/>
              <a:cs typeface="Times New Roman" pitchFamily="18" charset="0"/>
            </a:rPr>
            <a:t>ke</a:t>
          </a:r>
          <a:r>
            <a:rPr lang="en-US" sz="2600" dirty="0">
              <a:latin typeface="+mn-lt"/>
              <a:cs typeface="Times New Roman" pitchFamily="18" charset="0"/>
            </a:rPr>
            <a:t> DJPB</a:t>
          </a:r>
          <a:endParaRPr lang="en-US" sz="2600" dirty="0">
            <a:latin typeface="+mn-lt"/>
          </a:endParaRPr>
        </a:p>
      </dgm:t>
    </dgm:pt>
    <dgm:pt modelId="{F107D142-19C2-43D8-940C-2588EEED710E}" type="parTrans" cxnId="{6011AF9A-F3D1-40DA-962B-D536D52FC1A5}">
      <dgm:prSet/>
      <dgm:spPr/>
      <dgm:t>
        <a:bodyPr/>
        <a:lstStyle/>
        <a:p>
          <a:endParaRPr lang="en-US"/>
        </a:p>
      </dgm:t>
    </dgm:pt>
    <dgm:pt modelId="{E834040D-C85A-4DEE-B7AC-C6AB8BC7DC4C}" type="sibTrans" cxnId="{6011AF9A-F3D1-40DA-962B-D536D52FC1A5}">
      <dgm:prSet/>
      <dgm:spPr/>
      <dgm:t>
        <a:bodyPr/>
        <a:lstStyle/>
        <a:p>
          <a:endParaRPr lang="en-US"/>
        </a:p>
      </dgm:t>
    </dgm:pt>
    <dgm:pt modelId="{D4FC4CCF-E6DB-49EF-8931-AE2A5CBC99A5}">
      <dgm:prSet phldrT="[Text]" custT="1"/>
      <dgm:spPr/>
      <dgm:t>
        <a:bodyPr/>
        <a:lstStyle/>
        <a:p>
          <a:r>
            <a:rPr lang="en-US" sz="2600" dirty="0" err="1">
              <a:latin typeface="+mn-lt"/>
              <a:cs typeface="Times New Roman" pitchFamily="18" charset="0"/>
            </a:rPr>
            <a:t>Pengesahan</a:t>
          </a:r>
          <a:r>
            <a:rPr lang="en-US" sz="2600" dirty="0">
              <a:latin typeface="+mn-lt"/>
              <a:cs typeface="Times New Roman" pitchFamily="18" charset="0"/>
            </a:rPr>
            <a:t> </a:t>
          </a:r>
          <a:r>
            <a:rPr lang="en-US" sz="2600" dirty="0" err="1">
              <a:latin typeface="+mn-lt"/>
              <a:cs typeface="Times New Roman" pitchFamily="18" charset="0"/>
            </a:rPr>
            <a:t>Pendapatan</a:t>
          </a:r>
          <a:r>
            <a:rPr lang="en-US" sz="2600" dirty="0">
              <a:latin typeface="+mn-lt"/>
              <a:cs typeface="Times New Roman" pitchFamily="18" charset="0"/>
            </a:rPr>
            <a:t> </a:t>
          </a:r>
          <a:r>
            <a:rPr lang="en-US" sz="2600" dirty="0" err="1">
              <a:latin typeface="+mn-lt"/>
              <a:cs typeface="Times New Roman" pitchFamily="18" charset="0"/>
            </a:rPr>
            <a:t>dan</a:t>
          </a:r>
          <a:r>
            <a:rPr lang="en-US" sz="2600" dirty="0">
              <a:latin typeface="+mn-lt"/>
              <a:cs typeface="Times New Roman" pitchFamily="18" charset="0"/>
            </a:rPr>
            <a:t> </a:t>
          </a:r>
          <a:r>
            <a:rPr lang="en-US" sz="2600" dirty="0" err="1">
              <a:latin typeface="+mn-lt"/>
              <a:cs typeface="Times New Roman" pitchFamily="18" charset="0"/>
            </a:rPr>
            <a:t>Pengesahan</a:t>
          </a:r>
          <a:r>
            <a:rPr lang="en-US" sz="2600" dirty="0">
              <a:latin typeface="+mn-lt"/>
              <a:cs typeface="Times New Roman" pitchFamily="18" charset="0"/>
            </a:rPr>
            <a:t> </a:t>
          </a:r>
          <a:r>
            <a:rPr lang="en-US" sz="2600" dirty="0" err="1">
              <a:latin typeface="+mn-lt"/>
              <a:cs typeface="Times New Roman" pitchFamily="18" charset="0"/>
            </a:rPr>
            <a:t>Belanja</a:t>
          </a:r>
          <a:r>
            <a:rPr lang="en-US" sz="2600" dirty="0">
              <a:latin typeface="+mn-lt"/>
              <a:cs typeface="Times New Roman" pitchFamily="18" charset="0"/>
            </a:rPr>
            <a:t> </a:t>
          </a:r>
          <a:r>
            <a:rPr lang="en-US" sz="2600" dirty="0" err="1">
              <a:latin typeface="+mn-lt"/>
              <a:cs typeface="Times New Roman" pitchFamily="18" charset="0"/>
            </a:rPr>
            <a:t>ke</a:t>
          </a:r>
          <a:r>
            <a:rPr lang="en-US" sz="2600" dirty="0">
              <a:latin typeface="+mn-lt"/>
              <a:cs typeface="Times New Roman" pitchFamily="18" charset="0"/>
            </a:rPr>
            <a:t> KPPN</a:t>
          </a:r>
          <a:endParaRPr lang="en-US" sz="2600" dirty="0">
            <a:latin typeface="+mn-lt"/>
          </a:endParaRPr>
        </a:p>
      </dgm:t>
    </dgm:pt>
    <dgm:pt modelId="{69396E43-E25B-40AB-A3E6-DF661B4DCDCF}" type="parTrans" cxnId="{DE9FCDE1-A7E7-4A40-9C67-87135E99FAD2}">
      <dgm:prSet/>
      <dgm:spPr/>
      <dgm:t>
        <a:bodyPr/>
        <a:lstStyle/>
        <a:p>
          <a:endParaRPr lang="en-US"/>
        </a:p>
      </dgm:t>
    </dgm:pt>
    <dgm:pt modelId="{3EC1C450-1577-4DCB-94B8-0DF9DC7D5B87}" type="sibTrans" cxnId="{DE9FCDE1-A7E7-4A40-9C67-87135E99FAD2}">
      <dgm:prSet/>
      <dgm:spPr/>
      <dgm:t>
        <a:bodyPr/>
        <a:lstStyle/>
        <a:p>
          <a:endParaRPr lang="en-US"/>
        </a:p>
      </dgm:t>
    </dgm:pt>
    <dgm:pt modelId="{7DCCB4CA-F607-491D-929C-F8A11C39A206}">
      <dgm:prSet phldrT="[Text]" custT="1"/>
      <dgm:spPr/>
      <dgm:t>
        <a:bodyPr/>
        <a:lstStyle/>
        <a:p>
          <a:r>
            <a:rPr lang="en-US" sz="2600" dirty="0" err="1"/>
            <a:t>Menyusun</a:t>
          </a:r>
          <a:r>
            <a:rPr lang="en-US" sz="2600" dirty="0"/>
            <a:t> </a:t>
          </a:r>
          <a:r>
            <a:rPr lang="en-US" sz="2600" dirty="0" err="1"/>
            <a:t>Naskah</a:t>
          </a:r>
          <a:r>
            <a:rPr lang="en-US" sz="2600" dirty="0"/>
            <a:t> </a:t>
          </a:r>
          <a:r>
            <a:rPr lang="en-US" sz="2600" dirty="0" err="1"/>
            <a:t>Perjanjian</a:t>
          </a:r>
          <a:r>
            <a:rPr lang="en-US" sz="2600" dirty="0"/>
            <a:t> </a:t>
          </a:r>
          <a:r>
            <a:rPr lang="en-US" sz="2600" dirty="0" err="1"/>
            <a:t>Hibah</a:t>
          </a:r>
          <a:r>
            <a:rPr lang="en-US" sz="2600" dirty="0"/>
            <a:t> </a:t>
          </a:r>
          <a:r>
            <a:rPr lang="en-US" sz="2600" dirty="0" err="1"/>
            <a:t>dan</a:t>
          </a:r>
          <a:r>
            <a:rPr lang="en-US" sz="2600" dirty="0"/>
            <a:t> </a:t>
          </a:r>
          <a:r>
            <a:rPr lang="en-US" sz="2600" dirty="0" err="1"/>
            <a:t>Ringkasan</a:t>
          </a:r>
          <a:r>
            <a:rPr lang="en-US" sz="2600" dirty="0"/>
            <a:t> </a:t>
          </a:r>
          <a:r>
            <a:rPr lang="en-US" sz="2600" dirty="0" err="1"/>
            <a:t>Hibah</a:t>
          </a:r>
          <a:endParaRPr lang="en-US" sz="2600" dirty="0"/>
        </a:p>
      </dgm:t>
    </dgm:pt>
    <dgm:pt modelId="{EF9FD1A2-4ED2-480C-AD31-6B445E9C90AA}" type="parTrans" cxnId="{C577A6E7-F539-489B-B87B-B2ED4DA12010}">
      <dgm:prSet/>
      <dgm:spPr/>
      <dgm:t>
        <a:bodyPr/>
        <a:lstStyle/>
        <a:p>
          <a:endParaRPr lang="en-US"/>
        </a:p>
      </dgm:t>
    </dgm:pt>
    <dgm:pt modelId="{B68D3422-F1F8-47B0-98E0-E52FA696E9B1}" type="sibTrans" cxnId="{C577A6E7-F539-489B-B87B-B2ED4DA12010}">
      <dgm:prSet/>
      <dgm:spPr>
        <a:solidFill>
          <a:schemeClr val="tx1"/>
        </a:solidFill>
        <a:ln>
          <a:solidFill>
            <a:schemeClr val="tx1"/>
          </a:solidFill>
        </a:ln>
      </dgm:spPr>
      <dgm:t>
        <a:bodyPr/>
        <a:lstStyle/>
        <a:p>
          <a:endParaRPr lang="en-US"/>
        </a:p>
      </dgm:t>
    </dgm:pt>
    <dgm:pt modelId="{B38069D0-0CF0-47B7-949C-283C15AC2D51}" type="pres">
      <dgm:prSet presAssocID="{828563C3-7B09-4C94-9F0A-C53C9AA29496}" presName="Name0" presStyleCnt="0">
        <dgm:presLayoutVars>
          <dgm:chMax val="7"/>
          <dgm:chPref val="7"/>
          <dgm:dir/>
        </dgm:presLayoutVars>
      </dgm:prSet>
      <dgm:spPr/>
    </dgm:pt>
    <dgm:pt modelId="{3291B382-F561-4633-8E00-A98D5480B9E4}" type="pres">
      <dgm:prSet presAssocID="{828563C3-7B09-4C94-9F0A-C53C9AA29496}" presName="Name1" presStyleCnt="0"/>
      <dgm:spPr/>
    </dgm:pt>
    <dgm:pt modelId="{EA8E4680-FEEC-4AAD-B193-5CD6C31CD231}" type="pres">
      <dgm:prSet presAssocID="{828563C3-7B09-4C94-9F0A-C53C9AA29496}" presName="cycle" presStyleCnt="0"/>
      <dgm:spPr/>
    </dgm:pt>
    <dgm:pt modelId="{7D43748C-B6AA-4573-8DE8-B058EAEB4C7D}" type="pres">
      <dgm:prSet presAssocID="{828563C3-7B09-4C94-9F0A-C53C9AA29496}" presName="srcNode" presStyleLbl="node1" presStyleIdx="0" presStyleCnt="5"/>
      <dgm:spPr/>
    </dgm:pt>
    <dgm:pt modelId="{2CFEB2AC-4427-4F1A-9B23-F6BBEACC3DE7}" type="pres">
      <dgm:prSet presAssocID="{828563C3-7B09-4C94-9F0A-C53C9AA29496}" presName="conn" presStyleLbl="parChTrans1D2" presStyleIdx="0" presStyleCnt="1"/>
      <dgm:spPr/>
    </dgm:pt>
    <dgm:pt modelId="{E2E0D531-22E7-4406-81FB-4E1F6935AB2D}" type="pres">
      <dgm:prSet presAssocID="{828563C3-7B09-4C94-9F0A-C53C9AA29496}" presName="extraNode" presStyleLbl="node1" presStyleIdx="0" presStyleCnt="5"/>
      <dgm:spPr/>
    </dgm:pt>
    <dgm:pt modelId="{B6CD7B81-5772-4FD9-B9E2-D724F5CEF3B7}" type="pres">
      <dgm:prSet presAssocID="{828563C3-7B09-4C94-9F0A-C53C9AA29496}" presName="dstNode" presStyleLbl="node1" presStyleIdx="0" presStyleCnt="5"/>
      <dgm:spPr/>
    </dgm:pt>
    <dgm:pt modelId="{B80BC4BD-8403-4152-9ABC-E5602E098C9D}" type="pres">
      <dgm:prSet presAssocID="{7DCCB4CA-F607-491D-929C-F8A11C39A206}" presName="text_1" presStyleLbl="node1" presStyleIdx="0" presStyleCnt="5">
        <dgm:presLayoutVars>
          <dgm:bulletEnabled val="1"/>
        </dgm:presLayoutVars>
      </dgm:prSet>
      <dgm:spPr/>
    </dgm:pt>
    <dgm:pt modelId="{9BA2A558-3FB3-484F-9258-3FFD52734A0B}" type="pres">
      <dgm:prSet presAssocID="{7DCCB4CA-F607-491D-929C-F8A11C39A206}" presName="accent_1" presStyleCnt="0"/>
      <dgm:spPr/>
    </dgm:pt>
    <dgm:pt modelId="{28BD2F9B-E5D1-44C3-917D-4E3EA3155DC7}" type="pres">
      <dgm:prSet presAssocID="{7DCCB4CA-F607-491D-929C-F8A11C39A206}" presName="accentRepeatNode" presStyleLbl="solidFgAcc1" presStyleIdx="0" presStyleCnt="5"/>
      <dgm:spPr/>
    </dgm:pt>
    <dgm:pt modelId="{2CBFBD11-822B-47DE-8630-D6D4C487FD65}" type="pres">
      <dgm:prSet presAssocID="{7FAED5D3-4EDE-4CDD-AF07-729CBCBA5FA4}" presName="text_2" presStyleLbl="node1" presStyleIdx="1" presStyleCnt="5">
        <dgm:presLayoutVars>
          <dgm:bulletEnabled val="1"/>
        </dgm:presLayoutVars>
      </dgm:prSet>
      <dgm:spPr/>
    </dgm:pt>
    <dgm:pt modelId="{2E353345-3534-4EE1-A413-A4D34D971CA0}" type="pres">
      <dgm:prSet presAssocID="{7FAED5D3-4EDE-4CDD-AF07-729CBCBA5FA4}" presName="accent_2" presStyleCnt="0"/>
      <dgm:spPr/>
    </dgm:pt>
    <dgm:pt modelId="{553FB925-AC4F-4BB0-A052-B5B25A2985F0}" type="pres">
      <dgm:prSet presAssocID="{7FAED5D3-4EDE-4CDD-AF07-729CBCBA5FA4}" presName="accentRepeatNode" presStyleLbl="solidFgAcc1" presStyleIdx="1" presStyleCnt="5"/>
      <dgm:spPr/>
    </dgm:pt>
    <dgm:pt modelId="{566824A7-5C88-4C61-9372-E49A5B9DDFAA}" type="pres">
      <dgm:prSet presAssocID="{CB6EE059-9165-4F16-A9E4-67C83D9C1D92}" presName="text_3" presStyleLbl="node1" presStyleIdx="2" presStyleCnt="5">
        <dgm:presLayoutVars>
          <dgm:bulletEnabled val="1"/>
        </dgm:presLayoutVars>
      </dgm:prSet>
      <dgm:spPr/>
    </dgm:pt>
    <dgm:pt modelId="{C9D4C9BF-81E6-48C6-ABAC-2BD08139B8EF}" type="pres">
      <dgm:prSet presAssocID="{CB6EE059-9165-4F16-A9E4-67C83D9C1D92}" presName="accent_3" presStyleCnt="0"/>
      <dgm:spPr/>
    </dgm:pt>
    <dgm:pt modelId="{71523367-B7FF-4653-AFC1-C7ACD0318D49}" type="pres">
      <dgm:prSet presAssocID="{CB6EE059-9165-4F16-A9E4-67C83D9C1D92}" presName="accentRepeatNode" presStyleLbl="solidFgAcc1" presStyleIdx="2" presStyleCnt="5"/>
      <dgm:spPr/>
    </dgm:pt>
    <dgm:pt modelId="{DB9ECBC0-EEAE-4725-B4B9-4DF6A15939F2}" type="pres">
      <dgm:prSet presAssocID="{52CE1AD3-0F4B-48A5-A0B0-E4913B5A5207}" presName="text_4" presStyleLbl="node1" presStyleIdx="3" presStyleCnt="5">
        <dgm:presLayoutVars>
          <dgm:bulletEnabled val="1"/>
        </dgm:presLayoutVars>
      </dgm:prSet>
      <dgm:spPr/>
    </dgm:pt>
    <dgm:pt modelId="{14F9144C-8719-4CEE-94E6-C64F6FD83709}" type="pres">
      <dgm:prSet presAssocID="{52CE1AD3-0F4B-48A5-A0B0-E4913B5A5207}" presName="accent_4" presStyleCnt="0"/>
      <dgm:spPr/>
    </dgm:pt>
    <dgm:pt modelId="{4A828734-92CE-4BEE-BA7F-5232E587D3E1}" type="pres">
      <dgm:prSet presAssocID="{52CE1AD3-0F4B-48A5-A0B0-E4913B5A5207}" presName="accentRepeatNode" presStyleLbl="solidFgAcc1" presStyleIdx="3" presStyleCnt="5"/>
      <dgm:spPr/>
    </dgm:pt>
    <dgm:pt modelId="{30B76499-85EB-4DCB-BFC6-A0C275E0DAD6}" type="pres">
      <dgm:prSet presAssocID="{D4FC4CCF-E6DB-49EF-8931-AE2A5CBC99A5}" presName="text_5" presStyleLbl="node1" presStyleIdx="4" presStyleCnt="5">
        <dgm:presLayoutVars>
          <dgm:bulletEnabled val="1"/>
        </dgm:presLayoutVars>
      </dgm:prSet>
      <dgm:spPr/>
    </dgm:pt>
    <dgm:pt modelId="{C345CC72-C014-4578-BAA0-FFAC46F5AD9E}" type="pres">
      <dgm:prSet presAssocID="{D4FC4CCF-E6DB-49EF-8931-AE2A5CBC99A5}" presName="accent_5" presStyleCnt="0"/>
      <dgm:spPr/>
    </dgm:pt>
    <dgm:pt modelId="{2821C48D-CF82-46B2-BDB6-B95F1DC501CA}" type="pres">
      <dgm:prSet presAssocID="{D4FC4CCF-E6DB-49EF-8931-AE2A5CBC99A5}" presName="accentRepeatNode" presStyleLbl="solidFgAcc1" presStyleIdx="4" presStyleCnt="5"/>
      <dgm:spPr/>
    </dgm:pt>
  </dgm:ptLst>
  <dgm:cxnLst>
    <dgm:cxn modelId="{EF2E3198-6651-4CF4-8468-A397788415F0}" type="presOf" srcId="{CB6EE059-9165-4F16-A9E4-67C83D9C1D92}" destId="{566824A7-5C88-4C61-9372-E49A5B9DDFAA}" srcOrd="0" destOrd="0" presId="urn:microsoft.com/office/officeart/2008/layout/VerticalCurvedList"/>
    <dgm:cxn modelId="{C577A6E7-F539-489B-B87B-B2ED4DA12010}" srcId="{828563C3-7B09-4C94-9F0A-C53C9AA29496}" destId="{7DCCB4CA-F607-491D-929C-F8A11C39A206}" srcOrd="0" destOrd="0" parTransId="{EF9FD1A2-4ED2-480C-AD31-6B445E9C90AA}" sibTransId="{B68D3422-F1F8-47B0-98E0-E52FA696E9B1}"/>
    <dgm:cxn modelId="{71974A97-3463-4B53-BC80-3D1F2967DB52}" type="presOf" srcId="{828563C3-7B09-4C94-9F0A-C53C9AA29496}" destId="{B38069D0-0CF0-47B7-949C-283C15AC2D51}" srcOrd="0" destOrd="0" presId="urn:microsoft.com/office/officeart/2008/layout/VerticalCurvedList"/>
    <dgm:cxn modelId="{6011AF9A-F3D1-40DA-962B-D536D52FC1A5}" srcId="{828563C3-7B09-4C94-9F0A-C53C9AA29496}" destId="{52CE1AD3-0F4B-48A5-A0B0-E4913B5A5207}" srcOrd="3" destOrd="0" parTransId="{F107D142-19C2-43D8-940C-2588EEED710E}" sibTransId="{E834040D-C85A-4DEE-B7AC-C6AB8BC7DC4C}"/>
    <dgm:cxn modelId="{DE9FCDE1-A7E7-4A40-9C67-87135E99FAD2}" srcId="{828563C3-7B09-4C94-9F0A-C53C9AA29496}" destId="{D4FC4CCF-E6DB-49EF-8931-AE2A5CBC99A5}" srcOrd="4" destOrd="0" parTransId="{69396E43-E25B-40AB-A3E6-DF661B4DCDCF}" sibTransId="{3EC1C450-1577-4DCB-94B8-0DF9DC7D5B87}"/>
    <dgm:cxn modelId="{25BC4962-76B4-4DB1-9BF9-62886EB883F9}" srcId="{828563C3-7B09-4C94-9F0A-C53C9AA29496}" destId="{CB6EE059-9165-4F16-A9E4-67C83D9C1D92}" srcOrd="2" destOrd="0" parTransId="{ACFFF5B3-9DC6-4B11-8ACF-EFCB0F3927B7}" sibTransId="{945C4B7E-1669-41FC-8290-BA8EF9C5ADAD}"/>
    <dgm:cxn modelId="{A21BCB1A-9F5F-48F0-8DE5-B5C8B7FDAD3F}" type="presOf" srcId="{B68D3422-F1F8-47B0-98E0-E52FA696E9B1}" destId="{2CFEB2AC-4427-4F1A-9B23-F6BBEACC3DE7}" srcOrd="0" destOrd="0" presId="urn:microsoft.com/office/officeart/2008/layout/VerticalCurvedList"/>
    <dgm:cxn modelId="{428927A8-2D84-467C-B8E2-74690DED9275}" type="presOf" srcId="{D4FC4CCF-E6DB-49EF-8931-AE2A5CBC99A5}" destId="{30B76499-85EB-4DCB-BFC6-A0C275E0DAD6}" srcOrd="0" destOrd="0" presId="urn:microsoft.com/office/officeart/2008/layout/VerticalCurvedList"/>
    <dgm:cxn modelId="{F68BC820-79DB-4CB0-B359-F0BC56953CC7}" type="presOf" srcId="{7DCCB4CA-F607-491D-929C-F8A11C39A206}" destId="{B80BC4BD-8403-4152-9ABC-E5602E098C9D}" srcOrd="0" destOrd="0" presId="urn:microsoft.com/office/officeart/2008/layout/VerticalCurvedList"/>
    <dgm:cxn modelId="{3E5F2C91-2383-4204-88C4-D63B7154F3BB}" type="presOf" srcId="{52CE1AD3-0F4B-48A5-A0B0-E4913B5A5207}" destId="{DB9ECBC0-EEAE-4725-B4B9-4DF6A15939F2}" srcOrd="0" destOrd="0" presId="urn:microsoft.com/office/officeart/2008/layout/VerticalCurvedList"/>
    <dgm:cxn modelId="{9056BB5D-1B08-4C48-94DD-19BEF8AD482C}" srcId="{828563C3-7B09-4C94-9F0A-C53C9AA29496}" destId="{7FAED5D3-4EDE-4CDD-AF07-729CBCBA5FA4}" srcOrd="1" destOrd="0" parTransId="{261BF460-A675-400F-A302-04F122EA8AE8}" sibTransId="{CA6C1B3A-7395-4A75-900F-A306A34080B3}"/>
    <dgm:cxn modelId="{326ACD4E-F65B-4769-AD69-19E1E3D2528F}" type="presOf" srcId="{7FAED5D3-4EDE-4CDD-AF07-729CBCBA5FA4}" destId="{2CBFBD11-822B-47DE-8630-D6D4C487FD65}" srcOrd="0" destOrd="0" presId="urn:microsoft.com/office/officeart/2008/layout/VerticalCurvedList"/>
    <dgm:cxn modelId="{B7F53896-26F0-4095-BA34-6B82557CEEAB}" type="presParOf" srcId="{B38069D0-0CF0-47B7-949C-283C15AC2D51}" destId="{3291B382-F561-4633-8E00-A98D5480B9E4}" srcOrd="0" destOrd="0" presId="urn:microsoft.com/office/officeart/2008/layout/VerticalCurvedList"/>
    <dgm:cxn modelId="{352E77E0-11EE-468D-815B-964812055BDC}" type="presParOf" srcId="{3291B382-F561-4633-8E00-A98D5480B9E4}" destId="{EA8E4680-FEEC-4AAD-B193-5CD6C31CD231}" srcOrd="0" destOrd="0" presId="urn:microsoft.com/office/officeart/2008/layout/VerticalCurvedList"/>
    <dgm:cxn modelId="{DCC63C90-98D3-4D1A-A70E-1CB23BA9E3CD}" type="presParOf" srcId="{EA8E4680-FEEC-4AAD-B193-5CD6C31CD231}" destId="{7D43748C-B6AA-4573-8DE8-B058EAEB4C7D}" srcOrd="0" destOrd="0" presId="urn:microsoft.com/office/officeart/2008/layout/VerticalCurvedList"/>
    <dgm:cxn modelId="{5C045D0D-AB0F-495C-9A7F-FBAEB0A17A6B}" type="presParOf" srcId="{EA8E4680-FEEC-4AAD-B193-5CD6C31CD231}" destId="{2CFEB2AC-4427-4F1A-9B23-F6BBEACC3DE7}" srcOrd="1" destOrd="0" presId="urn:microsoft.com/office/officeart/2008/layout/VerticalCurvedList"/>
    <dgm:cxn modelId="{7BCB5EFB-DF3B-4002-B26B-60D55C966592}" type="presParOf" srcId="{EA8E4680-FEEC-4AAD-B193-5CD6C31CD231}" destId="{E2E0D531-22E7-4406-81FB-4E1F6935AB2D}" srcOrd="2" destOrd="0" presId="urn:microsoft.com/office/officeart/2008/layout/VerticalCurvedList"/>
    <dgm:cxn modelId="{6CB2B5E4-A4CB-47AF-A16D-9340601DDCFD}" type="presParOf" srcId="{EA8E4680-FEEC-4AAD-B193-5CD6C31CD231}" destId="{B6CD7B81-5772-4FD9-B9E2-D724F5CEF3B7}" srcOrd="3" destOrd="0" presId="urn:microsoft.com/office/officeart/2008/layout/VerticalCurvedList"/>
    <dgm:cxn modelId="{C32FF6AF-0F52-4ED5-A087-ED60F0779A71}" type="presParOf" srcId="{3291B382-F561-4633-8E00-A98D5480B9E4}" destId="{B80BC4BD-8403-4152-9ABC-E5602E098C9D}" srcOrd="1" destOrd="0" presId="urn:microsoft.com/office/officeart/2008/layout/VerticalCurvedList"/>
    <dgm:cxn modelId="{6987D714-C5B9-472B-8A90-DC0EFF52D7DF}" type="presParOf" srcId="{3291B382-F561-4633-8E00-A98D5480B9E4}" destId="{9BA2A558-3FB3-484F-9258-3FFD52734A0B}" srcOrd="2" destOrd="0" presId="urn:microsoft.com/office/officeart/2008/layout/VerticalCurvedList"/>
    <dgm:cxn modelId="{A9C0687D-EA94-4144-9DE8-C27E2A2809B2}" type="presParOf" srcId="{9BA2A558-3FB3-484F-9258-3FFD52734A0B}" destId="{28BD2F9B-E5D1-44C3-917D-4E3EA3155DC7}" srcOrd="0" destOrd="0" presId="urn:microsoft.com/office/officeart/2008/layout/VerticalCurvedList"/>
    <dgm:cxn modelId="{2C0E452E-571F-432C-8404-697BB53F71A7}" type="presParOf" srcId="{3291B382-F561-4633-8E00-A98D5480B9E4}" destId="{2CBFBD11-822B-47DE-8630-D6D4C487FD65}" srcOrd="3" destOrd="0" presId="urn:microsoft.com/office/officeart/2008/layout/VerticalCurvedList"/>
    <dgm:cxn modelId="{6B53BF7A-934F-443C-BA3D-5186D4CFBA4D}" type="presParOf" srcId="{3291B382-F561-4633-8E00-A98D5480B9E4}" destId="{2E353345-3534-4EE1-A413-A4D34D971CA0}" srcOrd="4" destOrd="0" presId="urn:microsoft.com/office/officeart/2008/layout/VerticalCurvedList"/>
    <dgm:cxn modelId="{C285DE1E-DAE5-443A-8C66-54EC670D88BA}" type="presParOf" srcId="{2E353345-3534-4EE1-A413-A4D34D971CA0}" destId="{553FB925-AC4F-4BB0-A052-B5B25A2985F0}" srcOrd="0" destOrd="0" presId="urn:microsoft.com/office/officeart/2008/layout/VerticalCurvedList"/>
    <dgm:cxn modelId="{2BB7BC1B-5911-4DE5-845B-AED4E03726F8}" type="presParOf" srcId="{3291B382-F561-4633-8E00-A98D5480B9E4}" destId="{566824A7-5C88-4C61-9372-E49A5B9DDFAA}" srcOrd="5" destOrd="0" presId="urn:microsoft.com/office/officeart/2008/layout/VerticalCurvedList"/>
    <dgm:cxn modelId="{546CE0A6-06DA-47EF-BAA0-C7588D9B353D}" type="presParOf" srcId="{3291B382-F561-4633-8E00-A98D5480B9E4}" destId="{C9D4C9BF-81E6-48C6-ABAC-2BD08139B8EF}" srcOrd="6" destOrd="0" presId="urn:microsoft.com/office/officeart/2008/layout/VerticalCurvedList"/>
    <dgm:cxn modelId="{20912B70-237C-480E-8E84-1FCAC811594A}" type="presParOf" srcId="{C9D4C9BF-81E6-48C6-ABAC-2BD08139B8EF}" destId="{71523367-B7FF-4653-AFC1-C7ACD0318D49}" srcOrd="0" destOrd="0" presId="urn:microsoft.com/office/officeart/2008/layout/VerticalCurvedList"/>
    <dgm:cxn modelId="{B7FD1F16-1932-4E25-91A0-C9841B2727F6}" type="presParOf" srcId="{3291B382-F561-4633-8E00-A98D5480B9E4}" destId="{DB9ECBC0-EEAE-4725-B4B9-4DF6A15939F2}" srcOrd="7" destOrd="0" presId="urn:microsoft.com/office/officeart/2008/layout/VerticalCurvedList"/>
    <dgm:cxn modelId="{B553D69F-931D-4201-89D9-BAB3FAB3C1E5}" type="presParOf" srcId="{3291B382-F561-4633-8E00-A98D5480B9E4}" destId="{14F9144C-8719-4CEE-94E6-C64F6FD83709}" srcOrd="8" destOrd="0" presId="urn:microsoft.com/office/officeart/2008/layout/VerticalCurvedList"/>
    <dgm:cxn modelId="{7FFB877F-C581-433C-B9E2-C25839A71B1C}" type="presParOf" srcId="{14F9144C-8719-4CEE-94E6-C64F6FD83709}" destId="{4A828734-92CE-4BEE-BA7F-5232E587D3E1}" srcOrd="0" destOrd="0" presId="urn:microsoft.com/office/officeart/2008/layout/VerticalCurvedList"/>
    <dgm:cxn modelId="{759C6416-7108-4E0B-A57E-91E73B3657A8}" type="presParOf" srcId="{3291B382-F561-4633-8E00-A98D5480B9E4}" destId="{30B76499-85EB-4DCB-BFC6-A0C275E0DAD6}" srcOrd="9" destOrd="0" presId="urn:microsoft.com/office/officeart/2008/layout/VerticalCurvedList"/>
    <dgm:cxn modelId="{F7FBFD47-866B-4C35-8607-94F95C976995}" type="presParOf" srcId="{3291B382-F561-4633-8E00-A98D5480B9E4}" destId="{C345CC72-C014-4578-BAA0-FFAC46F5AD9E}" srcOrd="10" destOrd="0" presId="urn:microsoft.com/office/officeart/2008/layout/VerticalCurvedList"/>
    <dgm:cxn modelId="{8BCEB4E3-85C0-4890-90CF-DFF8FAC98410}" type="presParOf" srcId="{C345CC72-C014-4578-BAA0-FFAC46F5AD9E}" destId="{2821C48D-CF82-46B2-BDB6-B95F1DC501C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8563C3-7B09-4C94-9F0A-C53C9AA29496}" type="doc">
      <dgm:prSet loTypeId="urn:microsoft.com/office/officeart/2008/layout/VerticalCurvedList" loCatId="list" qsTypeId="urn:microsoft.com/office/officeart/2005/8/quickstyle/3d3" qsCatId="3D" csTypeId="urn:microsoft.com/office/officeart/2005/8/colors/colorful2" csCatId="colorful" phldr="1"/>
      <dgm:spPr/>
      <dgm:t>
        <a:bodyPr/>
        <a:lstStyle/>
        <a:p>
          <a:endParaRPr lang="en-US"/>
        </a:p>
      </dgm:t>
    </dgm:pt>
    <dgm:pt modelId="{7FAED5D3-4EDE-4CDD-AF07-729CBCBA5FA4}">
      <dgm:prSet phldrT="[Text]" custT="1"/>
      <dgm:spPr/>
      <dgm:t>
        <a:bodyPr/>
        <a:lstStyle/>
        <a:p>
          <a:r>
            <a:rPr lang="en-US" sz="3000" dirty="0" err="1">
              <a:latin typeface="+mn-lt"/>
              <a:ea typeface="Times New Roman" pitchFamily="18" charset="0"/>
              <a:cs typeface="Arial" charset="0"/>
            </a:rPr>
            <a:t>Pengajuan</a:t>
          </a:r>
          <a:r>
            <a:rPr lang="en-US" sz="3000" dirty="0">
              <a:latin typeface="+mn-lt"/>
              <a:ea typeface="Times New Roman" pitchFamily="18" charset="0"/>
              <a:cs typeface="Arial" charset="0"/>
            </a:rPr>
            <a:t> </a:t>
          </a:r>
          <a:r>
            <a:rPr lang="en-US" sz="3000" dirty="0" err="1">
              <a:latin typeface="+mn-lt"/>
              <a:ea typeface="Times New Roman" pitchFamily="18" charset="0"/>
              <a:cs typeface="Arial" charset="0"/>
            </a:rPr>
            <a:t>Nomor</a:t>
          </a:r>
          <a:r>
            <a:rPr lang="en-US" sz="3000" dirty="0">
              <a:latin typeface="+mn-lt"/>
              <a:ea typeface="Times New Roman" pitchFamily="18" charset="0"/>
              <a:cs typeface="Arial" charset="0"/>
            </a:rPr>
            <a:t> Register </a:t>
          </a:r>
          <a:r>
            <a:rPr lang="en-US" sz="3000" dirty="0" err="1">
              <a:latin typeface="+mn-lt"/>
              <a:ea typeface="Times New Roman" pitchFamily="18" charset="0"/>
              <a:cs typeface="Arial" charset="0"/>
            </a:rPr>
            <a:t>dan</a:t>
          </a:r>
          <a:r>
            <a:rPr lang="en-US" sz="3000" dirty="0">
              <a:latin typeface="+mn-lt"/>
              <a:ea typeface="Times New Roman" pitchFamily="18" charset="0"/>
              <a:cs typeface="Arial" charset="0"/>
            </a:rPr>
            <a:t> </a:t>
          </a:r>
          <a:r>
            <a:rPr lang="id-ID" sz="3000" dirty="0">
              <a:latin typeface="+mn-lt"/>
              <a:ea typeface="Times New Roman" pitchFamily="18" charset="0"/>
              <a:cs typeface="Arial" charset="0"/>
            </a:rPr>
            <a:t>Pengesahan </a:t>
          </a:r>
          <a:r>
            <a:rPr lang="en-US" sz="3000" dirty="0">
              <a:latin typeface="+mn-lt"/>
              <a:ea typeface="Times New Roman" pitchFamily="18" charset="0"/>
              <a:cs typeface="Arial" charset="0"/>
            </a:rPr>
            <a:t>SP3HL-BJS </a:t>
          </a:r>
          <a:r>
            <a:rPr lang="id-ID" sz="3000" dirty="0">
              <a:latin typeface="+mn-lt"/>
              <a:ea typeface="Times New Roman" pitchFamily="18" charset="0"/>
              <a:cs typeface="Arial" charset="0"/>
            </a:rPr>
            <a:t>ke DJP</a:t>
          </a:r>
          <a:r>
            <a:rPr lang="en-US" sz="3000" dirty="0">
              <a:latin typeface="+mn-lt"/>
              <a:ea typeface="Times New Roman" pitchFamily="18" charset="0"/>
              <a:cs typeface="Arial" charset="0"/>
            </a:rPr>
            <a:t>PR</a:t>
          </a:r>
          <a:endParaRPr lang="en-US" sz="3000" dirty="0">
            <a:latin typeface="+mn-lt"/>
          </a:endParaRPr>
        </a:p>
      </dgm:t>
    </dgm:pt>
    <dgm:pt modelId="{261BF460-A675-400F-A302-04F122EA8AE8}" type="parTrans" cxnId="{9056BB5D-1B08-4C48-94DD-19BEF8AD482C}">
      <dgm:prSet/>
      <dgm:spPr/>
      <dgm:t>
        <a:bodyPr/>
        <a:lstStyle/>
        <a:p>
          <a:endParaRPr lang="en-US"/>
        </a:p>
      </dgm:t>
    </dgm:pt>
    <dgm:pt modelId="{CA6C1B3A-7395-4A75-900F-A306A34080B3}" type="sibTrans" cxnId="{9056BB5D-1B08-4C48-94DD-19BEF8AD482C}">
      <dgm:prSet/>
      <dgm:spPr/>
      <dgm:t>
        <a:bodyPr/>
        <a:lstStyle/>
        <a:p>
          <a:endParaRPr lang="en-US"/>
        </a:p>
      </dgm:t>
    </dgm:pt>
    <dgm:pt modelId="{D4FC4CCF-E6DB-49EF-8931-AE2A5CBC99A5}">
      <dgm:prSet phldrT="[Text]" custT="1"/>
      <dgm:spPr/>
      <dgm:t>
        <a:bodyPr/>
        <a:lstStyle/>
        <a:p>
          <a:r>
            <a:rPr lang="en-US" sz="3000" dirty="0" err="1">
              <a:latin typeface="+mn-lt"/>
              <a:cs typeface="Times New Roman" pitchFamily="18" charset="0"/>
            </a:rPr>
            <a:t>Pengajuan</a:t>
          </a:r>
          <a:r>
            <a:rPr lang="en-US" sz="3000" dirty="0">
              <a:latin typeface="+mn-lt"/>
              <a:cs typeface="Times New Roman" pitchFamily="18" charset="0"/>
            </a:rPr>
            <a:t> M</a:t>
          </a:r>
          <a:r>
            <a:rPr lang="id-ID" sz="3000" dirty="0">
              <a:latin typeface="+mn-lt"/>
              <a:cs typeface="Times New Roman" pitchFamily="18" charset="0"/>
            </a:rPr>
            <a:t>emo Pencatatan</a:t>
          </a:r>
          <a:r>
            <a:rPr lang="en-US" sz="3000" dirty="0">
              <a:latin typeface="+mn-lt"/>
              <a:cs typeface="Times New Roman" pitchFamily="18" charset="0"/>
            </a:rPr>
            <a:t> </a:t>
          </a:r>
          <a:r>
            <a:rPr lang="en-US" sz="3000" dirty="0" err="1">
              <a:latin typeface="+mn-lt"/>
              <a:cs typeface="Times New Roman" pitchFamily="18" charset="0"/>
            </a:rPr>
            <a:t>Hibah</a:t>
          </a:r>
          <a:r>
            <a:rPr lang="en-US" sz="3000" dirty="0">
              <a:latin typeface="+mn-lt"/>
              <a:cs typeface="Times New Roman" pitchFamily="18" charset="0"/>
            </a:rPr>
            <a:t> (MPHL-BJS) </a:t>
          </a:r>
          <a:r>
            <a:rPr lang="id-ID" sz="3000" dirty="0">
              <a:latin typeface="+mn-lt"/>
              <a:cs typeface="Times New Roman" pitchFamily="18" charset="0"/>
            </a:rPr>
            <a:t>ke KPPN</a:t>
          </a:r>
          <a:endParaRPr lang="en-US" sz="3000" dirty="0">
            <a:latin typeface="+mn-lt"/>
          </a:endParaRPr>
        </a:p>
      </dgm:t>
    </dgm:pt>
    <dgm:pt modelId="{69396E43-E25B-40AB-A3E6-DF661B4DCDCF}" type="parTrans" cxnId="{DE9FCDE1-A7E7-4A40-9C67-87135E99FAD2}">
      <dgm:prSet/>
      <dgm:spPr/>
      <dgm:t>
        <a:bodyPr/>
        <a:lstStyle/>
        <a:p>
          <a:endParaRPr lang="en-US"/>
        </a:p>
      </dgm:t>
    </dgm:pt>
    <dgm:pt modelId="{3EC1C450-1577-4DCB-94B8-0DF9DC7D5B87}" type="sibTrans" cxnId="{DE9FCDE1-A7E7-4A40-9C67-87135E99FAD2}">
      <dgm:prSet/>
      <dgm:spPr/>
      <dgm:t>
        <a:bodyPr/>
        <a:lstStyle/>
        <a:p>
          <a:endParaRPr lang="en-US"/>
        </a:p>
      </dgm:t>
    </dgm:pt>
    <dgm:pt modelId="{7DCCB4CA-F607-491D-929C-F8A11C39A206}">
      <dgm:prSet phldrT="[Text]" custT="1"/>
      <dgm:spPr/>
      <dgm:t>
        <a:bodyPr/>
        <a:lstStyle/>
        <a:p>
          <a:r>
            <a:rPr lang="en-US" sz="3000" dirty="0" err="1"/>
            <a:t>Menyusun</a:t>
          </a:r>
          <a:r>
            <a:rPr lang="en-US" sz="3000" dirty="0"/>
            <a:t> </a:t>
          </a:r>
          <a:r>
            <a:rPr lang="id-ID" sz="3000" dirty="0"/>
            <a:t>BAST</a:t>
          </a:r>
          <a:r>
            <a:rPr lang="en-US" sz="3000" dirty="0"/>
            <a:t> /NPH     </a:t>
          </a:r>
          <a:r>
            <a:rPr lang="en-US" sz="3000" dirty="0" err="1"/>
            <a:t>Ringkasan</a:t>
          </a:r>
          <a:r>
            <a:rPr lang="en-US" sz="3000" dirty="0"/>
            <a:t> </a:t>
          </a:r>
          <a:r>
            <a:rPr lang="en-US" sz="3000" dirty="0" err="1"/>
            <a:t>Hibah</a:t>
          </a:r>
          <a:endParaRPr lang="en-US" sz="3000" dirty="0"/>
        </a:p>
      </dgm:t>
    </dgm:pt>
    <dgm:pt modelId="{EF9FD1A2-4ED2-480C-AD31-6B445E9C90AA}" type="parTrans" cxnId="{C577A6E7-F539-489B-B87B-B2ED4DA12010}">
      <dgm:prSet/>
      <dgm:spPr/>
      <dgm:t>
        <a:bodyPr/>
        <a:lstStyle/>
        <a:p>
          <a:endParaRPr lang="en-US"/>
        </a:p>
      </dgm:t>
    </dgm:pt>
    <dgm:pt modelId="{B68D3422-F1F8-47B0-98E0-E52FA696E9B1}" type="sibTrans" cxnId="{C577A6E7-F539-489B-B87B-B2ED4DA12010}">
      <dgm:prSet/>
      <dgm:spPr>
        <a:solidFill>
          <a:schemeClr val="tx1"/>
        </a:solidFill>
        <a:ln>
          <a:solidFill>
            <a:schemeClr val="tx1"/>
          </a:solidFill>
        </a:ln>
      </dgm:spPr>
      <dgm:t>
        <a:bodyPr/>
        <a:lstStyle/>
        <a:p>
          <a:endParaRPr lang="en-US"/>
        </a:p>
      </dgm:t>
    </dgm:pt>
    <dgm:pt modelId="{B38069D0-0CF0-47B7-949C-283C15AC2D51}" type="pres">
      <dgm:prSet presAssocID="{828563C3-7B09-4C94-9F0A-C53C9AA29496}" presName="Name0" presStyleCnt="0">
        <dgm:presLayoutVars>
          <dgm:chMax val="7"/>
          <dgm:chPref val="7"/>
          <dgm:dir/>
        </dgm:presLayoutVars>
      </dgm:prSet>
      <dgm:spPr/>
    </dgm:pt>
    <dgm:pt modelId="{3291B382-F561-4633-8E00-A98D5480B9E4}" type="pres">
      <dgm:prSet presAssocID="{828563C3-7B09-4C94-9F0A-C53C9AA29496}" presName="Name1" presStyleCnt="0"/>
      <dgm:spPr/>
    </dgm:pt>
    <dgm:pt modelId="{EA8E4680-FEEC-4AAD-B193-5CD6C31CD231}" type="pres">
      <dgm:prSet presAssocID="{828563C3-7B09-4C94-9F0A-C53C9AA29496}" presName="cycle" presStyleCnt="0"/>
      <dgm:spPr/>
    </dgm:pt>
    <dgm:pt modelId="{7D43748C-B6AA-4573-8DE8-B058EAEB4C7D}" type="pres">
      <dgm:prSet presAssocID="{828563C3-7B09-4C94-9F0A-C53C9AA29496}" presName="srcNode" presStyleLbl="node1" presStyleIdx="0" presStyleCnt="3"/>
      <dgm:spPr/>
    </dgm:pt>
    <dgm:pt modelId="{2CFEB2AC-4427-4F1A-9B23-F6BBEACC3DE7}" type="pres">
      <dgm:prSet presAssocID="{828563C3-7B09-4C94-9F0A-C53C9AA29496}" presName="conn" presStyleLbl="parChTrans1D2" presStyleIdx="0" presStyleCnt="1"/>
      <dgm:spPr/>
    </dgm:pt>
    <dgm:pt modelId="{E2E0D531-22E7-4406-81FB-4E1F6935AB2D}" type="pres">
      <dgm:prSet presAssocID="{828563C3-7B09-4C94-9F0A-C53C9AA29496}" presName="extraNode" presStyleLbl="node1" presStyleIdx="0" presStyleCnt="3"/>
      <dgm:spPr/>
    </dgm:pt>
    <dgm:pt modelId="{B6CD7B81-5772-4FD9-B9E2-D724F5CEF3B7}" type="pres">
      <dgm:prSet presAssocID="{828563C3-7B09-4C94-9F0A-C53C9AA29496}" presName="dstNode" presStyleLbl="node1" presStyleIdx="0" presStyleCnt="3"/>
      <dgm:spPr/>
    </dgm:pt>
    <dgm:pt modelId="{B80BC4BD-8403-4152-9ABC-E5602E098C9D}" type="pres">
      <dgm:prSet presAssocID="{7DCCB4CA-F607-491D-929C-F8A11C39A206}" presName="text_1" presStyleLbl="node1" presStyleIdx="0" presStyleCnt="3">
        <dgm:presLayoutVars>
          <dgm:bulletEnabled val="1"/>
        </dgm:presLayoutVars>
      </dgm:prSet>
      <dgm:spPr/>
    </dgm:pt>
    <dgm:pt modelId="{9BA2A558-3FB3-484F-9258-3FFD52734A0B}" type="pres">
      <dgm:prSet presAssocID="{7DCCB4CA-F607-491D-929C-F8A11C39A206}" presName="accent_1" presStyleCnt="0"/>
      <dgm:spPr/>
    </dgm:pt>
    <dgm:pt modelId="{28BD2F9B-E5D1-44C3-917D-4E3EA3155DC7}" type="pres">
      <dgm:prSet presAssocID="{7DCCB4CA-F607-491D-929C-F8A11C39A206}" presName="accentRepeatNode" presStyleLbl="solidFgAcc1" presStyleIdx="0" presStyleCnt="3"/>
      <dgm:spPr/>
    </dgm:pt>
    <dgm:pt modelId="{2CBFBD11-822B-47DE-8630-D6D4C487FD65}" type="pres">
      <dgm:prSet presAssocID="{7FAED5D3-4EDE-4CDD-AF07-729CBCBA5FA4}" presName="text_2" presStyleLbl="node1" presStyleIdx="1" presStyleCnt="3">
        <dgm:presLayoutVars>
          <dgm:bulletEnabled val="1"/>
        </dgm:presLayoutVars>
      </dgm:prSet>
      <dgm:spPr/>
    </dgm:pt>
    <dgm:pt modelId="{2E353345-3534-4EE1-A413-A4D34D971CA0}" type="pres">
      <dgm:prSet presAssocID="{7FAED5D3-4EDE-4CDD-AF07-729CBCBA5FA4}" presName="accent_2" presStyleCnt="0"/>
      <dgm:spPr/>
    </dgm:pt>
    <dgm:pt modelId="{553FB925-AC4F-4BB0-A052-B5B25A2985F0}" type="pres">
      <dgm:prSet presAssocID="{7FAED5D3-4EDE-4CDD-AF07-729CBCBA5FA4}" presName="accentRepeatNode" presStyleLbl="solidFgAcc1" presStyleIdx="1" presStyleCnt="3"/>
      <dgm:spPr/>
    </dgm:pt>
    <dgm:pt modelId="{2FB48C8E-39E5-4610-8EEF-06AA0E1319BE}" type="pres">
      <dgm:prSet presAssocID="{D4FC4CCF-E6DB-49EF-8931-AE2A5CBC99A5}" presName="text_3" presStyleLbl="node1" presStyleIdx="2" presStyleCnt="3">
        <dgm:presLayoutVars>
          <dgm:bulletEnabled val="1"/>
        </dgm:presLayoutVars>
      </dgm:prSet>
      <dgm:spPr/>
    </dgm:pt>
    <dgm:pt modelId="{0DE6B6AE-9EB9-4612-896B-0D11730FEE93}" type="pres">
      <dgm:prSet presAssocID="{D4FC4CCF-E6DB-49EF-8931-AE2A5CBC99A5}" presName="accent_3" presStyleCnt="0"/>
      <dgm:spPr/>
    </dgm:pt>
    <dgm:pt modelId="{2821C48D-CF82-46B2-BDB6-B95F1DC501CA}" type="pres">
      <dgm:prSet presAssocID="{D4FC4CCF-E6DB-49EF-8931-AE2A5CBC99A5}" presName="accentRepeatNode" presStyleLbl="solidFgAcc1" presStyleIdx="2" presStyleCnt="3"/>
      <dgm:spPr/>
    </dgm:pt>
  </dgm:ptLst>
  <dgm:cxnLst>
    <dgm:cxn modelId="{C577A6E7-F539-489B-B87B-B2ED4DA12010}" srcId="{828563C3-7B09-4C94-9F0A-C53C9AA29496}" destId="{7DCCB4CA-F607-491D-929C-F8A11C39A206}" srcOrd="0" destOrd="0" parTransId="{EF9FD1A2-4ED2-480C-AD31-6B445E9C90AA}" sibTransId="{B68D3422-F1F8-47B0-98E0-E52FA696E9B1}"/>
    <dgm:cxn modelId="{71974A97-3463-4B53-BC80-3D1F2967DB52}" type="presOf" srcId="{828563C3-7B09-4C94-9F0A-C53C9AA29496}" destId="{B38069D0-0CF0-47B7-949C-283C15AC2D51}" srcOrd="0" destOrd="0" presId="urn:microsoft.com/office/officeart/2008/layout/VerticalCurvedList"/>
    <dgm:cxn modelId="{DE9FCDE1-A7E7-4A40-9C67-87135E99FAD2}" srcId="{828563C3-7B09-4C94-9F0A-C53C9AA29496}" destId="{D4FC4CCF-E6DB-49EF-8931-AE2A5CBC99A5}" srcOrd="2" destOrd="0" parTransId="{69396E43-E25B-40AB-A3E6-DF661B4DCDCF}" sibTransId="{3EC1C450-1577-4DCB-94B8-0DF9DC7D5B87}"/>
    <dgm:cxn modelId="{A21BCB1A-9F5F-48F0-8DE5-B5C8B7FDAD3F}" type="presOf" srcId="{B68D3422-F1F8-47B0-98E0-E52FA696E9B1}" destId="{2CFEB2AC-4427-4F1A-9B23-F6BBEACC3DE7}" srcOrd="0" destOrd="0" presId="urn:microsoft.com/office/officeart/2008/layout/VerticalCurvedList"/>
    <dgm:cxn modelId="{99CDD149-3769-4DD4-8C3A-8D5276A4ECCF}" type="presOf" srcId="{D4FC4CCF-E6DB-49EF-8931-AE2A5CBC99A5}" destId="{2FB48C8E-39E5-4610-8EEF-06AA0E1319BE}" srcOrd="0" destOrd="0" presId="urn:microsoft.com/office/officeart/2008/layout/VerticalCurvedList"/>
    <dgm:cxn modelId="{F68BC820-79DB-4CB0-B359-F0BC56953CC7}" type="presOf" srcId="{7DCCB4CA-F607-491D-929C-F8A11C39A206}" destId="{B80BC4BD-8403-4152-9ABC-E5602E098C9D}" srcOrd="0" destOrd="0" presId="urn:microsoft.com/office/officeart/2008/layout/VerticalCurvedList"/>
    <dgm:cxn modelId="{9056BB5D-1B08-4C48-94DD-19BEF8AD482C}" srcId="{828563C3-7B09-4C94-9F0A-C53C9AA29496}" destId="{7FAED5D3-4EDE-4CDD-AF07-729CBCBA5FA4}" srcOrd="1" destOrd="0" parTransId="{261BF460-A675-400F-A302-04F122EA8AE8}" sibTransId="{CA6C1B3A-7395-4A75-900F-A306A34080B3}"/>
    <dgm:cxn modelId="{326ACD4E-F65B-4769-AD69-19E1E3D2528F}" type="presOf" srcId="{7FAED5D3-4EDE-4CDD-AF07-729CBCBA5FA4}" destId="{2CBFBD11-822B-47DE-8630-D6D4C487FD65}" srcOrd="0" destOrd="0" presId="urn:microsoft.com/office/officeart/2008/layout/VerticalCurvedList"/>
    <dgm:cxn modelId="{B7F53896-26F0-4095-BA34-6B82557CEEAB}" type="presParOf" srcId="{B38069D0-0CF0-47B7-949C-283C15AC2D51}" destId="{3291B382-F561-4633-8E00-A98D5480B9E4}" srcOrd="0" destOrd="0" presId="urn:microsoft.com/office/officeart/2008/layout/VerticalCurvedList"/>
    <dgm:cxn modelId="{352E77E0-11EE-468D-815B-964812055BDC}" type="presParOf" srcId="{3291B382-F561-4633-8E00-A98D5480B9E4}" destId="{EA8E4680-FEEC-4AAD-B193-5CD6C31CD231}" srcOrd="0" destOrd="0" presId="urn:microsoft.com/office/officeart/2008/layout/VerticalCurvedList"/>
    <dgm:cxn modelId="{DCC63C90-98D3-4D1A-A70E-1CB23BA9E3CD}" type="presParOf" srcId="{EA8E4680-FEEC-4AAD-B193-5CD6C31CD231}" destId="{7D43748C-B6AA-4573-8DE8-B058EAEB4C7D}" srcOrd="0" destOrd="0" presId="urn:microsoft.com/office/officeart/2008/layout/VerticalCurvedList"/>
    <dgm:cxn modelId="{5C045D0D-AB0F-495C-9A7F-FBAEB0A17A6B}" type="presParOf" srcId="{EA8E4680-FEEC-4AAD-B193-5CD6C31CD231}" destId="{2CFEB2AC-4427-4F1A-9B23-F6BBEACC3DE7}" srcOrd="1" destOrd="0" presId="urn:microsoft.com/office/officeart/2008/layout/VerticalCurvedList"/>
    <dgm:cxn modelId="{7BCB5EFB-DF3B-4002-B26B-60D55C966592}" type="presParOf" srcId="{EA8E4680-FEEC-4AAD-B193-5CD6C31CD231}" destId="{E2E0D531-22E7-4406-81FB-4E1F6935AB2D}" srcOrd="2" destOrd="0" presId="urn:microsoft.com/office/officeart/2008/layout/VerticalCurvedList"/>
    <dgm:cxn modelId="{6CB2B5E4-A4CB-47AF-A16D-9340601DDCFD}" type="presParOf" srcId="{EA8E4680-FEEC-4AAD-B193-5CD6C31CD231}" destId="{B6CD7B81-5772-4FD9-B9E2-D724F5CEF3B7}" srcOrd="3" destOrd="0" presId="urn:microsoft.com/office/officeart/2008/layout/VerticalCurvedList"/>
    <dgm:cxn modelId="{C32FF6AF-0F52-4ED5-A087-ED60F0779A71}" type="presParOf" srcId="{3291B382-F561-4633-8E00-A98D5480B9E4}" destId="{B80BC4BD-8403-4152-9ABC-E5602E098C9D}" srcOrd="1" destOrd="0" presId="urn:microsoft.com/office/officeart/2008/layout/VerticalCurvedList"/>
    <dgm:cxn modelId="{6987D714-C5B9-472B-8A90-DC0EFF52D7DF}" type="presParOf" srcId="{3291B382-F561-4633-8E00-A98D5480B9E4}" destId="{9BA2A558-3FB3-484F-9258-3FFD52734A0B}" srcOrd="2" destOrd="0" presId="urn:microsoft.com/office/officeart/2008/layout/VerticalCurvedList"/>
    <dgm:cxn modelId="{A9C0687D-EA94-4144-9DE8-C27E2A2809B2}" type="presParOf" srcId="{9BA2A558-3FB3-484F-9258-3FFD52734A0B}" destId="{28BD2F9B-E5D1-44C3-917D-4E3EA3155DC7}" srcOrd="0" destOrd="0" presId="urn:microsoft.com/office/officeart/2008/layout/VerticalCurvedList"/>
    <dgm:cxn modelId="{2C0E452E-571F-432C-8404-697BB53F71A7}" type="presParOf" srcId="{3291B382-F561-4633-8E00-A98D5480B9E4}" destId="{2CBFBD11-822B-47DE-8630-D6D4C487FD65}" srcOrd="3" destOrd="0" presId="urn:microsoft.com/office/officeart/2008/layout/VerticalCurvedList"/>
    <dgm:cxn modelId="{6B53BF7A-934F-443C-BA3D-5186D4CFBA4D}" type="presParOf" srcId="{3291B382-F561-4633-8E00-A98D5480B9E4}" destId="{2E353345-3534-4EE1-A413-A4D34D971CA0}" srcOrd="4" destOrd="0" presId="urn:microsoft.com/office/officeart/2008/layout/VerticalCurvedList"/>
    <dgm:cxn modelId="{C285DE1E-DAE5-443A-8C66-54EC670D88BA}" type="presParOf" srcId="{2E353345-3534-4EE1-A413-A4D34D971CA0}" destId="{553FB925-AC4F-4BB0-A052-B5B25A2985F0}" srcOrd="0" destOrd="0" presId="urn:microsoft.com/office/officeart/2008/layout/VerticalCurvedList"/>
    <dgm:cxn modelId="{26339B4C-E8AF-4200-9623-EFAED5D1A90F}" type="presParOf" srcId="{3291B382-F561-4633-8E00-A98D5480B9E4}" destId="{2FB48C8E-39E5-4610-8EEF-06AA0E1319BE}" srcOrd="5" destOrd="0" presId="urn:microsoft.com/office/officeart/2008/layout/VerticalCurvedList"/>
    <dgm:cxn modelId="{47539D51-E52A-4581-ADD7-F95D907CF258}" type="presParOf" srcId="{3291B382-F561-4633-8E00-A98D5480B9E4}" destId="{0DE6B6AE-9EB9-4612-896B-0D11730FEE93}" srcOrd="6" destOrd="0" presId="urn:microsoft.com/office/officeart/2008/layout/VerticalCurvedList"/>
    <dgm:cxn modelId="{F7044631-5E92-4572-AC9B-17ECA8DE008B}" type="presParOf" srcId="{0DE6B6AE-9EB9-4612-896B-0D11730FEE93}" destId="{2821C48D-CF82-46B2-BDB6-B95F1DC501C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FEB2AC-4427-4F1A-9B23-F6BBEACC3DE7}">
      <dsp:nvSpPr>
        <dsp:cNvPr id="0" name=""/>
        <dsp:cNvSpPr/>
      </dsp:nvSpPr>
      <dsp:spPr>
        <a:xfrm>
          <a:off x="-6548458" y="-1001486"/>
          <a:ext cx="7794172" cy="7794172"/>
        </a:xfrm>
        <a:prstGeom prst="blockArc">
          <a:avLst>
            <a:gd name="adj1" fmla="val 18900000"/>
            <a:gd name="adj2" fmla="val 2700000"/>
            <a:gd name="adj3" fmla="val 277"/>
          </a:avLst>
        </a:prstGeom>
        <a:solidFill>
          <a:schemeClr val="tx1"/>
        </a:solidFill>
        <a:ln w="34925" cap="flat" cmpd="sng" algn="in">
          <a:solidFill>
            <a:schemeClr val="tx1"/>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80BC4BD-8403-4152-9ABC-E5602E098C9D}">
      <dsp:nvSpPr>
        <dsp:cNvPr id="0" name=""/>
        <dsp:cNvSpPr/>
      </dsp:nvSpPr>
      <dsp:spPr>
        <a:xfrm>
          <a:off x="544141" y="361834"/>
          <a:ext cx="7983992" cy="724131"/>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4779"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dirty="0" err="1"/>
            <a:t>Menyusun</a:t>
          </a:r>
          <a:r>
            <a:rPr lang="en-US" sz="2600" kern="1200" dirty="0"/>
            <a:t> </a:t>
          </a:r>
          <a:r>
            <a:rPr lang="en-US" sz="2600" kern="1200" dirty="0" err="1"/>
            <a:t>Naskah</a:t>
          </a:r>
          <a:r>
            <a:rPr lang="en-US" sz="2600" kern="1200" dirty="0"/>
            <a:t> </a:t>
          </a:r>
          <a:r>
            <a:rPr lang="en-US" sz="2600" kern="1200" dirty="0" err="1"/>
            <a:t>Perjanjian</a:t>
          </a:r>
          <a:r>
            <a:rPr lang="en-US" sz="2600" kern="1200" dirty="0"/>
            <a:t> </a:t>
          </a:r>
          <a:r>
            <a:rPr lang="en-US" sz="2600" kern="1200" dirty="0" err="1"/>
            <a:t>Hibah</a:t>
          </a:r>
          <a:r>
            <a:rPr lang="en-US" sz="2600" kern="1200" dirty="0"/>
            <a:t> </a:t>
          </a:r>
          <a:r>
            <a:rPr lang="en-US" sz="2600" kern="1200" dirty="0" err="1"/>
            <a:t>dan</a:t>
          </a:r>
          <a:r>
            <a:rPr lang="en-US" sz="2600" kern="1200" dirty="0"/>
            <a:t> </a:t>
          </a:r>
          <a:r>
            <a:rPr lang="en-US" sz="2600" kern="1200" dirty="0" err="1"/>
            <a:t>Ringkasan</a:t>
          </a:r>
          <a:r>
            <a:rPr lang="en-US" sz="2600" kern="1200" dirty="0"/>
            <a:t> </a:t>
          </a:r>
          <a:r>
            <a:rPr lang="en-US" sz="2600" kern="1200" dirty="0" err="1"/>
            <a:t>Hibah</a:t>
          </a:r>
          <a:endParaRPr lang="en-US" sz="2600" kern="1200" dirty="0"/>
        </a:p>
      </dsp:txBody>
      <dsp:txXfrm>
        <a:off x="544141" y="361834"/>
        <a:ext cx="7983992" cy="724131"/>
      </dsp:txXfrm>
    </dsp:sp>
    <dsp:sp modelId="{28BD2F9B-E5D1-44C3-917D-4E3EA3155DC7}">
      <dsp:nvSpPr>
        <dsp:cNvPr id="0" name=""/>
        <dsp:cNvSpPr/>
      </dsp:nvSpPr>
      <dsp:spPr>
        <a:xfrm>
          <a:off x="91559" y="271317"/>
          <a:ext cx="905164" cy="905164"/>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CBFBD11-822B-47DE-8630-D6D4C487FD65}">
      <dsp:nvSpPr>
        <dsp:cNvPr id="0" name=""/>
        <dsp:cNvSpPr/>
      </dsp:nvSpPr>
      <dsp:spPr>
        <a:xfrm>
          <a:off x="1063033" y="1447684"/>
          <a:ext cx="7465100" cy="724131"/>
        </a:xfrm>
        <a:prstGeom prst="rect">
          <a:avLst/>
        </a:prstGeom>
        <a:solidFill>
          <a:schemeClr val="accent2">
            <a:hueOff val="-41413"/>
            <a:satOff val="-13584"/>
            <a:lumOff val="-495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4779"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dirty="0" err="1">
              <a:latin typeface="+mn-lt"/>
              <a:ea typeface="Times New Roman" pitchFamily="18" charset="0"/>
              <a:cs typeface="Arial" charset="0"/>
            </a:rPr>
            <a:t>Pengajuan</a:t>
          </a:r>
          <a:r>
            <a:rPr lang="en-US" sz="2600" kern="1200" dirty="0">
              <a:latin typeface="+mn-lt"/>
              <a:ea typeface="Times New Roman" pitchFamily="18" charset="0"/>
              <a:cs typeface="Arial" charset="0"/>
            </a:rPr>
            <a:t> </a:t>
          </a:r>
          <a:r>
            <a:rPr lang="en-US" sz="2600" kern="1200" dirty="0" err="1">
              <a:latin typeface="+mn-lt"/>
              <a:ea typeface="Times New Roman" pitchFamily="18" charset="0"/>
              <a:cs typeface="Arial" charset="0"/>
            </a:rPr>
            <a:t>Nomor</a:t>
          </a:r>
          <a:r>
            <a:rPr lang="en-US" sz="2600" kern="1200" dirty="0">
              <a:latin typeface="+mn-lt"/>
              <a:ea typeface="Times New Roman" pitchFamily="18" charset="0"/>
              <a:cs typeface="Arial" charset="0"/>
            </a:rPr>
            <a:t> Register </a:t>
          </a:r>
          <a:r>
            <a:rPr lang="en-US" sz="2600" kern="1200" dirty="0" err="1">
              <a:latin typeface="+mn-lt"/>
              <a:ea typeface="Times New Roman" pitchFamily="18" charset="0"/>
              <a:cs typeface="Arial" charset="0"/>
            </a:rPr>
            <a:t>dan</a:t>
          </a:r>
          <a:r>
            <a:rPr lang="en-US" sz="2600" kern="1200" dirty="0">
              <a:latin typeface="+mn-lt"/>
              <a:ea typeface="Times New Roman" pitchFamily="18" charset="0"/>
              <a:cs typeface="Arial" charset="0"/>
            </a:rPr>
            <a:t> </a:t>
          </a:r>
          <a:r>
            <a:rPr lang="id-ID" sz="2600" kern="1200" dirty="0">
              <a:latin typeface="+mn-lt"/>
              <a:ea typeface="Times New Roman" pitchFamily="18" charset="0"/>
              <a:cs typeface="Arial" charset="0"/>
            </a:rPr>
            <a:t>Pengesahan </a:t>
          </a:r>
          <a:r>
            <a:rPr lang="en-US" sz="2600" kern="1200" dirty="0" err="1">
              <a:latin typeface="+mn-lt"/>
              <a:ea typeface="Times New Roman" pitchFamily="18" charset="0"/>
              <a:cs typeface="Arial" charset="0"/>
            </a:rPr>
            <a:t>Penerimaan</a:t>
          </a:r>
          <a:r>
            <a:rPr lang="en-US" sz="2600" kern="1200" dirty="0">
              <a:latin typeface="+mn-lt"/>
              <a:ea typeface="Times New Roman" pitchFamily="18" charset="0"/>
              <a:cs typeface="Arial" charset="0"/>
            </a:rPr>
            <a:t> </a:t>
          </a:r>
          <a:r>
            <a:rPr lang="en-US" sz="2600" kern="1200" dirty="0" err="1">
              <a:latin typeface="+mn-lt"/>
              <a:ea typeface="Times New Roman" pitchFamily="18" charset="0"/>
              <a:cs typeface="Arial" charset="0"/>
            </a:rPr>
            <a:t>Hibah</a:t>
          </a:r>
          <a:r>
            <a:rPr lang="en-US" sz="2600" kern="1200" dirty="0">
              <a:latin typeface="+mn-lt"/>
              <a:ea typeface="Times New Roman" pitchFamily="18" charset="0"/>
              <a:cs typeface="Arial" charset="0"/>
            </a:rPr>
            <a:t> </a:t>
          </a:r>
          <a:r>
            <a:rPr lang="id-ID" sz="2600" kern="1200" dirty="0">
              <a:latin typeface="+mn-lt"/>
              <a:ea typeface="Times New Roman" pitchFamily="18" charset="0"/>
              <a:cs typeface="Arial" charset="0"/>
            </a:rPr>
            <a:t>ke DJP</a:t>
          </a:r>
          <a:r>
            <a:rPr lang="en-US" sz="2600" kern="1200" dirty="0">
              <a:latin typeface="+mn-lt"/>
              <a:ea typeface="Times New Roman" pitchFamily="18" charset="0"/>
              <a:cs typeface="Arial" charset="0"/>
            </a:rPr>
            <a:t>PR</a:t>
          </a:r>
          <a:endParaRPr lang="en-US" sz="2600" kern="1200" dirty="0">
            <a:latin typeface="+mn-lt"/>
          </a:endParaRPr>
        </a:p>
      </dsp:txBody>
      <dsp:txXfrm>
        <a:off x="1063033" y="1447684"/>
        <a:ext cx="7465100" cy="724131"/>
      </dsp:txXfrm>
    </dsp:sp>
    <dsp:sp modelId="{553FB925-AC4F-4BB0-A052-B5B25A2985F0}">
      <dsp:nvSpPr>
        <dsp:cNvPr id="0" name=""/>
        <dsp:cNvSpPr/>
      </dsp:nvSpPr>
      <dsp:spPr>
        <a:xfrm>
          <a:off x="610451" y="1357167"/>
          <a:ext cx="905164" cy="905164"/>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566824A7-5C88-4C61-9372-E49A5B9DDFAA}">
      <dsp:nvSpPr>
        <dsp:cNvPr id="0" name=""/>
        <dsp:cNvSpPr/>
      </dsp:nvSpPr>
      <dsp:spPr>
        <a:xfrm>
          <a:off x="1222291" y="2533534"/>
          <a:ext cx="7305842" cy="724131"/>
        </a:xfrm>
        <a:prstGeom prst="rect">
          <a:avLst/>
        </a:prstGeom>
        <a:solidFill>
          <a:schemeClr val="accent2">
            <a:hueOff val="-82827"/>
            <a:satOff val="-27168"/>
            <a:lumOff val="-990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4779"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dirty="0" err="1">
              <a:latin typeface="+mn-lt"/>
              <a:cs typeface="Times New Roman" pitchFamily="18" charset="0"/>
            </a:rPr>
            <a:t>Izin</a:t>
          </a:r>
          <a:r>
            <a:rPr lang="en-US" sz="2600" kern="1200" dirty="0">
              <a:latin typeface="+mn-lt"/>
              <a:cs typeface="Times New Roman" pitchFamily="18" charset="0"/>
            </a:rPr>
            <a:t> </a:t>
          </a:r>
          <a:r>
            <a:rPr lang="en-US" sz="2600" kern="1200" dirty="0" err="1">
              <a:latin typeface="+mn-lt"/>
              <a:cs typeface="Times New Roman" pitchFamily="18" charset="0"/>
            </a:rPr>
            <a:t>Pembukaan</a:t>
          </a:r>
          <a:r>
            <a:rPr lang="en-US" sz="2600" kern="1200" dirty="0">
              <a:latin typeface="+mn-lt"/>
              <a:cs typeface="Times New Roman" pitchFamily="18" charset="0"/>
            </a:rPr>
            <a:t> </a:t>
          </a:r>
          <a:r>
            <a:rPr lang="en-US" sz="2600" kern="1200" dirty="0" err="1">
              <a:latin typeface="+mn-lt"/>
              <a:cs typeface="Times New Roman" pitchFamily="18" charset="0"/>
            </a:rPr>
            <a:t>rekening</a:t>
          </a:r>
          <a:r>
            <a:rPr lang="en-US" sz="2600" kern="1200" dirty="0">
              <a:latin typeface="+mn-lt"/>
              <a:cs typeface="Times New Roman" pitchFamily="18" charset="0"/>
            </a:rPr>
            <a:t> </a:t>
          </a:r>
          <a:r>
            <a:rPr lang="en-US" sz="2600" kern="1200" dirty="0" err="1">
              <a:latin typeface="+mn-lt"/>
              <a:cs typeface="Times New Roman" pitchFamily="18" charset="0"/>
            </a:rPr>
            <a:t>ke</a:t>
          </a:r>
          <a:r>
            <a:rPr lang="en-US" sz="2600" kern="1200" dirty="0">
              <a:latin typeface="+mn-lt"/>
              <a:cs typeface="Times New Roman" pitchFamily="18" charset="0"/>
            </a:rPr>
            <a:t> KPPN</a:t>
          </a:r>
          <a:endParaRPr lang="en-US" sz="2600" kern="1200" dirty="0">
            <a:latin typeface="+mn-lt"/>
          </a:endParaRPr>
        </a:p>
      </dsp:txBody>
      <dsp:txXfrm>
        <a:off x="1222291" y="2533534"/>
        <a:ext cx="7305842" cy="724131"/>
      </dsp:txXfrm>
    </dsp:sp>
    <dsp:sp modelId="{71523367-B7FF-4653-AFC1-C7ACD0318D49}">
      <dsp:nvSpPr>
        <dsp:cNvPr id="0" name=""/>
        <dsp:cNvSpPr/>
      </dsp:nvSpPr>
      <dsp:spPr>
        <a:xfrm>
          <a:off x="769709" y="2443017"/>
          <a:ext cx="905164" cy="905164"/>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DB9ECBC0-EEAE-4725-B4B9-4DF6A15939F2}">
      <dsp:nvSpPr>
        <dsp:cNvPr id="0" name=""/>
        <dsp:cNvSpPr/>
      </dsp:nvSpPr>
      <dsp:spPr>
        <a:xfrm>
          <a:off x="1063033" y="3619384"/>
          <a:ext cx="7465100" cy="724131"/>
        </a:xfrm>
        <a:prstGeom prst="rect">
          <a:avLst/>
        </a:prstGeom>
        <a:solidFill>
          <a:schemeClr val="accent2">
            <a:hueOff val="-124240"/>
            <a:satOff val="-40751"/>
            <a:lumOff val="-1485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4779"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dirty="0" err="1">
              <a:latin typeface="+mn-lt"/>
              <a:cs typeface="Times New Roman" pitchFamily="18" charset="0"/>
            </a:rPr>
            <a:t>Revisi</a:t>
          </a:r>
          <a:r>
            <a:rPr lang="en-US" sz="2600" kern="1200" dirty="0">
              <a:latin typeface="+mn-lt"/>
              <a:cs typeface="Times New Roman" pitchFamily="18" charset="0"/>
            </a:rPr>
            <a:t> DIPA </a:t>
          </a:r>
          <a:r>
            <a:rPr lang="en-US" sz="2600" kern="1200" dirty="0" err="1">
              <a:latin typeface="+mn-lt"/>
              <a:cs typeface="Times New Roman" pitchFamily="18" charset="0"/>
            </a:rPr>
            <a:t>ke</a:t>
          </a:r>
          <a:r>
            <a:rPr lang="en-US" sz="2600" kern="1200" dirty="0">
              <a:latin typeface="+mn-lt"/>
              <a:cs typeface="Times New Roman" pitchFamily="18" charset="0"/>
            </a:rPr>
            <a:t> DJPB</a:t>
          </a:r>
          <a:endParaRPr lang="en-US" sz="2600" kern="1200" dirty="0">
            <a:latin typeface="+mn-lt"/>
          </a:endParaRPr>
        </a:p>
      </dsp:txBody>
      <dsp:txXfrm>
        <a:off x="1063033" y="3619384"/>
        <a:ext cx="7465100" cy="724131"/>
      </dsp:txXfrm>
    </dsp:sp>
    <dsp:sp modelId="{4A828734-92CE-4BEE-BA7F-5232E587D3E1}">
      <dsp:nvSpPr>
        <dsp:cNvPr id="0" name=""/>
        <dsp:cNvSpPr/>
      </dsp:nvSpPr>
      <dsp:spPr>
        <a:xfrm>
          <a:off x="610451" y="3528867"/>
          <a:ext cx="905164" cy="905164"/>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30B76499-85EB-4DCB-BFC6-A0C275E0DAD6}">
      <dsp:nvSpPr>
        <dsp:cNvPr id="0" name=""/>
        <dsp:cNvSpPr/>
      </dsp:nvSpPr>
      <dsp:spPr>
        <a:xfrm>
          <a:off x="544141" y="4705234"/>
          <a:ext cx="7983992" cy="724131"/>
        </a:xfrm>
        <a:prstGeom prst="rect">
          <a:avLst/>
        </a:prstGeom>
        <a:solidFill>
          <a:schemeClr val="accent2">
            <a:hueOff val="-165654"/>
            <a:satOff val="-54335"/>
            <a:lumOff val="-1980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4779"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dirty="0" err="1">
              <a:latin typeface="+mn-lt"/>
              <a:cs typeface="Times New Roman" pitchFamily="18" charset="0"/>
            </a:rPr>
            <a:t>Pengesahan</a:t>
          </a:r>
          <a:r>
            <a:rPr lang="en-US" sz="2600" kern="1200" dirty="0">
              <a:latin typeface="+mn-lt"/>
              <a:cs typeface="Times New Roman" pitchFamily="18" charset="0"/>
            </a:rPr>
            <a:t> </a:t>
          </a:r>
          <a:r>
            <a:rPr lang="en-US" sz="2600" kern="1200" dirty="0" err="1">
              <a:latin typeface="+mn-lt"/>
              <a:cs typeface="Times New Roman" pitchFamily="18" charset="0"/>
            </a:rPr>
            <a:t>Pendapatan</a:t>
          </a:r>
          <a:r>
            <a:rPr lang="en-US" sz="2600" kern="1200" dirty="0">
              <a:latin typeface="+mn-lt"/>
              <a:cs typeface="Times New Roman" pitchFamily="18" charset="0"/>
            </a:rPr>
            <a:t> </a:t>
          </a:r>
          <a:r>
            <a:rPr lang="en-US" sz="2600" kern="1200" dirty="0" err="1">
              <a:latin typeface="+mn-lt"/>
              <a:cs typeface="Times New Roman" pitchFamily="18" charset="0"/>
            </a:rPr>
            <a:t>dan</a:t>
          </a:r>
          <a:r>
            <a:rPr lang="en-US" sz="2600" kern="1200" dirty="0">
              <a:latin typeface="+mn-lt"/>
              <a:cs typeface="Times New Roman" pitchFamily="18" charset="0"/>
            </a:rPr>
            <a:t> </a:t>
          </a:r>
          <a:r>
            <a:rPr lang="en-US" sz="2600" kern="1200" dirty="0" err="1">
              <a:latin typeface="+mn-lt"/>
              <a:cs typeface="Times New Roman" pitchFamily="18" charset="0"/>
            </a:rPr>
            <a:t>Pengesahan</a:t>
          </a:r>
          <a:r>
            <a:rPr lang="en-US" sz="2600" kern="1200" dirty="0">
              <a:latin typeface="+mn-lt"/>
              <a:cs typeface="Times New Roman" pitchFamily="18" charset="0"/>
            </a:rPr>
            <a:t> </a:t>
          </a:r>
          <a:r>
            <a:rPr lang="en-US" sz="2600" kern="1200" dirty="0" err="1">
              <a:latin typeface="+mn-lt"/>
              <a:cs typeface="Times New Roman" pitchFamily="18" charset="0"/>
            </a:rPr>
            <a:t>Belanja</a:t>
          </a:r>
          <a:r>
            <a:rPr lang="en-US" sz="2600" kern="1200" dirty="0">
              <a:latin typeface="+mn-lt"/>
              <a:cs typeface="Times New Roman" pitchFamily="18" charset="0"/>
            </a:rPr>
            <a:t> </a:t>
          </a:r>
          <a:r>
            <a:rPr lang="en-US" sz="2600" kern="1200" dirty="0" err="1">
              <a:latin typeface="+mn-lt"/>
              <a:cs typeface="Times New Roman" pitchFamily="18" charset="0"/>
            </a:rPr>
            <a:t>ke</a:t>
          </a:r>
          <a:r>
            <a:rPr lang="en-US" sz="2600" kern="1200" dirty="0">
              <a:latin typeface="+mn-lt"/>
              <a:cs typeface="Times New Roman" pitchFamily="18" charset="0"/>
            </a:rPr>
            <a:t> KPPN</a:t>
          </a:r>
          <a:endParaRPr lang="en-US" sz="2600" kern="1200" dirty="0">
            <a:latin typeface="+mn-lt"/>
          </a:endParaRPr>
        </a:p>
      </dsp:txBody>
      <dsp:txXfrm>
        <a:off x="544141" y="4705234"/>
        <a:ext cx="7983992" cy="724131"/>
      </dsp:txXfrm>
    </dsp:sp>
    <dsp:sp modelId="{2821C48D-CF82-46B2-BDB6-B95F1DC501CA}">
      <dsp:nvSpPr>
        <dsp:cNvPr id="0" name=""/>
        <dsp:cNvSpPr/>
      </dsp:nvSpPr>
      <dsp:spPr>
        <a:xfrm>
          <a:off x="91559" y="4614717"/>
          <a:ext cx="905164" cy="905164"/>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FEB2AC-4427-4F1A-9B23-F6BBEACC3DE7}">
      <dsp:nvSpPr>
        <dsp:cNvPr id="0" name=""/>
        <dsp:cNvSpPr/>
      </dsp:nvSpPr>
      <dsp:spPr>
        <a:xfrm>
          <a:off x="-6395105" y="-978519"/>
          <a:ext cx="7614709" cy="7614709"/>
        </a:xfrm>
        <a:prstGeom prst="blockArc">
          <a:avLst>
            <a:gd name="adj1" fmla="val 18900000"/>
            <a:gd name="adj2" fmla="val 2700000"/>
            <a:gd name="adj3" fmla="val 284"/>
          </a:avLst>
        </a:prstGeom>
        <a:solidFill>
          <a:schemeClr val="tx1"/>
        </a:solidFill>
        <a:ln w="34925" cap="flat" cmpd="sng" algn="in">
          <a:solidFill>
            <a:schemeClr val="tx1"/>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80BC4BD-8403-4152-9ABC-E5602E098C9D}">
      <dsp:nvSpPr>
        <dsp:cNvPr id="0" name=""/>
        <dsp:cNvSpPr/>
      </dsp:nvSpPr>
      <dsp:spPr>
        <a:xfrm>
          <a:off x="785284" y="565767"/>
          <a:ext cx="7747239" cy="1131534"/>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98155" tIns="76200" rIns="76200" bIns="76200" numCol="1" spcCol="1270" anchor="ctr" anchorCtr="0">
          <a:noAutofit/>
        </a:bodyPr>
        <a:lstStyle/>
        <a:p>
          <a:pPr marL="0" lvl="0" indent="0" algn="l" defTabSz="1333500">
            <a:lnSpc>
              <a:spcPct val="90000"/>
            </a:lnSpc>
            <a:spcBef>
              <a:spcPct val="0"/>
            </a:spcBef>
            <a:spcAft>
              <a:spcPct val="35000"/>
            </a:spcAft>
            <a:buNone/>
          </a:pPr>
          <a:r>
            <a:rPr lang="en-US" sz="3000" kern="1200" dirty="0" err="1"/>
            <a:t>Menyusun</a:t>
          </a:r>
          <a:r>
            <a:rPr lang="en-US" sz="3000" kern="1200" dirty="0"/>
            <a:t> </a:t>
          </a:r>
          <a:r>
            <a:rPr lang="id-ID" sz="3000" kern="1200" dirty="0"/>
            <a:t>BAST</a:t>
          </a:r>
          <a:r>
            <a:rPr lang="en-US" sz="3000" kern="1200" dirty="0"/>
            <a:t> /NPH     </a:t>
          </a:r>
          <a:r>
            <a:rPr lang="en-US" sz="3000" kern="1200" dirty="0" err="1"/>
            <a:t>Ringkasan</a:t>
          </a:r>
          <a:r>
            <a:rPr lang="en-US" sz="3000" kern="1200" dirty="0"/>
            <a:t> </a:t>
          </a:r>
          <a:r>
            <a:rPr lang="en-US" sz="3000" kern="1200" dirty="0" err="1"/>
            <a:t>Hibah</a:t>
          </a:r>
          <a:endParaRPr lang="en-US" sz="3000" kern="1200" dirty="0"/>
        </a:p>
      </dsp:txBody>
      <dsp:txXfrm>
        <a:off x="785284" y="565767"/>
        <a:ext cx="7747239" cy="1131534"/>
      </dsp:txXfrm>
    </dsp:sp>
    <dsp:sp modelId="{28BD2F9B-E5D1-44C3-917D-4E3EA3155DC7}">
      <dsp:nvSpPr>
        <dsp:cNvPr id="0" name=""/>
        <dsp:cNvSpPr/>
      </dsp:nvSpPr>
      <dsp:spPr>
        <a:xfrm>
          <a:off x="78075" y="424325"/>
          <a:ext cx="1414417" cy="141441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CBFBD11-822B-47DE-8630-D6D4C487FD65}">
      <dsp:nvSpPr>
        <dsp:cNvPr id="0" name=""/>
        <dsp:cNvSpPr/>
      </dsp:nvSpPr>
      <dsp:spPr>
        <a:xfrm>
          <a:off x="1196597" y="2263068"/>
          <a:ext cx="7335926" cy="1131534"/>
        </a:xfrm>
        <a:prstGeom prst="rect">
          <a:avLst/>
        </a:prstGeom>
        <a:solidFill>
          <a:schemeClr val="accent2">
            <a:hueOff val="-82827"/>
            <a:satOff val="-27168"/>
            <a:lumOff val="-990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98155" tIns="76200" rIns="76200" bIns="76200" numCol="1" spcCol="1270" anchor="ctr" anchorCtr="0">
          <a:noAutofit/>
        </a:bodyPr>
        <a:lstStyle/>
        <a:p>
          <a:pPr marL="0" lvl="0" indent="0" algn="l" defTabSz="1333500">
            <a:lnSpc>
              <a:spcPct val="90000"/>
            </a:lnSpc>
            <a:spcBef>
              <a:spcPct val="0"/>
            </a:spcBef>
            <a:spcAft>
              <a:spcPct val="35000"/>
            </a:spcAft>
            <a:buNone/>
          </a:pPr>
          <a:r>
            <a:rPr lang="en-US" sz="3000" kern="1200" dirty="0" err="1">
              <a:latin typeface="+mn-lt"/>
              <a:ea typeface="Times New Roman" pitchFamily="18" charset="0"/>
              <a:cs typeface="Arial" charset="0"/>
            </a:rPr>
            <a:t>Pengajuan</a:t>
          </a:r>
          <a:r>
            <a:rPr lang="en-US" sz="3000" kern="1200" dirty="0">
              <a:latin typeface="+mn-lt"/>
              <a:ea typeface="Times New Roman" pitchFamily="18" charset="0"/>
              <a:cs typeface="Arial" charset="0"/>
            </a:rPr>
            <a:t> </a:t>
          </a:r>
          <a:r>
            <a:rPr lang="en-US" sz="3000" kern="1200" dirty="0" err="1">
              <a:latin typeface="+mn-lt"/>
              <a:ea typeface="Times New Roman" pitchFamily="18" charset="0"/>
              <a:cs typeface="Arial" charset="0"/>
            </a:rPr>
            <a:t>Nomor</a:t>
          </a:r>
          <a:r>
            <a:rPr lang="en-US" sz="3000" kern="1200" dirty="0">
              <a:latin typeface="+mn-lt"/>
              <a:ea typeface="Times New Roman" pitchFamily="18" charset="0"/>
              <a:cs typeface="Arial" charset="0"/>
            </a:rPr>
            <a:t> Register </a:t>
          </a:r>
          <a:r>
            <a:rPr lang="en-US" sz="3000" kern="1200" dirty="0" err="1">
              <a:latin typeface="+mn-lt"/>
              <a:ea typeface="Times New Roman" pitchFamily="18" charset="0"/>
              <a:cs typeface="Arial" charset="0"/>
            </a:rPr>
            <a:t>dan</a:t>
          </a:r>
          <a:r>
            <a:rPr lang="en-US" sz="3000" kern="1200" dirty="0">
              <a:latin typeface="+mn-lt"/>
              <a:ea typeface="Times New Roman" pitchFamily="18" charset="0"/>
              <a:cs typeface="Arial" charset="0"/>
            </a:rPr>
            <a:t> </a:t>
          </a:r>
          <a:r>
            <a:rPr lang="id-ID" sz="3000" kern="1200" dirty="0">
              <a:latin typeface="+mn-lt"/>
              <a:ea typeface="Times New Roman" pitchFamily="18" charset="0"/>
              <a:cs typeface="Arial" charset="0"/>
            </a:rPr>
            <a:t>Pengesahan </a:t>
          </a:r>
          <a:r>
            <a:rPr lang="en-US" sz="3000" kern="1200" dirty="0">
              <a:latin typeface="+mn-lt"/>
              <a:ea typeface="Times New Roman" pitchFamily="18" charset="0"/>
              <a:cs typeface="Arial" charset="0"/>
            </a:rPr>
            <a:t>SP3HL-BJS </a:t>
          </a:r>
          <a:r>
            <a:rPr lang="id-ID" sz="3000" kern="1200" dirty="0">
              <a:latin typeface="+mn-lt"/>
              <a:ea typeface="Times New Roman" pitchFamily="18" charset="0"/>
              <a:cs typeface="Arial" charset="0"/>
            </a:rPr>
            <a:t>ke DJP</a:t>
          </a:r>
          <a:r>
            <a:rPr lang="en-US" sz="3000" kern="1200" dirty="0">
              <a:latin typeface="+mn-lt"/>
              <a:ea typeface="Times New Roman" pitchFamily="18" charset="0"/>
              <a:cs typeface="Arial" charset="0"/>
            </a:rPr>
            <a:t>PR</a:t>
          </a:r>
          <a:endParaRPr lang="en-US" sz="3000" kern="1200" dirty="0">
            <a:latin typeface="+mn-lt"/>
          </a:endParaRPr>
        </a:p>
      </dsp:txBody>
      <dsp:txXfrm>
        <a:off x="1196597" y="2263068"/>
        <a:ext cx="7335926" cy="1131534"/>
      </dsp:txXfrm>
    </dsp:sp>
    <dsp:sp modelId="{553FB925-AC4F-4BB0-A052-B5B25A2985F0}">
      <dsp:nvSpPr>
        <dsp:cNvPr id="0" name=""/>
        <dsp:cNvSpPr/>
      </dsp:nvSpPr>
      <dsp:spPr>
        <a:xfrm>
          <a:off x="489388" y="2121626"/>
          <a:ext cx="1414417" cy="141441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FB48C8E-39E5-4610-8EEF-06AA0E1319BE}">
      <dsp:nvSpPr>
        <dsp:cNvPr id="0" name=""/>
        <dsp:cNvSpPr/>
      </dsp:nvSpPr>
      <dsp:spPr>
        <a:xfrm>
          <a:off x="785284" y="3960369"/>
          <a:ext cx="7747239" cy="1131534"/>
        </a:xfrm>
        <a:prstGeom prst="rect">
          <a:avLst/>
        </a:prstGeom>
        <a:solidFill>
          <a:schemeClr val="accent2">
            <a:hueOff val="-165654"/>
            <a:satOff val="-54335"/>
            <a:lumOff val="-1980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98155" tIns="76200" rIns="76200" bIns="76200" numCol="1" spcCol="1270" anchor="ctr" anchorCtr="0">
          <a:noAutofit/>
        </a:bodyPr>
        <a:lstStyle/>
        <a:p>
          <a:pPr marL="0" lvl="0" indent="0" algn="l" defTabSz="1333500">
            <a:lnSpc>
              <a:spcPct val="90000"/>
            </a:lnSpc>
            <a:spcBef>
              <a:spcPct val="0"/>
            </a:spcBef>
            <a:spcAft>
              <a:spcPct val="35000"/>
            </a:spcAft>
            <a:buNone/>
          </a:pPr>
          <a:r>
            <a:rPr lang="en-US" sz="3000" kern="1200" dirty="0" err="1">
              <a:latin typeface="+mn-lt"/>
              <a:cs typeface="Times New Roman" pitchFamily="18" charset="0"/>
            </a:rPr>
            <a:t>Pengajuan</a:t>
          </a:r>
          <a:r>
            <a:rPr lang="en-US" sz="3000" kern="1200" dirty="0">
              <a:latin typeface="+mn-lt"/>
              <a:cs typeface="Times New Roman" pitchFamily="18" charset="0"/>
            </a:rPr>
            <a:t> M</a:t>
          </a:r>
          <a:r>
            <a:rPr lang="id-ID" sz="3000" kern="1200" dirty="0">
              <a:latin typeface="+mn-lt"/>
              <a:cs typeface="Times New Roman" pitchFamily="18" charset="0"/>
            </a:rPr>
            <a:t>emo Pencatatan</a:t>
          </a:r>
          <a:r>
            <a:rPr lang="en-US" sz="3000" kern="1200" dirty="0">
              <a:latin typeface="+mn-lt"/>
              <a:cs typeface="Times New Roman" pitchFamily="18" charset="0"/>
            </a:rPr>
            <a:t> </a:t>
          </a:r>
          <a:r>
            <a:rPr lang="en-US" sz="3000" kern="1200" dirty="0" err="1">
              <a:latin typeface="+mn-lt"/>
              <a:cs typeface="Times New Roman" pitchFamily="18" charset="0"/>
            </a:rPr>
            <a:t>Hibah</a:t>
          </a:r>
          <a:r>
            <a:rPr lang="en-US" sz="3000" kern="1200" dirty="0">
              <a:latin typeface="+mn-lt"/>
              <a:cs typeface="Times New Roman" pitchFamily="18" charset="0"/>
            </a:rPr>
            <a:t> (MPHL-BJS) </a:t>
          </a:r>
          <a:r>
            <a:rPr lang="id-ID" sz="3000" kern="1200" dirty="0">
              <a:latin typeface="+mn-lt"/>
              <a:cs typeface="Times New Roman" pitchFamily="18" charset="0"/>
            </a:rPr>
            <a:t>ke KPPN</a:t>
          </a:r>
          <a:endParaRPr lang="en-US" sz="3000" kern="1200" dirty="0">
            <a:latin typeface="+mn-lt"/>
          </a:endParaRPr>
        </a:p>
      </dsp:txBody>
      <dsp:txXfrm>
        <a:off x="785284" y="3960369"/>
        <a:ext cx="7747239" cy="1131534"/>
      </dsp:txXfrm>
    </dsp:sp>
    <dsp:sp modelId="{2821C48D-CF82-46B2-BDB6-B95F1DC501CA}">
      <dsp:nvSpPr>
        <dsp:cNvPr id="0" name=""/>
        <dsp:cNvSpPr/>
      </dsp:nvSpPr>
      <dsp:spPr>
        <a:xfrm>
          <a:off x="78075" y="3818927"/>
          <a:ext cx="1414417" cy="141441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103949" tIns="51974" rIns="103949" bIns="51974" rtlCol="0"/>
          <a:lstStyle>
            <a:lvl1pPr algn="l">
              <a:defRPr sz="1400">
                <a:latin typeface="Arial" charset="0"/>
              </a:defRPr>
            </a:lvl1pPr>
          </a:lstStyle>
          <a:p>
            <a:pPr>
              <a:defRPr/>
            </a:pPr>
            <a:endParaRPr lang="id-ID"/>
          </a:p>
        </p:txBody>
      </p:sp>
      <p:sp>
        <p:nvSpPr>
          <p:cNvPr id="3" name="Date Placeholder 2"/>
          <p:cNvSpPr>
            <a:spLocks noGrp="1"/>
          </p:cNvSpPr>
          <p:nvPr>
            <p:ph type="dt" sz="quarter" idx="1"/>
          </p:nvPr>
        </p:nvSpPr>
        <p:spPr>
          <a:xfrm>
            <a:off x="3995217" y="0"/>
            <a:ext cx="3056414" cy="465455"/>
          </a:xfrm>
          <a:prstGeom prst="rect">
            <a:avLst/>
          </a:prstGeom>
        </p:spPr>
        <p:txBody>
          <a:bodyPr vert="horz" lIns="103949" tIns="51974" rIns="103949" bIns="51974" rtlCol="0"/>
          <a:lstStyle>
            <a:lvl1pPr algn="r">
              <a:defRPr sz="1400">
                <a:latin typeface="Arial" charset="0"/>
              </a:defRPr>
            </a:lvl1pPr>
          </a:lstStyle>
          <a:p>
            <a:pPr>
              <a:defRPr/>
            </a:pPr>
            <a:fld id="{7EF9FF06-E8EF-401C-9220-0A55DA46D046}" type="datetimeFigureOut">
              <a:rPr lang="id-ID"/>
              <a:pPr>
                <a:defRPr/>
              </a:pPr>
              <a:t>8 Agt 2016</a:t>
            </a:fld>
            <a:endParaRPr lang="id-ID"/>
          </a:p>
        </p:txBody>
      </p:sp>
      <p:sp>
        <p:nvSpPr>
          <p:cNvPr id="4" name="Footer Placeholder 3"/>
          <p:cNvSpPr>
            <a:spLocks noGrp="1"/>
          </p:cNvSpPr>
          <p:nvPr>
            <p:ph type="ftr" sz="quarter" idx="2"/>
          </p:nvPr>
        </p:nvSpPr>
        <p:spPr>
          <a:xfrm>
            <a:off x="0" y="8842030"/>
            <a:ext cx="3056414" cy="465455"/>
          </a:xfrm>
          <a:prstGeom prst="rect">
            <a:avLst/>
          </a:prstGeom>
        </p:spPr>
        <p:txBody>
          <a:bodyPr vert="horz" lIns="103949" tIns="51974" rIns="103949" bIns="51974" rtlCol="0" anchor="b"/>
          <a:lstStyle>
            <a:lvl1pPr algn="l">
              <a:defRPr sz="1400">
                <a:latin typeface="Arial" charset="0"/>
              </a:defRPr>
            </a:lvl1pPr>
          </a:lstStyle>
          <a:p>
            <a:pPr>
              <a:defRPr/>
            </a:pPr>
            <a:endParaRPr lang="id-ID"/>
          </a:p>
        </p:txBody>
      </p:sp>
      <p:sp>
        <p:nvSpPr>
          <p:cNvPr id="5" name="Slide Number Placeholder 4"/>
          <p:cNvSpPr>
            <a:spLocks noGrp="1"/>
          </p:cNvSpPr>
          <p:nvPr>
            <p:ph type="sldNum" sz="quarter" idx="3"/>
          </p:nvPr>
        </p:nvSpPr>
        <p:spPr>
          <a:xfrm>
            <a:off x="3995217" y="8842030"/>
            <a:ext cx="3056414" cy="465455"/>
          </a:xfrm>
          <a:prstGeom prst="rect">
            <a:avLst/>
          </a:prstGeom>
        </p:spPr>
        <p:txBody>
          <a:bodyPr vert="horz" wrap="square" lIns="103949" tIns="51974" rIns="103949" bIns="51974" numCol="1" anchor="b" anchorCtr="0" compatLnSpc="1">
            <a:prstTxWarp prst="textNoShape">
              <a:avLst/>
            </a:prstTxWarp>
          </a:bodyPr>
          <a:lstStyle>
            <a:lvl1pPr algn="r">
              <a:defRPr sz="1400"/>
            </a:lvl1pPr>
          </a:lstStyle>
          <a:p>
            <a:fld id="{F7699092-30AC-4C41-B4D9-0029FB7852AD}" type="slidenum">
              <a:rPr lang="id-ID" altLang="en-US"/>
              <a:pPr/>
              <a:t>‹#›</a:t>
            </a:fld>
            <a:endParaRPr lang="id-ID" altLang="en-US"/>
          </a:p>
        </p:txBody>
      </p:sp>
    </p:spTree>
    <p:extLst>
      <p:ext uri="{BB962C8B-B14F-4D97-AF65-F5344CB8AC3E}">
        <p14:creationId xmlns:p14="http://schemas.microsoft.com/office/powerpoint/2010/main" val="36605821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103949" tIns="51974" rIns="103949" bIns="51974" rtlCol="0"/>
          <a:lstStyle>
            <a:lvl1pPr algn="l" fontAlgn="auto">
              <a:spcBef>
                <a:spcPts val="0"/>
              </a:spcBef>
              <a:spcAft>
                <a:spcPts val="0"/>
              </a:spcAft>
              <a:defRPr sz="1400">
                <a:latin typeface="+mn-lt"/>
              </a:defRPr>
            </a:lvl1pPr>
          </a:lstStyle>
          <a:p>
            <a:pPr>
              <a:defRPr/>
            </a:pPr>
            <a:endParaRPr lang="en-US"/>
          </a:p>
        </p:txBody>
      </p:sp>
      <p:sp>
        <p:nvSpPr>
          <p:cNvPr id="3" name="Date Placeholder 2"/>
          <p:cNvSpPr>
            <a:spLocks noGrp="1"/>
          </p:cNvSpPr>
          <p:nvPr>
            <p:ph type="dt" idx="1"/>
          </p:nvPr>
        </p:nvSpPr>
        <p:spPr>
          <a:xfrm>
            <a:off x="3995217" y="0"/>
            <a:ext cx="3056414" cy="465455"/>
          </a:xfrm>
          <a:prstGeom prst="rect">
            <a:avLst/>
          </a:prstGeom>
        </p:spPr>
        <p:txBody>
          <a:bodyPr vert="horz" lIns="103949" tIns="51974" rIns="103949" bIns="51974" rtlCol="0"/>
          <a:lstStyle>
            <a:lvl1pPr algn="r" fontAlgn="auto">
              <a:spcBef>
                <a:spcPts val="0"/>
              </a:spcBef>
              <a:spcAft>
                <a:spcPts val="0"/>
              </a:spcAft>
              <a:defRPr sz="1400">
                <a:latin typeface="+mn-lt"/>
              </a:defRPr>
            </a:lvl1pPr>
          </a:lstStyle>
          <a:p>
            <a:pPr>
              <a:defRPr/>
            </a:pPr>
            <a:fld id="{0007D709-7512-4AF5-BEFD-250B8CC99B73}" type="datetimeFigureOut">
              <a:rPr lang="en-US"/>
              <a:pPr>
                <a:defRPr/>
              </a:pPr>
              <a:t>8/8/2016</a:t>
            </a:fld>
            <a:endParaRPr lang="en-US"/>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103949" tIns="51974" rIns="103949" bIns="51974" rtlCol="0" anchor="ctr"/>
          <a:lstStyle/>
          <a:p>
            <a:pPr lvl="0"/>
            <a:endParaRPr lang="en-US" noProof="0"/>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103949" tIns="51974" rIns="103949" bIns="5197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42030"/>
            <a:ext cx="3056414" cy="465455"/>
          </a:xfrm>
          <a:prstGeom prst="rect">
            <a:avLst/>
          </a:prstGeom>
        </p:spPr>
        <p:txBody>
          <a:bodyPr vert="horz" lIns="103949" tIns="51974" rIns="103949" bIns="51974" rtlCol="0" anchor="b"/>
          <a:lstStyle>
            <a:lvl1pPr algn="l" fontAlgn="auto">
              <a:spcBef>
                <a:spcPts val="0"/>
              </a:spcBef>
              <a:spcAft>
                <a:spcPts val="0"/>
              </a:spcAft>
              <a:defRPr sz="1400">
                <a:latin typeface="+mn-lt"/>
              </a:defRPr>
            </a:lvl1pPr>
          </a:lstStyle>
          <a:p>
            <a:pPr>
              <a:defRPr/>
            </a:pPr>
            <a:endParaRPr lang="en-US"/>
          </a:p>
        </p:txBody>
      </p:sp>
      <p:sp>
        <p:nvSpPr>
          <p:cNvPr id="7" name="Slide Number Placeholder 6"/>
          <p:cNvSpPr>
            <a:spLocks noGrp="1"/>
          </p:cNvSpPr>
          <p:nvPr>
            <p:ph type="sldNum" sz="quarter" idx="5"/>
          </p:nvPr>
        </p:nvSpPr>
        <p:spPr>
          <a:xfrm>
            <a:off x="3995217" y="8842030"/>
            <a:ext cx="3056414" cy="465455"/>
          </a:xfrm>
          <a:prstGeom prst="rect">
            <a:avLst/>
          </a:prstGeom>
        </p:spPr>
        <p:txBody>
          <a:bodyPr vert="horz" wrap="square" lIns="103949" tIns="51974" rIns="103949" bIns="51974" numCol="1" anchor="b" anchorCtr="0" compatLnSpc="1">
            <a:prstTxWarp prst="textNoShape">
              <a:avLst/>
            </a:prstTxWarp>
          </a:bodyPr>
          <a:lstStyle>
            <a:lvl1pPr algn="r">
              <a:defRPr sz="1400">
                <a:latin typeface="Calibri" panose="020F0502020204030204" pitchFamily="34" charset="0"/>
              </a:defRPr>
            </a:lvl1pPr>
          </a:lstStyle>
          <a:p>
            <a:fld id="{F1AE7448-8623-4B33-B354-A5590E943CF4}" type="slidenum">
              <a:rPr lang="en-US" altLang="en-US"/>
              <a:pPr/>
              <a:t>‹#›</a:t>
            </a:fld>
            <a:endParaRPr lang="en-US" altLang="en-US"/>
          </a:p>
        </p:txBody>
      </p:sp>
    </p:spTree>
    <p:extLst>
      <p:ext uri="{BB962C8B-B14F-4D97-AF65-F5344CB8AC3E}">
        <p14:creationId xmlns:p14="http://schemas.microsoft.com/office/powerpoint/2010/main" val="6436599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a:t>
            </a:fld>
            <a:endParaRPr lang="en-US" altLang="en-US"/>
          </a:p>
        </p:txBody>
      </p:sp>
    </p:spTree>
    <p:extLst>
      <p:ext uri="{BB962C8B-B14F-4D97-AF65-F5344CB8AC3E}">
        <p14:creationId xmlns:p14="http://schemas.microsoft.com/office/powerpoint/2010/main" val="1756346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10</a:t>
            </a:fld>
            <a:endParaRPr lang="en-US" altLang="en-US"/>
          </a:p>
        </p:txBody>
      </p:sp>
    </p:spTree>
    <p:extLst>
      <p:ext uri="{BB962C8B-B14F-4D97-AF65-F5344CB8AC3E}">
        <p14:creationId xmlns:p14="http://schemas.microsoft.com/office/powerpoint/2010/main" val="3334450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11</a:t>
            </a:fld>
            <a:endParaRPr lang="en-US" altLang="en-US"/>
          </a:p>
        </p:txBody>
      </p:sp>
    </p:spTree>
    <p:extLst>
      <p:ext uri="{BB962C8B-B14F-4D97-AF65-F5344CB8AC3E}">
        <p14:creationId xmlns:p14="http://schemas.microsoft.com/office/powerpoint/2010/main" val="4268128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12</a:t>
            </a:fld>
            <a:endParaRPr lang="en-US" altLang="en-US"/>
          </a:p>
        </p:txBody>
      </p:sp>
    </p:spTree>
    <p:extLst>
      <p:ext uri="{BB962C8B-B14F-4D97-AF65-F5344CB8AC3E}">
        <p14:creationId xmlns:p14="http://schemas.microsoft.com/office/powerpoint/2010/main" val="4209829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13</a:t>
            </a:fld>
            <a:endParaRPr lang="en-US" altLang="en-US"/>
          </a:p>
        </p:txBody>
      </p:sp>
    </p:spTree>
    <p:extLst>
      <p:ext uri="{BB962C8B-B14F-4D97-AF65-F5344CB8AC3E}">
        <p14:creationId xmlns:p14="http://schemas.microsoft.com/office/powerpoint/2010/main" val="2002561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14</a:t>
            </a:fld>
            <a:endParaRPr lang="en-US" altLang="en-US"/>
          </a:p>
        </p:txBody>
      </p:sp>
    </p:spTree>
    <p:extLst>
      <p:ext uri="{BB962C8B-B14F-4D97-AF65-F5344CB8AC3E}">
        <p14:creationId xmlns:p14="http://schemas.microsoft.com/office/powerpoint/2010/main" val="1980491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en-US"/>
          </a:p>
        </p:txBody>
      </p:sp>
      <p:sp>
        <p:nvSpPr>
          <p:cNvPr id="2560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844586" indent="-324841" eaLnBrk="0" hangingPunct="0">
              <a:defRPr>
                <a:solidFill>
                  <a:schemeClr val="tx1"/>
                </a:solidFill>
                <a:latin typeface="Arial" panose="020B0604020202020204" pitchFamily="34" charset="0"/>
              </a:defRPr>
            </a:lvl2pPr>
            <a:lvl3pPr marL="1299362" indent="-259872" eaLnBrk="0" hangingPunct="0">
              <a:defRPr>
                <a:solidFill>
                  <a:schemeClr val="tx1"/>
                </a:solidFill>
                <a:latin typeface="Arial" panose="020B0604020202020204" pitchFamily="34" charset="0"/>
              </a:defRPr>
            </a:lvl3pPr>
            <a:lvl4pPr marL="1819107" indent="-259872" eaLnBrk="0" hangingPunct="0">
              <a:defRPr>
                <a:solidFill>
                  <a:schemeClr val="tx1"/>
                </a:solidFill>
                <a:latin typeface="Arial" panose="020B0604020202020204" pitchFamily="34" charset="0"/>
              </a:defRPr>
            </a:lvl4pPr>
            <a:lvl5pPr marL="2338852" indent="-259872" eaLnBrk="0" hangingPunct="0">
              <a:defRPr>
                <a:solidFill>
                  <a:schemeClr val="tx1"/>
                </a:solidFill>
                <a:latin typeface="Arial" panose="020B0604020202020204" pitchFamily="34" charset="0"/>
              </a:defRPr>
            </a:lvl5pPr>
            <a:lvl6pPr marL="2858597" indent="-259872" eaLnBrk="0" fontAlgn="base" hangingPunct="0">
              <a:spcBef>
                <a:spcPct val="0"/>
              </a:spcBef>
              <a:spcAft>
                <a:spcPct val="0"/>
              </a:spcAft>
              <a:defRPr>
                <a:solidFill>
                  <a:schemeClr val="tx1"/>
                </a:solidFill>
                <a:latin typeface="Arial" panose="020B0604020202020204" pitchFamily="34" charset="0"/>
              </a:defRPr>
            </a:lvl6pPr>
            <a:lvl7pPr marL="3378342" indent="-259872" eaLnBrk="0" fontAlgn="base" hangingPunct="0">
              <a:spcBef>
                <a:spcPct val="0"/>
              </a:spcBef>
              <a:spcAft>
                <a:spcPct val="0"/>
              </a:spcAft>
              <a:defRPr>
                <a:solidFill>
                  <a:schemeClr val="tx1"/>
                </a:solidFill>
                <a:latin typeface="Arial" panose="020B0604020202020204" pitchFamily="34" charset="0"/>
              </a:defRPr>
            </a:lvl7pPr>
            <a:lvl8pPr marL="3898087" indent="-259872" eaLnBrk="0" fontAlgn="base" hangingPunct="0">
              <a:spcBef>
                <a:spcPct val="0"/>
              </a:spcBef>
              <a:spcAft>
                <a:spcPct val="0"/>
              </a:spcAft>
              <a:defRPr>
                <a:solidFill>
                  <a:schemeClr val="tx1"/>
                </a:solidFill>
                <a:latin typeface="Arial" panose="020B0604020202020204" pitchFamily="34" charset="0"/>
              </a:defRPr>
            </a:lvl8pPr>
            <a:lvl9pPr marL="4417832" indent="-259872"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D32E7F-A596-4A6F-A9EE-22816B413258}"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extLst>
      <p:ext uri="{BB962C8B-B14F-4D97-AF65-F5344CB8AC3E}">
        <p14:creationId xmlns:p14="http://schemas.microsoft.com/office/powerpoint/2010/main" val="1262830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16</a:t>
            </a:fld>
            <a:endParaRPr lang="en-US" altLang="en-US"/>
          </a:p>
        </p:txBody>
      </p:sp>
    </p:spTree>
    <p:extLst>
      <p:ext uri="{BB962C8B-B14F-4D97-AF65-F5344CB8AC3E}">
        <p14:creationId xmlns:p14="http://schemas.microsoft.com/office/powerpoint/2010/main" val="3076159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en-US"/>
          </a:p>
        </p:txBody>
      </p:sp>
    </p:spTree>
    <p:extLst>
      <p:ext uri="{BB962C8B-B14F-4D97-AF65-F5344CB8AC3E}">
        <p14:creationId xmlns:p14="http://schemas.microsoft.com/office/powerpoint/2010/main" val="1703668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18</a:t>
            </a:fld>
            <a:endParaRPr lang="en-US" altLang="en-US"/>
          </a:p>
        </p:txBody>
      </p:sp>
    </p:spTree>
    <p:extLst>
      <p:ext uri="{BB962C8B-B14F-4D97-AF65-F5344CB8AC3E}">
        <p14:creationId xmlns:p14="http://schemas.microsoft.com/office/powerpoint/2010/main" val="17398091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19</a:t>
            </a:fld>
            <a:endParaRPr lang="en-US" altLang="en-US"/>
          </a:p>
        </p:txBody>
      </p:sp>
    </p:spTree>
    <p:extLst>
      <p:ext uri="{BB962C8B-B14F-4D97-AF65-F5344CB8AC3E}">
        <p14:creationId xmlns:p14="http://schemas.microsoft.com/office/powerpoint/2010/main" val="2113022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a:t>
            </a:fld>
            <a:endParaRPr lang="en-US" altLang="en-US"/>
          </a:p>
        </p:txBody>
      </p:sp>
    </p:spTree>
    <p:extLst>
      <p:ext uri="{BB962C8B-B14F-4D97-AF65-F5344CB8AC3E}">
        <p14:creationId xmlns:p14="http://schemas.microsoft.com/office/powerpoint/2010/main" val="1296968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20</a:t>
            </a:fld>
            <a:endParaRPr lang="en-US" altLang="en-US"/>
          </a:p>
        </p:txBody>
      </p:sp>
    </p:spTree>
    <p:extLst>
      <p:ext uri="{BB962C8B-B14F-4D97-AF65-F5344CB8AC3E}">
        <p14:creationId xmlns:p14="http://schemas.microsoft.com/office/powerpoint/2010/main" val="353757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21</a:t>
            </a:fld>
            <a:endParaRPr lang="en-US" altLang="en-US"/>
          </a:p>
        </p:txBody>
      </p:sp>
    </p:spTree>
    <p:extLst>
      <p:ext uri="{BB962C8B-B14F-4D97-AF65-F5344CB8AC3E}">
        <p14:creationId xmlns:p14="http://schemas.microsoft.com/office/powerpoint/2010/main" val="3106580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22</a:t>
            </a:fld>
            <a:endParaRPr lang="en-US" altLang="en-US"/>
          </a:p>
        </p:txBody>
      </p:sp>
    </p:spTree>
    <p:extLst>
      <p:ext uri="{BB962C8B-B14F-4D97-AF65-F5344CB8AC3E}">
        <p14:creationId xmlns:p14="http://schemas.microsoft.com/office/powerpoint/2010/main" val="1557910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en-US"/>
          </a:p>
        </p:txBody>
      </p:sp>
      <p:sp>
        <p:nvSpPr>
          <p:cNvPr id="2560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844586" indent="-324841" eaLnBrk="0" hangingPunct="0">
              <a:defRPr>
                <a:solidFill>
                  <a:schemeClr val="tx1"/>
                </a:solidFill>
                <a:latin typeface="Arial" panose="020B0604020202020204" pitchFamily="34" charset="0"/>
              </a:defRPr>
            </a:lvl2pPr>
            <a:lvl3pPr marL="1299362" indent="-259872" eaLnBrk="0" hangingPunct="0">
              <a:defRPr>
                <a:solidFill>
                  <a:schemeClr val="tx1"/>
                </a:solidFill>
                <a:latin typeface="Arial" panose="020B0604020202020204" pitchFamily="34" charset="0"/>
              </a:defRPr>
            </a:lvl3pPr>
            <a:lvl4pPr marL="1819107" indent="-259872" eaLnBrk="0" hangingPunct="0">
              <a:defRPr>
                <a:solidFill>
                  <a:schemeClr val="tx1"/>
                </a:solidFill>
                <a:latin typeface="Arial" panose="020B0604020202020204" pitchFamily="34" charset="0"/>
              </a:defRPr>
            </a:lvl4pPr>
            <a:lvl5pPr marL="2338852" indent="-259872" eaLnBrk="0" hangingPunct="0">
              <a:defRPr>
                <a:solidFill>
                  <a:schemeClr val="tx1"/>
                </a:solidFill>
                <a:latin typeface="Arial" panose="020B0604020202020204" pitchFamily="34" charset="0"/>
              </a:defRPr>
            </a:lvl5pPr>
            <a:lvl6pPr marL="2858597" indent="-259872" eaLnBrk="0" fontAlgn="base" hangingPunct="0">
              <a:spcBef>
                <a:spcPct val="0"/>
              </a:spcBef>
              <a:spcAft>
                <a:spcPct val="0"/>
              </a:spcAft>
              <a:defRPr>
                <a:solidFill>
                  <a:schemeClr val="tx1"/>
                </a:solidFill>
                <a:latin typeface="Arial" panose="020B0604020202020204" pitchFamily="34" charset="0"/>
              </a:defRPr>
            </a:lvl6pPr>
            <a:lvl7pPr marL="3378342" indent="-259872" eaLnBrk="0" fontAlgn="base" hangingPunct="0">
              <a:spcBef>
                <a:spcPct val="0"/>
              </a:spcBef>
              <a:spcAft>
                <a:spcPct val="0"/>
              </a:spcAft>
              <a:defRPr>
                <a:solidFill>
                  <a:schemeClr val="tx1"/>
                </a:solidFill>
                <a:latin typeface="Arial" panose="020B0604020202020204" pitchFamily="34" charset="0"/>
              </a:defRPr>
            </a:lvl7pPr>
            <a:lvl8pPr marL="3898087" indent="-259872" eaLnBrk="0" fontAlgn="base" hangingPunct="0">
              <a:spcBef>
                <a:spcPct val="0"/>
              </a:spcBef>
              <a:spcAft>
                <a:spcPct val="0"/>
              </a:spcAft>
              <a:defRPr>
                <a:solidFill>
                  <a:schemeClr val="tx1"/>
                </a:solidFill>
                <a:latin typeface="Arial" panose="020B0604020202020204" pitchFamily="34" charset="0"/>
              </a:defRPr>
            </a:lvl8pPr>
            <a:lvl9pPr marL="4417832" indent="-259872"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D32E7F-A596-4A6F-A9EE-22816B413258}"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2127828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24</a:t>
            </a:fld>
            <a:endParaRPr lang="en-US" altLang="en-US"/>
          </a:p>
        </p:txBody>
      </p:sp>
    </p:spTree>
    <p:extLst>
      <p:ext uri="{BB962C8B-B14F-4D97-AF65-F5344CB8AC3E}">
        <p14:creationId xmlns:p14="http://schemas.microsoft.com/office/powerpoint/2010/main" val="681179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25</a:t>
            </a:fld>
            <a:endParaRPr lang="en-US" altLang="en-US"/>
          </a:p>
        </p:txBody>
      </p:sp>
    </p:spTree>
    <p:extLst>
      <p:ext uri="{BB962C8B-B14F-4D97-AF65-F5344CB8AC3E}">
        <p14:creationId xmlns:p14="http://schemas.microsoft.com/office/powerpoint/2010/main" val="3241543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26</a:t>
            </a:fld>
            <a:endParaRPr lang="en-US" altLang="en-US"/>
          </a:p>
        </p:txBody>
      </p:sp>
    </p:spTree>
    <p:extLst>
      <p:ext uri="{BB962C8B-B14F-4D97-AF65-F5344CB8AC3E}">
        <p14:creationId xmlns:p14="http://schemas.microsoft.com/office/powerpoint/2010/main" val="3107032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27</a:t>
            </a:fld>
            <a:endParaRPr lang="en-US" altLang="en-US"/>
          </a:p>
        </p:txBody>
      </p:sp>
    </p:spTree>
    <p:extLst>
      <p:ext uri="{BB962C8B-B14F-4D97-AF65-F5344CB8AC3E}">
        <p14:creationId xmlns:p14="http://schemas.microsoft.com/office/powerpoint/2010/main" val="6268980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28</a:t>
            </a:fld>
            <a:endParaRPr lang="en-US" altLang="en-US"/>
          </a:p>
        </p:txBody>
      </p:sp>
    </p:spTree>
    <p:extLst>
      <p:ext uri="{BB962C8B-B14F-4D97-AF65-F5344CB8AC3E}">
        <p14:creationId xmlns:p14="http://schemas.microsoft.com/office/powerpoint/2010/main" val="3244953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29</a:t>
            </a:fld>
            <a:endParaRPr lang="en-US" altLang="en-US"/>
          </a:p>
        </p:txBody>
      </p:sp>
    </p:spTree>
    <p:extLst>
      <p:ext uri="{BB962C8B-B14F-4D97-AF65-F5344CB8AC3E}">
        <p14:creationId xmlns:p14="http://schemas.microsoft.com/office/powerpoint/2010/main" val="4135485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3</a:t>
            </a:fld>
            <a:endParaRPr lang="en-US" altLang="en-US"/>
          </a:p>
        </p:txBody>
      </p:sp>
    </p:spTree>
    <p:extLst>
      <p:ext uri="{BB962C8B-B14F-4D97-AF65-F5344CB8AC3E}">
        <p14:creationId xmlns:p14="http://schemas.microsoft.com/office/powerpoint/2010/main" val="4423805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30</a:t>
            </a:fld>
            <a:endParaRPr lang="en-US" altLang="en-US"/>
          </a:p>
        </p:txBody>
      </p:sp>
    </p:spTree>
    <p:extLst>
      <p:ext uri="{BB962C8B-B14F-4D97-AF65-F5344CB8AC3E}">
        <p14:creationId xmlns:p14="http://schemas.microsoft.com/office/powerpoint/2010/main" val="1942796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31</a:t>
            </a:fld>
            <a:endParaRPr lang="en-US" altLang="en-US"/>
          </a:p>
        </p:txBody>
      </p:sp>
    </p:spTree>
    <p:extLst>
      <p:ext uri="{BB962C8B-B14F-4D97-AF65-F5344CB8AC3E}">
        <p14:creationId xmlns:p14="http://schemas.microsoft.com/office/powerpoint/2010/main" val="3035151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4</a:t>
            </a:fld>
            <a:endParaRPr lang="en-US" altLang="en-US"/>
          </a:p>
        </p:txBody>
      </p:sp>
    </p:spTree>
    <p:extLst>
      <p:ext uri="{BB962C8B-B14F-4D97-AF65-F5344CB8AC3E}">
        <p14:creationId xmlns:p14="http://schemas.microsoft.com/office/powerpoint/2010/main" val="1857619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5</a:t>
            </a:fld>
            <a:endParaRPr lang="en-US" altLang="en-US"/>
          </a:p>
        </p:txBody>
      </p:sp>
    </p:spTree>
    <p:extLst>
      <p:ext uri="{BB962C8B-B14F-4D97-AF65-F5344CB8AC3E}">
        <p14:creationId xmlns:p14="http://schemas.microsoft.com/office/powerpoint/2010/main" val="3283437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6</a:t>
            </a:fld>
            <a:endParaRPr lang="en-US" altLang="en-US"/>
          </a:p>
        </p:txBody>
      </p:sp>
    </p:spTree>
    <p:extLst>
      <p:ext uri="{BB962C8B-B14F-4D97-AF65-F5344CB8AC3E}">
        <p14:creationId xmlns:p14="http://schemas.microsoft.com/office/powerpoint/2010/main" val="2265428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en-US"/>
          </a:p>
        </p:txBody>
      </p:sp>
      <p:sp>
        <p:nvSpPr>
          <p:cNvPr id="2560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844586" indent="-324841" eaLnBrk="0" hangingPunct="0">
              <a:defRPr>
                <a:solidFill>
                  <a:schemeClr val="tx1"/>
                </a:solidFill>
                <a:latin typeface="Arial" panose="020B0604020202020204" pitchFamily="34" charset="0"/>
              </a:defRPr>
            </a:lvl2pPr>
            <a:lvl3pPr marL="1299362" indent="-259872" eaLnBrk="0" hangingPunct="0">
              <a:defRPr>
                <a:solidFill>
                  <a:schemeClr val="tx1"/>
                </a:solidFill>
                <a:latin typeface="Arial" panose="020B0604020202020204" pitchFamily="34" charset="0"/>
              </a:defRPr>
            </a:lvl3pPr>
            <a:lvl4pPr marL="1819107" indent="-259872" eaLnBrk="0" hangingPunct="0">
              <a:defRPr>
                <a:solidFill>
                  <a:schemeClr val="tx1"/>
                </a:solidFill>
                <a:latin typeface="Arial" panose="020B0604020202020204" pitchFamily="34" charset="0"/>
              </a:defRPr>
            </a:lvl4pPr>
            <a:lvl5pPr marL="2338852" indent="-259872" eaLnBrk="0" hangingPunct="0">
              <a:defRPr>
                <a:solidFill>
                  <a:schemeClr val="tx1"/>
                </a:solidFill>
                <a:latin typeface="Arial" panose="020B0604020202020204" pitchFamily="34" charset="0"/>
              </a:defRPr>
            </a:lvl5pPr>
            <a:lvl6pPr marL="2858597" indent="-259872" eaLnBrk="0" fontAlgn="base" hangingPunct="0">
              <a:spcBef>
                <a:spcPct val="0"/>
              </a:spcBef>
              <a:spcAft>
                <a:spcPct val="0"/>
              </a:spcAft>
              <a:defRPr>
                <a:solidFill>
                  <a:schemeClr val="tx1"/>
                </a:solidFill>
                <a:latin typeface="Arial" panose="020B0604020202020204" pitchFamily="34" charset="0"/>
              </a:defRPr>
            </a:lvl6pPr>
            <a:lvl7pPr marL="3378342" indent="-259872" eaLnBrk="0" fontAlgn="base" hangingPunct="0">
              <a:spcBef>
                <a:spcPct val="0"/>
              </a:spcBef>
              <a:spcAft>
                <a:spcPct val="0"/>
              </a:spcAft>
              <a:defRPr>
                <a:solidFill>
                  <a:schemeClr val="tx1"/>
                </a:solidFill>
                <a:latin typeface="Arial" panose="020B0604020202020204" pitchFamily="34" charset="0"/>
              </a:defRPr>
            </a:lvl7pPr>
            <a:lvl8pPr marL="3898087" indent="-259872" eaLnBrk="0" fontAlgn="base" hangingPunct="0">
              <a:spcBef>
                <a:spcPct val="0"/>
              </a:spcBef>
              <a:spcAft>
                <a:spcPct val="0"/>
              </a:spcAft>
              <a:defRPr>
                <a:solidFill>
                  <a:schemeClr val="tx1"/>
                </a:solidFill>
                <a:latin typeface="Arial" panose="020B0604020202020204" pitchFamily="34" charset="0"/>
              </a:defRPr>
            </a:lvl8pPr>
            <a:lvl9pPr marL="4417832" indent="-259872"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D32E7F-A596-4A6F-A9EE-22816B413258}"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extLst>
      <p:ext uri="{BB962C8B-B14F-4D97-AF65-F5344CB8AC3E}">
        <p14:creationId xmlns:p14="http://schemas.microsoft.com/office/powerpoint/2010/main" val="1278251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1AE7448-8623-4B33-B354-A5590E943CF4}" type="slidenum">
              <a:rPr lang="en-US" altLang="en-US" smtClean="0"/>
              <a:pPr/>
              <a:t>8</a:t>
            </a:fld>
            <a:endParaRPr lang="en-US" altLang="en-US"/>
          </a:p>
        </p:txBody>
      </p:sp>
    </p:spTree>
    <p:extLst>
      <p:ext uri="{BB962C8B-B14F-4D97-AF65-F5344CB8AC3E}">
        <p14:creationId xmlns:p14="http://schemas.microsoft.com/office/powerpoint/2010/main" val="2294229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en-US"/>
          </a:p>
        </p:txBody>
      </p:sp>
    </p:spTree>
    <p:extLst>
      <p:ext uri="{BB962C8B-B14F-4D97-AF65-F5344CB8AC3E}">
        <p14:creationId xmlns:p14="http://schemas.microsoft.com/office/powerpoint/2010/main" val="1073569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08831" y="1449146"/>
            <a:ext cx="7526338"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08831" y="5280847"/>
            <a:ext cx="7526338"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56CC418B-7DFC-419D-8E97-58CB03D2A03C}"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F41647BE-E4E1-4E84-A2B7-4CB76264507B}" type="slidenum">
              <a:rPr lang="en-US" altLang="en-US" smtClean="0"/>
              <a:pPr/>
              <a:t>‹#›</a:t>
            </a:fld>
            <a:endParaRPr lang="en-US" altLang="en-US"/>
          </a:p>
        </p:txBody>
      </p:sp>
    </p:spTree>
    <p:extLst>
      <p:ext uri="{BB962C8B-B14F-4D97-AF65-F5344CB8AC3E}">
        <p14:creationId xmlns:p14="http://schemas.microsoft.com/office/powerpoint/2010/main" val="856874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4863" y="4800600"/>
            <a:ext cx="7526337"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9144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04863" y="5367338"/>
            <a:ext cx="7526337"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55284016-71E4-44E0-AD37-0EA9A07B7A49}" type="datetime1">
              <a:rPr lang="en-US" smtClean="0"/>
              <a:pPr>
                <a:defRPr/>
              </a:pPr>
              <a:t>8/8/2016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F57E119E-5C65-472F-BB52-91E25CF39BB8}" type="slidenum">
              <a:rPr lang="en-US" altLang="en-US" smtClean="0"/>
              <a:pPr/>
              <a:t>‹#›</a:t>
            </a:fld>
            <a:endParaRPr lang="en-US" altLang="en-US"/>
          </a:p>
        </p:txBody>
      </p:sp>
    </p:spTree>
    <p:extLst>
      <p:ext uri="{BB962C8B-B14F-4D97-AF65-F5344CB8AC3E}">
        <p14:creationId xmlns:p14="http://schemas.microsoft.com/office/powerpoint/2010/main" val="205936098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485107" y="1338479"/>
            <a:ext cx="4749312"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49573" y="1495525"/>
            <a:ext cx="442038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651226" y="4700702"/>
            <a:ext cx="4418727"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Text Placeholder 5"/>
          <p:cNvSpPr>
            <a:spLocks noGrp="1"/>
          </p:cNvSpPr>
          <p:nvPr>
            <p:ph type="body" sz="quarter" idx="16"/>
          </p:nvPr>
        </p:nvSpPr>
        <p:spPr>
          <a:xfrm>
            <a:off x="5398884" y="1338479"/>
            <a:ext cx="3302316" cy="4075464"/>
          </a:xfrm>
        </p:spPr>
        <p:txBody>
          <a:bodyPr anchor="t"/>
          <a:lstStyle>
            <a:lvl1pPr marL="0" indent="0">
              <a:buFontTx/>
              <a:buNone/>
              <a:defRPr/>
            </a:lvl1pPr>
          </a:lstStyle>
          <a:p>
            <a:pPr lvl="0"/>
            <a:r>
              <a:rPr lang="en-US"/>
              <a:t>Edit Master text styles</a:t>
            </a:r>
          </a:p>
        </p:txBody>
      </p:sp>
      <p:sp>
        <p:nvSpPr>
          <p:cNvPr id="4" name="Date Placeholder 3"/>
          <p:cNvSpPr>
            <a:spLocks noGrp="1"/>
          </p:cNvSpPr>
          <p:nvPr>
            <p:ph type="dt" sz="half" idx="10"/>
          </p:nvPr>
        </p:nvSpPr>
        <p:spPr/>
        <p:txBody>
          <a:bodyPr/>
          <a:lstStyle/>
          <a:p>
            <a:pPr>
              <a:defRPr/>
            </a:pPr>
            <a:fld id="{55284016-71E4-44E0-AD37-0EA9A07B7A49}"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F57E119E-5C65-472F-BB52-91E25CF39BB8}" type="slidenum">
              <a:rPr lang="en-US" altLang="en-US" smtClean="0"/>
              <a:pPr/>
              <a:t>‹#›</a:t>
            </a:fld>
            <a:endParaRPr lang="en-US" altLang="en-US"/>
          </a:p>
        </p:txBody>
      </p:sp>
    </p:spTree>
    <p:extLst>
      <p:ext uri="{BB962C8B-B14F-4D97-AF65-F5344CB8AC3E}">
        <p14:creationId xmlns:p14="http://schemas.microsoft.com/office/powerpoint/2010/main" val="39133992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855663" y="2286585"/>
            <a:ext cx="3671336"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017816" y="2435956"/>
            <a:ext cx="328689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4616450" y="2286000"/>
            <a:ext cx="3671888" cy="2300288"/>
          </a:xfrm>
        </p:spPr>
        <p:txBody>
          <a:bodyPr anchor="t"/>
          <a:lstStyle>
            <a:lvl1pPr marL="0" indent="0">
              <a:buFontTx/>
              <a:buNone/>
              <a:defRPr/>
            </a:lvl1pPr>
          </a:lstStyle>
          <a:p>
            <a:pPr lvl="0"/>
            <a:r>
              <a:rPr lang="en-US"/>
              <a:t>Edit Master text styles</a:t>
            </a:r>
          </a:p>
        </p:txBody>
      </p:sp>
      <p:sp>
        <p:nvSpPr>
          <p:cNvPr id="2" name="Date Placeholder 1"/>
          <p:cNvSpPr>
            <a:spLocks noGrp="1"/>
          </p:cNvSpPr>
          <p:nvPr>
            <p:ph type="dt" sz="half" idx="10"/>
          </p:nvPr>
        </p:nvSpPr>
        <p:spPr/>
        <p:txBody>
          <a:bodyPr/>
          <a:lstStyle/>
          <a:p>
            <a:pPr>
              <a:defRPr/>
            </a:pPr>
            <a:fld id="{55284016-71E4-44E0-AD37-0EA9A07B7A49}" type="datetime1">
              <a:rPr lang="en-US" smtClean="0"/>
              <a:pPr>
                <a:defRPr/>
              </a:pPr>
              <a:t>8/8/2016</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F57E119E-5C65-472F-BB52-91E25CF39BB8}" type="slidenum">
              <a:rPr lang="en-US" altLang="en-US" smtClean="0"/>
              <a:pPr/>
              <a:t>‹#›</a:t>
            </a:fld>
            <a:endParaRPr lang="en-US" altLang="en-US"/>
          </a:p>
        </p:txBody>
      </p:sp>
    </p:spTree>
    <p:extLst>
      <p:ext uri="{BB962C8B-B14F-4D97-AF65-F5344CB8AC3E}">
        <p14:creationId xmlns:p14="http://schemas.microsoft.com/office/powerpoint/2010/main" val="401402298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3633FF62-DFA7-4006-8EF9-42EF4C176032}"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E9622F9-B5DB-470F-A0EE-55088BA403A1}" type="slidenum">
              <a:rPr lang="en-US" altLang="en-US" smtClean="0"/>
              <a:pPr/>
              <a:t>‹#›</a:t>
            </a:fld>
            <a:endParaRPr lang="en-US" altLang="en-US"/>
          </a:p>
        </p:txBody>
      </p:sp>
    </p:spTree>
    <p:extLst>
      <p:ext uri="{BB962C8B-B14F-4D97-AF65-F5344CB8AC3E}">
        <p14:creationId xmlns:p14="http://schemas.microsoft.com/office/powerpoint/2010/main" val="257071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5752238" y="446089"/>
            <a:ext cx="3391762"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9" name="AutoShape 4"/>
          <p:cNvSpPr>
            <a:spLocks noChangeAspect="1" noChangeArrowheads="1" noTextEdit="1"/>
          </p:cNvSpPr>
          <p:nvPr/>
        </p:nvSpPr>
        <p:spPr bwMode="auto">
          <a:xfrm>
            <a:off x="5233988" y="0"/>
            <a:ext cx="3910012"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 name="Vertical Title 1"/>
          <p:cNvSpPr>
            <a:spLocks noGrp="1"/>
          </p:cNvSpPr>
          <p:nvPr>
            <p:ph type="title" orient="vert"/>
          </p:nvPr>
        </p:nvSpPr>
        <p:spPr>
          <a:xfrm>
            <a:off x="6137655" y="586171"/>
            <a:ext cx="1701800"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04862" y="446089"/>
            <a:ext cx="4947376" cy="5414962"/>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452898CE-2AFB-4294-858E-8FD3CA412935}"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8AE70B9D-0B95-4613-A5AD-E63D5097B8EA}" type="slidenum">
              <a:rPr lang="en-US" altLang="en-US" smtClean="0"/>
              <a:pPr/>
              <a:t>‹#›</a:t>
            </a:fld>
            <a:endParaRPr lang="en-US" altLang="en-US"/>
          </a:p>
        </p:txBody>
      </p:sp>
    </p:spTree>
    <p:extLst>
      <p:ext uri="{BB962C8B-B14F-4D97-AF65-F5344CB8AC3E}">
        <p14:creationId xmlns:p14="http://schemas.microsoft.com/office/powerpoint/2010/main" val="629205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pPr>
              <a:defRPr/>
            </a:pPr>
            <a:fld id="{56CC418B-7DFC-419D-8E97-58CB03D2A03C}" type="datetime1">
              <a:rPr lang="en-US" smtClean="0"/>
              <a:pPr>
                <a:defRPr/>
              </a:pPr>
              <a:t>8/8/2016</a:t>
            </a:fld>
            <a:endParaRPr lang="en-US"/>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pPr>
              <a:defRPr/>
            </a:pPr>
            <a:endParaRPr lang="en-US"/>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F41647BE-E4E1-4E84-A2B7-4CB76264507B}" type="slidenum">
              <a:rPr lang="en-US" altLang="en-US" smtClean="0"/>
              <a:pPr/>
              <a:t>‹#›</a:t>
            </a:fld>
            <a:endParaRPr lang="en-US" altLang="en-US"/>
          </a:p>
        </p:txBody>
      </p:sp>
      <p:grpSp>
        <p:nvGrpSpPr>
          <p:cNvPr id="8"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428083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4F760E2A-1508-4578-A812-2B51F57822B2}"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C1865D1-CA66-450E-84E6-54EFA567B3B5}" type="slidenum">
              <a:rPr lang="en-US" altLang="en-US" smtClean="0"/>
              <a:pPr/>
              <a:t>‹#›</a:t>
            </a:fld>
            <a:endParaRPr lang="en-US" altLang="en-US"/>
          </a:p>
        </p:txBody>
      </p:sp>
    </p:spTree>
    <p:extLst>
      <p:ext uri="{BB962C8B-B14F-4D97-AF65-F5344CB8AC3E}">
        <p14:creationId xmlns:p14="http://schemas.microsoft.com/office/powerpoint/2010/main" val="20653641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pPr>
              <a:defRPr/>
            </a:pPr>
            <a:fld id="{EED0DE71-F5D4-45D3-AC1C-4584356073C1}" type="datetime1">
              <a:rPr lang="en-US" smtClean="0"/>
              <a:pPr>
                <a:defRPr/>
              </a:pPr>
              <a:t>8/8/2016</a:t>
            </a:fld>
            <a:endParaRPr lang="en-US"/>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pPr>
              <a:defRPr/>
            </a:pPr>
            <a:endParaRPr lang="en-US"/>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E6A6013A-78D6-4767-9F2E-7EED85DFEF5C}" type="slidenum">
              <a:rPr lang="en-US" altLang="en-US" smtClean="0"/>
              <a:pPr/>
              <a:t>‹#›</a:t>
            </a:fld>
            <a:endParaRPr lang="en-US" altLang="en-US"/>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953824476"/>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BBF4848E-1F80-43F0-A107-5DF9A1AC5746}" type="datetime1">
              <a:rPr lang="en-US" smtClean="0"/>
              <a:pPr>
                <a:defRPr/>
              </a:pPr>
              <a:t>8/8/2016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A4E21188-2736-49D5-899F-9531175B49D1}" type="slidenum">
              <a:rPr lang="en-US" altLang="en-US" smtClean="0"/>
              <a:pPr/>
              <a:t>‹#›</a:t>
            </a:fld>
            <a:endParaRPr lang="en-US" altLang="en-US"/>
          </a:p>
        </p:txBody>
      </p:sp>
    </p:spTree>
    <p:extLst>
      <p:ext uri="{BB962C8B-B14F-4D97-AF65-F5344CB8AC3E}">
        <p14:creationId xmlns:p14="http://schemas.microsoft.com/office/powerpoint/2010/main" val="26287294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0A01FF88-5B04-4244-8205-0B18721C1DF7}" type="datetime1">
              <a:rPr lang="en-US" smtClean="0"/>
              <a:pPr>
                <a:defRPr/>
              </a:pPr>
              <a:t>8/8/2016</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9D2D6541-3B8C-47CC-BCE1-1CD7C1A8B64D}" type="slidenum">
              <a:rPr lang="en-US" altLang="en-US" smtClean="0"/>
              <a:pPr/>
              <a:t>‹#›</a:t>
            </a:fld>
            <a:endParaRPr lang="en-US" altLang="en-US"/>
          </a:p>
        </p:txBody>
      </p:sp>
    </p:spTree>
    <p:extLst>
      <p:ext uri="{BB962C8B-B14F-4D97-AF65-F5344CB8AC3E}">
        <p14:creationId xmlns:p14="http://schemas.microsoft.com/office/powerpoint/2010/main" val="152744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09997" y="2222287"/>
            <a:ext cx="7524003" cy="363651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4F760E2A-1508-4578-A812-2B51F57822B2}"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C1865D1-CA66-450E-84E6-54EFA567B3B5}" type="slidenum">
              <a:rPr lang="en-US" altLang="en-US" smtClean="0"/>
              <a:pPr/>
              <a:t>‹#›</a:t>
            </a:fld>
            <a:endParaRPr lang="en-US" altLang="en-US"/>
          </a:p>
        </p:txBody>
      </p:sp>
    </p:spTree>
    <p:extLst>
      <p:ext uri="{BB962C8B-B14F-4D97-AF65-F5344CB8AC3E}">
        <p14:creationId xmlns:p14="http://schemas.microsoft.com/office/powerpoint/2010/main" val="33891138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41042D20-1C35-499B-AA6C-7B16E3E87E26}" type="datetime1">
              <a:rPr lang="en-US" smtClean="0"/>
              <a:pPr>
                <a:defRPr/>
              </a:pPr>
              <a:t>8/8/2016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83EDEB3F-58F8-445D-B208-E65679229398}" type="slidenum">
              <a:rPr lang="en-US" altLang="en-US" smtClean="0"/>
              <a:pPr/>
              <a:t>‹#›</a:t>
            </a:fld>
            <a:endParaRPr lang="en-US" altLang="en-US"/>
          </a:p>
        </p:txBody>
      </p:sp>
    </p:spTree>
    <p:extLst>
      <p:ext uri="{BB962C8B-B14F-4D97-AF65-F5344CB8AC3E}">
        <p14:creationId xmlns:p14="http://schemas.microsoft.com/office/powerpoint/2010/main" val="25136937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52E249E-D958-40C9-8718-5A57932F006B}" type="datetime1">
              <a:rPr lang="en-US" smtClean="0"/>
              <a:pPr>
                <a:defRPr/>
              </a:pPr>
              <a:t>8/8/2016</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C5B514D9-4297-4D87-B2B1-60F9EC34C344}" type="slidenum">
              <a:rPr lang="en-US" altLang="en-US" smtClean="0"/>
              <a:pPr/>
              <a:t>‹#›</a:t>
            </a:fld>
            <a:endParaRPr lang="en-US" altLang="en-US"/>
          </a:p>
        </p:txBody>
      </p:sp>
    </p:spTree>
    <p:extLst>
      <p:ext uri="{BB962C8B-B14F-4D97-AF65-F5344CB8AC3E}">
        <p14:creationId xmlns:p14="http://schemas.microsoft.com/office/powerpoint/2010/main" val="4136557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pPr>
              <a:defRPr/>
            </a:pPr>
            <a:fld id="{DF26D44B-46B3-420D-99C5-D277FEC4F862}" type="datetime1">
              <a:rPr lang="en-US" smtClean="0"/>
              <a:pPr>
                <a:defRPr/>
              </a:pPr>
              <a:t>8/8/2016</a:t>
            </a:fld>
            <a:endParaRPr lang="en-US"/>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pPr>
              <a:defRPr/>
            </a:pPr>
            <a:endParaRPr lang="en-US"/>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1A7DEDFE-6B8F-443E-A57A-C7CB931A7260}" type="slidenum">
              <a:rPr lang="en-US" altLang="en-US" smtClean="0"/>
              <a:pPr/>
              <a:t>‹#›</a:t>
            </a:fld>
            <a:endParaRPr lang="en-US" altLang="en-US"/>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383364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pPr>
              <a:defRPr/>
            </a:pPr>
            <a:fld id="{67A235D0-8379-42B1-9457-C1E4C03559B4}" type="datetime1">
              <a:rPr lang="en-US" smtClean="0"/>
              <a:pPr>
                <a:defRPr/>
              </a:pPr>
              <a:t>8/8/2016</a:t>
            </a:fld>
            <a:endParaRPr lang="en-US"/>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pPr>
              <a:defRPr/>
            </a:pPr>
            <a:endParaRPr lang="en-US"/>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B73FE0B2-12EF-49B8-BC3C-BF24A324D275}" type="slidenum">
              <a:rPr lang="en-US" altLang="en-US" smtClean="0"/>
              <a:pPr/>
              <a:t>‹#›</a:t>
            </a:fld>
            <a:endParaRPr lang="en-US" altLang="en-US"/>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840842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3633FF62-DFA7-4006-8EF9-42EF4C176032}"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E9622F9-B5DB-470F-A0EE-55088BA403A1}" type="slidenum">
              <a:rPr lang="en-US" altLang="en-US" smtClean="0"/>
              <a:pPr/>
              <a:t>‹#›</a:t>
            </a:fld>
            <a:endParaRPr lang="en-US" altLang="en-US"/>
          </a:p>
        </p:txBody>
      </p:sp>
    </p:spTree>
    <p:extLst>
      <p:ext uri="{BB962C8B-B14F-4D97-AF65-F5344CB8AC3E}">
        <p14:creationId xmlns:p14="http://schemas.microsoft.com/office/powerpoint/2010/main" val="21162867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452898CE-2AFB-4294-858E-8FD3CA412935}"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8AE70B9D-0B95-4613-A5AD-E63D5097B8EA}" type="slidenum">
              <a:rPr lang="en-US" altLang="en-US" smtClean="0"/>
              <a:pPr/>
              <a:t>‹#›</a:t>
            </a:fld>
            <a:endParaRPr lang="en-US" altLang="en-US"/>
          </a:p>
        </p:txBody>
      </p:sp>
    </p:spTree>
    <p:extLst>
      <p:ext uri="{BB962C8B-B14F-4D97-AF65-F5344CB8AC3E}">
        <p14:creationId xmlns:p14="http://schemas.microsoft.com/office/powerpoint/2010/main" val="3155176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0"/>
            <a:ext cx="9144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2951396"/>
            <a:ext cx="7526337"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04863" y="5281200"/>
            <a:ext cx="7526337"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EED0DE71-F5D4-45D3-AC1C-4584356073C1}" type="datetime1">
              <a:rPr lang="en-US" smtClean="0"/>
              <a:pPr>
                <a:defRPr/>
              </a:pPr>
              <a:t>8/8/2016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6A6013A-78D6-4767-9F2E-7EED85DFEF5C}" type="slidenum">
              <a:rPr lang="en-US" altLang="en-US" smtClean="0"/>
              <a:pPr/>
              <a:t>‹#›</a:t>
            </a:fld>
            <a:endParaRPr lang="en-US" altLang="en-US"/>
          </a:p>
        </p:txBody>
      </p:sp>
    </p:spTree>
    <p:extLst>
      <p:ext uri="{BB962C8B-B14F-4D97-AF65-F5344CB8AC3E}">
        <p14:creationId xmlns:p14="http://schemas.microsoft.com/office/powerpoint/2010/main" val="783749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09996" y="2222287"/>
            <a:ext cx="3670723" cy="36387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0" y="2222287"/>
            <a:ext cx="3670720" cy="36387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BBF4848E-1F80-43F0-A107-5DF9A1AC5746}" type="datetime1">
              <a:rPr lang="en-US" smtClean="0"/>
              <a:pPr>
                <a:defRPr/>
              </a:pPr>
              <a:t>8/8/2016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A4E21188-2736-49D5-899F-9531175B49D1}" type="slidenum">
              <a:rPr lang="en-US" altLang="en-US" smtClean="0"/>
              <a:pPr/>
              <a:t>‹#›</a:t>
            </a:fld>
            <a:endParaRPr lang="en-US" altLang="en-US"/>
          </a:p>
        </p:txBody>
      </p:sp>
    </p:spTree>
    <p:extLst>
      <p:ext uri="{BB962C8B-B14F-4D97-AF65-F5344CB8AC3E}">
        <p14:creationId xmlns:p14="http://schemas.microsoft.com/office/powerpoint/2010/main" val="1802972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09996" y="2174875"/>
            <a:ext cx="367072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09996" y="2751137"/>
            <a:ext cx="3687391"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280" y="2174875"/>
            <a:ext cx="3670720"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280" y="2751137"/>
            <a:ext cx="3670720"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0A01FF88-5B04-4244-8205-0B18721C1DF7}" type="datetime1">
              <a:rPr lang="en-US" smtClean="0"/>
              <a:pPr>
                <a:defRPr/>
              </a:pPr>
              <a:t>8/8/2016</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9D2D6541-3B8C-47CC-BCE1-1CD7C1A8B64D}" type="slidenum">
              <a:rPr lang="en-US" altLang="en-US" smtClean="0"/>
              <a:pPr/>
              <a:t>‹#›</a:t>
            </a:fld>
            <a:endParaRPr lang="en-US" altLang="en-US"/>
          </a:p>
        </p:txBody>
      </p:sp>
    </p:spTree>
    <p:extLst>
      <p:ext uri="{BB962C8B-B14F-4D97-AF65-F5344CB8AC3E}">
        <p14:creationId xmlns:p14="http://schemas.microsoft.com/office/powerpoint/2010/main" val="3762486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41042D20-1C35-499B-AA6C-7B16E3E87E26}" type="datetime1">
              <a:rPr lang="en-US" smtClean="0"/>
              <a:pPr>
                <a:defRPr/>
              </a:pPr>
              <a:t>8/8/2016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83EDEB3F-58F8-445D-B208-E65679229398}" type="slidenum">
              <a:rPr lang="en-US" altLang="en-US" smtClean="0"/>
              <a:pPr/>
              <a:t>‹#›</a:t>
            </a:fld>
            <a:endParaRPr lang="en-US" altLang="en-US"/>
          </a:p>
        </p:txBody>
      </p:sp>
    </p:spTree>
    <p:extLst>
      <p:ext uri="{BB962C8B-B14F-4D97-AF65-F5344CB8AC3E}">
        <p14:creationId xmlns:p14="http://schemas.microsoft.com/office/powerpoint/2010/main" val="3642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52E249E-D958-40C9-8718-5A57932F006B}" type="datetime1">
              <a:rPr lang="en-US" smtClean="0"/>
              <a:pPr>
                <a:defRPr/>
              </a:pPr>
              <a:t>8/8/2016</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C5B514D9-4297-4D87-B2B1-60F9EC34C344}" type="slidenum">
              <a:rPr lang="en-US" altLang="en-US" smtClean="0"/>
              <a:pPr/>
              <a:t>‹#›</a:t>
            </a:fld>
            <a:endParaRPr lang="en-US" altLang="en-US"/>
          </a:p>
        </p:txBody>
      </p:sp>
    </p:spTree>
    <p:extLst>
      <p:ext uri="{BB962C8B-B14F-4D97-AF65-F5344CB8AC3E}">
        <p14:creationId xmlns:p14="http://schemas.microsoft.com/office/powerpoint/2010/main" val="552944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804863" y="446086"/>
            <a:ext cx="2660650"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446088"/>
            <a:ext cx="2660650"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641724" y="446087"/>
            <a:ext cx="4689475" cy="54149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04863" y="2260737"/>
            <a:ext cx="2660650"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DF26D44B-46B3-420D-99C5-D277FEC4F862}" type="datetime1">
              <a:rPr lang="en-US" smtClean="0"/>
              <a:pPr>
                <a:defRPr/>
              </a:pPr>
              <a:t>8/8/2016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A7DEDFE-6B8F-443E-A57A-C7CB931A7260}" type="slidenum">
              <a:rPr lang="en-US" altLang="en-US" smtClean="0"/>
              <a:pPr/>
              <a:t>‹#›</a:t>
            </a:fld>
            <a:endParaRPr lang="en-US" altLang="en-US"/>
          </a:p>
        </p:txBody>
      </p:sp>
    </p:spTree>
    <p:extLst>
      <p:ext uri="{BB962C8B-B14F-4D97-AF65-F5344CB8AC3E}">
        <p14:creationId xmlns:p14="http://schemas.microsoft.com/office/powerpoint/2010/main" val="2395603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9996" y="727521"/>
            <a:ext cx="350154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4573588" y="0"/>
            <a:ext cx="4570412"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09996" y="2344684"/>
            <a:ext cx="350154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2914357" y="6041361"/>
            <a:ext cx="732659" cy="365125"/>
          </a:xfrm>
        </p:spPr>
        <p:txBody>
          <a:bodyPr/>
          <a:lstStyle/>
          <a:p>
            <a:pPr>
              <a:defRPr/>
            </a:pPr>
            <a:fld id="{67A235D0-8379-42B1-9457-C1E4C03559B4}" type="datetime1">
              <a:rPr lang="en-US" smtClean="0"/>
              <a:pPr>
                <a:defRPr/>
              </a:pPr>
              <a:t>8/8/2016</a:t>
            </a:fld>
            <a:endParaRPr lang="en-US"/>
          </a:p>
        </p:txBody>
      </p:sp>
      <p:sp>
        <p:nvSpPr>
          <p:cNvPr id="6" name="Footer Placeholder 5"/>
          <p:cNvSpPr>
            <a:spLocks noGrp="1"/>
          </p:cNvSpPr>
          <p:nvPr>
            <p:ph type="ftr" sz="quarter" idx="11"/>
          </p:nvPr>
        </p:nvSpPr>
        <p:spPr>
          <a:xfrm>
            <a:off x="442797" y="6041361"/>
            <a:ext cx="2471560" cy="365125"/>
          </a:xfrm>
        </p:spPr>
        <p:txBody>
          <a:bodyPr/>
          <a:lstStyle/>
          <a:p>
            <a:endParaRPr lang="en-US" dirty="0"/>
          </a:p>
        </p:txBody>
      </p:sp>
      <p:sp>
        <p:nvSpPr>
          <p:cNvPr id="7" name="Slide Number Placeholder 6"/>
          <p:cNvSpPr>
            <a:spLocks noGrp="1"/>
          </p:cNvSpPr>
          <p:nvPr>
            <p:ph type="sldNum" sz="quarter" idx="12"/>
          </p:nvPr>
        </p:nvSpPr>
        <p:spPr>
          <a:xfrm>
            <a:off x="3647017" y="5915887"/>
            <a:ext cx="796616" cy="490599"/>
          </a:xfrm>
        </p:spPr>
        <p:txBody>
          <a:bodyPr/>
          <a:lstStyle/>
          <a:p>
            <a:fld id="{B73FE0B2-12EF-49B8-BC3C-BF24A324D275}" type="slidenum">
              <a:rPr lang="en-US" altLang="en-US" smtClean="0"/>
              <a:pPr/>
              <a:t>‹#›</a:t>
            </a:fld>
            <a:endParaRPr lang="en-US" altLang="en-US"/>
          </a:p>
        </p:txBody>
      </p:sp>
    </p:spTree>
    <p:extLst>
      <p:ext uri="{BB962C8B-B14F-4D97-AF65-F5344CB8AC3E}">
        <p14:creationId xmlns:p14="http://schemas.microsoft.com/office/powerpoint/2010/main" val="882132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9997" y="447188"/>
            <a:ext cx="7524003"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09997" y="2184400"/>
            <a:ext cx="7524003"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42797" y="6041361"/>
            <a:ext cx="6289532" cy="365125"/>
          </a:xfrm>
          <a:prstGeom prst="rect">
            <a:avLst/>
          </a:prstGeom>
        </p:spPr>
        <p:txBody>
          <a:bodyPr vert="horz" lIns="91440" tIns="45720" rIns="91440" bIns="45720" rtlCol="0" anchor="b"/>
          <a:lstStyle>
            <a:lvl1pPr algn="l">
              <a:defRPr sz="900">
                <a:solidFill>
                  <a:schemeClr val="tx1"/>
                </a:solidFill>
              </a:defRPr>
            </a:lvl1pPr>
          </a:lstStyle>
          <a:p>
            <a:pPr>
              <a:defRPr/>
            </a:pPr>
            <a:endParaRPr lang="en-US"/>
          </a:p>
        </p:txBody>
      </p:sp>
      <p:sp>
        <p:nvSpPr>
          <p:cNvPr id="4" name="Date Placeholder 3"/>
          <p:cNvSpPr>
            <a:spLocks noGrp="1"/>
          </p:cNvSpPr>
          <p:nvPr>
            <p:ph type="dt" sz="half" idx="2"/>
          </p:nvPr>
        </p:nvSpPr>
        <p:spPr>
          <a:xfrm>
            <a:off x="6911422" y="6041361"/>
            <a:ext cx="993161" cy="365125"/>
          </a:xfrm>
          <a:prstGeom prst="rect">
            <a:avLst/>
          </a:prstGeom>
        </p:spPr>
        <p:txBody>
          <a:bodyPr vert="horz" lIns="91440" tIns="45720" rIns="91440" bIns="45720" rtlCol="0" anchor="b"/>
          <a:lstStyle>
            <a:lvl1pPr algn="r">
              <a:defRPr sz="900">
                <a:solidFill>
                  <a:schemeClr val="tx1"/>
                </a:solidFill>
              </a:defRPr>
            </a:lvl1pPr>
          </a:lstStyle>
          <a:p>
            <a:pPr>
              <a:defRPr/>
            </a:pPr>
            <a:fld id="{55284016-71E4-44E0-AD37-0EA9A07B7A49}" type="datetime1">
              <a:rPr lang="en-US" smtClean="0"/>
              <a:pPr>
                <a:defRPr/>
              </a:pPr>
              <a:t>8/8/2016</a:t>
            </a:fld>
            <a:endParaRPr lang="en-US"/>
          </a:p>
        </p:txBody>
      </p:sp>
      <p:sp>
        <p:nvSpPr>
          <p:cNvPr id="6" name="Slide Number Placeholder 5"/>
          <p:cNvSpPr>
            <a:spLocks noGrp="1"/>
          </p:cNvSpPr>
          <p:nvPr>
            <p:ph type="sldNum" sz="quarter" idx="4"/>
          </p:nvPr>
        </p:nvSpPr>
        <p:spPr>
          <a:xfrm>
            <a:off x="7904584" y="5915887"/>
            <a:ext cx="796616" cy="490599"/>
          </a:xfrm>
          <a:prstGeom prst="rect">
            <a:avLst/>
          </a:prstGeom>
        </p:spPr>
        <p:txBody>
          <a:bodyPr vert="horz" lIns="91440" tIns="45720" rIns="91440" bIns="10800" rtlCol="0" anchor="b"/>
          <a:lstStyle>
            <a:lvl1pPr algn="r">
              <a:defRPr sz="2000">
                <a:solidFill>
                  <a:schemeClr val="accent1"/>
                </a:solidFill>
              </a:defRPr>
            </a:lvl1pPr>
          </a:lstStyle>
          <a:p>
            <a:fld id="{F57E119E-5C65-472F-BB52-91E25CF39BB8}" type="slidenum">
              <a:rPr lang="en-US" altLang="en-US" smtClean="0"/>
              <a:pPr/>
              <a:t>‹#›</a:t>
            </a:fld>
            <a:endParaRPr lang="en-US" altLang="en-US"/>
          </a:p>
        </p:txBody>
      </p:sp>
    </p:spTree>
    <p:extLst>
      <p:ext uri="{BB962C8B-B14F-4D97-AF65-F5344CB8AC3E}">
        <p14:creationId xmlns:p14="http://schemas.microsoft.com/office/powerpoint/2010/main" val="2713596418"/>
      </p:ext>
    </p:extLst>
  </p:cSld>
  <p:clrMap bg1="dk1" tx1="lt1" bg2="dk2" tx2="lt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 id="2147484024" r:id="rId13"/>
    <p:sldLayoutId id="2147484025" r:id="rId14"/>
  </p:sldLayoutIdLst>
  <p:hf hdr="0" ftr="0" dt="0"/>
  <p:txStyles>
    <p:titleStyle>
      <a:lvl1pPr algn="l" defTabSz="457200" rtl="0" eaLnBrk="1" latinLnBrk="0" hangingPunct="1">
        <a:spcBef>
          <a:spcPct val="0"/>
        </a:spcBef>
        <a:buNone/>
        <a:defRPr sz="4000" b="1" kern="1200">
          <a:solidFill>
            <a:srgbClr val="FEFEFE"/>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pPr>
              <a:defRPr/>
            </a:pPr>
            <a:fld id="{55284016-71E4-44E0-AD37-0EA9A07B7A49}" type="datetime1">
              <a:rPr lang="en-US" smtClean="0"/>
              <a:pPr>
                <a:defRPr/>
              </a:pPr>
              <a:t>8/8/2016</a:t>
            </a:fld>
            <a:endParaRPr lang="en-US"/>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pPr>
              <a:defRPr/>
            </a:pPr>
            <a:endParaRPr lang="en-US"/>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fld id="{F57E119E-5C65-472F-BB52-91E25CF39BB8}" type="slidenum">
              <a:rPr lang="en-US" altLang="en-US" smtClean="0"/>
              <a:pPr/>
              <a:t>‹#›</a:t>
            </a:fld>
            <a:endParaRPr lang="en-US" altLang="en-US"/>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65525379"/>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Lst>
  <p:hf hdr="0" ftr="0" dt="0"/>
  <p:txStyles>
    <p:title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6858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12">
          <p15:clr>
            <a:srgbClr val="F26B43"/>
          </p15:clr>
        </p15:guide>
        <p15:guide id="2" pos="936">
          <p15:clr>
            <a:srgbClr val="F26B43"/>
          </p15:clr>
        </p15:guide>
        <p15:guide id="3" pos="864">
          <p15:clr>
            <a:srgbClr val="F26B43"/>
          </p15:clr>
        </p15:guide>
        <p15:guide id="0" orient="horz" pos="1368">
          <p15:clr>
            <a:srgbClr val="F26B43"/>
          </p15:clr>
        </p15:guide>
        <p15:guide id="4" orient="horz" pos="1440">
          <p15:clr>
            <a:srgbClr val="F26B43"/>
          </p15:clr>
        </p15:guide>
        <p15:guide id="5" orient="horz" pos="3696">
          <p15:clr>
            <a:srgbClr val="F26B43"/>
          </p15:clr>
        </p15:guide>
        <p15:guide id="6" orient="horz" pos="432">
          <p15:clr>
            <a:srgbClr val="F26B43"/>
          </p15:clr>
        </p15:guide>
        <p15:guide id="7" orient="horz" pos="1512">
          <p15:clr>
            <a:srgbClr val="F26B43"/>
          </p15:clr>
        </p15:guide>
        <p15:guide id="8" pos="5184">
          <p15:clr>
            <a:srgbClr val="F26B43"/>
          </p15:clr>
        </p15:guide>
        <p15:guide id="9" pos="702">
          <p15:clr>
            <a:srgbClr val="F26B43"/>
          </p15:clr>
        </p15:guide>
        <p15:guide id="10" pos="64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14.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22.emf"/><Relationship Id="rId5" Type="http://schemas.openxmlformats.org/officeDocument/2006/relationships/image" Target="../media/image21.png"/><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hyperlink" Target="https://jdih.mahkamahagung.go.id/index.php/beranda/database/2.-Kebijakan-Mahkamah-Agung/5.-Peraturan-Sekretaris-Mahkamah-Agung/Tahun-2015/"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9.pn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761999" y="2514600"/>
            <a:ext cx="7315200" cy="1676400"/>
          </a:xfrm>
          <a:ln>
            <a:miter lim="800000"/>
            <a:headEnd/>
            <a:tailEnd/>
          </a:ln>
          <a:extLst/>
        </p:spPr>
        <p:txBody>
          <a:bodyPr>
            <a:noAutofit/>
          </a:bodyPr>
          <a:lstStyle/>
          <a:p>
            <a:pPr algn="ctr" eaLnBrk="1" fontAlgn="auto" hangingPunct="1">
              <a:spcBef>
                <a:spcPts val="700"/>
              </a:spcBef>
              <a:spcAft>
                <a:spcPts val="0"/>
              </a:spcAft>
              <a:buClr>
                <a:srgbClr val="C0504D"/>
              </a:buClr>
              <a:buSzPct val="85000"/>
              <a:defRPr/>
            </a:pPr>
            <a:r>
              <a:rPr lang="id-ID"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Mekanisme</a:t>
            </a: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 </a:t>
            </a:r>
            <a:r>
              <a:rPr lang="id-ID"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Pengelolaan </a:t>
            </a:r>
            <a:endPar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endParaRPr>
          </a:p>
          <a:p>
            <a:pPr algn="ctr" eaLnBrk="1" fontAlgn="auto" hangingPunct="1">
              <a:spcBef>
                <a:spcPts val="700"/>
              </a:spcBef>
              <a:spcAft>
                <a:spcPts val="0"/>
              </a:spcAft>
              <a:buClr>
                <a:srgbClr val="C0504D"/>
              </a:buClr>
              <a:buSzPct val="85000"/>
              <a:defRPr/>
            </a:pPr>
            <a:r>
              <a:rPr lang="en-US" sz="3000" b="1" dirty="0" err="1">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Hibah</a:t>
            </a: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 </a:t>
            </a:r>
            <a:r>
              <a:rPr lang="en-US" sz="3000" b="1" dirty="0" err="1">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Langsung</a:t>
            </a: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 </a:t>
            </a:r>
            <a:r>
              <a:rPr lang="en-US" sz="3000" b="1" dirty="0" err="1">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Dalam</a:t>
            </a: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 </a:t>
            </a:r>
            <a:r>
              <a:rPr lang="en-US" sz="3000" b="1" dirty="0" err="1">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Negeri</a:t>
            </a:r>
            <a:endPar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endParaRPr>
          </a:p>
          <a:p>
            <a:pPr algn="ctr" eaLnBrk="1" fontAlgn="auto" hangingPunct="1">
              <a:spcBef>
                <a:spcPts val="700"/>
              </a:spcBef>
              <a:spcAft>
                <a:spcPts val="0"/>
              </a:spcAft>
              <a:buClr>
                <a:srgbClr val="C0504D"/>
              </a:buClr>
              <a:buSzPct val="85000"/>
              <a:defRPr/>
            </a:pP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di </a:t>
            </a:r>
            <a:r>
              <a:rPr lang="en-US" sz="3000" b="1" dirty="0" err="1">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Lingkungan</a:t>
            </a: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 </a:t>
            </a:r>
            <a:r>
              <a:rPr lang="en-US" sz="3000" b="1" dirty="0" err="1">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Mahkamah</a:t>
            </a: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 </a:t>
            </a:r>
            <a:r>
              <a:rPr lang="en-US" sz="3000" b="1" dirty="0" err="1">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Agung</a:t>
            </a:r>
            <a:r>
              <a:rPr lang="en-US" sz="3000" b="1"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rPr>
              <a:t> RI</a:t>
            </a:r>
            <a:endParaRPr lang="en-US" sz="3000" b="1" i="1" spc="100" dirty="0">
              <a:ln w="12700">
                <a:solidFill>
                  <a:schemeClr val="tx2">
                    <a:satMod val="155000"/>
                  </a:schemeClr>
                </a:solidFill>
                <a:prstDash val="solid"/>
              </a:ln>
              <a:solidFill>
                <a:schemeClr val="accent3">
                  <a:lumMod val="40000"/>
                  <a:lumOff val="60000"/>
                </a:schemeClr>
              </a:solidFill>
              <a:effectLst>
                <a:outerShdw blurRad="50800" dist="38100" dir="8100000" algn="tr" rotWithShape="0">
                  <a:prstClr val="black">
                    <a:alpha val="40000"/>
                  </a:prstClr>
                </a:outerShdw>
              </a:effectLst>
              <a:latin typeface="Lucida Calligraphy" pitchFamily="66" charset="0"/>
              <a:cs typeface="Tahoma" pitchFamily="34" charset="0"/>
            </a:endParaRPr>
          </a:p>
        </p:txBody>
      </p:sp>
      <p:pic>
        <p:nvPicPr>
          <p:cNvPr id="8196" name="Picture 3" descr="Description: logo m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210" y="304800"/>
            <a:ext cx="1696779"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28598" y="228600"/>
            <a:ext cx="228601" cy="2514600"/>
          </a:xfrm>
          <a:prstGeom prst="rect">
            <a:avLst/>
          </a:prstGeom>
          <a:pattFill prst="wdDn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p:cNvSpPr/>
          <p:nvPr/>
        </p:nvSpPr>
        <p:spPr>
          <a:xfrm rot="5400000">
            <a:off x="1028700" y="-342900"/>
            <a:ext cx="228600" cy="1371600"/>
          </a:xfrm>
          <a:prstGeom prst="rect">
            <a:avLst/>
          </a:prstGeom>
          <a:pattFill prst="wdDn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8690809" y="2133600"/>
            <a:ext cx="228601" cy="2514600"/>
          </a:xfrm>
          <a:prstGeom prst="rect">
            <a:avLst/>
          </a:prstGeom>
          <a:pattFill prst="wdDn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rot="5400000">
            <a:off x="7890709" y="3848100"/>
            <a:ext cx="228600" cy="1371600"/>
          </a:xfrm>
          <a:prstGeom prst="rect">
            <a:avLst/>
          </a:prstGeom>
          <a:pattFill prst="wdDn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6019800" y="6261410"/>
            <a:ext cx="3124200" cy="5965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1400" noProof="1"/>
              <a:t>Biro Perencanaan dan Organisasi</a:t>
            </a:r>
          </a:p>
          <a:p>
            <a:r>
              <a:rPr lang="id-ID" noProof="1"/>
              <a:t>Badan Urusan Administrasi</a:t>
            </a:r>
          </a:p>
        </p:txBody>
      </p:sp>
      <p:grpSp>
        <p:nvGrpSpPr>
          <p:cNvPr id="9" name="Group 8"/>
          <p:cNvGrpSpPr/>
          <p:nvPr/>
        </p:nvGrpSpPr>
        <p:grpSpPr>
          <a:xfrm>
            <a:off x="1066800" y="5257800"/>
            <a:ext cx="5334000" cy="533400"/>
            <a:chOff x="1371600" y="5334000"/>
            <a:chExt cx="5105400" cy="533400"/>
          </a:xfrm>
        </p:grpSpPr>
        <p:sp>
          <p:nvSpPr>
            <p:cNvPr id="10" name="Rounded Rectangle 9"/>
            <p:cNvSpPr/>
            <p:nvPr/>
          </p:nvSpPr>
          <p:spPr>
            <a:xfrm>
              <a:off x="2209800" y="5410200"/>
              <a:ext cx="4267200" cy="457200"/>
            </a:xfrm>
            <a:prstGeom prst="roundRect">
              <a:avLst/>
            </a:prstGeom>
            <a:noFill/>
            <a:ln w="38100">
              <a:solidFill>
                <a:schemeClr val="tx1"/>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pc="100" dirty="0">
                  <a:ln w="12700">
                    <a:solidFill>
                      <a:schemeClr val="tx2">
                        <a:satMod val="155000"/>
                      </a:schemeClr>
                    </a:solidFill>
                    <a:prstDash val="solid"/>
                  </a:ln>
                  <a:solidFill>
                    <a:schemeClr val="accent3">
                      <a:lumMod val="40000"/>
                      <a:lumOff val="60000"/>
                    </a:schemeClr>
                  </a:solidFill>
                  <a:latin typeface="+mj-lt"/>
                  <a:cs typeface="Tahoma" pitchFamily="34" charset="0"/>
                </a:rPr>
                <a:t>http://bit.ly/materihibahmari2016</a:t>
              </a:r>
            </a:p>
          </p:txBody>
        </p:sp>
        <p:pic>
          <p:nvPicPr>
            <p:cNvPr id="13" name="Picture 2" descr="C:\Users\renprog_perencanaan\Pictures\Download-logo.png"/>
            <p:cNvPicPr>
              <a:picLocks noChangeAspect="1" noChangeArrowheads="1"/>
            </p:cNvPicPr>
            <p:nvPr/>
          </p:nvPicPr>
          <p:blipFill>
            <a:blip r:embed="rId4" cstate="print">
              <a:lum bright="70000" contrast="-70000"/>
            </a:blip>
            <a:srcRect/>
            <a:stretch>
              <a:fillRect/>
            </a:stretch>
          </p:blipFill>
          <p:spPr bwMode="auto">
            <a:xfrm flipH="1">
              <a:off x="1371600" y="5334000"/>
              <a:ext cx="685800" cy="527417"/>
            </a:xfrm>
            <a:prstGeom prst="rect">
              <a:avLst/>
            </a:prstGeom>
            <a:noFill/>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1" y="466968"/>
            <a:ext cx="8153399" cy="599832"/>
          </a:xfrm>
        </p:spPr>
        <p:txBody>
          <a:bodyPr>
            <a:normAutofit/>
          </a:bodyPr>
          <a:lstStyle/>
          <a:p>
            <a:pPr>
              <a:defRPr/>
            </a:pPr>
            <a:r>
              <a:rPr lang="en-US" sz="3500" dirty="0" err="1"/>
              <a:t>Pengajuan</a:t>
            </a:r>
            <a:r>
              <a:rPr lang="en-US" sz="3500" dirty="0"/>
              <a:t> </a:t>
            </a:r>
            <a:r>
              <a:rPr lang="en-US" sz="3500" dirty="0" err="1"/>
              <a:t>Nomor</a:t>
            </a:r>
            <a:r>
              <a:rPr lang="en-US" sz="3500" dirty="0"/>
              <a:t> Register</a:t>
            </a:r>
          </a:p>
        </p:txBody>
      </p:sp>
      <p:sp>
        <p:nvSpPr>
          <p:cNvPr id="17411" name="Content Placeholder 2"/>
          <p:cNvSpPr>
            <a:spLocks noGrp="1"/>
          </p:cNvSpPr>
          <p:nvPr>
            <p:ph idx="1"/>
          </p:nvPr>
        </p:nvSpPr>
        <p:spPr>
          <a:xfrm>
            <a:off x="949569" y="1272604"/>
            <a:ext cx="7965831" cy="5509195"/>
          </a:xfrm>
        </p:spPr>
        <p:txBody>
          <a:bodyPr>
            <a:normAutofit/>
          </a:bodyPr>
          <a:lstStyle/>
          <a:p>
            <a:pPr algn="just">
              <a:buFont typeface="Wingdings" panose="05000000000000000000" pitchFamily="2" charset="2"/>
              <a:buChar char="q"/>
            </a:pPr>
            <a:r>
              <a:rPr lang="id-ID" altLang="en-US" sz="2200" noProof="1">
                <a:solidFill>
                  <a:schemeClr val="tx1"/>
                </a:solidFill>
              </a:rPr>
              <a:t>Sebelum melakukan pengajuan nomor register, terlebih dahulu Satker membuat Naskah Perjanjian Hibah (NPH) antara penerima hibah dengan pemberi hibah.</a:t>
            </a:r>
          </a:p>
          <a:p>
            <a:pPr algn="just">
              <a:buFont typeface="Wingdings" panose="05000000000000000000" pitchFamily="2" charset="2"/>
              <a:buChar char="q"/>
            </a:pPr>
            <a:r>
              <a:rPr lang="en-US" altLang="en-US" sz="2200" dirty="0" err="1">
                <a:solidFill>
                  <a:schemeClr val="tx1"/>
                </a:solidFill>
              </a:rPr>
              <a:t>Satk</a:t>
            </a:r>
            <a:r>
              <a:rPr lang="id-ID" altLang="en-US" sz="2200" dirty="0">
                <a:solidFill>
                  <a:schemeClr val="tx1"/>
                </a:solidFill>
              </a:rPr>
              <a:t>er selaku PA/Kuasa PA mengajukan permohonan nomor register atas hibah langsung bentuk uang</a:t>
            </a:r>
            <a:r>
              <a:rPr lang="en-US" altLang="en-US" sz="2200" dirty="0">
                <a:solidFill>
                  <a:schemeClr val="tx1"/>
                </a:solidFill>
              </a:rPr>
              <a:t> </a:t>
            </a:r>
            <a:r>
              <a:rPr lang="id-ID" altLang="en-US" sz="2200" dirty="0">
                <a:solidFill>
                  <a:schemeClr val="tx1"/>
                </a:solidFill>
              </a:rPr>
              <a:t>kepada D</a:t>
            </a:r>
            <a:r>
              <a:rPr lang="en-US" altLang="en-US" sz="2200" dirty="0">
                <a:solidFill>
                  <a:schemeClr val="tx1"/>
                </a:solidFill>
              </a:rPr>
              <a:t>JPPR </a:t>
            </a:r>
            <a:r>
              <a:rPr lang="id-ID" altLang="en-US" sz="2200" dirty="0">
                <a:solidFill>
                  <a:schemeClr val="tx1"/>
                </a:solidFill>
              </a:rPr>
              <a:t>c.q. Direktur E</a:t>
            </a:r>
            <a:r>
              <a:rPr lang="en-US" altLang="en-US" sz="2200" dirty="0">
                <a:solidFill>
                  <a:schemeClr val="tx1"/>
                </a:solidFill>
              </a:rPr>
              <a:t>AS</a:t>
            </a:r>
            <a:r>
              <a:rPr lang="id-ID" altLang="en-US" sz="2200" dirty="0">
                <a:solidFill>
                  <a:schemeClr val="tx1"/>
                </a:solidFill>
              </a:rPr>
              <a:t>.</a:t>
            </a:r>
            <a:endParaRPr lang="en-US" altLang="en-US" sz="2200" dirty="0">
              <a:solidFill>
                <a:schemeClr val="tx1"/>
              </a:solidFill>
            </a:endParaRPr>
          </a:p>
          <a:p>
            <a:pPr algn="just">
              <a:buFont typeface="Wingdings" panose="05000000000000000000" pitchFamily="2" charset="2"/>
              <a:buChar char="q"/>
            </a:pPr>
            <a:r>
              <a:rPr lang="id-ID" altLang="en-US" sz="2200" dirty="0">
                <a:solidFill>
                  <a:schemeClr val="tx1"/>
                </a:solidFill>
              </a:rPr>
              <a:t>Permohonan nomor register dilampiri:</a:t>
            </a:r>
            <a:endParaRPr lang="en-US" altLang="en-US" sz="2200" dirty="0">
              <a:solidFill>
                <a:schemeClr val="tx1"/>
              </a:solidFill>
            </a:endParaRPr>
          </a:p>
          <a:p>
            <a:pPr marL="714375" indent="-357188" algn="just">
              <a:lnSpc>
                <a:spcPct val="100000"/>
              </a:lnSpc>
              <a:spcBef>
                <a:spcPts val="0"/>
              </a:spcBef>
              <a:spcAft>
                <a:spcPts val="0"/>
              </a:spcAft>
              <a:buFont typeface="Wingdings" panose="05000000000000000000" pitchFamily="2" charset="2"/>
              <a:buChar char="§"/>
            </a:pPr>
            <a:r>
              <a:rPr lang="en-US" altLang="en-US" sz="2200" i="0" dirty="0" err="1">
                <a:solidFill>
                  <a:schemeClr val="tx1"/>
                </a:solidFill>
              </a:rPr>
              <a:t>Naskah</a:t>
            </a:r>
            <a:r>
              <a:rPr lang="en-US" altLang="en-US" sz="2200" i="0" dirty="0">
                <a:solidFill>
                  <a:schemeClr val="tx1"/>
                </a:solidFill>
              </a:rPr>
              <a:t> </a:t>
            </a:r>
            <a:r>
              <a:rPr lang="id-ID" altLang="en-US" sz="2200" i="0" dirty="0">
                <a:solidFill>
                  <a:schemeClr val="tx1"/>
                </a:solidFill>
              </a:rPr>
              <a:t>Perjanjian Hibah (</a:t>
            </a:r>
            <a:r>
              <a:rPr lang="id-ID" altLang="en-US" sz="2200" i="1" dirty="0">
                <a:solidFill>
                  <a:schemeClr val="tx1"/>
                </a:solidFill>
              </a:rPr>
              <a:t>Grant Agreement</a:t>
            </a:r>
            <a:r>
              <a:rPr lang="id-ID" altLang="en-US" sz="2200" i="0" dirty="0">
                <a:solidFill>
                  <a:schemeClr val="tx1"/>
                </a:solidFill>
              </a:rPr>
              <a:t>)</a:t>
            </a:r>
            <a:r>
              <a:rPr lang="en-US" altLang="en-US" sz="2200" i="0" dirty="0">
                <a:solidFill>
                  <a:schemeClr val="tx1"/>
                </a:solidFill>
              </a:rPr>
              <a:t>, </a:t>
            </a:r>
            <a:r>
              <a:rPr lang="id-ID" altLang="en-US" sz="2200" i="0" dirty="0">
                <a:solidFill>
                  <a:schemeClr val="tx1"/>
                </a:solidFill>
              </a:rPr>
              <a:t>atau</a:t>
            </a:r>
            <a:endParaRPr lang="en-US" altLang="en-US" sz="2200" i="0" dirty="0">
              <a:solidFill>
                <a:schemeClr val="tx1"/>
              </a:solidFill>
            </a:endParaRPr>
          </a:p>
          <a:p>
            <a:pPr marL="357187" indent="0" algn="just">
              <a:lnSpc>
                <a:spcPct val="100000"/>
              </a:lnSpc>
              <a:spcBef>
                <a:spcPts val="0"/>
              </a:spcBef>
              <a:spcAft>
                <a:spcPts val="0"/>
              </a:spcAft>
              <a:buNone/>
            </a:pPr>
            <a:r>
              <a:rPr lang="en-US" altLang="en-US" sz="2200" dirty="0">
                <a:solidFill>
                  <a:schemeClr val="tx1"/>
                </a:solidFill>
              </a:rPr>
              <a:t>	</a:t>
            </a:r>
            <a:r>
              <a:rPr lang="id-ID" altLang="en-US" sz="2200" i="0" dirty="0">
                <a:solidFill>
                  <a:schemeClr val="tx1"/>
                </a:solidFill>
              </a:rPr>
              <a:t>dokumen lain yang dipersamakan; dan</a:t>
            </a:r>
            <a:endParaRPr lang="en-US" altLang="en-US" sz="2200" dirty="0">
              <a:solidFill>
                <a:schemeClr val="tx1"/>
              </a:solidFill>
            </a:endParaRPr>
          </a:p>
          <a:p>
            <a:pPr marL="714375" indent="-357188" algn="just">
              <a:lnSpc>
                <a:spcPct val="100000"/>
              </a:lnSpc>
              <a:spcBef>
                <a:spcPts val="0"/>
              </a:spcBef>
              <a:spcAft>
                <a:spcPts val="0"/>
              </a:spcAft>
              <a:buFont typeface="Wingdings" panose="05000000000000000000" pitchFamily="2" charset="2"/>
              <a:buChar char="§"/>
            </a:pPr>
            <a:r>
              <a:rPr lang="id-ID" altLang="en-US" sz="2200" i="0" dirty="0">
                <a:solidFill>
                  <a:schemeClr val="tx1"/>
                </a:solidFill>
              </a:rPr>
              <a:t>Ringkasan Hibah (</a:t>
            </a:r>
            <a:r>
              <a:rPr lang="id-ID" altLang="en-US" sz="2200" i="1" dirty="0">
                <a:solidFill>
                  <a:schemeClr val="tx1"/>
                </a:solidFill>
              </a:rPr>
              <a:t>Grant Summary</a:t>
            </a:r>
            <a:r>
              <a:rPr lang="id-ID" altLang="en-US" sz="2200" i="0" dirty="0">
                <a:solidFill>
                  <a:schemeClr val="tx1"/>
                </a:solidFill>
              </a:rPr>
              <a:t>).</a:t>
            </a:r>
            <a:endParaRPr lang="en-US" altLang="en-US" sz="2200" i="0" dirty="0">
              <a:solidFill>
                <a:schemeClr val="tx1"/>
              </a:solidFill>
            </a:endParaRPr>
          </a:p>
          <a:p>
            <a:pPr marL="357187" indent="0" algn="just">
              <a:lnSpc>
                <a:spcPct val="100000"/>
              </a:lnSpc>
              <a:spcBef>
                <a:spcPts val="0"/>
              </a:spcBef>
              <a:spcAft>
                <a:spcPts val="0"/>
              </a:spcAft>
              <a:buNone/>
            </a:pPr>
            <a:endParaRPr lang="en-US" altLang="en-US" sz="1500" i="0" dirty="0">
              <a:solidFill>
                <a:schemeClr val="tx1"/>
              </a:solidFill>
            </a:endParaRPr>
          </a:p>
          <a:p>
            <a:pPr algn="just">
              <a:spcBef>
                <a:spcPts val="0"/>
              </a:spcBef>
              <a:spcAft>
                <a:spcPts val="0"/>
              </a:spcAft>
              <a:buFont typeface="Wingdings" panose="05000000000000000000" pitchFamily="2" charset="2"/>
              <a:buChar char="q"/>
            </a:pPr>
            <a:r>
              <a:rPr lang="en-US" altLang="en-US" sz="2200" dirty="0" err="1">
                <a:solidFill>
                  <a:schemeClr val="tx1"/>
                </a:solidFill>
              </a:rPr>
              <a:t>Jumlah</a:t>
            </a:r>
            <a:r>
              <a:rPr lang="en-US" altLang="en-US" sz="2200" dirty="0">
                <a:solidFill>
                  <a:schemeClr val="tx1"/>
                </a:solidFill>
              </a:rPr>
              <a:t> register : </a:t>
            </a:r>
            <a:r>
              <a:rPr lang="en-US" altLang="en-US" sz="2200" dirty="0" err="1">
                <a:solidFill>
                  <a:schemeClr val="tx1"/>
                </a:solidFill>
              </a:rPr>
              <a:t>Sejumlah</a:t>
            </a:r>
            <a:r>
              <a:rPr lang="en-US" altLang="en-US" sz="2200" dirty="0">
                <a:solidFill>
                  <a:schemeClr val="tx1"/>
                </a:solidFill>
              </a:rPr>
              <a:t> </a:t>
            </a:r>
            <a:r>
              <a:rPr lang="en-US" altLang="en-US" sz="2200" dirty="0" err="1">
                <a:solidFill>
                  <a:schemeClr val="tx1"/>
                </a:solidFill>
              </a:rPr>
              <a:t>Perjanjian</a:t>
            </a:r>
            <a:r>
              <a:rPr lang="en-US" altLang="en-US" sz="2200" dirty="0">
                <a:solidFill>
                  <a:schemeClr val="tx1"/>
                </a:solidFill>
              </a:rPr>
              <a:t> </a:t>
            </a:r>
            <a:r>
              <a:rPr lang="en-US" altLang="en-US" sz="2200" dirty="0" err="1">
                <a:solidFill>
                  <a:schemeClr val="tx1"/>
                </a:solidFill>
              </a:rPr>
              <a:t>Hibah</a:t>
            </a:r>
            <a:endParaRPr lang="en-US" altLang="en-US" sz="2200" dirty="0">
              <a:solidFill>
                <a:schemeClr val="tx1"/>
              </a:solidFill>
            </a:endParaRPr>
          </a:p>
          <a:p>
            <a:pPr marL="0" indent="0" algn="just">
              <a:spcBef>
                <a:spcPts val="0"/>
              </a:spcBef>
              <a:spcAft>
                <a:spcPts val="0"/>
              </a:spcAft>
              <a:buNone/>
            </a:pPr>
            <a:r>
              <a:rPr lang="en-US" altLang="en-US" sz="2200" dirty="0">
                <a:solidFill>
                  <a:schemeClr val="tx1"/>
                </a:solidFill>
              </a:rPr>
              <a:t>     Output : </a:t>
            </a:r>
            <a:r>
              <a:rPr lang="en-US" altLang="en-US" sz="2200" u="sng" dirty="0" err="1">
                <a:solidFill>
                  <a:schemeClr val="tx1"/>
                </a:solidFill>
              </a:rPr>
              <a:t>Nomor</a:t>
            </a:r>
            <a:r>
              <a:rPr lang="en-US" altLang="en-US" sz="2200" u="sng" dirty="0">
                <a:solidFill>
                  <a:schemeClr val="tx1"/>
                </a:solidFill>
              </a:rPr>
              <a:t> Register</a:t>
            </a: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C2DC9D5-BFDB-40A8-B2C4-B701663E9689}" type="slidenum">
              <a:rPr lang="en-US" altLang="en-US">
                <a:solidFill>
                  <a:srgbClr val="B5A788"/>
                </a:solidFill>
                <a:latin typeface="Gill Sans MT" panose="020B0502020104020203" pitchFamily="34" charset="0"/>
              </a:rPr>
              <a:pPr eaLnBrk="1" hangingPunct="1"/>
              <a:t>10</a:t>
            </a:fld>
            <a:endParaRPr lang="en-US" altLang="en-US">
              <a:solidFill>
                <a:srgbClr val="B5A788"/>
              </a:solidFill>
              <a:latin typeface="Gill Sans MT" panose="020B0502020104020203" pitchFamily="34" charset="0"/>
            </a:endParaRPr>
          </a:p>
        </p:txBody>
      </p:sp>
      <p:sp>
        <p:nvSpPr>
          <p:cNvPr id="9" name="Pentagon 8"/>
          <p:cNvSpPr/>
          <p:nvPr/>
        </p:nvSpPr>
        <p:spPr>
          <a:xfrm rot="5400000">
            <a:off x="-379412" y="379412"/>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1</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1" y="451527"/>
            <a:ext cx="8153400" cy="539073"/>
          </a:xfrm>
        </p:spPr>
        <p:txBody>
          <a:bodyPr>
            <a:noAutofit/>
          </a:bodyPr>
          <a:lstStyle/>
          <a:p>
            <a:pPr>
              <a:defRPr/>
            </a:pPr>
            <a:r>
              <a:rPr lang="en-US" sz="3500" dirty="0" err="1"/>
              <a:t>Membuka</a:t>
            </a:r>
            <a:r>
              <a:rPr lang="en-US" sz="3500" dirty="0"/>
              <a:t> </a:t>
            </a:r>
            <a:r>
              <a:rPr lang="id-ID" sz="3500" dirty="0"/>
              <a:t>Rekening Hibah</a:t>
            </a:r>
            <a:endParaRPr lang="en-US" sz="3500" dirty="0"/>
          </a:p>
        </p:txBody>
      </p:sp>
      <p:sp>
        <p:nvSpPr>
          <p:cNvPr id="18436" name="Content Placeholder 2"/>
          <p:cNvSpPr>
            <a:spLocks noGrp="1"/>
          </p:cNvSpPr>
          <p:nvPr>
            <p:ph idx="1"/>
          </p:nvPr>
        </p:nvSpPr>
        <p:spPr>
          <a:xfrm>
            <a:off x="990600" y="1219200"/>
            <a:ext cx="7696200" cy="5638800"/>
          </a:xfrm>
        </p:spPr>
        <p:txBody>
          <a:bodyPr>
            <a:normAutofit/>
          </a:bodyPr>
          <a:lstStyle/>
          <a:p>
            <a:pPr algn="just">
              <a:buFont typeface="Wingdings" panose="05000000000000000000" pitchFamily="2" charset="2"/>
              <a:buChar char="q"/>
            </a:pPr>
            <a:r>
              <a:rPr lang="id-ID" altLang="en-US" sz="2200" dirty="0"/>
              <a:t>Sat</a:t>
            </a:r>
            <a:r>
              <a:rPr lang="en-US" altLang="en-US" sz="2200" dirty="0"/>
              <a:t>k</a:t>
            </a:r>
            <a:r>
              <a:rPr lang="id-ID" altLang="en-US" sz="2200" dirty="0"/>
              <a:t>er selaku PA</a:t>
            </a:r>
            <a:r>
              <a:rPr lang="en-US" altLang="en-US" sz="2200" dirty="0"/>
              <a:t> </a:t>
            </a:r>
            <a:r>
              <a:rPr lang="id-ID" altLang="en-US" sz="2200" dirty="0"/>
              <a:t>/</a:t>
            </a:r>
            <a:r>
              <a:rPr lang="en-US" altLang="en-US" sz="2200" dirty="0"/>
              <a:t> </a:t>
            </a:r>
            <a:r>
              <a:rPr lang="id-ID" altLang="en-US" sz="2200" dirty="0"/>
              <a:t>Kuasa PA mengajukan permohonan persetujuan pembukaan Rekening Hibah kepada </a:t>
            </a:r>
            <a:r>
              <a:rPr lang="en-US" altLang="en-US" sz="2200" dirty="0"/>
              <a:t>KPPN </a:t>
            </a:r>
            <a:r>
              <a:rPr lang="en-US" altLang="en-US" sz="2200" dirty="0" err="1"/>
              <a:t>mitra</a:t>
            </a:r>
            <a:r>
              <a:rPr lang="en-US" altLang="en-US" sz="2200" dirty="0"/>
              <a:t> </a:t>
            </a:r>
            <a:r>
              <a:rPr lang="en-US" altLang="en-US" sz="2200" dirty="0" err="1"/>
              <a:t>kerja</a:t>
            </a:r>
            <a:r>
              <a:rPr lang="en-US" altLang="en-US" sz="2200" dirty="0"/>
              <a:t>.</a:t>
            </a:r>
          </a:p>
          <a:p>
            <a:pPr marL="82550" indent="0" algn="just">
              <a:buNone/>
            </a:pPr>
            <a:endParaRPr lang="en-US" altLang="en-US" sz="2200" dirty="0"/>
          </a:p>
          <a:p>
            <a:pPr marL="82550" indent="0" algn="just">
              <a:buNone/>
            </a:pPr>
            <a:endParaRPr lang="en-US" altLang="en-US" sz="2200" dirty="0"/>
          </a:p>
          <a:p>
            <a:pPr marL="82550" indent="0" algn="just">
              <a:buNone/>
            </a:pPr>
            <a:endParaRPr lang="en-US" altLang="en-US" sz="2200" dirty="0"/>
          </a:p>
          <a:p>
            <a:pPr marL="82550" indent="0" algn="just">
              <a:buNone/>
            </a:pPr>
            <a:endParaRPr lang="en-US" altLang="en-US" sz="2200" dirty="0"/>
          </a:p>
          <a:p>
            <a:pPr algn="just">
              <a:buFont typeface="Wingdings" panose="05000000000000000000" pitchFamily="2" charset="2"/>
              <a:buChar char="q"/>
            </a:pPr>
            <a:r>
              <a:rPr lang="en-US" altLang="en-US" sz="2200" dirty="0" err="1"/>
              <a:t>Lampiran</a:t>
            </a:r>
            <a:r>
              <a:rPr lang="en-US" altLang="en-US" sz="2200" dirty="0"/>
              <a:t> :</a:t>
            </a:r>
          </a:p>
          <a:p>
            <a:pPr marL="714375" lvl="1" indent="-350838" algn="just">
              <a:buFont typeface="Courier New" panose="02070309020205020404" pitchFamily="49" charset="0"/>
              <a:buChar char="o"/>
            </a:pPr>
            <a:r>
              <a:rPr lang="en-US" altLang="en-US" sz="2200" i="0" dirty="0"/>
              <a:t>Surat </a:t>
            </a:r>
            <a:r>
              <a:rPr lang="en-US" altLang="en-US" sz="2200" i="0" dirty="0" err="1"/>
              <a:t>Izin</a:t>
            </a:r>
            <a:r>
              <a:rPr lang="en-US" altLang="en-US" sz="2200" i="0" dirty="0"/>
              <a:t> </a:t>
            </a:r>
            <a:r>
              <a:rPr lang="en-US" altLang="en-US" sz="2200" i="0" dirty="0" err="1"/>
              <a:t>Pembukaan</a:t>
            </a:r>
            <a:r>
              <a:rPr lang="en-US" altLang="en-US" sz="2200" i="0" dirty="0"/>
              <a:t> </a:t>
            </a:r>
            <a:r>
              <a:rPr lang="en-US" altLang="en-US" sz="2200" i="0" dirty="0" err="1"/>
              <a:t>Rekening</a:t>
            </a:r>
            <a:endParaRPr lang="en-US" altLang="en-US" sz="2200" i="0" dirty="0"/>
          </a:p>
          <a:p>
            <a:pPr marL="714375" lvl="1" indent="-350838" algn="just">
              <a:buFont typeface="Courier New" panose="02070309020205020404" pitchFamily="49" charset="0"/>
              <a:buChar char="o"/>
            </a:pPr>
            <a:r>
              <a:rPr lang="en-US" altLang="en-US" sz="2200" i="0" dirty="0"/>
              <a:t>Surat </a:t>
            </a:r>
            <a:r>
              <a:rPr lang="en-US" altLang="en-US" sz="2200" i="0" dirty="0" err="1"/>
              <a:t>Pernyataan</a:t>
            </a:r>
            <a:r>
              <a:rPr lang="en-US" altLang="en-US" sz="2200" i="0" dirty="0"/>
              <a:t> </a:t>
            </a:r>
            <a:r>
              <a:rPr lang="en-US" altLang="en-US" sz="2200" i="0" dirty="0" err="1"/>
              <a:t>Penggunaan</a:t>
            </a:r>
            <a:r>
              <a:rPr lang="en-US" altLang="en-US" sz="2200" i="0" dirty="0"/>
              <a:t> </a:t>
            </a:r>
            <a:r>
              <a:rPr lang="en-US" altLang="en-US" sz="2200" i="0" dirty="0" err="1"/>
              <a:t>Rekening</a:t>
            </a:r>
            <a:r>
              <a:rPr lang="en-US" altLang="en-US" sz="2200" i="0" dirty="0"/>
              <a:t>.</a:t>
            </a:r>
          </a:p>
          <a:p>
            <a:pPr marL="714375" lvl="1" indent="-350838" algn="just">
              <a:buFont typeface="Courier New" panose="02070309020205020404" pitchFamily="49" charset="0"/>
              <a:buChar char="o"/>
            </a:pPr>
            <a:r>
              <a:rPr lang="en-US" altLang="en-US" sz="2200" i="0" dirty="0"/>
              <a:t>Register </a:t>
            </a:r>
            <a:r>
              <a:rPr lang="en-US" altLang="en-US" sz="2200" i="0" dirty="0" err="1"/>
              <a:t>Hibah</a:t>
            </a:r>
            <a:r>
              <a:rPr lang="en-US" altLang="en-US" sz="2200" i="0" dirty="0"/>
              <a:t>.</a:t>
            </a:r>
          </a:p>
          <a:p>
            <a:pPr marL="714375" lvl="1" indent="-350838" algn="just">
              <a:buFont typeface="Courier New" panose="02070309020205020404" pitchFamily="49" charset="0"/>
              <a:buChar char="o"/>
            </a:pPr>
            <a:r>
              <a:rPr lang="id-ID" altLang="en-US" sz="2200" i="0" dirty="0"/>
              <a:t>Pengelolaan Rekening Hibah dilaksanakan oleh Bendahara Pengeluaran</a:t>
            </a:r>
            <a:r>
              <a:rPr lang="en-US" altLang="en-US" sz="2200" i="0" dirty="0"/>
              <a:t>,</a:t>
            </a:r>
            <a:r>
              <a:rPr lang="id-ID" altLang="en-US" sz="2200" i="0" dirty="0"/>
              <a:t>  dapat dibantu</a:t>
            </a:r>
            <a:r>
              <a:rPr lang="en-US" altLang="en-US" sz="2200" i="0" dirty="0"/>
              <a:t> </a:t>
            </a:r>
            <a:r>
              <a:rPr lang="en-US" altLang="en-US" sz="2200" i="0" dirty="0" err="1"/>
              <a:t>oleh</a:t>
            </a:r>
            <a:r>
              <a:rPr lang="en-US" altLang="en-US" sz="2200" i="0" dirty="0"/>
              <a:t> </a:t>
            </a:r>
            <a:r>
              <a:rPr lang="en-US" altLang="en-US" sz="2200" i="0" dirty="0" err="1"/>
              <a:t>Bendahara</a:t>
            </a:r>
            <a:r>
              <a:rPr lang="en-US" altLang="en-US" sz="2200" i="0" dirty="0"/>
              <a:t> </a:t>
            </a:r>
            <a:r>
              <a:rPr lang="en-US" altLang="en-US" sz="2200" i="0" dirty="0" err="1"/>
              <a:t>Pengeluaran</a:t>
            </a:r>
            <a:r>
              <a:rPr lang="en-US" altLang="en-US" sz="2200" i="0" dirty="0"/>
              <a:t> </a:t>
            </a:r>
            <a:r>
              <a:rPr lang="en-US" altLang="en-US" sz="2200" i="0" dirty="0" err="1"/>
              <a:t>Pembantu</a:t>
            </a:r>
            <a:r>
              <a:rPr lang="en-US" altLang="en-US" sz="2200" i="0" dirty="0"/>
              <a:t>.</a:t>
            </a: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4FAAD4-0EDA-40F2-A8AC-592ED410D876}" type="slidenum">
              <a:rPr lang="en-US" altLang="en-US">
                <a:solidFill>
                  <a:srgbClr val="B5A788"/>
                </a:solidFill>
                <a:latin typeface="Gill Sans MT" panose="020B0502020104020203" pitchFamily="34" charset="0"/>
              </a:rPr>
              <a:pPr eaLnBrk="1" hangingPunct="1"/>
              <a:t>11</a:t>
            </a:fld>
            <a:endParaRPr lang="en-US" altLang="en-US">
              <a:solidFill>
                <a:srgbClr val="B5A788"/>
              </a:solidFill>
              <a:latin typeface="Gill Sans MT" panose="020B0502020104020203" pitchFamily="34" charset="0"/>
            </a:endParaRPr>
          </a:p>
        </p:txBody>
      </p:sp>
      <p:sp>
        <p:nvSpPr>
          <p:cNvPr id="6" name="Pentagon 5"/>
          <p:cNvSpPr/>
          <p:nvPr/>
        </p:nvSpPr>
        <p:spPr>
          <a:xfrm rot="5400000">
            <a:off x="-379412"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2</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
        <p:nvSpPr>
          <p:cNvPr id="7" name="Curved Down Arrow 6"/>
          <p:cNvSpPr/>
          <p:nvPr/>
        </p:nvSpPr>
        <p:spPr>
          <a:xfrm>
            <a:off x="1702228" y="2155604"/>
            <a:ext cx="6730146" cy="641350"/>
          </a:xfrm>
          <a:prstGeom prst="curvedDownArrow">
            <a:avLst>
              <a:gd name="adj1" fmla="val 274416"/>
              <a:gd name="adj2" fmla="val 274416"/>
              <a:gd name="adj3" fmla="val 25000"/>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endParaRPr lang="en-US">
              <a:solidFill>
                <a:schemeClr val="tx1"/>
              </a:solidFill>
            </a:endParaRPr>
          </a:p>
        </p:txBody>
      </p:sp>
      <p:sp>
        <p:nvSpPr>
          <p:cNvPr id="8" name="TextBox 8"/>
          <p:cNvSpPr txBox="1">
            <a:spLocks noChangeArrowheads="1"/>
          </p:cNvSpPr>
          <p:nvPr/>
        </p:nvSpPr>
        <p:spPr bwMode="auto">
          <a:xfrm>
            <a:off x="2335221" y="2242956"/>
            <a:ext cx="476933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dirty="0">
                <a:latin typeface="Times New Roman" panose="02020603050405020304" pitchFamily="18" charset="0"/>
              </a:rPr>
              <a:t>I</a:t>
            </a:r>
            <a:r>
              <a:rPr lang="id-ID" altLang="en-US" sz="1800" b="1" dirty="0">
                <a:latin typeface="Times New Roman" panose="02020603050405020304" pitchFamily="18" charset="0"/>
              </a:rPr>
              <a:t>jin Pembukaan Rekening</a:t>
            </a:r>
            <a:endParaRPr lang="en-US" altLang="en-US" sz="1800" b="1" dirty="0">
              <a:latin typeface="Times New Roman" panose="02020603050405020304" pitchFamily="18" charset="0"/>
            </a:endParaRPr>
          </a:p>
          <a:p>
            <a:pPr algn="ctr">
              <a:spcBef>
                <a:spcPct val="0"/>
              </a:spcBef>
              <a:buFontTx/>
              <a:buNone/>
            </a:pPr>
            <a:r>
              <a:rPr lang="id-ID" altLang="en-US" sz="1600" dirty="0">
                <a:latin typeface="Tahoma" panose="020B0604030504040204" pitchFamily="34" charset="0"/>
                <a:cs typeface="Tahoma" panose="020B0604030504040204" pitchFamily="34" charset="0"/>
              </a:rPr>
              <a:t>(</a:t>
            </a:r>
            <a:r>
              <a:rPr lang="id-ID" altLang="en-US" sz="1600" dirty="0">
                <a:solidFill>
                  <a:srgbClr val="C00000"/>
                </a:solidFill>
                <a:latin typeface="Tahoma" panose="020B0604030504040204" pitchFamily="34" charset="0"/>
                <a:cs typeface="Tahoma" panose="020B0604030504040204" pitchFamily="34" charset="0"/>
              </a:rPr>
              <a:t>PMK </a:t>
            </a:r>
            <a:r>
              <a:rPr lang="en-US" altLang="en-US" sz="1600" dirty="0">
                <a:solidFill>
                  <a:srgbClr val="C00000"/>
                </a:solidFill>
                <a:latin typeface="Tahoma" panose="020B0604030504040204" pitchFamily="34" charset="0"/>
                <a:cs typeface="Tahoma" panose="020B0604030504040204" pitchFamily="34" charset="0"/>
              </a:rPr>
              <a:t>252</a:t>
            </a:r>
            <a:r>
              <a:rPr lang="id-ID" altLang="en-US" sz="1600" dirty="0">
                <a:solidFill>
                  <a:srgbClr val="C00000"/>
                </a:solidFill>
                <a:latin typeface="Tahoma" panose="020B0604030504040204" pitchFamily="34" charset="0"/>
                <a:cs typeface="Tahoma" panose="020B0604030504040204" pitchFamily="34" charset="0"/>
              </a:rPr>
              <a:t>/PMK.05/20</a:t>
            </a:r>
            <a:r>
              <a:rPr lang="en-US" altLang="en-US" sz="1600" dirty="0">
                <a:solidFill>
                  <a:srgbClr val="C00000"/>
                </a:solidFill>
                <a:latin typeface="Tahoma" panose="020B0604030504040204" pitchFamily="34" charset="0"/>
                <a:cs typeface="Tahoma" panose="020B0604030504040204" pitchFamily="34" charset="0"/>
              </a:rPr>
              <a:t>14</a:t>
            </a:r>
            <a:r>
              <a:rPr lang="id-ID" altLang="en-US" sz="1600" dirty="0">
                <a:solidFill>
                  <a:srgbClr val="C00000"/>
                </a:solidFill>
                <a:latin typeface="Tahoma" panose="020B0604030504040204" pitchFamily="34" charset="0"/>
                <a:cs typeface="Tahoma" panose="020B0604030504040204" pitchFamily="34" charset="0"/>
              </a:rPr>
              <a:t> </a:t>
            </a:r>
            <a:r>
              <a:rPr lang="id-ID" altLang="en-US" sz="1600" dirty="0">
                <a:latin typeface="Tahoma" panose="020B0604030504040204" pitchFamily="34" charset="0"/>
                <a:cs typeface="Tahoma" panose="020B0604030504040204" pitchFamily="34" charset="0"/>
              </a:rPr>
              <a:t>tentang </a:t>
            </a:r>
            <a:r>
              <a:rPr lang="en-US" altLang="en-US" sz="1600" dirty="0">
                <a:latin typeface="Tahoma" panose="020B0604030504040204" pitchFamily="34" charset="0"/>
                <a:cs typeface="Tahoma" panose="020B0604030504040204" pitchFamily="34" charset="0"/>
              </a:rPr>
              <a:t>R</a:t>
            </a:r>
            <a:r>
              <a:rPr lang="id-ID" altLang="en-US" sz="1600" dirty="0">
                <a:latin typeface="Tahoma" panose="020B0604030504040204" pitchFamily="34" charset="0"/>
                <a:cs typeface="Tahoma" panose="020B0604030504040204" pitchFamily="34" charset="0"/>
              </a:rPr>
              <a:t>ekening milik KL/Satker)</a:t>
            </a:r>
            <a:endParaRPr lang="en-US" altLang="en-US" sz="1600" dirty="0">
              <a:latin typeface="Times New Roman" panose="02020603050405020304" pitchFamily="18" charset="0"/>
            </a:endParaRPr>
          </a:p>
        </p:txBody>
      </p:sp>
      <p:sp>
        <p:nvSpPr>
          <p:cNvPr id="9" name="Curved Down Arrow 8"/>
          <p:cNvSpPr/>
          <p:nvPr/>
        </p:nvSpPr>
        <p:spPr>
          <a:xfrm rot="10800000">
            <a:off x="1825952" y="3817717"/>
            <a:ext cx="5737301" cy="441765"/>
          </a:xfrm>
          <a:prstGeom prst="curvedDownArrow">
            <a:avLst>
              <a:gd name="adj1" fmla="val 274416"/>
              <a:gd name="adj2" fmla="val 274416"/>
              <a:gd name="adj3" fmla="val 25000"/>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solidFill>
                <a:schemeClr val="tx1"/>
              </a:solidFill>
            </a:endParaRPr>
          </a:p>
        </p:txBody>
      </p:sp>
      <p:sp>
        <p:nvSpPr>
          <p:cNvPr id="10" name="TextBox 8"/>
          <p:cNvSpPr txBox="1">
            <a:spLocks noChangeArrowheads="1"/>
          </p:cNvSpPr>
          <p:nvPr/>
        </p:nvSpPr>
        <p:spPr bwMode="auto">
          <a:xfrm>
            <a:off x="3048000" y="3736377"/>
            <a:ext cx="3620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dirty="0" err="1">
                <a:latin typeface="Times New Roman" panose="02020603050405020304" pitchFamily="18" charset="0"/>
              </a:rPr>
              <a:t>Persetujuan</a:t>
            </a:r>
            <a:r>
              <a:rPr lang="en-US" altLang="en-US" sz="1800" b="1" dirty="0">
                <a:latin typeface="Times New Roman" panose="02020603050405020304" pitchFamily="18" charset="0"/>
              </a:rPr>
              <a:t> </a:t>
            </a:r>
            <a:r>
              <a:rPr lang="id-ID" altLang="en-US" sz="1800" b="1" dirty="0">
                <a:latin typeface="Times New Roman" panose="02020603050405020304" pitchFamily="18" charset="0"/>
              </a:rPr>
              <a:t>Pembukaan Rekening</a:t>
            </a:r>
            <a:endParaRPr lang="en-US" altLang="en-US" sz="1800" b="1" dirty="0">
              <a:latin typeface="Times New Roman" panose="02020603050405020304" pitchFamily="18" charset="0"/>
            </a:endParaRPr>
          </a:p>
        </p:txBody>
      </p:sp>
      <p:pic>
        <p:nvPicPr>
          <p:cNvPr id="11"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l="11628" t="10222" r="11628" b="13033"/>
          <a:stretch/>
        </p:blipFill>
        <p:spPr>
          <a:xfrm>
            <a:off x="1702228" y="2833767"/>
            <a:ext cx="632993" cy="598640"/>
          </a:xfrm>
          <a:prstGeom prst="flowChartConnector">
            <a:avLst/>
          </a:prstGeom>
        </p:spPr>
      </p:pic>
      <p:sp>
        <p:nvSpPr>
          <p:cNvPr id="12" name="TextBox 8"/>
          <p:cNvSpPr txBox="1">
            <a:spLocks noChangeArrowheads="1"/>
          </p:cNvSpPr>
          <p:nvPr/>
        </p:nvSpPr>
        <p:spPr bwMode="auto">
          <a:xfrm>
            <a:off x="1582506" y="3407562"/>
            <a:ext cx="8724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dirty="0" err="1">
                <a:latin typeface="Times New Roman" panose="02020603050405020304" pitchFamily="18" charset="0"/>
              </a:rPr>
              <a:t>Satker</a:t>
            </a:r>
            <a:endParaRPr lang="en-US" altLang="en-US" sz="1800" b="1" dirty="0">
              <a:latin typeface="Times New Roman" panose="02020603050405020304" pitchFamily="18"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7125" y="2815596"/>
            <a:ext cx="620900" cy="620900"/>
          </a:xfrm>
          <a:prstGeom prst="rect">
            <a:avLst/>
          </a:prstGeom>
        </p:spPr>
      </p:pic>
      <p:sp>
        <p:nvSpPr>
          <p:cNvPr id="14" name="TextBox 8"/>
          <p:cNvSpPr txBox="1">
            <a:spLocks noChangeArrowheads="1"/>
          </p:cNvSpPr>
          <p:nvPr/>
        </p:nvSpPr>
        <p:spPr bwMode="auto">
          <a:xfrm>
            <a:off x="6629400" y="3364026"/>
            <a:ext cx="16723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dirty="0">
                <a:latin typeface="Times New Roman" panose="02020603050405020304" pitchFamily="18" charset="0"/>
              </a:rPr>
              <a:t>KPPN - DJPB</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71286"/>
            <a:ext cx="8153399" cy="571500"/>
          </a:xfrm>
        </p:spPr>
        <p:txBody>
          <a:bodyPr>
            <a:normAutofit/>
          </a:bodyPr>
          <a:lstStyle/>
          <a:p>
            <a:pPr eaLnBrk="1" fontAlgn="auto" hangingPunct="1">
              <a:spcAft>
                <a:spcPts val="0"/>
              </a:spcAft>
              <a:defRPr/>
            </a:pPr>
            <a:r>
              <a:rPr lang="en-US" sz="3500" dirty="0" err="1">
                <a:solidFill>
                  <a:schemeClr val="tx2">
                    <a:satMod val="130000"/>
                  </a:schemeClr>
                </a:solidFill>
              </a:rPr>
              <a:t>Usulan</a:t>
            </a:r>
            <a:r>
              <a:rPr lang="en-US" sz="3500" dirty="0">
                <a:solidFill>
                  <a:schemeClr val="tx2">
                    <a:satMod val="130000"/>
                  </a:schemeClr>
                </a:solidFill>
              </a:rPr>
              <a:t> </a:t>
            </a:r>
            <a:r>
              <a:rPr lang="en-US" sz="3500" dirty="0" err="1">
                <a:solidFill>
                  <a:schemeClr val="tx2">
                    <a:satMod val="130000"/>
                  </a:schemeClr>
                </a:solidFill>
              </a:rPr>
              <a:t>Pengesahan</a:t>
            </a:r>
            <a:r>
              <a:rPr lang="en-US" sz="3500" dirty="0">
                <a:solidFill>
                  <a:schemeClr val="tx2">
                    <a:satMod val="130000"/>
                  </a:schemeClr>
                </a:solidFill>
              </a:rPr>
              <a:t> </a:t>
            </a:r>
            <a:r>
              <a:rPr lang="en-US" sz="3500" dirty="0" err="1">
                <a:solidFill>
                  <a:schemeClr val="tx2">
                    <a:satMod val="130000"/>
                  </a:schemeClr>
                </a:solidFill>
              </a:rPr>
              <a:t>Revisi</a:t>
            </a:r>
            <a:r>
              <a:rPr lang="en-US" sz="3500" dirty="0">
                <a:solidFill>
                  <a:schemeClr val="tx2">
                    <a:satMod val="130000"/>
                  </a:schemeClr>
                </a:solidFill>
              </a:rPr>
              <a:t> DIPA</a:t>
            </a:r>
          </a:p>
        </p:txBody>
      </p:sp>
      <p:sp>
        <p:nvSpPr>
          <p:cNvPr id="3" name="Content Placeholder 2"/>
          <p:cNvSpPr>
            <a:spLocks noGrp="1"/>
          </p:cNvSpPr>
          <p:nvPr>
            <p:ph idx="1"/>
          </p:nvPr>
        </p:nvSpPr>
        <p:spPr>
          <a:xfrm>
            <a:off x="914400" y="1066799"/>
            <a:ext cx="8000999" cy="5362574"/>
          </a:xfrm>
        </p:spPr>
        <p:txBody>
          <a:bodyPr>
            <a:noAutofit/>
          </a:bodyPr>
          <a:lstStyle/>
          <a:p>
            <a:pPr algn="just">
              <a:lnSpc>
                <a:spcPct val="110000"/>
              </a:lnSpc>
              <a:spcBef>
                <a:spcPts val="0"/>
              </a:spcBef>
              <a:spcAft>
                <a:spcPts val="0"/>
              </a:spcAft>
              <a:buFont typeface="Wingdings" panose="05000000000000000000" pitchFamily="2" charset="2"/>
              <a:buChar char="q"/>
            </a:pPr>
            <a:r>
              <a:rPr lang="en-US" altLang="en-US" dirty="0" err="1"/>
              <a:t>Revisi</a:t>
            </a:r>
            <a:r>
              <a:rPr lang="en-US" altLang="en-US" dirty="0"/>
              <a:t> DIPA :</a:t>
            </a:r>
          </a:p>
          <a:p>
            <a:pPr marL="714375" indent="-350838" algn="just" eaLnBrk="1" fontAlgn="auto" hangingPunct="1">
              <a:lnSpc>
                <a:spcPct val="110000"/>
              </a:lnSpc>
              <a:spcBef>
                <a:spcPts val="0"/>
              </a:spcBef>
              <a:spcAft>
                <a:spcPts val="0"/>
              </a:spcAft>
              <a:buFont typeface="Courier New" panose="02070309020205020404" pitchFamily="49" charset="0"/>
              <a:buChar char="o"/>
              <a:defRPr/>
            </a:pPr>
            <a:r>
              <a:rPr lang="en-US" dirty="0" err="1"/>
              <a:t>Satker</a:t>
            </a:r>
            <a:r>
              <a:rPr lang="en-US" dirty="0"/>
              <a:t> </a:t>
            </a:r>
            <a:r>
              <a:rPr lang="en-US" dirty="0" err="1"/>
              <a:t>Pusat</a:t>
            </a:r>
            <a:r>
              <a:rPr lang="en-US" dirty="0"/>
              <a:t> </a:t>
            </a:r>
            <a:r>
              <a:rPr lang="en-US" dirty="0" err="1"/>
              <a:t>ke</a:t>
            </a:r>
            <a:r>
              <a:rPr lang="en-US" dirty="0"/>
              <a:t> </a:t>
            </a:r>
            <a:r>
              <a:rPr lang="en-US" dirty="0" err="1"/>
              <a:t>Dit</a:t>
            </a:r>
            <a:r>
              <a:rPr lang="en-US" dirty="0"/>
              <a:t>. PA, DJPB.</a:t>
            </a:r>
          </a:p>
          <a:p>
            <a:pPr marL="714375" indent="-350838" algn="just" eaLnBrk="1" fontAlgn="auto" hangingPunct="1">
              <a:lnSpc>
                <a:spcPct val="110000"/>
              </a:lnSpc>
              <a:spcBef>
                <a:spcPts val="0"/>
              </a:spcBef>
              <a:spcAft>
                <a:spcPts val="0"/>
              </a:spcAft>
              <a:buFont typeface="Courier New" panose="02070309020205020404" pitchFamily="49" charset="0"/>
              <a:buChar char="o"/>
              <a:defRPr/>
            </a:pPr>
            <a:r>
              <a:rPr lang="en-US" dirty="0" err="1"/>
              <a:t>Satker</a:t>
            </a:r>
            <a:r>
              <a:rPr lang="en-US" dirty="0"/>
              <a:t> Daerah </a:t>
            </a:r>
            <a:r>
              <a:rPr lang="en-US" dirty="0" err="1"/>
              <a:t>ke</a:t>
            </a:r>
            <a:r>
              <a:rPr lang="en-US" dirty="0"/>
              <a:t> </a:t>
            </a:r>
            <a:r>
              <a:rPr lang="en-US" dirty="0" err="1"/>
              <a:t>Kanwil</a:t>
            </a:r>
            <a:r>
              <a:rPr lang="en-US" dirty="0"/>
              <a:t> DJPB </a:t>
            </a:r>
            <a:r>
              <a:rPr lang="en-US" dirty="0" err="1"/>
              <a:t>mitra</a:t>
            </a:r>
            <a:r>
              <a:rPr lang="en-US" dirty="0"/>
              <a:t> </a:t>
            </a:r>
            <a:r>
              <a:rPr lang="en-US" dirty="0" err="1"/>
              <a:t>kerja</a:t>
            </a:r>
            <a:r>
              <a:rPr lang="en-US" dirty="0"/>
              <a:t>.</a:t>
            </a:r>
          </a:p>
          <a:p>
            <a:pPr marL="714375" indent="-350838" algn="just" eaLnBrk="1" fontAlgn="auto" hangingPunct="1">
              <a:lnSpc>
                <a:spcPct val="110000"/>
              </a:lnSpc>
              <a:spcBef>
                <a:spcPts val="0"/>
              </a:spcBef>
              <a:spcAft>
                <a:spcPts val="0"/>
              </a:spcAft>
              <a:buFont typeface="Courier New" panose="02070309020205020404" pitchFamily="49" charset="0"/>
              <a:buChar char="o"/>
              <a:defRPr/>
            </a:pPr>
            <a:r>
              <a:rPr lang="en-US" dirty="0" err="1"/>
              <a:t>Jumlah</a:t>
            </a:r>
            <a:r>
              <a:rPr lang="en-US" dirty="0"/>
              <a:t> yang </a:t>
            </a:r>
            <a:r>
              <a:rPr lang="en-US" dirty="0" err="1"/>
              <a:t>direvisi</a:t>
            </a:r>
            <a:r>
              <a:rPr lang="en-US" dirty="0"/>
              <a:t> </a:t>
            </a:r>
            <a:r>
              <a:rPr lang="en-US" dirty="0" err="1"/>
              <a:t>adalah</a:t>
            </a:r>
            <a:r>
              <a:rPr lang="en-US" dirty="0"/>
              <a:t> </a:t>
            </a:r>
            <a:r>
              <a:rPr lang="en-US" dirty="0" err="1"/>
              <a:t>Jumlah</a:t>
            </a:r>
            <a:r>
              <a:rPr lang="en-US" dirty="0"/>
              <a:t> yang </a:t>
            </a:r>
            <a:r>
              <a:rPr lang="en-US" dirty="0" err="1"/>
              <a:t>direncanakan</a:t>
            </a:r>
            <a:r>
              <a:rPr lang="en-US" dirty="0"/>
              <a:t> </a:t>
            </a:r>
            <a:r>
              <a:rPr lang="en-US" dirty="0" err="1"/>
              <a:t>akan</a:t>
            </a:r>
            <a:r>
              <a:rPr lang="en-US" dirty="0"/>
              <a:t> </a:t>
            </a:r>
            <a:r>
              <a:rPr lang="en-US" dirty="0" err="1"/>
              <a:t>dilaksanakan</a:t>
            </a:r>
            <a:r>
              <a:rPr lang="en-US" dirty="0"/>
              <a:t> </a:t>
            </a:r>
            <a:r>
              <a:rPr lang="en-US" dirty="0" err="1"/>
              <a:t>dalam</a:t>
            </a:r>
            <a:r>
              <a:rPr lang="en-US" dirty="0"/>
              <a:t> 1 </a:t>
            </a:r>
            <a:r>
              <a:rPr lang="en-US" dirty="0" err="1"/>
              <a:t>tahun</a:t>
            </a:r>
            <a:r>
              <a:rPr lang="en-US" dirty="0"/>
              <a:t>, </a:t>
            </a:r>
            <a:r>
              <a:rPr lang="en-US" dirty="0" err="1"/>
              <a:t>setinggi-tingginya</a:t>
            </a:r>
            <a:r>
              <a:rPr lang="en-US" dirty="0"/>
              <a:t> </a:t>
            </a:r>
            <a:r>
              <a:rPr lang="en-US" dirty="0" err="1"/>
              <a:t>sebesar</a:t>
            </a:r>
            <a:r>
              <a:rPr lang="en-US" dirty="0"/>
              <a:t> </a:t>
            </a:r>
            <a:r>
              <a:rPr lang="en-US" dirty="0" err="1"/>
              <a:t>Perjanjian</a:t>
            </a:r>
            <a:r>
              <a:rPr lang="en-US" dirty="0"/>
              <a:t> </a:t>
            </a:r>
            <a:r>
              <a:rPr lang="en-US" dirty="0" err="1"/>
              <a:t>Hibah</a:t>
            </a:r>
            <a:r>
              <a:rPr lang="en-US" dirty="0"/>
              <a:t>.</a:t>
            </a:r>
          </a:p>
          <a:p>
            <a:pPr marL="714375" indent="-350838" algn="just" eaLnBrk="1" fontAlgn="auto" hangingPunct="1">
              <a:lnSpc>
                <a:spcPct val="110000"/>
              </a:lnSpc>
              <a:spcBef>
                <a:spcPts val="0"/>
              </a:spcBef>
              <a:spcAft>
                <a:spcPts val="0"/>
              </a:spcAft>
              <a:buFont typeface="Courier New" panose="02070309020205020404" pitchFamily="49" charset="0"/>
              <a:buChar char="o"/>
              <a:defRPr/>
            </a:pPr>
            <a:r>
              <a:rPr lang="en-US" dirty="0"/>
              <a:t>Yang di </a:t>
            </a:r>
            <a:r>
              <a:rPr lang="en-US" dirty="0" err="1"/>
              <a:t>Revisi</a:t>
            </a:r>
            <a:r>
              <a:rPr lang="en-US" dirty="0"/>
              <a:t> </a:t>
            </a:r>
            <a:r>
              <a:rPr lang="en-US" dirty="0" err="1"/>
              <a:t>adalah</a:t>
            </a:r>
            <a:r>
              <a:rPr lang="en-US" dirty="0"/>
              <a:t> </a:t>
            </a:r>
            <a:r>
              <a:rPr lang="en-US" dirty="0" err="1"/>
              <a:t>Pagu</a:t>
            </a:r>
            <a:r>
              <a:rPr lang="en-US" dirty="0"/>
              <a:t> </a:t>
            </a:r>
            <a:r>
              <a:rPr lang="en-US" dirty="0" err="1"/>
              <a:t>Belanja</a:t>
            </a:r>
            <a:r>
              <a:rPr lang="en-US" dirty="0"/>
              <a:t> di K/L</a:t>
            </a:r>
          </a:p>
          <a:p>
            <a:pPr marL="714375" indent="-350838" algn="just" eaLnBrk="1" fontAlgn="auto" hangingPunct="1">
              <a:lnSpc>
                <a:spcPct val="110000"/>
              </a:lnSpc>
              <a:spcBef>
                <a:spcPts val="0"/>
              </a:spcBef>
              <a:spcAft>
                <a:spcPts val="0"/>
              </a:spcAft>
              <a:buFont typeface="Courier New" panose="02070309020205020404" pitchFamily="49" charset="0"/>
              <a:buChar char="o"/>
              <a:defRPr/>
            </a:pPr>
            <a:r>
              <a:rPr lang="en-US" dirty="0" err="1"/>
              <a:t>Revisi</a:t>
            </a:r>
            <a:r>
              <a:rPr lang="en-US" dirty="0"/>
              <a:t> </a:t>
            </a:r>
            <a:r>
              <a:rPr lang="en-US" dirty="0" err="1"/>
              <a:t>tersebut</a:t>
            </a:r>
            <a:r>
              <a:rPr lang="en-US" dirty="0"/>
              <a:t> </a:t>
            </a:r>
            <a:r>
              <a:rPr lang="en-US" dirty="0" err="1"/>
              <a:t>bersifat</a:t>
            </a:r>
            <a:r>
              <a:rPr lang="en-US" dirty="0"/>
              <a:t> </a:t>
            </a:r>
            <a:r>
              <a:rPr lang="en-US" i="1" dirty="0"/>
              <a:t>on-top</a:t>
            </a:r>
          </a:p>
          <a:p>
            <a:pPr algn="just">
              <a:lnSpc>
                <a:spcPct val="110000"/>
              </a:lnSpc>
              <a:buFont typeface="Wingdings" panose="05000000000000000000" pitchFamily="2" charset="2"/>
              <a:buChar char="q"/>
            </a:pPr>
            <a:r>
              <a:rPr lang="en-US" altLang="en-US" dirty="0" err="1"/>
              <a:t>Satk</a:t>
            </a:r>
            <a:r>
              <a:rPr lang="id-ID" altLang="en-US" dirty="0"/>
              <a:t>er selaku PA/Kuasa PA mengajukan </a:t>
            </a:r>
            <a:r>
              <a:rPr lang="en-US" altLang="en-US" dirty="0" err="1"/>
              <a:t>usulan</a:t>
            </a:r>
            <a:r>
              <a:rPr lang="en-US" altLang="en-US" dirty="0"/>
              <a:t> </a:t>
            </a:r>
            <a:r>
              <a:rPr lang="en-US" altLang="en-US" dirty="0" err="1"/>
              <a:t>revisi</a:t>
            </a:r>
            <a:r>
              <a:rPr lang="en-US" altLang="en-US" dirty="0"/>
              <a:t> DIPA </a:t>
            </a:r>
            <a:r>
              <a:rPr lang="id-ID" altLang="en-US" dirty="0"/>
              <a:t>atas hibah langsung bentuk uang kepada </a:t>
            </a:r>
            <a:r>
              <a:rPr lang="en-US" altLang="en-US" dirty="0" err="1"/>
              <a:t>Kanwil</a:t>
            </a:r>
            <a:r>
              <a:rPr lang="en-US" altLang="en-US" dirty="0"/>
              <a:t> DJPB </a:t>
            </a:r>
            <a:r>
              <a:rPr lang="en-US" altLang="en-US" dirty="0" err="1"/>
              <a:t>mitra</a:t>
            </a:r>
            <a:r>
              <a:rPr lang="en-US" altLang="en-US" dirty="0"/>
              <a:t> </a:t>
            </a:r>
            <a:r>
              <a:rPr lang="en-US" altLang="en-US" dirty="0" err="1"/>
              <a:t>kerja</a:t>
            </a:r>
            <a:r>
              <a:rPr lang="en-US" altLang="en-US" dirty="0"/>
              <a:t>.</a:t>
            </a:r>
          </a:p>
          <a:p>
            <a:pPr algn="just">
              <a:lnSpc>
                <a:spcPct val="110000"/>
              </a:lnSpc>
              <a:spcBef>
                <a:spcPts val="0"/>
              </a:spcBef>
              <a:spcAft>
                <a:spcPts val="0"/>
              </a:spcAft>
              <a:buFont typeface="Wingdings" panose="05000000000000000000" pitchFamily="2" charset="2"/>
              <a:buChar char="q"/>
            </a:pPr>
            <a:r>
              <a:rPr lang="en-US" altLang="en-US" dirty="0" err="1"/>
              <a:t>Lampiran</a:t>
            </a:r>
            <a:r>
              <a:rPr lang="en-US" altLang="en-US" dirty="0"/>
              <a:t>:</a:t>
            </a:r>
          </a:p>
          <a:p>
            <a:pPr marL="714375" indent="-350838" algn="just">
              <a:lnSpc>
                <a:spcPct val="120000"/>
              </a:lnSpc>
              <a:spcBef>
                <a:spcPts val="0"/>
              </a:spcBef>
              <a:spcAft>
                <a:spcPts val="0"/>
              </a:spcAft>
              <a:buFont typeface="Courier New" panose="02070309020205020404" pitchFamily="49" charset="0"/>
              <a:buChar char="o"/>
            </a:pPr>
            <a:r>
              <a:rPr lang="en-US" altLang="en-US" dirty="0"/>
              <a:t>S</a:t>
            </a:r>
            <a:r>
              <a:rPr lang="id-ID" altLang="en-US" dirty="0"/>
              <a:t>urat </a:t>
            </a:r>
            <a:r>
              <a:rPr lang="en-US" altLang="en-US" dirty="0" err="1"/>
              <a:t>Persetujuan</a:t>
            </a:r>
            <a:r>
              <a:rPr lang="en-US" altLang="en-US" dirty="0"/>
              <a:t> </a:t>
            </a:r>
            <a:r>
              <a:rPr lang="en-US" altLang="en-US" dirty="0" err="1"/>
              <a:t>Pembukaan</a:t>
            </a:r>
            <a:r>
              <a:rPr lang="en-US" altLang="en-US" dirty="0"/>
              <a:t> </a:t>
            </a:r>
            <a:r>
              <a:rPr lang="en-US" altLang="en-US" dirty="0" err="1"/>
              <a:t>Rekening</a:t>
            </a:r>
            <a:r>
              <a:rPr lang="en-US" altLang="en-US" dirty="0"/>
              <a:t> / Surat </a:t>
            </a:r>
            <a:r>
              <a:rPr lang="en-US" altLang="en-US" dirty="0" err="1"/>
              <a:t>Pernyataan</a:t>
            </a:r>
            <a:r>
              <a:rPr lang="en-US" altLang="en-US" dirty="0"/>
              <a:t> </a:t>
            </a:r>
            <a:r>
              <a:rPr lang="en-US" altLang="en-US" dirty="0" err="1"/>
              <a:t>Penggunaan</a:t>
            </a:r>
            <a:r>
              <a:rPr lang="en-US" altLang="en-US" dirty="0"/>
              <a:t> </a:t>
            </a:r>
            <a:r>
              <a:rPr lang="en-US" altLang="en-US" dirty="0" err="1"/>
              <a:t>Rekening</a:t>
            </a:r>
            <a:r>
              <a:rPr lang="en-US" altLang="en-US" dirty="0"/>
              <a:t> </a:t>
            </a:r>
            <a:r>
              <a:rPr lang="en-US" altLang="en-US" dirty="0" err="1"/>
              <a:t>Bendahara</a:t>
            </a:r>
            <a:endParaRPr lang="en-US" altLang="en-US" dirty="0"/>
          </a:p>
          <a:p>
            <a:pPr marL="714375" indent="-350838" algn="just">
              <a:lnSpc>
                <a:spcPct val="120000"/>
              </a:lnSpc>
              <a:spcBef>
                <a:spcPts val="0"/>
              </a:spcBef>
              <a:spcAft>
                <a:spcPts val="0"/>
              </a:spcAft>
              <a:buFont typeface="Courier New" panose="02070309020205020404" pitchFamily="49" charset="0"/>
              <a:buChar char="o"/>
            </a:pPr>
            <a:r>
              <a:rPr lang="id-ID" altLang="en-US" dirty="0"/>
              <a:t>Ringkasan Hibah (</a:t>
            </a:r>
            <a:r>
              <a:rPr lang="id-ID" altLang="en-US" i="1" dirty="0"/>
              <a:t>Grant Summary</a:t>
            </a:r>
            <a:r>
              <a:rPr lang="id-ID" altLang="en-US" dirty="0"/>
              <a:t>)</a:t>
            </a:r>
            <a:endParaRPr lang="en-US" altLang="en-US" dirty="0"/>
          </a:p>
          <a:p>
            <a:pPr marL="714375" indent="-350838" algn="just">
              <a:lnSpc>
                <a:spcPct val="120000"/>
              </a:lnSpc>
              <a:spcBef>
                <a:spcPts val="0"/>
              </a:spcBef>
              <a:spcAft>
                <a:spcPts val="0"/>
              </a:spcAft>
              <a:buFont typeface="Courier New" panose="02070309020205020404" pitchFamily="49" charset="0"/>
              <a:buChar char="o"/>
            </a:pPr>
            <a:r>
              <a:rPr lang="en-US" altLang="en-US" dirty="0"/>
              <a:t>Register </a:t>
            </a:r>
            <a:r>
              <a:rPr lang="en-US" altLang="en-US" dirty="0" err="1"/>
              <a:t>Hibah</a:t>
            </a:r>
            <a:r>
              <a:rPr lang="en-US" altLang="en-US" dirty="0"/>
              <a:t>.</a:t>
            </a:r>
          </a:p>
        </p:txBody>
      </p:sp>
      <p:sp>
        <p:nvSpPr>
          <p:cNvPr id="5" name="Slide Number Placeholder 4"/>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06BE68-D5DB-4E1E-BFC0-8E02B73BCE29}" type="slidenum">
              <a:rPr lang="en-US" altLang="en-US">
                <a:solidFill>
                  <a:srgbClr val="B5A788"/>
                </a:solidFill>
                <a:latin typeface="Gill Sans MT" panose="020B0502020104020203" pitchFamily="34" charset="0"/>
              </a:rPr>
              <a:pPr eaLnBrk="1" hangingPunct="1"/>
              <a:t>12</a:t>
            </a:fld>
            <a:endParaRPr lang="en-US" altLang="en-US">
              <a:solidFill>
                <a:srgbClr val="B5A788"/>
              </a:solidFill>
              <a:latin typeface="Gill Sans MT" panose="020B0502020104020203" pitchFamily="34" charset="0"/>
            </a:endParaRPr>
          </a:p>
        </p:txBody>
      </p:sp>
      <p:sp>
        <p:nvSpPr>
          <p:cNvPr id="7" name="Pentagon 6"/>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3</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
        <p:nvSpPr>
          <p:cNvPr id="4" name="Title 1"/>
          <p:cNvSpPr txBox="1">
            <a:spLocks/>
          </p:cNvSpPr>
          <p:nvPr/>
        </p:nvSpPr>
        <p:spPr>
          <a:xfrm>
            <a:off x="533400" y="6429373"/>
            <a:ext cx="8610600" cy="428627"/>
          </a:xfrm>
          <a:prstGeom prst="rect">
            <a:avLst/>
          </a:prstGeom>
          <a:blipFill>
            <a:blip r:embed="rId3"/>
            <a:tile tx="0" ty="0" sx="100000" sy="100000" flip="none" algn="tl"/>
          </a:blipFill>
          <a:ln>
            <a:noFill/>
          </a:ln>
        </p:spPr>
        <p:style>
          <a:lnRef idx="2">
            <a:schemeClr val="accent5">
              <a:shade val="50000"/>
            </a:schemeClr>
          </a:lnRef>
          <a:fillRef idx="1">
            <a:schemeClr val="accent5"/>
          </a:fillRef>
          <a:effectRef idx="0">
            <a:schemeClr val="accent5"/>
          </a:effectRef>
          <a:fontRef idx="minor">
            <a:schemeClr val="lt1"/>
          </a:fontRef>
        </p:style>
        <p:txBody>
          <a:bodyPr anchor="ctr">
            <a:noAutofit/>
          </a:bodyPr>
          <a:lstStyle/>
          <a:p>
            <a:pPr fontAlgn="auto">
              <a:spcAft>
                <a:spcPts val="0"/>
              </a:spcAft>
              <a:defRPr/>
            </a:pPr>
            <a:r>
              <a:rPr lang="en-US" sz="2200" dirty="0"/>
              <a:t>REVISI DIPA DI DJPPR (999.02) </a:t>
            </a:r>
            <a:r>
              <a:rPr lang="en-US" sz="2200" dirty="0">
                <a:sym typeface="Wingdings" pitchFamily="2" charset="2"/>
              </a:rPr>
              <a:t> </a:t>
            </a:r>
            <a:r>
              <a:rPr lang="en-US" sz="2200" dirty="0" err="1">
                <a:sym typeface="Wingdings" pitchFamily="2" charset="2"/>
              </a:rPr>
              <a:t>Revisi</a:t>
            </a:r>
            <a:r>
              <a:rPr lang="en-US" sz="2200" dirty="0">
                <a:sym typeface="Wingdings" pitchFamily="2" charset="2"/>
              </a:rPr>
              <a:t> </a:t>
            </a:r>
            <a:r>
              <a:rPr lang="en-US" sz="2200" dirty="0" err="1">
                <a:sym typeface="Wingdings" pitchFamily="2" charset="2"/>
              </a:rPr>
              <a:t>Estimasi</a:t>
            </a:r>
            <a:r>
              <a:rPr lang="en-US" sz="2200" dirty="0">
                <a:sym typeface="Wingdings" pitchFamily="2" charset="2"/>
              </a:rPr>
              <a:t> </a:t>
            </a:r>
            <a:r>
              <a:rPr lang="en-US" sz="2200" dirty="0" err="1">
                <a:sym typeface="Wingdings" pitchFamily="2" charset="2"/>
              </a:rPr>
              <a:t>Pendapatan</a:t>
            </a:r>
            <a:r>
              <a:rPr lang="en-US" sz="2200" dirty="0">
                <a:sym typeface="Wingdings" pitchFamily="2" charset="2"/>
              </a:rPr>
              <a:t> </a:t>
            </a:r>
            <a:r>
              <a:rPr lang="en-US" sz="2200" dirty="0" err="1">
                <a:sym typeface="Wingdings" pitchFamily="2" charset="2"/>
              </a:rPr>
              <a:t>Hibah</a:t>
            </a:r>
            <a:endParaRPr lang="en-US" sz="2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4412"/>
            <a:ext cx="8153400" cy="533400"/>
          </a:xfrm>
        </p:spPr>
        <p:txBody>
          <a:bodyPr>
            <a:noAutofit/>
          </a:bodyPr>
          <a:lstStyle/>
          <a:p>
            <a:pPr eaLnBrk="1" fontAlgn="auto" hangingPunct="1">
              <a:spcAft>
                <a:spcPts val="0"/>
              </a:spcAft>
              <a:defRPr/>
            </a:pPr>
            <a:r>
              <a:rPr lang="en-US" sz="3500" dirty="0" err="1">
                <a:solidFill>
                  <a:schemeClr val="tx2">
                    <a:satMod val="130000"/>
                  </a:schemeClr>
                </a:solidFill>
              </a:rPr>
              <a:t>Pengesahan</a:t>
            </a:r>
            <a:r>
              <a:rPr lang="en-US" sz="3500" dirty="0">
                <a:solidFill>
                  <a:schemeClr val="tx2">
                    <a:satMod val="130000"/>
                  </a:schemeClr>
                </a:solidFill>
              </a:rPr>
              <a:t> </a:t>
            </a:r>
            <a:r>
              <a:rPr lang="en-US" sz="3500" dirty="0" err="1">
                <a:solidFill>
                  <a:schemeClr val="tx2">
                    <a:satMod val="130000"/>
                  </a:schemeClr>
                </a:solidFill>
              </a:rPr>
              <a:t>Pendapatan</a:t>
            </a:r>
            <a:r>
              <a:rPr lang="en-US" sz="3500" dirty="0">
                <a:solidFill>
                  <a:schemeClr val="tx2">
                    <a:satMod val="130000"/>
                  </a:schemeClr>
                </a:solidFill>
              </a:rPr>
              <a:t> </a:t>
            </a:r>
            <a:r>
              <a:rPr lang="en-US" sz="3500" dirty="0" err="1">
                <a:solidFill>
                  <a:schemeClr val="tx2">
                    <a:satMod val="130000"/>
                  </a:schemeClr>
                </a:solidFill>
              </a:rPr>
              <a:t>dan</a:t>
            </a:r>
            <a:r>
              <a:rPr lang="en-US" sz="3500" dirty="0">
                <a:solidFill>
                  <a:schemeClr val="tx2">
                    <a:satMod val="130000"/>
                  </a:schemeClr>
                </a:solidFill>
              </a:rPr>
              <a:t> </a:t>
            </a:r>
            <a:r>
              <a:rPr lang="en-US" sz="3500" dirty="0" err="1">
                <a:solidFill>
                  <a:schemeClr val="tx2">
                    <a:satMod val="130000"/>
                  </a:schemeClr>
                </a:solidFill>
              </a:rPr>
              <a:t>Belanja</a:t>
            </a:r>
            <a:endParaRPr lang="en-US" sz="3500" dirty="0">
              <a:solidFill>
                <a:schemeClr val="tx2">
                  <a:satMod val="130000"/>
                </a:schemeClr>
              </a:solidFill>
            </a:endParaRPr>
          </a:p>
        </p:txBody>
      </p:sp>
      <p:sp>
        <p:nvSpPr>
          <p:cNvPr id="3" name="Content Placeholder 2"/>
          <p:cNvSpPr>
            <a:spLocks noGrp="1"/>
          </p:cNvSpPr>
          <p:nvPr>
            <p:ph idx="1"/>
          </p:nvPr>
        </p:nvSpPr>
        <p:spPr>
          <a:xfrm>
            <a:off x="838200" y="1371600"/>
            <a:ext cx="8001000" cy="5486400"/>
          </a:xfrm>
        </p:spPr>
        <p:txBody>
          <a:bodyPr>
            <a:normAutofit fontScale="92500" lnSpcReduction="10000"/>
          </a:bodyPr>
          <a:lstStyle/>
          <a:p>
            <a:pPr marL="539750" indent="-446088" algn="just" eaLnBrk="1" fontAlgn="auto" hangingPunct="1">
              <a:spcAft>
                <a:spcPts val="0"/>
              </a:spcAft>
              <a:buFont typeface="Wingdings" panose="05000000000000000000" pitchFamily="2" charset="2"/>
              <a:buChar char="q"/>
              <a:defRPr/>
            </a:pPr>
            <a:r>
              <a:rPr lang="en-US" altLang="en-US" sz="2200" dirty="0" err="1"/>
              <a:t>Satk</a:t>
            </a:r>
            <a:r>
              <a:rPr lang="id-ID" altLang="en-US" sz="2200" dirty="0"/>
              <a:t>er selaku PA/Kuasa PA mengajukan </a:t>
            </a:r>
            <a:r>
              <a:rPr lang="en-US" sz="2200" dirty="0" err="1"/>
              <a:t>Pengesahan</a:t>
            </a:r>
            <a:r>
              <a:rPr lang="en-US" sz="2200" dirty="0"/>
              <a:t> </a:t>
            </a:r>
            <a:r>
              <a:rPr lang="en-US" sz="2200" dirty="0" err="1"/>
              <a:t>atas</a:t>
            </a:r>
            <a:r>
              <a:rPr lang="en-US" sz="2200" dirty="0"/>
              <a:t> </a:t>
            </a:r>
            <a:r>
              <a:rPr lang="en-US" sz="2200" dirty="0" err="1"/>
              <a:t>Pendapatan</a:t>
            </a:r>
            <a:r>
              <a:rPr lang="en-US" sz="2200" dirty="0"/>
              <a:t> </a:t>
            </a:r>
            <a:r>
              <a:rPr lang="en-US" sz="2200" dirty="0" err="1"/>
              <a:t>dan</a:t>
            </a:r>
            <a:r>
              <a:rPr lang="en-US" sz="2200" dirty="0"/>
              <a:t> </a:t>
            </a:r>
            <a:r>
              <a:rPr lang="en-US" sz="2200" dirty="0" err="1"/>
              <a:t>Belanja</a:t>
            </a:r>
            <a:r>
              <a:rPr lang="en-US" sz="2200" dirty="0"/>
              <a:t> yang </a:t>
            </a:r>
            <a:r>
              <a:rPr lang="en-US" sz="2200" dirty="0" err="1"/>
              <a:t>bersumber</a:t>
            </a:r>
            <a:r>
              <a:rPr lang="en-US" sz="2200" dirty="0"/>
              <a:t> </a:t>
            </a:r>
            <a:r>
              <a:rPr lang="en-US" sz="2200" dirty="0" err="1"/>
              <a:t>dari</a:t>
            </a:r>
            <a:r>
              <a:rPr lang="en-US" sz="2200" dirty="0"/>
              <a:t> </a:t>
            </a:r>
            <a:r>
              <a:rPr lang="en-US" sz="2200" dirty="0" err="1"/>
              <a:t>Hibah</a:t>
            </a:r>
            <a:r>
              <a:rPr lang="en-US" sz="2200" dirty="0"/>
              <a:t> </a:t>
            </a:r>
            <a:r>
              <a:rPr lang="en-US" sz="2200" dirty="0" err="1"/>
              <a:t>melalui</a:t>
            </a:r>
            <a:r>
              <a:rPr lang="en-US" sz="2200" dirty="0"/>
              <a:t> </a:t>
            </a:r>
            <a:r>
              <a:rPr lang="en-US" sz="2200" dirty="0" err="1"/>
              <a:t>pengajuan</a:t>
            </a:r>
            <a:r>
              <a:rPr lang="en-US" sz="2200" dirty="0"/>
              <a:t> SP2HL / SP4HL </a:t>
            </a:r>
            <a:r>
              <a:rPr lang="en-US" sz="2200" dirty="0" err="1"/>
              <a:t>ke</a:t>
            </a:r>
            <a:r>
              <a:rPr lang="en-US" sz="2200" dirty="0"/>
              <a:t> KPPN </a:t>
            </a:r>
            <a:r>
              <a:rPr lang="en-US" sz="2200" dirty="0" err="1"/>
              <a:t>setempat</a:t>
            </a:r>
            <a:r>
              <a:rPr lang="en-US" sz="2200" dirty="0"/>
              <a:t>.</a:t>
            </a:r>
          </a:p>
          <a:p>
            <a:pPr marL="539750" indent="-446088" algn="just" eaLnBrk="1" fontAlgn="auto" hangingPunct="1">
              <a:spcAft>
                <a:spcPts val="0"/>
              </a:spcAft>
              <a:buFont typeface="Wingdings" panose="05000000000000000000" pitchFamily="2" charset="2"/>
              <a:buChar char="q"/>
              <a:defRPr/>
            </a:pPr>
            <a:r>
              <a:rPr lang="en-US" sz="2200" dirty="0" err="1">
                <a:sym typeface="Wingdings" pitchFamily="2" charset="2"/>
              </a:rPr>
              <a:t>Lampiran</a:t>
            </a:r>
            <a:r>
              <a:rPr lang="en-US" sz="2200" dirty="0">
                <a:sym typeface="Wingdings" pitchFamily="2" charset="2"/>
              </a:rPr>
              <a:t> :</a:t>
            </a:r>
          </a:p>
          <a:p>
            <a:pPr marL="903288" lvl="1" indent="-363538" algn="just" eaLnBrk="1" fontAlgn="auto" hangingPunct="1">
              <a:spcAft>
                <a:spcPts val="0"/>
              </a:spcAft>
              <a:buFont typeface="Verdana"/>
              <a:buChar char="◦"/>
              <a:defRPr/>
            </a:pPr>
            <a:r>
              <a:rPr lang="id-ID" sz="2200" i="0" dirty="0"/>
              <a:t>SPTMHL</a:t>
            </a:r>
            <a:r>
              <a:rPr lang="en-US" sz="2200" i="0" dirty="0"/>
              <a:t> (Surat </a:t>
            </a:r>
            <a:r>
              <a:rPr lang="en-US" sz="2200" i="0" dirty="0" err="1"/>
              <a:t>Pernyataan</a:t>
            </a:r>
            <a:r>
              <a:rPr lang="en-US" sz="2200" i="0" dirty="0"/>
              <a:t> </a:t>
            </a:r>
            <a:r>
              <a:rPr lang="en-US" sz="2200" i="0" dirty="0" err="1"/>
              <a:t>Telah</a:t>
            </a:r>
            <a:r>
              <a:rPr lang="en-US" sz="2200" i="0" dirty="0"/>
              <a:t> </a:t>
            </a:r>
            <a:r>
              <a:rPr lang="en-US" sz="2200" i="0" dirty="0" err="1"/>
              <a:t>Menerima</a:t>
            </a:r>
            <a:r>
              <a:rPr lang="en-US" sz="2200" i="0" dirty="0"/>
              <a:t> </a:t>
            </a:r>
            <a:r>
              <a:rPr lang="en-US" sz="2200" i="0" dirty="0" err="1"/>
              <a:t>Hibah</a:t>
            </a:r>
            <a:r>
              <a:rPr lang="en-US" sz="2200" i="0" dirty="0"/>
              <a:t> </a:t>
            </a:r>
            <a:r>
              <a:rPr lang="en-US" sz="2200" i="0" dirty="0" err="1"/>
              <a:t>Langsung</a:t>
            </a:r>
            <a:r>
              <a:rPr lang="en-US" sz="2200" i="0" dirty="0"/>
              <a:t>).</a:t>
            </a:r>
          </a:p>
          <a:p>
            <a:pPr marL="903288" lvl="1" indent="-363538" algn="just" eaLnBrk="1" fontAlgn="auto" hangingPunct="1">
              <a:spcAft>
                <a:spcPts val="0"/>
              </a:spcAft>
              <a:buFont typeface="Verdana"/>
              <a:buChar char="◦"/>
              <a:defRPr/>
            </a:pPr>
            <a:r>
              <a:rPr lang="id-ID" sz="2200" i="0" dirty="0"/>
              <a:t>SPTJM</a:t>
            </a:r>
            <a:r>
              <a:rPr lang="en-US" sz="2200" i="0" dirty="0"/>
              <a:t> (Surat </a:t>
            </a:r>
            <a:r>
              <a:rPr lang="en-US" sz="2200" i="0" dirty="0" err="1"/>
              <a:t>Pernyataan</a:t>
            </a:r>
            <a:r>
              <a:rPr lang="en-US" sz="2200" i="0" dirty="0"/>
              <a:t> </a:t>
            </a:r>
            <a:r>
              <a:rPr lang="en-US" sz="2200" i="0" dirty="0" err="1"/>
              <a:t>Tanggung</a:t>
            </a:r>
            <a:r>
              <a:rPr lang="en-US" sz="2200" i="0" dirty="0"/>
              <a:t> </a:t>
            </a:r>
            <a:r>
              <a:rPr lang="en-US" sz="2200" i="0" dirty="0" err="1"/>
              <a:t>Jawab</a:t>
            </a:r>
            <a:r>
              <a:rPr lang="en-US" sz="2200" i="0" dirty="0"/>
              <a:t> </a:t>
            </a:r>
            <a:r>
              <a:rPr lang="en-US" sz="2200" i="0" dirty="0" err="1"/>
              <a:t>Mutlak</a:t>
            </a:r>
            <a:r>
              <a:rPr lang="en-US" sz="2200" i="0" dirty="0"/>
              <a:t>).</a:t>
            </a:r>
          </a:p>
          <a:p>
            <a:pPr marL="903288" lvl="1" indent="-363538" algn="just" eaLnBrk="1" fontAlgn="auto" hangingPunct="1">
              <a:spcAft>
                <a:spcPts val="0"/>
              </a:spcAft>
              <a:buFont typeface="Verdana"/>
              <a:buChar char="◦"/>
              <a:defRPr/>
            </a:pPr>
            <a:r>
              <a:rPr lang="id-ID" sz="2200" dirty="0"/>
              <a:t>Copy</a:t>
            </a:r>
            <a:r>
              <a:rPr lang="id-ID" sz="2200" i="0" dirty="0"/>
              <a:t> Rekening atas Rekening Hibah</a:t>
            </a:r>
            <a:r>
              <a:rPr lang="en-US" sz="2200" i="0" dirty="0"/>
              <a:t>.</a:t>
            </a:r>
          </a:p>
          <a:p>
            <a:pPr marL="903288" lvl="1" indent="-363538" algn="just" eaLnBrk="1" fontAlgn="auto" hangingPunct="1">
              <a:spcAft>
                <a:spcPts val="0"/>
              </a:spcAft>
              <a:buFont typeface="Verdana"/>
              <a:buChar char="◦"/>
              <a:defRPr/>
            </a:pPr>
            <a:r>
              <a:rPr lang="id-ID" sz="2200" dirty="0"/>
              <a:t>Copy</a:t>
            </a:r>
            <a:r>
              <a:rPr lang="id-ID" sz="2200" i="0" dirty="0"/>
              <a:t> surat persetujuan pembukaan rekening untuk pengajuan SP2HL pertama kali.</a:t>
            </a:r>
            <a:endParaRPr lang="en-US" sz="2200" i="0" dirty="0"/>
          </a:p>
          <a:p>
            <a:pPr marL="539750" indent="-446088" algn="just" eaLnBrk="1" fontAlgn="auto" hangingPunct="1">
              <a:spcAft>
                <a:spcPts val="0"/>
              </a:spcAft>
              <a:buFont typeface="Wingdings" panose="05000000000000000000" pitchFamily="2" charset="2"/>
              <a:buChar char="q"/>
              <a:defRPr/>
            </a:pPr>
            <a:r>
              <a:rPr lang="en-US" sz="2200" dirty="0"/>
              <a:t>Output </a:t>
            </a:r>
            <a:r>
              <a:rPr lang="en-US" sz="2200" dirty="0" err="1"/>
              <a:t>Dokumen</a:t>
            </a:r>
            <a:r>
              <a:rPr lang="en-US" sz="2200" dirty="0"/>
              <a:t> </a:t>
            </a:r>
            <a:r>
              <a:rPr lang="en-US" sz="2200" dirty="0" err="1"/>
              <a:t>Pengesahan</a:t>
            </a:r>
            <a:r>
              <a:rPr lang="en-US" sz="2200" dirty="0"/>
              <a:t> :</a:t>
            </a:r>
          </a:p>
          <a:p>
            <a:pPr marL="903288" lvl="1" indent="-363538" algn="just" eaLnBrk="1" fontAlgn="auto" hangingPunct="1">
              <a:spcAft>
                <a:spcPts val="0"/>
              </a:spcAft>
              <a:buFont typeface="Verdana"/>
              <a:buChar char="◦"/>
              <a:defRPr/>
            </a:pPr>
            <a:r>
              <a:rPr lang="en-US" sz="2200" i="0" dirty="0"/>
              <a:t>SPHL </a:t>
            </a:r>
            <a:r>
              <a:rPr lang="id-ID" sz="2200" i="0" dirty="0"/>
              <a:t>(Surat Pengesahan Hibah Langsung</a:t>
            </a:r>
            <a:r>
              <a:rPr lang="en-US" sz="2200" i="0" dirty="0"/>
              <a:t>.</a:t>
            </a:r>
          </a:p>
          <a:p>
            <a:pPr marL="903288" lvl="1" indent="-363538" algn="just" eaLnBrk="1" fontAlgn="auto" hangingPunct="1">
              <a:spcAft>
                <a:spcPts val="0"/>
              </a:spcAft>
              <a:buFont typeface="Verdana"/>
              <a:buChar char="◦"/>
              <a:defRPr/>
            </a:pPr>
            <a:r>
              <a:rPr lang="en-US" sz="2200" i="0" dirty="0"/>
              <a:t>SP3HL</a:t>
            </a:r>
          </a:p>
          <a:p>
            <a:pPr marL="640080" lvl="1" indent="-237744" algn="just" eaLnBrk="1" fontAlgn="auto" hangingPunct="1">
              <a:spcAft>
                <a:spcPts val="0"/>
              </a:spcAft>
              <a:buFont typeface="Verdana"/>
              <a:buChar char="◦"/>
              <a:defRPr/>
            </a:pPr>
            <a:endParaRPr lang="en-US" sz="1100" dirty="0">
              <a:sym typeface="Wingdings" pitchFamily="2" charset="2"/>
            </a:endParaRPr>
          </a:p>
          <a:p>
            <a:pPr marL="365760" indent="-283464" algn="just" eaLnBrk="1" fontAlgn="auto" hangingPunct="1">
              <a:spcAft>
                <a:spcPts val="0"/>
              </a:spcAft>
              <a:buFont typeface="Wingdings 2"/>
              <a:buChar char=""/>
              <a:defRPr/>
            </a:pPr>
            <a:r>
              <a:rPr lang="id-ID" sz="1900" noProof="1"/>
              <a:t>Catatan :</a:t>
            </a:r>
          </a:p>
          <a:p>
            <a:pPr marL="363538" indent="0" algn="just" defTabSz="363538" eaLnBrk="1" fontAlgn="auto" hangingPunct="1">
              <a:spcAft>
                <a:spcPts val="0"/>
              </a:spcAft>
              <a:buNone/>
              <a:tabLst>
                <a:tab pos="363538" algn="l"/>
              </a:tabLst>
              <a:defRPr/>
            </a:pPr>
            <a:r>
              <a:rPr lang="id-ID" altLang="en-US" sz="1900" i="1" noProof="1"/>
              <a:t>Dalam hal penyampaian SP2HL tersebut tidak dapat melampirkan dokumen Persetujuan Pembukaan Rekening maka dapat menggunakan Surat Pernyataan Penggunaan Rekening Bendaharan untuk Hibah sebagai dokumen yang dipersamakan.</a:t>
            </a:r>
          </a:p>
          <a:p>
            <a:pPr marL="365442" indent="-237744" algn="just" eaLnBrk="1" fontAlgn="auto" hangingPunct="1">
              <a:spcAft>
                <a:spcPts val="0"/>
              </a:spcAft>
              <a:buFont typeface="Verdana"/>
              <a:buNone/>
              <a:defRPr/>
            </a:pPr>
            <a:endParaRPr lang="en-US"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F30786-F5D8-4C02-B02E-CFC2EBE6A484}" type="slidenum">
              <a:rPr lang="en-US" altLang="en-US">
                <a:solidFill>
                  <a:srgbClr val="B5A788"/>
                </a:solidFill>
                <a:latin typeface="Gill Sans MT" panose="020B0502020104020203" pitchFamily="34" charset="0"/>
              </a:rPr>
              <a:pPr eaLnBrk="1" hangingPunct="1"/>
              <a:t>13</a:t>
            </a:fld>
            <a:endParaRPr lang="en-US" altLang="en-US">
              <a:solidFill>
                <a:srgbClr val="B5A788"/>
              </a:solidFill>
              <a:latin typeface="Gill Sans MT" panose="020B0502020104020203" pitchFamily="34" charset="0"/>
            </a:endParaRPr>
          </a:p>
        </p:txBody>
      </p:sp>
      <p:sp>
        <p:nvSpPr>
          <p:cNvPr id="6" name="TextBox 5"/>
          <p:cNvSpPr txBox="1"/>
          <p:nvPr/>
        </p:nvSpPr>
        <p:spPr>
          <a:xfrm>
            <a:off x="10515600" y="5486400"/>
            <a:ext cx="184731" cy="369332"/>
          </a:xfrm>
          <a:prstGeom prst="rect">
            <a:avLst/>
          </a:prstGeom>
          <a:noFill/>
        </p:spPr>
        <p:txBody>
          <a:bodyPr wrap="none" rtlCol="0">
            <a:spAutoFit/>
          </a:bodyPr>
          <a:lstStyle/>
          <a:p>
            <a:endParaRPr lang="id-ID" dirty="0"/>
          </a:p>
        </p:txBody>
      </p:sp>
      <p:sp>
        <p:nvSpPr>
          <p:cNvPr id="7" name="Pentagon 6"/>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4</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04800"/>
            <a:ext cx="8153400" cy="792162"/>
          </a:xfrm>
        </p:spPr>
        <p:txBody>
          <a:bodyPr>
            <a:normAutofit/>
          </a:bodyPr>
          <a:lstStyle/>
          <a:p>
            <a:pPr>
              <a:defRPr/>
            </a:pPr>
            <a:r>
              <a:rPr lang="en-US" sz="3500" dirty="0" err="1"/>
              <a:t>Pengelolaan</a:t>
            </a:r>
            <a:r>
              <a:rPr lang="en-US" sz="3500" dirty="0"/>
              <a:t> </a:t>
            </a:r>
            <a:r>
              <a:rPr lang="en-US" sz="3500" dirty="0" err="1"/>
              <a:t>Rekening</a:t>
            </a:r>
            <a:r>
              <a:rPr lang="en-US" sz="3500" dirty="0"/>
              <a:t> </a:t>
            </a:r>
            <a:r>
              <a:rPr lang="en-US" sz="3500" dirty="0" err="1"/>
              <a:t>Hibah</a:t>
            </a:r>
            <a:endParaRPr lang="en-US" sz="3500" dirty="0"/>
          </a:p>
        </p:txBody>
      </p:sp>
      <p:sp>
        <p:nvSpPr>
          <p:cNvPr id="19459" name="Content Placeholder 2"/>
          <p:cNvSpPr>
            <a:spLocks noGrp="1"/>
          </p:cNvSpPr>
          <p:nvPr>
            <p:ph idx="1"/>
          </p:nvPr>
        </p:nvSpPr>
        <p:spPr>
          <a:xfrm>
            <a:off x="987425" y="1295400"/>
            <a:ext cx="7851775" cy="5562600"/>
          </a:xfrm>
        </p:spPr>
        <p:txBody>
          <a:bodyPr/>
          <a:lstStyle/>
          <a:p>
            <a:pPr algn="just">
              <a:spcAft>
                <a:spcPts val="1000"/>
              </a:spcAft>
              <a:buFont typeface="Wingdings" panose="05000000000000000000" pitchFamily="2" charset="2"/>
              <a:buChar char="q"/>
              <a:defRPr/>
            </a:pPr>
            <a:r>
              <a:rPr lang="en-US" sz="2200" dirty="0" err="1"/>
              <a:t>Satker</a:t>
            </a:r>
            <a:r>
              <a:rPr lang="en-US" sz="2200" dirty="0"/>
              <a:t> </a:t>
            </a:r>
            <a:r>
              <a:rPr lang="id-ID" sz="2200" dirty="0"/>
              <a:t>dapat </a:t>
            </a:r>
            <a:r>
              <a:rPr lang="en-US" sz="2200" dirty="0">
                <a:solidFill>
                  <a:srgbClr val="C00000"/>
                </a:solidFill>
              </a:rPr>
              <a:t>LANGSUNG</a:t>
            </a:r>
            <a:r>
              <a:rPr lang="id-ID" sz="2200" dirty="0"/>
              <a:t> menggunakan </a:t>
            </a:r>
            <a:r>
              <a:rPr lang="en-US" sz="2200" dirty="0"/>
              <a:t>u</a:t>
            </a:r>
            <a:r>
              <a:rPr lang="id-ID" sz="2200" dirty="0"/>
              <a:t>ang yang berasal dari hibah langsung tanpa menunggu terbitnya </a:t>
            </a:r>
            <a:r>
              <a:rPr lang="en-US" sz="2200" dirty="0" err="1"/>
              <a:t>revisi</a:t>
            </a:r>
            <a:r>
              <a:rPr lang="en-US" sz="2200" dirty="0"/>
              <a:t> DIPA.</a:t>
            </a:r>
          </a:p>
          <a:p>
            <a:pPr algn="just">
              <a:spcAft>
                <a:spcPts val="1000"/>
              </a:spcAft>
              <a:buFont typeface="Wingdings" panose="05000000000000000000" pitchFamily="2" charset="2"/>
              <a:buChar char="q"/>
              <a:defRPr/>
            </a:pPr>
            <a:r>
              <a:rPr lang="id-ID" sz="2200" dirty="0"/>
              <a:t>Rekening Hibah yang sudah tidak digunakan </a:t>
            </a:r>
            <a:r>
              <a:rPr lang="en-US" sz="2200" dirty="0">
                <a:solidFill>
                  <a:srgbClr val="C00000"/>
                </a:solidFill>
              </a:rPr>
              <a:t>HARUS DITUTUP </a:t>
            </a:r>
            <a:r>
              <a:rPr lang="id-ID" sz="2200" dirty="0"/>
              <a:t>dan saldonya disetor ke Rekening K</a:t>
            </a:r>
            <a:r>
              <a:rPr lang="en-US" sz="2200" dirty="0"/>
              <a:t>UN </a:t>
            </a:r>
            <a:r>
              <a:rPr lang="id-ID" sz="2200" dirty="0"/>
              <a:t>kecuali ditentukan lain dalam Perjanjian Hibah atau dokumen yang dipersamakan.</a:t>
            </a:r>
            <a:endParaRPr lang="en-US" sz="2200" dirty="0"/>
          </a:p>
          <a:p>
            <a:pPr algn="just">
              <a:spcAft>
                <a:spcPts val="1000"/>
              </a:spcAft>
              <a:buFont typeface="Wingdings" panose="05000000000000000000" pitchFamily="2" charset="2"/>
              <a:buChar char="q"/>
              <a:defRPr/>
            </a:pPr>
            <a:r>
              <a:rPr lang="id-ID" sz="2200" dirty="0"/>
              <a:t>Jasa giro/bunga yang diperoleh dari Rekening Hibah disetor ke Kas Negara sebagai PNBP kecuali </a:t>
            </a:r>
            <a:r>
              <a:rPr lang="id-ID" sz="2200" dirty="0">
                <a:solidFill>
                  <a:srgbClr val="C00000"/>
                </a:solidFill>
              </a:rPr>
              <a:t>ditentukan lain dalam Perjanjian Hibah atau dokumen yang dipersamakan.</a:t>
            </a:r>
            <a:endParaRPr lang="en-US" sz="2200" dirty="0">
              <a:solidFill>
                <a:srgbClr val="C00000"/>
              </a:solidFill>
            </a:endParaRPr>
          </a:p>
          <a:p>
            <a:pPr algn="just">
              <a:spcAft>
                <a:spcPts val="1000"/>
              </a:spcAft>
              <a:buFont typeface="Wingdings" panose="05000000000000000000" pitchFamily="2" charset="2"/>
              <a:buChar char="q"/>
              <a:defRPr/>
            </a:pPr>
            <a:r>
              <a:rPr lang="id-ID" sz="2200" dirty="0"/>
              <a:t>BUN/Kuasa BUN Pusat/Kuasa BUN Daerah dapat melakukan </a:t>
            </a:r>
            <a:r>
              <a:rPr lang="id-ID" sz="2200" i="1" dirty="0"/>
              <a:t>monitoring</a:t>
            </a:r>
            <a:r>
              <a:rPr lang="id-ID" sz="2200" dirty="0"/>
              <a:t> atas pengelolaan Rekening Hibah.</a:t>
            </a:r>
            <a:endParaRPr lang="en-US" sz="2200" dirty="0"/>
          </a:p>
          <a:p>
            <a:pPr marL="82550" indent="0" algn="just">
              <a:buFont typeface="Wingdings 2" panose="05020102010507070707" pitchFamily="18" charset="2"/>
              <a:buNone/>
              <a:defRPr/>
            </a:pPr>
            <a:endParaRPr lang="en-US"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72C611-FF82-4BC9-BA0F-3C248DC43C0C}" type="slidenum">
              <a:rPr lang="en-US" altLang="en-US">
                <a:solidFill>
                  <a:srgbClr val="B5A788"/>
                </a:solidFill>
                <a:latin typeface="Gill Sans MT" panose="020B0502020104020203" pitchFamily="34" charset="0"/>
              </a:rPr>
              <a:pPr eaLnBrk="1" hangingPunct="1"/>
              <a:t>14</a:t>
            </a:fld>
            <a:endParaRPr lang="en-US" altLang="en-US">
              <a:solidFill>
                <a:srgbClr val="B5A788"/>
              </a:solidFill>
              <a:latin typeface="Gill Sans MT" panose="020B0502020104020203" pitchFamily="34" charset="0"/>
            </a:endParaRPr>
          </a:p>
        </p:txBody>
      </p:sp>
      <p:sp>
        <p:nvSpPr>
          <p:cNvPr id="5" name="Pentagon 4"/>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5</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533401" y="1676400"/>
            <a:ext cx="8036830" cy="1676400"/>
          </a:xfrm>
          <a:prstGeom prst="rect">
            <a:avLst/>
          </a:prstGeom>
          <a:noFill/>
          <a:ln w="9525">
            <a:noFill/>
            <a:miter lim="800000"/>
            <a:headEnd/>
            <a:tailEnd/>
          </a:ln>
        </p:spPr>
        <p:txBody>
          <a:bodyPr tIns="0"/>
          <a:lstStyle/>
          <a:p>
            <a:pPr algn="ctr" eaLnBrk="0" hangingPunct="0">
              <a:spcBef>
                <a:spcPts val="600"/>
              </a:spcBef>
              <a:buClr>
                <a:schemeClr val="accent1"/>
              </a:buClr>
              <a:buSzPct val="80000"/>
              <a:buFont typeface="Wingdings 2" pitchFamily="18" charset="2"/>
              <a:buNone/>
              <a:defRPr/>
            </a:pPr>
            <a:r>
              <a:rPr lang="id-ID" sz="2800" b="1" dirty="0">
                <a:effectLst>
                  <a:outerShdw blurRad="38100" dist="38100" dir="2700000" algn="tl">
                    <a:srgbClr val="000000">
                      <a:alpha val="43137"/>
                    </a:srgbClr>
                  </a:outerShdw>
                </a:effectLst>
              </a:rPr>
              <a:t>TATA CARA PENGESAHAN </a:t>
            </a:r>
            <a:endParaRPr lang="en-US" sz="2800" b="1" dirty="0">
              <a:effectLst>
                <a:outerShdw blurRad="38100" dist="38100" dir="2700000" algn="tl">
                  <a:srgbClr val="000000">
                    <a:alpha val="43137"/>
                  </a:srgbClr>
                </a:outerShdw>
              </a:effectLst>
            </a:endParaRPr>
          </a:p>
          <a:p>
            <a:pPr algn="ctr" eaLnBrk="0" hangingPunct="0">
              <a:spcBef>
                <a:spcPts val="600"/>
              </a:spcBef>
              <a:buClr>
                <a:schemeClr val="accent1"/>
              </a:buClr>
              <a:buSzPct val="80000"/>
              <a:buFont typeface="Wingdings 2" pitchFamily="18" charset="2"/>
              <a:buNone/>
              <a:defRPr/>
            </a:pPr>
            <a:r>
              <a:rPr lang="id-ID" sz="2800" b="1" dirty="0">
                <a:effectLst>
                  <a:outerShdw blurRad="38100" dist="38100" dir="2700000" algn="tl">
                    <a:srgbClr val="000000">
                      <a:alpha val="43137"/>
                    </a:srgbClr>
                  </a:outerShdw>
                </a:effectLst>
              </a:rPr>
              <a:t>HIBAH LANGSUNG</a:t>
            </a:r>
            <a:endParaRPr lang="en-US" sz="2800" b="1" dirty="0">
              <a:effectLst>
                <a:outerShdw blurRad="38100" dist="38100" dir="2700000" algn="tl">
                  <a:srgbClr val="000000">
                    <a:alpha val="43137"/>
                  </a:srgbClr>
                </a:outerShdw>
              </a:effectLst>
            </a:endParaRPr>
          </a:p>
          <a:p>
            <a:pPr algn="ctr" eaLnBrk="0" hangingPunct="0">
              <a:spcBef>
                <a:spcPts val="600"/>
              </a:spcBef>
              <a:buClr>
                <a:schemeClr val="accent1"/>
              </a:buClr>
              <a:buSzPct val="80000"/>
              <a:buFont typeface="Wingdings 2" pitchFamily="18" charset="2"/>
              <a:buNone/>
              <a:defRPr/>
            </a:pPr>
            <a:r>
              <a:rPr lang="id-ID" sz="2800" b="1" dirty="0">
                <a:effectLst>
                  <a:outerShdw blurRad="38100" dist="38100" dir="2700000" algn="tl">
                    <a:srgbClr val="000000">
                      <a:alpha val="43137"/>
                    </a:srgbClr>
                  </a:outerShdw>
                </a:effectLst>
              </a:rPr>
              <a:t>DALAM BENTUK </a:t>
            </a:r>
            <a:r>
              <a:rPr lang="en-US" sz="2800" b="1" dirty="0">
                <a:effectLst>
                  <a:outerShdw blurRad="38100" dist="38100" dir="2700000" algn="tl">
                    <a:srgbClr val="000000">
                      <a:alpha val="43137"/>
                    </a:srgbClr>
                  </a:outerShdw>
                </a:effectLst>
              </a:rPr>
              <a:t>BARANG / JASA / SURAT BERHARGA</a:t>
            </a:r>
          </a:p>
          <a:p>
            <a:pPr marL="27432" eaLnBrk="0" hangingPunct="0">
              <a:spcBef>
                <a:spcPts val="600"/>
              </a:spcBef>
              <a:buClr>
                <a:schemeClr val="accent1"/>
              </a:buClr>
              <a:buSzPct val="80000"/>
              <a:buFont typeface="Wingdings 2" pitchFamily="18" charset="2"/>
              <a:buNone/>
              <a:defRPr/>
            </a:pPr>
            <a:endParaRPr lang="en-US" sz="2800" b="1" dirty="0">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491" y="3593405"/>
            <a:ext cx="2914650" cy="2619375"/>
          </a:xfrm>
          <a:prstGeom prst="rect">
            <a:avLst/>
          </a:prstGeom>
        </p:spPr>
      </p:pic>
    </p:spTree>
    <p:extLst>
      <p:ext uri="{BB962C8B-B14F-4D97-AF65-F5344CB8AC3E}">
        <p14:creationId xmlns:p14="http://schemas.microsoft.com/office/powerpoint/2010/main" val="2307033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914400" y="4114800"/>
            <a:ext cx="1676400" cy="914400"/>
            <a:chOff x="7239000" y="1600200"/>
            <a:chExt cx="1600200" cy="914400"/>
          </a:xfrm>
        </p:grpSpPr>
        <p:sp>
          <p:nvSpPr>
            <p:cNvPr id="8" name="Oval 7"/>
            <p:cNvSpPr/>
            <p:nvPr/>
          </p:nvSpPr>
          <p:spPr>
            <a:xfrm>
              <a:off x="7239000" y="1600200"/>
              <a:ext cx="160020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id-ID"/>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1262" t="8456" r="11517" b="31536"/>
            <a:stretch/>
          </p:blipFill>
          <p:spPr>
            <a:xfrm>
              <a:off x="7391400" y="1828800"/>
              <a:ext cx="1295400" cy="350838"/>
            </a:xfrm>
            <a:prstGeom prst="rect">
              <a:avLst/>
            </a:prstGeom>
          </p:spPr>
        </p:pic>
      </p:grpSp>
      <p:sp>
        <p:nvSpPr>
          <p:cNvPr id="10" name="TextBox 9"/>
          <p:cNvSpPr txBox="1"/>
          <p:nvPr/>
        </p:nvSpPr>
        <p:spPr>
          <a:xfrm>
            <a:off x="76200" y="132546"/>
            <a:ext cx="8991600" cy="477054"/>
          </a:xfrm>
          <a:prstGeom prst="rect">
            <a:avLst/>
          </a:prstGeom>
          <a:solidFill>
            <a:schemeClr val="bg1"/>
          </a:solidFill>
          <a:ln w="76200">
            <a:solidFill>
              <a:schemeClr val="tx1"/>
            </a:solidFill>
          </a:ln>
          <a:effectLst>
            <a:glow rad="139700">
              <a:schemeClr val="accent1">
                <a:satMod val="175000"/>
                <a:alpha val="40000"/>
              </a:schemeClr>
            </a:glow>
          </a:effectLst>
        </p:spPr>
        <p:txBody>
          <a:bodyPr wrap="square" rtlCol="0">
            <a:spAutoFit/>
          </a:bodyPr>
          <a:lstStyle/>
          <a:p>
            <a:pPr algn="ctr"/>
            <a:r>
              <a:rPr lang="en-US" sz="2500" b="1" dirty="0" err="1">
                <a:effectLst>
                  <a:outerShdw blurRad="38100" dist="38100" dir="2700000" algn="tl">
                    <a:srgbClr val="000000">
                      <a:alpha val="43137"/>
                    </a:srgbClr>
                  </a:outerShdw>
                </a:effectLst>
              </a:rPr>
              <a:t>Tahapan</a:t>
            </a:r>
            <a:r>
              <a:rPr lang="en-US" sz="2500" b="1" dirty="0">
                <a:effectLst>
                  <a:outerShdw blurRad="38100" dist="38100" dir="2700000" algn="tl">
                    <a:srgbClr val="000000">
                      <a:alpha val="43137"/>
                    </a:srgbClr>
                  </a:outerShdw>
                </a:effectLst>
              </a:rPr>
              <a:t> </a:t>
            </a:r>
            <a:r>
              <a:rPr lang="en-US" sz="2500" b="1" dirty="0" err="1">
                <a:effectLst>
                  <a:outerShdw blurRad="38100" dist="38100" dir="2700000" algn="tl">
                    <a:srgbClr val="000000">
                      <a:alpha val="43137"/>
                    </a:srgbClr>
                  </a:outerShdw>
                </a:effectLst>
              </a:rPr>
              <a:t>Hibah</a:t>
            </a:r>
            <a:r>
              <a:rPr lang="en-US" sz="2500" b="1" dirty="0">
                <a:effectLst>
                  <a:outerShdw blurRad="38100" dist="38100" dir="2700000" algn="tl">
                    <a:srgbClr val="000000">
                      <a:alpha val="43137"/>
                    </a:srgbClr>
                  </a:outerShdw>
                </a:effectLst>
              </a:rPr>
              <a:t> </a:t>
            </a:r>
            <a:r>
              <a:rPr lang="en-US" sz="2500" b="1" dirty="0" err="1">
                <a:effectLst>
                  <a:outerShdw blurRad="38100" dist="38100" dir="2700000" algn="tl">
                    <a:srgbClr val="000000">
                      <a:alpha val="43137"/>
                    </a:srgbClr>
                  </a:outerShdw>
                </a:effectLst>
              </a:rPr>
              <a:t>Langsung</a:t>
            </a:r>
            <a:r>
              <a:rPr lang="en-US" sz="2500" b="1" dirty="0">
                <a:effectLst>
                  <a:outerShdw blurRad="38100" dist="38100" dir="2700000" algn="tl">
                    <a:srgbClr val="000000">
                      <a:alpha val="43137"/>
                    </a:srgbClr>
                  </a:outerShdw>
                </a:effectLst>
              </a:rPr>
              <a:t> </a:t>
            </a:r>
            <a:r>
              <a:rPr lang="en-US" sz="2500" b="1" dirty="0" err="1">
                <a:effectLst>
                  <a:outerShdw blurRad="38100" dist="38100" dir="2700000" algn="tl">
                    <a:srgbClr val="000000">
                      <a:alpha val="43137"/>
                    </a:srgbClr>
                  </a:outerShdw>
                </a:effectLst>
              </a:rPr>
              <a:t>Barang</a:t>
            </a:r>
            <a:r>
              <a:rPr lang="en-US" sz="2500" b="1" dirty="0">
                <a:effectLst>
                  <a:outerShdw blurRad="38100" dist="38100" dir="2700000" algn="tl">
                    <a:srgbClr val="000000">
                      <a:alpha val="43137"/>
                    </a:srgbClr>
                  </a:outerShdw>
                </a:effectLst>
              </a:rPr>
              <a:t> / </a:t>
            </a:r>
            <a:r>
              <a:rPr lang="en-US" sz="2500" b="1" dirty="0" err="1">
                <a:effectLst>
                  <a:outerShdw blurRad="38100" dist="38100" dir="2700000" algn="tl">
                    <a:srgbClr val="000000">
                      <a:alpha val="43137"/>
                    </a:srgbClr>
                  </a:outerShdw>
                </a:effectLst>
              </a:rPr>
              <a:t>Jasa</a:t>
            </a:r>
            <a:r>
              <a:rPr lang="en-US" sz="2500" b="1" dirty="0">
                <a:effectLst>
                  <a:outerShdw blurRad="38100" dist="38100" dir="2700000" algn="tl">
                    <a:srgbClr val="000000">
                      <a:alpha val="43137"/>
                    </a:srgbClr>
                  </a:outerShdw>
                </a:effectLst>
              </a:rPr>
              <a:t> </a:t>
            </a:r>
            <a:endParaRPr lang="id-ID" sz="2500" b="1" dirty="0">
              <a:effectLst>
                <a:outerShdw blurRad="38100" dist="38100" dir="2700000" algn="tl">
                  <a:srgbClr val="000000">
                    <a:alpha val="43137"/>
                  </a:srgbClr>
                </a:outerShdw>
              </a:effectLst>
            </a:endParaRPr>
          </a:p>
        </p:txBody>
      </p:sp>
      <p:sp>
        <p:nvSpPr>
          <p:cNvPr id="11" name="Oval 10"/>
          <p:cNvSpPr/>
          <p:nvPr/>
        </p:nvSpPr>
        <p:spPr>
          <a:xfrm>
            <a:off x="3581400" y="1295400"/>
            <a:ext cx="533400" cy="304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ffectLst>
                  <a:outerShdw blurRad="38100" dist="38100" dir="2700000" algn="tl">
                    <a:srgbClr val="000000">
                      <a:alpha val="43137"/>
                    </a:srgbClr>
                  </a:outerShdw>
                </a:effectLst>
              </a:rPr>
              <a:t>3</a:t>
            </a:r>
            <a:endParaRPr lang="id-ID" b="1" dirty="0">
              <a:solidFill>
                <a:schemeClr val="tx1"/>
              </a:solidFill>
              <a:effectLst>
                <a:outerShdw blurRad="38100" dist="38100" dir="2700000" algn="tl">
                  <a:srgbClr val="000000">
                    <a:alpha val="43137"/>
                  </a:srgbClr>
                </a:outerShdw>
              </a:effectLst>
            </a:endParaRPr>
          </a:p>
        </p:txBody>
      </p:sp>
      <p:sp>
        <p:nvSpPr>
          <p:cNvPr id="12" name="Oval 11"/>
          <p:cNvSpPr/>
          <p:nvPr/>
        </p:nvSpPr>
        <p:spPr>
          <a:xfrm>
            <a:off x="5295900" y="1312985"/>
            <a:ext cx="533400" cy="304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ffectLst>
                  <a:outerShdw blurRad="38100" dist="38100" dir="2700000" algn="tl">
                    <a:srgbClr val="000000">
                      <a:alpha val="43137"/>
                    </a:srgbClr>
                  </a:outerShdw>
                </a:effectLst>
              </a:rPr>
              <a:t>2</a:t>
            </a:r>
            <a:endParaRPr lang="id-ID" b="1" dirty="0">
              <a:solidFill>
                <a:schemeClr val="tx1"/>
              </a:solidFill>
              <a:effectLst>
                <a:outerShdw blurRad="38100" dist="38100" dir="2700000" algn="tl">
                  <a:srgbClr val="000000">
                    <a:alpha val="43137"/>
                  </a:srgbClr>
                </a:outerShdw>
              </a:effectLst>
            </a:endParaRPr>
          </a:p>
        </p:txBody>
      </p:sp>
      <p:cxnSp>
        <p:nvCxnSpPr>
          <p:cNvPr id="17" name="Straight Arrow Connector 16"/>
          <p:cNvCxnSpPr/>
          <p:nvPr/>
        </p:nvCxnSpPr>
        <p:spPr>
          <a:xfrm>
            <a:off x="4267200" y="6324600"/>
            <a:ext cx="533400" cy="0"/>
          </a:xfrm>
          <a:prstGeom prst="straightConnector1">
            <a:avLst/>
          </a:prstGeom>
          <a:ln w="50800">
            <a:solidFill>
              <a:srgbClr val="F94108"/>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828800" y="947428"/>
            <a:ext cx="22860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err="1">
                <a:solidFill>
                  <a:schemeClr val="tx1"/>
                </a:solidFill>
                <a:effectLst>
                  <a:outerShdw blurRad="38100" dist="38100" dir="2700000" algn="tl">
                    <a:srgbClr val="000000">
                      <a:alpha val="43137"/>
                    </a:srgbClr>
                  </a:outerShdw>
                </a:effectLst>
              </a:rPr>
              <a:t>Pengesahan</a:t>
            </a:r>
            <a:r>
              <a:rPr lang="en-US" sz="1500" dirty="0">
                <a:solidFill>
                  <a:schemeClr val="tx1"/>
                </a:solidFill>
                <a:effectLst>
                  <a:outerShdw blurRad="38100" dist="38100" dir="2700000" algn="tl">
                    <a:srgbClr val="000000">
                      <a:alpha val="43137"/>
                    </a:srgbClr>
                  </a:outerShdw>
                </a:effectLst>
              </a:rPr>
              <a:t> SP3HL-BJS</a:t>
            </a:r>
            <a:endParaRPr lang="id-ID" sz="1500" dirty="0">
              <a:solidFill>
                <a:schemeClr val="tx1"/>
              </a:solidFill>
              <a:effectLst>
                <a:outerShdw blurRad="38100" dist="38100" dir="2700000" algn="tl">
                  <a:srgbClr val="000000">
                    <a:alpha val="43137"/>
                  </a:srgbClr>
                </a:outerShdw>
              </a:effectLst>
            </a:endParaRPr>
          </a:p>
        </p:txBody>
      </p:sp>
      <p:sp>
        <p:nvSpPr>
          <p:cNvPr id="16" name="Oval 15"/>
          <p:cNvSpPr/>
          <p:nvPr/>
        </p:nvSpPr>
        <p:spPr>
          <a:xfrm>
            <a:off x="3581400" y="3733800"/>
            <a:ext cx="533400" cy="304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ffectLst>
                  <a:outerShdw blurRad="38100" dist="38100" dir="2700000" algn="tl">
                    <a:srgbClr val="000000">
                      <a:alpha val="43137"/>
                    </a:srgbClr>
                  </a:outerShdw>
                </a:effectLst>
              </a:rPr>
              <a:t>4</a:t>
            </a:r>
            <a:endParaRPr lang="id-ID" b="1" dirty="0">
              <a:solidFill>
                <a:schemeClr val="tx1"/>
              </a:solidFill>
              <a:effectLst>
                <a:outerShdw blurRad="38100" dist="38100" dir="2700000" algn="tl">
                  <a:srgbClr val="000000">
                    <a:alpha val="43137"/>
                  </a:srgbClr>
                </a:outerShdw>
              </a:effectLst>
            </a:endParaRPr>
          </a:p>
        </p:txBody>
      </p:sp>
      <p:sp>
        <p:nvSpPr>
          <p:cNvPr id="13" name="Rectangle 12"/>
          <p:cNvSpPr/>
          <p:nvPr/>
        </p:nvSpPr>
        <p:spPr>
          <a:xfrm>
            <a:off x="914400" y="1828800"/>
            <a:ext cx="18288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778728" y="1097428"/>
            <a:ext cx="1057506" cy="735914"/>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tx1"/>
                </a:solidFill>
                <a:effectLst>
                  <a:outerShdw blurRad="38100" dist="38100" dir="2700000" algn="tl">
                    <a:srgbClr val="000000">
                      <a:alpha val="43137"/>
                    </a:srgbClr>
                  </a:outerShdw>
                </a:effectLst>
              </a:rPr>
              <a:t>Mengajukan</a:t>
            </a:r>
            <a:r>
              <a:rPr lang="en-US" sz="1200" dirty="0">
                <a:solidFill>
                  <a:schemeClr val="tx1"/>
                </a:solidFill>
                <a:effectLst>
                  <a:outerShdw blurRad="38100" dist="38100" dir="2700000" algn="tl">
                    <a:srgbClr val="000000">
                      <a:alpha val="43137"/>
                    </a:srgbClr>
                  </a:outerShdw>
                </a:effectLst>
              </a:rPr>
              <a:t> SPTMHL + SP3HL-BJS + BAST</a:t>
            </a:r>
            <a:endParaRPr lang="id-ID" sz="1200" dirty="0">
              <a:solidFill>
                <a:schemeClr val="tx1"/>
              </a:solidFill>
              <a:effectLst>
                <a:outerShdw blurRad="38100" dist="38100" dir="2700000" algn="tl">
                  <a:srgbClr val="000000">
                    <a:alpha val="43137"/>
                  </a:srgbClr>
                </a:outerShdw>
              </a:effectLst>
            </a:endParaRPr>
          </a:p>
        </p:txBody>
      </p:sp>
      <p:sp>
        <p:nvSpPr>
          <p:cNvPr id="18" name="Rectangle 17"/>
          <p:cNvSpPr/>
          <p:nvPr/>
        </p:nvSpPr>
        <p:spPr>
          <a:xfrm>
            <a:off x="2743200" y="1633228"/>
            <a:ext cx="1295400" cy="114300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tx1"/>
                </a:solidFill>
              </a:rPr>
              <a:t>Mengajukan</a:t>
            </a:r>
            <a:r>
              <a:rPr lang="en-US" sz="1100" dirty="0">
                <a:solidFill>
                  <a:schemeClr val="tx1"/>
                </a:solidFill>
              </a:rPr>
              <a:t> Surat </a:t>
            </a:r>
            <a:r>
              <a:rPr lang="en-US" sz="1100" dirty="0" err="1">
                <a:solidFill>
                  <a:schemeClr val="tx1"/>
                </a:solidFill>
              </a:rPr>
              <a:t>Permohonan</a:t>
            </a:r>
            <a:r>
              <a:rPr lang="en-US" sz="1100" dirty="0">
                <a:solidFill>
                  <a:schemeClr val="tx1"/>
                </a:solidFill>
              </a:rPr>
              <a:t> Register + </a:t>
            </a:r>
            <a:r>
              <a:rPr lang="en-US" sz="1100" dirty="0" err="1">
                <a:solidFill>
                  <a:schemeClr val="tx1"/>
                </a:solidFill>
              </a:rPr>
              <a:t>Perjanjian</a:t>
            </a:r>
            <a:r>
              <a:rPr lang="en-US" sz="1100" dirty="0">
                <a:solidFill>
                  <a:schemeClr val="tx1"/>
                </a:solidFill>
              </a:rPr>
              <a:t> </a:t>
            </a:r>
            <a:r>
              <a:rPr lang="en-US" sz="1100" dirty="0" err="1">
                <a:solidFill>
                  <a:schemeClr val="tx1"/>
                </a:solidFill>
              </a:rPr>
              <a:t>Hibah</a:t>
            </a:r>
            <a:r>
              <a:rPr lang="en-US" sz="1100" dirty="0">
                <a:solidFill>
                  <a:schemeClr val="tx1"/>
                </a:solidFill>
              </a:rPr>
              <a:t> + </a:t>
            </a:r>
            <a:r>
              <a:rPr lang="en-US" sz="1100" dirty="0" err="1">
                <a:solidFill>
                  <a:schemeClr val="tx1"/>
                </a:solidFill>
              </a:rPr>
              <a:t>Dok</a:t>
            </a:r>
            <a:r>
              <a:rPr lang="en-US" sz="1100" dirty="0">
                <a:solidFill>
                  <a:schemeClr val="tx1"/>
                </a:solidFill>
              </a:rPr>
              <a:t> lain </a:t>
            </a:r>
            <a:r>
              <a:rPr lang="en-US" sz="1100" dirty="0" err="1">
                <a:solidFill>
                  <a:schemeClr val="tx1"/>
                </a:solidFill>
              </a:rPr>
              <a:t>yg</a:t>
            </a:r>
            <a:r>
              <a:rPr lang="en-US" sz="1100" dirty="0">
                <a:solidFill>
                  <a:schemeClr val="tx1"/>
                </a:solidFill>
              </a:rPr>
              <a:t> </a:t>
            </a:r>
            <a:r>
              <a:rPr lang="en-US" sz="1100" dirty="0" err="1">
                <a:solidFill>
                  <a:schemeClr val="tx1"/>
                </a:solidFill>
              </a:rPr>
              <a:t>Dipersamakan</a:t>
            </a:r>
            <a:endParaRPr lang="id-ID" sz="1100" dirty="0">
              <a:solidFill>
                <a:schemeClr val="tx1"/>
              </a:solidFill>
            </a:endParaRPr>
          </a:p>
        </p:txBody>
      </p:sp>
      <p:sp>
        <p:nvSpPr>
          <p:cNvPr id="19" name="Oval 18"/>
          <p:cNvSpPr/>
          <p:nvPr/>
        </p:nvSpPr>
        <p:spPr>
          <a:xfrm>
            <a:off x="1367883" y="1859178"/>
            <a:ext cx="1333500" cy="90053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effectLst>
                  <a:outerShdw blurRad="38100" dist="38100" dir="2700000" algn="tl">
                    <a:srgbClr val="000000">
                      <a:alpha val="43137"/>
                    </a:srgbClr>
                  </a:outerShdw>
                </a:effectLst>
              </a:rPr>
              <a:t>DJPPR</a:t>
            </a:r>
            <a:endParaRPr lang="id-ID" sz="2000" b="1" dirty="0">
              <a:solidFill>
                <a:schemeClr val="tx1"/>
              </a:solidFill>
              <a:effectLst>
                <a:outerShdw blurRad="38100" dist="38100" dir="2700000" algn="tl">
                  <a:srgbClr val="000000">
                    <a:alpha val="43137"/>
                  </a:srgbClr>
                </a:outerShdw>
              </a:effectLst>
            </a:endParaRPr>
          </a:p>
        </p:txBody>
      </p:sp>
      <p:sp>
        <p:nvSpPr>
          <p:cNvPr id="20" name="Rectangle 19"/>
          <p:cNvSpPr/>
          <p:nvPr/>
        </p:nvSpPr>
        <p:spPr>
          <a:xfrm>
            <a:off x="4800600" y="3429000"/>
            <a:ext cx="4190999" cy="1981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6" name="Content Placeholder 3"/>
          <p:cNvPicPr>
            <a:picLocks noGrp="1" noChangeAspect="1"/>
          </p:cNvPicPr>
          <p:nvPr>
            <p:ph sz="quarter" idx="4294967295"/>
          </p:nvPr>
        </p:nvPicPr>
        <p:blipFill rotWithShape="1">
          <a:blip r:embed="rId5" cstate="print">
            <a:extLst>
              <a:ext uri="{28A0092B-C50C-407E-A947-70E740481C1C}">
                <a14:useLocalDpi xmlns:a14="http://schemas.microsoft.com/office/drawing/2010/main" val="0"/>
              </a:ext>
            </a:extLst>
          </a:blip>
          <a:srcRect l="11628" t="10222" r="11628" b="13033"/>
          <a:stretch/>
        </p:blipFill>
        <p:spPr>
          <a:xfrm>
            <a:off x="3886200" y="2133600"/>
            <a:ext cx="1676400" cy="1752600"/>
          </a:xfrm>
          <a:prstGeom prst="flowChartConnector">
            <a:avLst/>
          </a:prstGeom>
        </p:spPr>
      </p:pic>
      <p:sp>
        <p:nvSpPr>
          <p:cNvPr id="21" name="Oval 20"/>
          <p:cNvSpPr/>
          <p:nvPr/>
        </p:nvSpPr>
        <p:spPr>
          <a:xfrm>
            <a:off x="5435643" y="4588727"/>
            <a:ext cx="533400" cy="304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ffectLst>
                  <a:outerShdw blurRad="38100" dist="38100" dir="2700000" algn="tl">
                    <a:srgbClr val="000000">
                      <a:alpha val="43137"/>
                    </a:srgbClr>
                  </a:outerShdw>
                </a:effectLst>
              </a:rPr>
              <a:t>5</a:t>
            </a:r>
            <a:endParaRPr lang="id-ID" b="1" dirty="0">
              <a:solidFill>
                <a:schemeClr val="tx1"/>
              </a:solidFill>
              <a:effectLst>
                <a:outerShdw blurRad="38100" dist="38100" dir="2700000" algn="tl">
                  <a:srgbClr val="000000">
                    <a:alpha val="43137"/>
                  </a:srgbClr>
                </a:outerShdw>
              </a:effectLst>
            </a:endParaRPr>
          </a:p>
        </p:txBody>
      </p:sp>
      <p:cxnSp>
        <p:nvCxnSpPr>
          <p:cNvPr id="15" name="Straight Arrow Connector 14"/>
          <p:cNvCxnSpPr/>
          <p:nvPr/>
        </p:nvCxnSpPr>
        <p:spPr>
          <a:xfrm>
            <a:off x="5410200" y="3544229"/>
            <a:ext cx="0" cy="2094571"/>
          </a:xfrm>
          <a:prstGeom prst="straightConnector1">
            <a:avLst/>
          </a:prstGeom>
          <a:ln w="41275" cap="flat" cmpd="sng" algn="ctr">
            <a:solidFill>
              <a:srgbClr val="F93D0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24" name="Oval 23"/>
          <p:cNvSpPr/>
          <p:nvPr/>
        </p:nvSpPr>
        <p:spPr>
          <a:xfrm>
            <a:off x="7125628" y="1828800"/>
            <a:ext cx="1637371" cy="10668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effectLst>
                  <a:outerShdw blurRad="38100" dist="38100" dir="2700000" algn="tl">
                    <a:srgbClr val="000000">
                      <a:alpha val="43137"/>
                    </a:srgbClr>
                  </a:outerShdw>
                </a:effectLst>
              </a:rPr>
              <a:t>Pemberi</a:t>
            </a:r>
            <a:r>
              <a:rPr lang="en-US" sz="2000" b="1" dirty="0">
                <a:solidFill>
                  <a:schemeClr val="tx1"/>
                </a:solidFill>
                <a:effectLst>
                  <a:outerShdw blurRad="38100" dist="38100" dir="2700000" algn="tl">
                    <a:srgbClr val="000000">
                      <a:alpha val="43137"/>
                    </a:srgbClr>
                  </a:outerShdw>
                </a:effectLst>
              </a:rPr>
              <a:t> </a:t>
            </a:r>
            <a:r>
              <a:rPr lang="en-US" sz="2000" b="1" dirty="0" err="1">
                <a:solidFill>
                  <a:schemeClr val="tx1"/>
                </a:solidFill>
                <a:effectLst>
                  <a:outerShdw blurRad="38100" dist="38100" dir="2700000" algn="tl">
                    <a:srgbClr val="000000">
                      <a:alpha val="43137"/>
                    </a:srgbClr>
                  </a:outerShdw>
                </a:effectLst>
              </a:rPr>
              <a:t>Hibah</a:t>
            </a:r>
            <a:endParaRPr lang="id-ID" sz="2000" b="1" dirty="0">
              <a:solidFill>
                <a:schemeClr val="tx1"/>
              </a:solidFill>
              <a:effectLst>
                <a:outerShdw blurRad="38100" dist="38100" dir="2700000" algn="tl">
                  <a:srgbClr val="000000">
                    <a:alpha val="43137"/>
                  </a:srgbClr>
                </a:outerShdw>
              </a:effectLst>
            </a:endParaRPr>
          </a:p>
        </p:txBody>
      </p:sp>
      <p:sp>
        <p:nvSpPr>
          <p:cNvPr id="22" name="Rectangle 21"/>
          <p:cNvSpPr/>
          <p:nvPr/>
        </p:nvSpPr>
        <p:spPr>
          <a:xfrm>
            <a:off x="4453055" y="4518819"/>
            <a:ext cx="652345" cy="4404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4" name="Straight Arrow Connector 13"/>
          <p:cNvCxnSpPr/>
          <p:nvPr/>
        </p:nvCxnSpPr>
        <p:spPr>
          <a:xfrm>
            <a:off x="4605454" y="3886200"/>
            <a:ext cx="0" cy="1828800"/>
          </a:xfrm>
          <a:prstGeom prst="straightConnector1">
            <a:avLst/>
          </a:prstGeom>
          <a:ln w="41275" cap="flat" cmpd="sng" algn="ctr">
            <a:solidFill>
              <a:srgbClr val="F8380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460616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1"/>
          <p:cNvSpPr>
            <a:spLocks noChangeArrowheads="1"/>
          </p:cNvSpPr>
          <p:nvPr/>
        </p:nvSpPr>
        <p:spPr bwMode="auto">
          <a:xfrm>
            <a:off x="304800" y="0"/>
            <a:ext cx="8839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Clr>
                <a:srgbClr val="000000"/>
              </a:buClr>
              <a:buSzPct val="100000"/>
              <a:buFont typeface="Times New Roman" panose="02020603050405020304" pitchFamily="18" charset="0"/>
              <a:buNone/>
            </a:pPr>
            <a:r>
              <a:rPr lang="id-ID" altLang="en-US" sz="2400" b="1" dirty="0">
                <a:effectLst>
                  <a:outerShdw blurRad="38100" dist="38100" dir="2700000" algn="tl">
                    <a:srgbClr val="000000">
                      <a:alpha val="43137"/>
                    </a:srgbClr>
                  </a:outerShdw>
                </a:effectLst>
                <a:cs typeface="Arial" panose="020B0604020202020204" pitchFamily="34" charset="0"/>
              </a:rPr>
              <a:t>M</a:t>
            </a:r>
            <a:r>
              <a:rPr lang="en-US" altLang="en-US" sz="2400" b="1" dirty="0">
                <a:effectLst>
                  <a:outerShdw blurRad="38100" dist="38100" dir="2700000" algn="tl">
                    <a:srgbClr val="000000">
                      <a:alpha val="43137"/>
                    </a:srgbClr>
                  </a:outerShdw>
                </a:effectLst>
                <a:cs typeface="Arial" panose="020B0604020202020204" pitchFamily="34" charset="0"/>
              </a:rPr>
              <a:t>EKANISME PERTANGGUNGJAWABAN HIBAH LANGSUNG BENTUK BARANG / JASA / SURAT BERHARGA</a:t>
            </a:r>
            <a:endParaRPr lang="en-US" altLang="en-US" sz="3200" b="1" dirty="0">
              <a:effectLst>
                <a:outerShdw blurRad="38100" dist="38100" dir="2700000" algn="tl">
                  <a:srgbClr val="000000">
                    <a:alpha val="43137"/>
                  </a:srgbClr>
                </a:outerShdw>
              </a:effectLst>
              <a:cs typeface="Arial" panose="020B0604020202020204" pitchFamily="34" charset="0"/>
            </a:endParaRPr>
          </a:p>
        </p:txBody>
      </p:sp>
      <p:graphicFrame>
        <p:nvGraphicFramePr>
          <p:cNvPr id="6" name="Diagram 5"/>
          <p:cNvGraphicFramePr/>
          <p:nvPr>
            <p:extLst>
              <p:ext uri="{D42A27DB-BD31-4B8C-83A1-F6EECF244321}">
                <p14:modId xmlns:p14="http://schemas.microsoft.com/office/powerpoint/2010/main" val="1597510299"/>
              </p:ext>
            </p:extLst>
          </p:nvPr>
        </p:nvGraphicFramePr>
        <p:xfrm>
          <a:off x="381000" y="1200328"/>
          <a:ext cx="8610600" cy="56576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txBox="1">
            <a:spLocks/>
          </p:cNvSpPr>
          <p:nvPr/>
        </p:nvSpPr>
        <p:spPr>
          <a:xfrm>
            <a:off x="7104552" y="6453386"/>
            <a:ext cx="1197219" cy="404614"/>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000" kern="1200" baseline="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9pPr>
          </a:lstStyle>
          <a:p>
            <a:pPr eaLnBrk="1" hangingPunct="1"/>
            <a:fld id="{F896DC0E-81D5-4D2A-B689-F96019CA5600}" type="slidenum">
              <a:rPr lang="en-US" altLang="en-US" smtClean="0">
                <a:solidFill>
                  <a:srgbClr val="B5A788"/>
                </a:solidFill>
                <a:latin typeface="Gill Sans MT" panose="020B0502020104020203" pitchFamily="34" charset="0"/>
              </a:rPr>
              <a:pPr eaLnBrk="1" hangingPunct="1"/>
              <a:t>17</a:t>
            </a:fld>
            <a:endParaRPr lang="en-US" altLang="en-US" dirty="0">
              <a:solidFill>
                <a:srgbClr val="B5A788"/>
              </a:solidFill>
              <a:latin typeface="Gill Sans MT" panose="020B0502020104020203" pitchFamily="34" charset="0"/>
            </a:endParaRPr>
          </a:p>
        </p:txBody>
      </p:sp>
      <p:sp>
        <p:nvSpPr>
          <p:cNvPr id="5" name="TextBox 4"/>
          <p:cNvSpPr txBox="1"/>
          <p:nvPr/>
        </p:nvSpPr>
        <p:spPr>
          <a:xfrm>
            <a:off x="838200" y="1828800"/>
            <a:ext cx="609600" cy="861774"/>
          </a:xfrm>
          <a:prstGeom prst="rect">
            <a:avLst/>
          </a:prstGeom>
          <a:noFill/>
        </p:spPr>
        <p:txBody>
          <a:bodyPr wrap="square" rtlCol="0">
            <a:spAutoFit/>
          </a:bodyPr>
          <a:lstStyle/>
          <a:p>
            <a:pPr algn="ctr"/>
            <a:r>
              <a:rPr lang="en-US" sz="5000" b="1" dirty="0">
                <a:effectLst>
                  <a:outerShdw blurRad="38100" dist="38100" dir="2700000" algn="tl">
                    <a:srgbClr val="000000">
                      <a:alpha val="43137"/>
                    </a:srgbClr>
                  </a:outerShdw>
                </a:effectLst>
                <a:latin typeface="+mj-lt"/>
              </a:rPr>
              <a:t>1</a:t>
            </a:r>
            <a:endParaRPr lang="id-ID" sz="5000" b="1" dirty="0">
              <a:effectLst>
                <a:outerShdw blurRad="38100" dist="38100" dir="2700000" algn="tl">
                  <a:srgbClr val="000000">
                    <a:alpha val="43137"/>
                  </a:srgbClr>
                </a:outerShdw>
              </a:effectLst>
              <a:latin typeface="+mj-lt"/>
            </a:endParaRPr>
          </a:p>
        </p:txBody>
      </p:sp>
      <p:sp>
        <p:nvSpPr>
          <p:cNvPr id="9" name="Left Arrow 8"/>
          <p:cNvSpPr/>
          <p:nvPr/>
        </p:nvSpPr>
        <p:spPr>
          <a:xfrm rot="10800000">
            <a:off x="5715000" y="2057400"/>
            <a:ext cx="381000" cy="484632"/>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1219200" y="3581400"/>
            <a:ext cx="609600" cy="861774"/>
          </a:xfrm>
          <a:prstGeom prst="rect">
            <a:avLst/>
          </a:prstGeom>
          <a:noFill/>
        </p:spPr>
        <p:txBody>
          <a:bodyPr wrap="square" rtlCol="0">
            <a:spAutoFit/>
          </a:bodyPr>
          <a:lstStyle/>
          <a:p>
            <a:pPr algn="ctr"/>
            <a:r>
              <a:rPr lang="en-US" sz="5000" b="1" dirty="0">
                <a:effectLst>
                  <a:outerShdw blurRad="38100" dist="38100" dir="2700000" algn="tl">
                    <a:srgbClr val="000000">
                      <a:alpha val="43137"/>
                    </a:srgbClr>
                  </a:outerShdw>
                </a:effectLst>
                <a:latin typeface="+mj-lt"/>
              </a:rPr>
              <a:t>2</a:t>
            </a:r>
            <a:endParaRPr lang="id-ID" sz="5000" b="1" dirty="0">
              <a:effectLst>
                <a:outerShdw blurRad="38100" dist="38100" dir="2700000" algn="tl">
                  <a:srgbClr val="000000">
                    <a:alpha val="43137"/>
                  </a:srgbClr>
                </a:outerShdw>
              </a:effectLst>
              <a:latin typeface="+mj-lt"/>
            </a:endParaRPr>
          </a:p>
        </p:txBody>
      </p:sp>
      <p:sp>
        <p:nvSpPr>
          <p:cNvPr id="12" name="TextBox 11"/>
          <p:cNvSpPr txBox="1"/>
          <p:nvPr/>
        </p:nvSpPr>
        <p:spPr>
          <a:xfrm>
            <a:off x="838200" y="5311698"/>
            <a:ext cx="609600" cy="861774"/>
          </a:xfrm>
          <a:prstGeom prst="rect">
            <a:avLst/>
          </a:prstGeom>
          <a:noFill/>
        </p:spPr>
        <p:txBody>
          <a:bodyPr wrap="square" rtlCol="0">
            <a:spAutoFit/>
          </a:bodyPr>
          <a:lstStyle/>
          <a:p>
            <a:pPr algn="ctr"/>
            <a:r>
              <a:rPr lang="en-US" sz="5000" b="1" dirty="0">
                <a:effectLst>
                  <a:outerShdw blurRad="38100" dist="38100" dir="2700000" algn="tl">
                    <a:srgbClr val="000000">
                      <a:alpha val="43137"/>
                    </a:srgbClr>
                  </a:outerShdw>
                </a:effectLst>
                <a:latin typeface="+mj-lt"/>
              </a:rPr>
              <a:t>3</a:t>
            </a:r>
            <a:endParaRPr lang="id-ID" sz="5000" b="1" dirty="0">
              <a:effectLst>
                <a:outerShdw blurRad="38100" dist="38100" dir="2700000" algn="tl">
                  <a:srgbClr val="000000">
                    <a:alpha val="43137"/>
                  </a:srgbClr>
                </a:outerShdw>
              </a:effectLst>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2738"/>
            <a:ext cx="8153400" cy="990600"/>
          </a:xfrm>
        </p:spPr>
        <p:txBody>
          <a:bodyPr>
            <a:noAutofit/>
          </a:bodyPr>
          <a:lstStyle/>
          <a:p>
            <a:pPr>
              <a:defRPr/>
            </a:pPr>
            <a:r>
              <a:rPr lang="en-US" sz="3500" dirty="0" err="1"/>
              <a:t>Penyusunan</a:t>
            </a:r>
            <a:r>
              <a:rPr lang="en-US" sz="3500" dirty="0"/>
              <a:t> BAST</a:t>
            </a:r>
            <a:br>
              <a:rPr lang="en-US" sz="3500" dirty="0"/>
            </a:br>
            <a:r>
              <a:rPr lang="en-US" sz="3500" dirty="0"/>
              <a:t>(</a:t>
            </a:r>
            <a:r>
              <a:rPr lang="en-US" sz="3500" dirty="0" err="1"/>
              <a:t>Berita</a:t>
            </a:r>
            <a:r>
              <a:rPr lang="en-US" sz="3500" dirty="0"/>
              <a:t> Acara </a:t>
            </a:r>
            <a:r>
              <a:rPr lang="en-US" sz="3500" dirty="0" err="1"/>
              <a:t>Serah</a:t>
            </a:r>
            <a:r>
              <a:rPr lang="en-US" sz="3500" dirty="0"/>
              <a:t> </a:t>
            </a:r>
            <a:r>
              <a:rPr lang="en-US" sz="3500" dirty="0" err="1"/>
              <a:t>Terima</a:t>
            </a:r>
            <a:r>
              <a:rPr lang="en-US" sz="3500" dirty="0"/>
              <a:t>)</a:t>
            </a:r>
          </a:p>
        </p:txBody>
      </p:sp>
      <p:sp>
        <p:nvSpPr>
          <p:cNvPr id="35843" name="Content Placeholder 2"/>
          <p:cNvSpPr>
            <a:spLocks noGrp="1"/>
          </p:cNvSpPr>
          <p:nvPr>
            <p:ph idx="1"/>
          </p:nvPr>
        </p:nvSpPr>
        <p:spPr>
          <a:xfrm>
            <a:off x="990600" y="1524000"/>
            <a:ext cx="7943850" cy="5334000"/>
          </a:xfrm>
        </p:spPr>
        <p:txBody>
          <a:bodyPr>
            <a:normAutofit/>
          </a:bodyPr>
          <a:lstStyle/>
          <a:p>
            <a:pPr marL="446088" indent="-446088" algn="just">
              <a:buFont typeface="Wingdings" panose="05000000000000000000" pitchFamily="2" charset="2"/>
              <a:buChar char="q"/>
            </a:pPr>
            <a:r>
              <a:rPr lang="id-ID" altLang="en-US" sz="2200" dirty="0"/>
              <a:t>Sat</a:t>
            </a:r>
            <a:r>
              <a:rPr lang="en-US" altLang="en-US" sz="2200" dirty="0"/>
              <a:t>k</a:t>
            </a:r>
            <a:r>
              <a:rPr lang="id-ID" altLang="en-US" sz="2200" dirty="0"/>
              <a:t>er</a:t>
            </a:r>
            <a:r>
              <a:rPr lang="en-US" altLang="en-US" sz="2200" dirty="0"/>
              <a:t> </a:t>
            </a:r>
            <a:r>
              <a:rPr lang="id-ID" altLang="en-US" sz="2200" dirty="0"/>
              <a:t>yang menerima hibah dalam bentuk </a:t>
            </a:r>
            <a:r>
              <a:rPr lang="en-US" altLang="en-US" sz="2200" dirty="0" err="1"/>
              <a:t>Barang</a:t>
            </a:r>
            <a:r>
              <a:rPr lang="en-US" altLang="en-US" sz="2200" dirty="0"/>
              <a:t> /</a:t>
            </a:r>
            <a:r>
              <a:rPr lang="en-US" altLang="en-US" sz="2200" dirty="0" err="1"/>
              <a:t>Jasa</a:t>
            </a:r>
            <a:r>
              <a:rPr lang="en-US" altLang="en-US" sz="2200" dirty="0"/>
              <a:t> </a:t>
            </a:r>
            <a:r>
              <a:rPr lang="id-ID" altLang="en-US" sz="2200" dirty="0"/>
              <a:t>membuat dan menandatangani BAST bersama </a:t>
            </a:r>
            <a:r>
              <a:rPr lang="en-US" altLang="en-US" sz="2200" dirty="0" err="1"/>
              <a:t>antara</a:t>
            </a:r>
            <a:r>
              <a:rPr lang="en-US" altLang="en-US" sz="2200" dirty="0"/>
              <a:t> </a:t>
            </a:r>
            <a:r>
              <a:rPr lang="en-US" altLang="en-US" sz="2200" dirty="0" err="1"/>
              <a:t>Penerima</a:t>
            </a:r>
            <a:r>
              <a:rPr lang="en-US" altLang="en-US" sz="2200" dirty="0"/>
              <a:t> </a:t>
            </a:r>
            <a:r>
              <a:rPr lang="en-US" altLang="en-US" sz="2200" dirty="0" err="1"/>
              <a:t>Hibah</a:t>
            </a:r>
            <a:r>
              <a:rPr lang="en-US" altLang="en-US" sz="2200" dirty="0"/>
              <a:t> </a:t>
            </a:r>
            <a:r>
              <a:rPr lang="id-ID" altLang="en-US" sz="2200" dirty="0"/>
              <a:t>dengan Pemberi Hibah.</a:t>
            </a:r>
            <a:endParaRPr lang="en-US" altLang="en-US" sz="2200" dirty="0"/>
          </a:p>
          <a:p>
            <a:pPr marL="446088" indent="-446088" algn="just">
              <a:buFont typeface="Wingdings" panose="05000000000000000000" pitchFamily="2" charset="2"/>
              <a:buChar char="q"/>
            </a:pPr>
            <a:r>
              <a:rPr lang="id-ID" altLang="en-US" sz="2200" dirty="0"/>
              <a:t>BAST sekurang-kurangnya memuat:</a:t>
            </a:r>
            <a:endParaRPr lang="en-US" altLang="en-US" sz="2200" dirty="0"/>
          </a:p>
          <a:p>
            <a:pPr marL="809625" indent="-352425" algn="just">
              <a:spcBef>
                <a:spcPts val="0"/>
              </a:spcBef>
              <a:spcAft>
                <a:spcPts val="0"/>
              </a:spcAft>
              <a:buFont typeface="Courier New" panose="02070309020205020404" pitchFamily="49" charset="0"/>
              <a:buChar char="o"/>
            </a:pPr>
            <a:r>
              <a:rPr lang="id-ID" altLang="en-US" sz="2200" i="0" dirty="0"/>
              <a:t>Tanggal serah terima;</a:t>
            </a:r>
            <a:endParaRPr lang="en-US" altLang="en-US" sz="2200" dirty="0"/>
          </a:p>
          <a:p>
            <a:pPr marL="809625" indent="-352425" algn="just">
              <a:spcBef>
                <a:spcPts val="0"/>
              </a:spcBef>
              <a:spcAft>
                <a:spcPts val="0"/>
              </a:spcAft>
              <a:buFont typeface="Courier New" panose="02070309020205020404" pitchFamily="49" charset="0"/>
              <a:buChar char="o"/>
            </a:pPr>
            <a:r>
              <a:rPr lang="id-ID" altLang="en-US" sz="2200" i="0" dirty="0"/>
              <a:t>Pihak Pemberi dan Penerima;</a:t>
            </a:r>
            <a:endParaRPr lang="en-US" altLang="en-US" sz="2200" dirty="0"/>
          </a:p>
          <a:p>
            <a:pPr marL="809625" indent="-352425" algn="just">
              <a:spcBef>
                <a:spcPts val="0"/>
              </a:spcBef>
              <a:spcAft>
                <a:spcPts val="0"/>
              </a:spcAft>
              <a:buFont typeface="Courier New" panose="02070309020205020404" pitchFamily="49" charset="0"/>
              <a:buChar char="o"/>
            </a:pPr>
            <a:r>
              <a:rPr lang="id-ID" altLang="en-US" sz="2200" i="0" dirty="0"/>
              <a:t>Nilai </a:t>
            </a:r>
            <a:r>
              <a:rPr lang="en-US" altLang="en-US" sz="2200" i="0" dirty="0"/>
              <a:t>N</a:t>
            </a:r>
            <a:r>
              <a:rPr lang="id-ID" altLang="en-US" sz="2200" i="0" dirty="0"/>
              <a:t>ominal;</a:t>
            </a:r>
            <a:endParaRPr lang="en-US" altLang="en-US" sz="2200" dirty="0"/>
          </a:p>
          <a:p>
            <a:pPr marL="809625" indent="-352425" algn="just">
              <a:spcBef>
                <a:spcPts val="0"/>
              </a:spcBef>
              <a:spcAft>
                <a:spcPts val="0"/>
              </a:spcAft>
              <a:buFont typeface="Courier New" panose="02070309020205020404" pitchFamily="49" charset="0"/>
              <a:buChar char="o"/>
            </a:pPr>
            <a:r>
              <a:rPr lang="id-ID" altLang="en-US" sz="2200" i="0" dirty="0"/>
              <a:t>Bentuk </a:t>
            </a:r>
            <a:r>
              <a:rPr lang="en-US" altLang="en-US" sz="2200" dirty="0"/>
              <a:t>H</a:t>
            </a:r>
            <a:r>
              <a:rPr lang="id-ID" altLang="en-US" sz="2200" i="0" dirty="0"/>
              <a:t>ibah; </a:t>
            </a:r>
            <a:endParaRPr lang="en-US" altLang="en-US" sz="2200" dirty="0"/>
          </a:p>
          <a:p>
            <a:pPr marL="809625" indent="-352425" algn="just">
              <a:spcBef>
                <a:spcPts val="0"/>
              </a:spcBef>
              <a:spcAft>
                <a:spcPts val="0"/>
              </a:spcAft>
              <a:buFont typeface="Courier New" panose="02070309020205020404" pitchFamily="49" charset="0"/>
              <a:buChar char="o"/>
            </a:pPr>
            <a:r>
              <a:rPr lang="id-ID" altLang="en-US" sz="2200" i="0" noProof="1"/>
              <a:t>Tujuan</a:t>
            </a:r>
            <a:r>
              <a:rPr lang="en-US" altLang="en-US" sz="2200" i="0" dirty="0"/>
              <a:t> BAST; </a:t>
            </a:r>
            <a:r>
              <a:rPr lang="id-ID" altLang="en-US" sz="2200" i="0" dirty="0"/>
              <a:t>dan</a:t>
            </a:r>
            <a:endParaRPr lang="en-US" altLang="en-US" sz="2200" dirty="0"/>
          </a:p>
          <a:p>
            <a:pPr marL="809625" indent="-352425" algn="just">
              <a:spcBef>
                <a:spcPts val="0"/>
              </a:spcBef>
              <a:spcAft>
                <a:spcPts val="0"/>
              </a:spcAft>
              <a:buFont typeface="Courier New" panose="02070309020205020404" pitchFamily="49" charset="0"/>
              <a:buChar char="o"/>
            </a:pPr>
            <a:r>
              <a:rPr lang="id-ID" altLang="en-US" sz="2200" i="0" dirty="0"/>
              <a:t>Rincian harga per barang.</a:t>
            </a:r>
            <a:endParaRPr lang="en-US" altLang="en-US" sz="2200" i="0" dirty="0"/>
          </a:p>
          <a:p>
            <a:pPr marL="446088" indent="-446088" algn="just">
              <a:buFont typeface="Wingdings" panose="05000000000000000000" pitchFamily="2" charset="2"/>
              <a:buChar char="q"/>
            </a:pPr>
            <a:r>
              <a:rPr lang="id-ID" altLang="en-US" sz="2200" dirty="0"/>
              <a:t>Dokumen pendukung lain terkait penerimaan hibah harus ditatausahakan oleh penerima hibah</a:t>
            </a:r>
            <a:r>
              <a:rPr lang="en-US" altLang="en-US" sz="2200" dirty="0"/>
              <a:t>, </a:t>
            </a:r>
            <a:r>
              <a:rPr lang="id-ID" altLang="en-US" sz="2200" noProof="1"/>
              <a:t>seperti sertifikat tanah</a:t>
            </a:r>
            <a:r>
              <a:rPr lang="en-US" altLang="en-US" sz="2200" dirty="0"/>
              <a:t>.</a:t>
            </a:r>
          </a:p>
          <a:p>
            <a:pPr marL="446088" indent="-446088" algn="just">
              <a:buFont typeface="Wingdings" panose="05000000000000000000" pitchFamily="2" charset="2"/>
              <a:buChar char="q"/>
            </a:pPr>
            <a:r>
              <a:rPr lang="id-ID" altLang="en-US" sz="2200" noProof="1"/>
              <a:t>Naskah Perjanjian Hibah (NPH) hanya dipakai saat dokumen BAST tidak ada, namun wajib dilampiri dengan Ringkasan Hibah.</a:t>
            </a: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C34F0-3153-4B0B-BF89-99F19E6CFC8B}" type="slidenum">
              <a:rPr lang="en-US" altLang="en-US">
                <a:solidFill>
                  <a:srgbClr val="B5A788"/>
                </a:solidFill>
                <a:latin typeface="Gill Sans MT" panose="020B0502020104020203" pitchFamily="34" charset="0"/>
              </a:rPr>
              <a:pPr eaLnBrk="1" hangingPunct="1"/>
              <a:t>18</a:t>
            </a:fld>
            <a:endParaRPr lang="en-US" altLang="en-US">
              <a:solidFill>
                <a:srgbClr val="B5A788"/>
              </a:solidFill>
              <a:latin typeface="Gill Sans MT" panose="020B0502020104020203" pitchFamily="34" charset="0"/>
            </a:endParaRPr>
          </a:p>
        </p:txBody>
      </p:sp>
      <p:sp>
        <p:nvSpPr>
          <p:cNvPr id="5" name="Pentagon 4"/>
          <p:cNvSpPr/>
          <p:nvPr/>
        </p:nvSpPr>
        <p:spPr>
          <a:xfrm rot="5400000">
            <a:off x="-379412" y="379412"/>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1</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2" y="158750"/>
            <a:ext cx="8153398" cy="1060450"/>
          </a:xfrm>
        </p:spPr>
        <p:txBody>
          <a:bodyPr>
            <a:noAutofit/>
          </a:bodyPr>
          <a:lstStyle/>
          <a:p>
            <a:pPr>
              <a:defRPr/>
            </a:pPr>
            <a:r>
              <a:rPr lang="id-ID" sz="3500" dirty="0"/>
              <a:t>Pengajuan</a:t>
            </a:r>
            <a:r>
              <a:rPr lang="en-US" sz="3500" dirty="0"/>
              <a:t> </a:t>
            </a:r>
            <a:r>
              <a:rPr lang="id-ID" sz="3500" dirty="0"/>
              <a:t>Nomor Register</a:t>
            </a:r>
            <a:r>
              <a:rPr lang="en-US" sz="3500" dirty="0"/>
              <a:t> </a:t>
            </a:r>
            <a:r>
              <a:rPr lang="en-US" sz="3500" dirty="0" err="1"/>
              <a:t>dan</a:t>
            </a:r>
            <a:r>
              <a:rPr lang="en-US" sz="3500" dirty="0"/>
              <a:t> </a:t>
            </a:r>
            <a:r>
              <a:rPr lang="id-ID" sz="3500" dirty="0"/>
              <a:t>Pengesahan</a:t>
            </a:r>
            <a:r>
              <a:rPr lang="en-US" sz="3500" dirty="0"/>
              <a:t> SP3HL-BJS </a:t>
            </a:r>
            <a:r>
              <a:rPr lang="id-ID" sz="3500" noProof="1"/>
              <a:t>ke</a:t>
            </a:r>
            <a:r>
              <a:rPr lang="en-US" sz="3500" dirty="0"/>
              <a:t> DJPPR</a:t>
            </a:r>
          </a:p>
        </p:txBody>
      </p:sp>
      <p:sp>
        <p:nvSpPr>
          <p:cNvPr id="36867" name="Content Placeholder 2"/>
          <p:cNvSpPr>
            <a:spLocks noGrp="1"/>
          </p:cNvSpPr>
          <p:nvPr>
            <p:ph idx="1"/>
          </p:nvPr>
        </p:nvSpPr>
        <p:spPr>
          <a:xfrm>
            <a:off x="990601" y="1377950"/>
            <a:ext cx="7819291" cy="5480050"/>
          </a:xfrm>
        </p:spPr>
        <p:txBody>
          <a:bodyPr>
            <a:noAutofit/>
          </a:bodyPr>
          <a:lstStyle/>
          <a:p>
            <a:pPr algn="just">
              <a:spcAft>
                <a:spcPts val="600"/>
              </a:spcAft>
              <a:buFont typeface="Wingdings" panose="05000000000000000000" pitchFamily="2" charset="2"/>
              <a:buChar char="q"/>
            </a:pPr>
            <a:r>
              <a:rPr lang="en-US" altLang="en-US" sz="2200" b="1" dirty="0"/>
              <a:t>PENGAJUAN NOMOR REGISTER</a:t>
            </a:r>
          </a:p>
          <a:p>
            <a:pPr algn="just">
              <a:spcAft>
                <a:spcPts val="600"/>
              </a:spcAft>
              <a:buFont typeface="Wingdings" panose="05000000000000000000" pitchFamily="2" charset="2"/>
              <a:buChar char="Ø"/>
            </a:pPr>
            <a:r>
              <a:rPr lang="en-US" altLang="en-US" sz="2200" dirty="0" err="1"/>
              <a:t>Melalui</a:t>
            </a:r>
            <a:r>
              <a:rPr lang="en-US" altLang="en-US" sz="2200" dirty="0"/>
              <a:t> Biro </a:t>
            </a:r>
            <a:r>
              <a:rPr lang="en-US" altLang="en-US" sz="2200" dirty="0" err="1"/>
              <a:t>Perencanaan</a:t>
            </a:r>
            <a:r>
              <a:rPr lang="en-US" altLang="en-US" sz="2200" dirty="0"/>
              <a:t> </a:t>
            </a:r>
            <a:r>
              <a:rPr lang="en-US" altLang="en-US" sz="2200" dirty="0" err="1"/>
              <a:t>dan</a:t>
            </a:r>
            <a:r>
              <a:rPr lang="en-US" altLang="en-US" sz="2200" dirty="0"/>
              <a:t> </a:t>
            </a:r>
            <a:r>
              <a:rPr lang="en-US" altLang="en-US" sz="2200" dirty="0" err="1"/>
              <a:t>Organisasi</a:t>
            </a:r>
            <a:r>
              <a:rPr lang="en-US" altLang="en-US" sz="2200" dirty="0"/>
              <a:t> BUA (</a:t>
            </a:r>
            <a:r>
              <a:rPr lang="en-US" altLang="en-US" sz="2200" dirty="0" err="1"/>
              <a:t>Perma</a:t>
            </a:r>
            <a:r>
              <a:rPr lang="en-US" altLang="en-US" sz="2200" dirty="0"/>
              <a:t> No. 2 </a:t>
            </a:r>
            <a:r>
              <a:rPr lang="en-US" altLang="en-US" sz="2200" dirty="0" err="1"/>
              <a:t>tahun</a:t>
            </a:r>
            <a:r>
              <a:rPr lang="en-US" altLang="en-US" sz="2200" dirty="0"/>
              <a:t> 2014) </a:t>
            </a:r>
            <a:r>
              <a:rPr lang="id-ID" altLang="en-US" sz="2200" dirty="0"/>
              <a:t>Menteri/Pimpinan Lembaga/Kepala Kantor/Sat</a:t>
            </a:r>
            <a:r>
              <a:rPr lang="en-US" altLang="en-US" sz="2200" dirty="0"/>
              <a:t>k</a:t>
            </a:r>
            <a:r>
              <a:rPr lang="id-ID" altLang="en-US" sz="2200" dirty="0"/>
              <a:t>er selaku PA/Kuasa PA mengajukan surat permohonan nomor register kepada DJPPR c.q. Direktur E</a:t>
            </a:r>
            <a:r>
              <a:rPr lang="en-US" altLang="en-US" sz="2200" dirty="0"/>
              <a:t>AS, </a:t>
            </a:r>
            <a:r>
              <a:rPr lang="id-ID" altLang="en-US" sz="2200" dirty="0"/>
              <a:t>dilampiri</a:t>
            </a:r>
            <a:r>
              <a:rPr lang="en-US" altLang="en-US" sz="2200" dirty="0"/>
              <a:t> </a:t>
            </a:r>
            <a:r>
              <a:rPr lang="id-ID" altLang="en-US" sz="2200" dirty="0"/>
              <a:t>:</a:t>
            </a:r>
            <a:endParaRPr lang="en-US" altLang="en-US" sz="2200" dirty="0"/>
          </a:p>
          <a:p>
            <a:pPr algn="just">
              <a:buFont typeface="Wingdings" panose="05000000000000000000" pitchFamily="2" charset="2"/>
              <a:buChar char="Ø"/>
            </a:pPr>
            <a:r>
              <a:rPr lang="id-ID" altLang="en-US" sz="2200" dirty="0">
                <a:solidFill>
                  <a:schemeClr val="tx1"/>
                </a:solidFill>
              </a:rPr>
              <a:t>Permohonan nomor register dilampiri:</a:t>
            </a:r>
            <a:endParaRPr lang="en-US" altLang="en-US" sz="2200" dirty="0">
              <a:solidFill>
                <a:schemeClr val="tx1"/>
              </a:solidFill>
            </a:endParaRPr>
          </a:p>
          <a:p>
            <a:pPr marL="892175" indent="-357188" algn="just">
              <a:lnSpc>
                <a:spcPct val="100000"/>
              </a:lnSpc>
              <a:spcBef>
                <a:spcPts val="0"/>
              </a:spcBef>
              <a:spcAft>
                <a:spcPts val="0"/>
              </a:spcAft>
              <a:buFont typeface="Wingdings" panose="05000000000000000000" pitchFamily="2" charset="2"/>
              <a:buChar char="§"/>
            </a:pPr>
            <a:r>
              <a:rPr lang="en-US" altLang="en-US" sz="2200" dirty="0" err="1">
                <a:solidFill>
                  <a:schemeClr val="tx1"/>
                </a:solidFill>
              </a:rPr>
              <a:t>Naskah</a:t>
            </a:r>
            <a:r>
              <a:rPr lang="en-US" altLang="en-US" sz="2200" dirty="0">
                <a:solidFill>
                  <a:schemeClr val="tx1"/>
                </a:solidFill>
              </a:rPr>
              <a:t> </a:t>
            </a:r>
            <a:r>
              <a:rPr lang="id-ID" altLang="en-US" sz="2200" dirty="0">
                <a:solidFill>
                  <a:schemeClr val="tx1"/>
                </a:solidFill>
              </a:rPr>
              <a:t>Perjanjian Hibah (</a:t>
            </a:r>
            <a:r>
              <a:rPr lang="id-ID" altLang="en-US" sz="2200" i="1" dirty="0">
                <a:solidFill>
                  <a:schemeClr val="tx1"/>
                </a:solidFill>
              </a:rPr>
              <a:t>Grant Agreement</a:t>
            </a:r>
            <a:r>
              <a:rPr lang="id-ID" altLang="en-US" sz="2200" dirty="0">
                <a:solidFill>
                  <a:schemeClr val="tx1"/>
                </a:solidFill>
              </a:rPr>
              <a:t>)</a:t>
            </a:r>
            <a:r>
              <a:rPr lang="en-US" altLang="en-US" sz="2200" dirty="0">
                <a:solidFill>
                  <a:schemeClr val="tx1"/>
                </a:solidFill>
              </a:rPr>
              <a:t>, </a:t>
            </a:r>
            <a:r>
              <a:rPr lang="id-ID" altLang="en-US" sz="2200" dirty="0">
                <a:solidFill>
                  <a:schemeClr val="tx1"/>
                </a:solidFill>
              </a:rPr>
              <a:t>atau</a:t>
            </a:r>
            <a:r>
              <a:rPr lang="en-US" altLang="en-US" sz="2200" dirty="0">
                <a:solidFill>
                  <a:schemeClr val="tx1"/>
                </a:solidFill>
              </a:rPr>
              <a:t> </a:t>
            </a:r>
            <a:r>
              <a:rPr lang="id-ID" altLang="en-US" sz="2200" dirty="0">
                <a:solidFill>
                  <a:schemeClr val="tx1"/>
                </a:solidFill>
              </a:rPr>
              <a:t>dokumen lain yang dipersamakan</a:t>
            </a:r>
            <a:r>
              <a:rPr lang="en-US" altLang="en-US" sz="2200" dirty="0">
                <a:solidFill>
                  <a:schemeClr val="tx1"/>
                </a:solidFill>
              </a:rPr>
              <a:t> (BAST)</a:t>
            </a:r>
            <a:r>
              <a:rPr lang="id-ID" altLang="en-US" sz="2200" dirty="0">
                <a:solidFill>
                  <a:schemeClr val="tx1"/>
                </a:solidFill>
              </a:rPr>
              <a:t>;</a:t>
            </a:r>
            <a:endParaRPr lang="en-US" altLang="en-US" sz="2200" dirty="0">
              <a:solidFill>
                <a:schemeClr val="tx1"/>
              </a:solidFill>
            </a:endParaRPr>
          </a:p>
          <a:p>
            <a:pPr marL="892175" indent="-357188" algn="just">
              <a:lnSpc>
                <a:spcPct val="100000"/>
              </a:lnSpc>
              <a:spcBef>
                <a:spcPts val="0"/>
              </a:spcBef>
              <a:spcAft>
                <a:spcPts val="0"/>
              </a:spcAft>
              <a:buFont typeface="Wingdings" panose="05000000000000000000" pitchFamily="2" charset="2"/>
              <a:buChar char="§"/>
            </a:pPr>
            <a:r>
              <a:rPr lang="id-ID" altLang="en-US" sz="2200" dirty="0">
                <a:solidFill>
                  <a:schemeClr val="tx1"/>
                </a:solidFill>
              </a:rPr>
              <a:t>Ringkasan Hibah (</a:t>
            </a:r>
            <a:r>
              <a:rPr lang="id-ID" altLang="en-US" sz="2200" i="1" dirty="0">
                <a:solidFill>
                  <a:schemeClr val="tx1"/>
                </a:solidFill>
              </a:rPr>
              <a:t>Grant Summary</a:t>
            </a:r>
            <a:r>
              <a:rPr lang="id-ID" altLang="en-US" sz="2200" dirty="0">
                <a:solidFill>
                  <a:schemeClr val="tx1"/>
                </a:solidFill>
              </a:rPr>
              <a:t>)</a:t>
            </a:r>
            <a:r>
              <a:rPr lang="en-US" altLang="en-US" sz="2200" dirty="0">
                <a:solidFill>
                  <a:schemeClr val="tx1"/>
                </a:solidFill>
              </a:rPr>
              <a:t>;</a:t>
            </a:r>
          </a:p>
          <a:p>
            <a:pPr marL="892175" indent="-357188" algn="just">
              <a:lnSpc>
                <a:spcPct val="100000"/>
              </a:lnSpc>
              <a:spcBef>
                <a:spcPts val="0"/>
              </a:spcBef>
              <a:spcAft>
                <a:spcPts val="0"/>
              </a:spcAft>
              <a:buFont typeface="Wingdings" panose="05000000000000000000" pitchFamily="2" charset="2"/>
              <a:buChar char="§"/>
            </a:pPr>
            <a:r>
              <a:rPr lang="id-ID" altLang="en-US" sz="2200" i="0" dirty="0"/>
              <a:t>SPT</a:t>
            </a:r>
            <a:r>
              <a:rPr lang="en-US" altLang="en-US" sz="2200" i="0" dirty="0"/>
              <a:t>MHL (Surat </a:t>
            </a:r>
            <a:r>
              <a:rPr lang="en-US" altLang="en-US" sz="2200" i="0" dirty="0" err="1"/>
              <a:t>Pernyataan</a:t>
            </a:r>
            <a:r>
              <a:rPr lang="en-US" altLang="en-US" sz="2200" i="0" dirty="0"/>
              <a:t> </a:t>
            </a:r>
            <a:r>
              <a:rPr lang="en-US" altLang="en-US" sz="2200" i="0" dirty="0" err="1"/>
              <a:t>Telah</a:t>
            </a:r>
            <a:r>
              <a:rPr lang="en-US" altLang="en-US" sz="2200" i="0" dirty="0"/>
              <a:t> </a:t>
            </a:r>
            <a:r>
              <a:rPr lang="en-US" altLang="en-US" sz="2200" i="0" dirty="0" err="1"/>
              <a:t>Menerima</a:t>
            </a:r>
            <a:r>
              <a:rPr lang="en-US" altLang="en-US" sz="2200" i="0" dirty="0"/>
              <a:t> </a:t>
            </a:r>
            <a:r>
              <a:rPr lang="en-US" altLang="en-US" sz="2200" i="0" dirty="0" err="1"/>
              <a:t>Hibah</a:t>
            </a:r>
            <a:r>
              <a:rPr lang="en-US" altLang="en-US" sz="2200" i="0" dirty="0"/>
              <a:t> </a:t>
            </a:r>
            <a:r>
              <a:rPr lang="en-US" altLang="en-US" sz="2200" i="0" dirty="0" err="1"/>
              <a:t>Langsung</a:t>
            </a:r>
            <a:r>
              <a:rPr lang="en-US" altLang="en-US" sz="2200" i="0" dirty="0"/>
              <a:t>).</a:t>
            </a:r>
            <a:endParaRPr lang="en-US" altLang="en-US" sz="2200" dirty="0"/>
          </a:p>
          <a:p>
            <a:pPr algn="just">
              <a:spcBef>
                <a:spcPts val="0"/>
              </a:spcBef>
              <a:spcAft>
                <a:spcPts val="0"/>
              </a:spcAft>
              <a:buFont typeface="Wingdings" panose="05000000000000000000" pitchFamily="2" charset="2"/>
              <a:buChar char="q"/>
            </a:pPr>
            <a:endParaRPr lang="en-US" altLang="en-US" sz="2200" dirty="0"/>
          </a:p>
          <a:p>
            <a:pPr algn="just">
              <a:spcBef>
                <a:spcPts val="0"/>
              </a:spcBef>
              <a:spcAft>
                <a:spcPts val="0"/>
              </a:spcAft>
              <a:buFont typeface="Wingdings" panose="05000000000000000000" pitchFamily="2" charset="2"/>
              <a:buChar char="Ø"/>
            </a:pPr>
            <a:r>
              <a:rPr lang="en-US" altLang="en-US" sz="2200" dirty="0" err="1"/>
              <a:t>Jumlah</a:t>
            </a:r>
            <a:r>
              <a:rPr lang="en-US" altLang="en-US" sz="2200" dirty="0"/>
              <a:t> register : </a:t>
            </a:r>
            <a:r>
              <a:rPr lang="en-US" altLang="en-US" sz="2200" dirty="0" err="1"/>
              <a:t>Sejumlah</a:t>
            </a:r>
            <a:r>
              <a:rPr lang="en-US" altLang="en-US" sz="2200" dirty="0"/>
              <a:t> </a:t>
            </a:r>
            <a:r>
              <a:rPr lang="en-US" altLang="en-US" sz="2200" dirty="0" err="1"/>
              <a:t>Perjanjian</a:t>
            </a:r>
            <a:r>
              <a:rPr lang="en-US" altLang="en-US" sz="2200" dirty="0"/>
              <a:t> </a:t>
            </a:r>
            <a:r>
              <a:rPr lang="en-US" altLang="en-US" sz="2200" dirty="0" err="1"/>
              <a:t>Hibah</a:t>
            </a:r>
            <a:endParaRPr lang="en-US" altLang="en-US" sz="2200" dirty="0"/>
          </a:p>
          <a:p>
            <a:pPr marL="0" indent="0" algn="just">
              <a:spcBef>
                <a:spcPts val="0"/>
              </a:spcBef>
              <a:spcAft>
                <a:spcPts val="0"/>
              </a:spcAft>
              <a:buNone/>
            </a:pPr>
            <a:r>
              <a:rPr lang="en-US" altLang="en-US" sz="2200" dirty="0"/>
              <a:t>     Output : </a:t>
            </a:r>
            <a:r>
              <a:rPr lang="en-US" altLang="en-US" sz="2200" u="sng" dirty="0" err="1"/>
              <a:t>Nomor</a:t>
            </a:r>
            <a:r>
              <a:rPr lang="en-US" altLang="en-US" sz="2200" u="sng" dirty="0"/>
              <a:t> Register</a:t>
            </a: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312DF6-7F0C-435C-8D75-DCD832F99C06}" type="slidenum">
              <a:rPr lang="en-US" altLang="en-US">
                <a:solidFill>
                  <a:srgbClr val="B5A788"/>
                </a:solidFill>
                <a:latin typeface="Gill Sans MT" panose="020B0502020104020203" pitchFamily="34" charset="0"/>
              </a:rPr>
              <a:pPr eaLnBrk="1" hangingPunct="1"/>
              <a:t>19</a:t>
            </a:fld>
            <a:endParaRPr lang="en-US" altLang="en-US">
              <a:solidFill>
                <a:srgbClr val="B5A788"/>
              </a:solidFill>
              <a:latin typeface="Gill Sans MT" panose="020B0502020104020203" pitchFamily="34" charset="0"/>
            </a:endParaRPr>
          </a:p>
        </p:txBody>
      </p:sp>
      <p:sp>
        <p:nvSpPr>
          <p:cNvPr id="5" name="Pentagon 4"/>
          <p:cNvSpPr/>
          <p:nvPr/>
        </p:nvSpPr>
        <p:spPr>
          <a:xfrm rot="5400000">
            <a:off x="-379412"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2</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1" y="276263"/>
            <a:ext cx="8153399" cy="609600"/>
          </a:xfrm>
        </p:spPr>
        <p:txBody>
          <a:bodyPr>
            <a:noAutofit/>
          </a:bodyPr>
          <a:lstStyle/>
          <a:p>
            <a:r>
              <a:rPr lang="id-ID" sz="3500" noProof="1"/>
              <a:t>Tujuan dan Maksud Pengelolaan Hibah</a:t>
            </a:r>
          </a:p>
        </p:txBody>
      </p:sp>
      <p:sp>
        <p:nvSpPr>
          <p:cNvPr id="3" name="Content Placeholder 2"/>
          <p:cNvSpPr>
            <a:spLocks noGrp="1"/>
          </p:cNvSpPr>
          <p:nvPr>
            <p:ph idx="1"/>
          </p:nvPr>
        </p:nvSpPr>
        <p:spPr>
          <a:xfrm>
            <a:off x="990600" y="1447800"/>
            <a:ext cx="7810499" cy="5410200"/>
          </a:xfrm>
        </p:spPr>
        <p:txBody>
          <a:bodyPr>
            <a:normAutofit lnSpcReduction="10000"/>
          </a:bodyPr>
          <a:lstStyle/>
          <a:p>
            <a:pPr marL="363538" indent="-363538" algn="just">
              <a:spcBef>
                <a:spcPts val="1200"/>
              </a:spcBef>
              <a:spcAft>
                <a:spcPts val="600"/>
              </a:spcAft>
              <a:buFont typeface="Wingdings" panose="05000000000000000000" pitchFamily="2" charset="2"/>
              <a:buChar char="q"/>
              <a:tabLst>
                <a:tab pos="269875" algn="l"/>
              </a:tabLst>
            </a:pPr>
            <a:r>
              <a:rPr lang="en-US" sz="2000" b="1" noProof="1">
                <a:solidFill>
                  <a:schemeClr val="tx1"/>
                </a:solidFill>
              </a:rPr>
              <a:t>MAKSUD :</a:t>
            </a:r>
            <a:endParaRPr lang="en-US" sz="2000" b="1" dirty="0">
              <a:solidFill>
                <a:schemeClr val="tx1"/>
              </a:solidFill>
            </a:endParaRPr>
          </a:p>
          <a:p>
            <a:pPr marL="714375" lvl="0" indent="-350838" algn="just">
              <a:spcBef>
                <a:spcPts val="0"/>
              </a:spcBef>
              <a:spcAft>
                <a:spcPts val="600"/>
              </a:spcAft>
              <a:buFont typeface="Wingdings" panose="05000000000000000000" pitchFamily="2" charset="2"/>
              <a:buChar char="§"/>
              <a:tabLst>
                <a:tab pos="714375" algn="l"/>
              </a:tabLst>
            </a:pPr>
            <a:r>
              <a:rPr lang="id-ID" sz="2000" dirty="0">
                <a:solidFill>
                  <a:schemeClr val="tx1"/>
                </a:solidFill>
              </a:rPr>
              <a:t>Panduan dalam menerima, mengelola, dan menatausahakan Hibah Langsung dari Dalam Negeri sesuai dengan peraturan yang berlaku.</a:t>
            </a:r>
            <a:endParaRPr lang="en-US" dirty="0">
              <a:solidFill>
                <a:schemeClr val="tx1"/>
              </a:solidFill>
            </a:endParaRPr>
          </a:p>
          <a:p>
            <a:pPr marL="714375" lvl="0" indent="-350838" algn="just">
              <a:spcBef>
                <a:spcPts val="0"/>
              </a:spcBef>
              <a:spcAft>
                <a:spcPts val="0"/>
              </a:spcAft>
              <a:buFont typeface="Wingdings" panose="05000000000000000000" pitchFamily="2" charset="2"/>
              <a:buChar char="§"/>
              <a:tabLst>
                <a:tab pos="714375" algn="l"/>
              </a:tabLst>
            </a:pPr>
            <a:r>
              <a:rPr lang="id-ID" sz="2000" dirty="0">
                <a:solidFill>
                  <a:schemeClr val="tx1"/>
                </a:solidFill>
              </a:rPr>
              <a:t>Mengatur tata cara pengajuan usulan, pelaksanaan, pemantauan, dan evaluasi serta pelaporan hibah yang belum diatur secara teknis dalam </a:t>
            </a:r>
            <a:r>
              <a:rPr lang="en-US" sz="2000" dirty="0">
                <a:solidFill>
                  <a:schemeClr val="tx1"/>
                </a:solidFill>
              </a:rPr>
              <a:t>PERMA No.2 </a:t>
            </a:r>
            <a:r>
              <a:rPr lang="id-ID" sz="2000" noProof="1">
                <a:solidFill>
                  <a:schemeClr val="tx1"/>
                </a:solidFill>
              </a:rPr>
              <a:t>Tahun</a:t>
            </a:r>
            <a:r>
              <a:rPr lang="en-US" sz="2000" dirty="0">
                <a:solidFill>
                  <a:schemeClr val="tx1"/>
                </a:solidFill>
              </a:rPr>
              <a:t> 2014 </a:t>
            </a:r>
            <a:r>
              <a:rPr lang="id-ID" sz="2000" dirty="0">
                <a:solidFill>
                  <a:schemeClr val="tx1"/>
                </a:solidFill>
              </a:rPr>
              <a:t>tentang </a:t>
            </a:r>
            <a:r>
              <a:rPr lang="en-US" noProof="1">
                <a:solidFill>
                  <a:schemeClr val="tx1"/>
                </a:solidFill>
              </a:rPr>
              <a:t>Tata Cara Pelaksanaan Kerjasama Antara Mahkamah Agung RI dengan Pemberi Hibah</a:t>
            </a:r>
            <a:endParaRPr lang="en-US" sz="2000" dirty="0">
              <a:solidFill>
                <a:schemeClr val="tx1"/>
              </a:solidFill>
            </a:endParaRPr>
          </a:p>
          <a:p>
            <a:pPr marL="425450" indent="-425450" algn="just">
              <a:buFont typeface="Wingdings" panose="05000000000000000000" pitchFamily="2" charset="2"/>
              <a:buChar char="q"/>
              <a:tabLst>
                <a:tab pos="269875" algn="l"/>
              </a:tabLst>
            </a:pPr>
            <a:r>
              <a:rPr lang="en-US" b="1" noProof="1">
                <a:solidFill>
                  <a:schemeClr val="tx1"/>
                </a:solidFill>
              </a:rPr>
              <a:t>TUJUAN :</a:t>
            </a:r>
            <a:endParaRPr lang="en-US" sz="2000" b="1" dirty="0">
              <a:solidFill>
                <a:schemeClr val="tx1"/>
              </a:solidFill>
            </a:endParaRPr>
          </a:p>
          <a:p>
            <a:pPr marL="714375" indent="-350838" algn="just">
              <a:buFont typeface="Wingdings" panose="05000000000000000000" pitchFamily="2" charset="2"/>
              <a:buChar char="§"/>
            </a:pPr>
            <a:r>
              <a:rPr lang="id-ID" sz="2000" dirty="0">
                <a:solidFill>
                  <a:schemeClr val="tx1"/>
                </a:solidFill>
              </a:rPr>
              <a:t>Meningkatkan efektifitas dan efisiensi pengelolaan Rencana dan Program Mahkamah Agung RI.</a:t>
            </a:r>
            <a:endParaRPr lang="en-US" dirty="0">
              <a:solidFill>
                <a:schemeClr val="tx1"/>
              </a:solidFill>
            </a:endParaRPr>
          </a:p>
          <a:p>
            <a:pPr marL="714375" indent="-350838" algn="just">
              <a:buFont typeface="Wingdings" panose="05000000000000000000" pitchFamily="2" charset="2"/>
              <a:buChar char="§"/>
            </a:pPr>
            <a:r>
              <a:rPr lang="id-ID" sz="2000" dirty="0">
                <a:solidFill>
                  <a:schemeClr val="tx1"/>
                </a:solidFill>
              </a:rPr>
              <a:t>Meningkatkan kepatuhan satuan kerja dalam pengelolaan dan penatausahaan hibah langsung dari dalam negeri</a:t>
            </a:r>
            <a:r>
              <a:rPr lang="en-US" sz="2000" dirty="0">
                <a:solidFill>
                  <a:schemeClr val="tx1"/>
                </a:solidFill>
              </a:rPr>
              <a:t>.</a:t>
            </a:r>
          </a:p>
          <a:p>
            <a:pPr marL="714375" indent="-350838" algn="just">
              <a:buFont typeface="Wingdings" panose="05000000000000000000" pitchFamily="2" charset="2"/>
              <a:buChar char="§"/>
            </a:pPr>
            <a:r>
              <a:rPr lang="id-ID" sz="2000" dirty="0">
                <a:solidFill>
                  <a:schemeClr val="tx1"/>
                </a:solidFill>
              </a:rPr>
              <a:t>Meningkatkan transparansi dan akuntabilitas </a:t>
            </a:r>
            <a:r>
              <a:rPr lang="id-ID" sz="2000" noProof="1">
                <a:solidFill>
                  <a:schemeClr val="tx1"/>
                </a:solidFill>
              </a:rPr>
              <a:t>Pengelolaan Hibah dan </a:t>
            </a:r>
            <a:r>
              <a:rPr lang="id-ID" sz="2000" dirty="0">
                <a:solidFill>
                  <a:schemeClr val="tx1"/>
                </a:solidFill>
              </a:rPr>
              <a:t>Laporan Keuangan Mahkamah Agung RI.</a:t>
            </a:r>
            <a:endParaRPr lang="en-US" sz="2000" dirty="0">
              <a:solidFill>
                <a:schemeClr val="tx1"/>
              </a:solidFill>
            </a:endParaRPr>
          </a:p>
        </p:txBody>
      </p:sp>
      <p:sp>
        <p:nvSpPr>
          <p:cNvPr id="4" name="Slide Number Placeholder 3"/>
          <p:cNvSpPr>
            <a:spLocks noGrp="1"/>
          </p:cNvSpPr>
          <p:nvPr>
            <p:ph type="sldNum" sz="quarter" idx="12"/>
          </p:nvPr>
        </p:nvSpPr>
        <p:spPr/>
        <p:txBody>
          <a:bodyPr/>
          <a:lstStyle/>
          <a:p>
            <a:fld id="{3C1865D1-CA66-450E-84E6-54EFA567B3B5}" type="slidenum">
              <a:rPr lang="en-US" altLang="en-US" smtClean="0"/>
              <a:pPr/>
              <a:t>2</a:t>
            </a:fld>
            <a:endParaRPr lang="en-US" altLang="en-US"/>
          </a:p>
        </p:txBody>
      </p:sp>
      <p:sp>
        <p:nvSpPr>
          <p:cNvPr id="5" name="Pentagon 4"/>
          <p:cNvSpPr/>
          <p:nvPr/>
        </p:nvSpPr>
        <p:spPr>
          <a:xfrm rot="5400000">
            <a:off x="-379412" y="379412"/>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335323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a:xfrm>
            <a:off x="838201" y="1377950"/>
            <a:ext cx="8305800" cy="5480049"/>
          </a:xfrm>
        </p:spPr>
        <p:txBody>
          <a:bodyPr>
            <a:noAutofit/>
          </a:bodyPr>
          <a:lstStyle/>
          <a:p>
            <a:pPr marL="363538" indent="-363538" algn="just">
              <a:buFont typeface="Wingdings" panose="05000000000000000000" pitchFamily="2" charset="2"/>
              <a:buChar char="q"/>
            </a:pPr>
            <a:r>
              <a:rPr lang="en-US" altLang="en-US" sz="1900" b="1" dirty="0"/>
              <a:t>PENGESAHAN SP3HL-BJS </a:t>
            </a:r>
            <a:r>
              <a:rPr lang="en-US" altLang="en-US" sz="1900" b="1" dirty="0" err="1"/>
              <a:t>ke</a:t>
            </a:r>
            <a:r>
              <a:rPr lang="en-US" altLang="en-US" sz="1900" b="1" dirty="0"/>
              <a:t> DJPPR</a:t>
            </a:r>
          </a:p>
          <a:p>
            <a:pPr algn="just">
              <a:buFont typeface="Wingdings" panose="05000000000000000000" pitchFamily="2" charset="2"/>
              <a:buChar char="Ø"/>
            </a:pPr>
            <a:r>
              <a:rPr lang="id-ID" altLang="en-US" sz="1900" noProof="1"/>
              <a:t>Satker selaku </a:t>
            </a:r>
            <a:r>
              <a:rPr lang="id-ID" altLang="en-US" sz="1900" dirty="0"/>
              <a:t>PA</a:t>
            </a:r>
            <a:r>
              <a:rPr lang="en-US" altLang="en-US" sz="1900" dirty="0"/>
              <a:t> </a:t>
            </a:r>
            <a:r>
              <a:rPr lang="id-ID" altLang="en-US" sz="1900" dirty="0"/>
              <a:t>/</a:t>
            </a:r>
            <a:r>
              <a:rPr lang="en-US" altLang="en-US" sz="1900" dirty="0"/>
              <a:t> </a:t>
            </a:r>
            <a:r>
              <a:rPr lang="id-ID" altLang="en-US" sz="1900" dirty="0"/>
              <a:t>Kuasa PA mengajukan Surat Perintah Pengesahan Pendapatan Hibah Langsung Bentuk Barang/Jasa/Surat berharga (SP3HL-BJS) dalam rangkap 3</a:t>
            </a:r>
            <a:r>
              <a:rPr lang="en-US" altLang="en-US" sz="1900" dirty="0"/>
              <a:t> </a:t>
            </a:r>
            <a:r>
              <a:rPr lang="id-ID" altLang="en-US" sz="1900" dirty="0"/>
              <a:t>kepada DJ</a:t>
            </a:r>
            <a:r>
              <a:rPr lang="en-US" altLang="en-US" sz="1900" dirty="0"/>
              <a:t>PPR</a:t>
            </a:r>
            <a:r>
              <a:rPr lang="id-ID" altLang="en-US" sz="1900" dirty="0"/>
              <a:t> c.q. Direktur E</a:t>
            </a:r>
            <a:r>
              <a:rPr lang="en-US" altLang="en-US" sz="1900" dirty="0"/>
              <a:t>AS</a:t>
            </a:r>
            <a:r>
              <a:rPr lang="id-ID" altLang="en-US" sz="1900" dirty="0"/>
              <a:t> dengan dilampiri</a:t>
            </a:r>
            <a:r>
              <a:rPr lang="en-US" altLang="en-US" sz="1900" dirty="0"/>
              <a:t> </a:t>
            </a:r>
            <a:r>
              <a:rPr lang="id-ID" altLang="en-US" sz="1900" dirty="0"/>
              <a:t>:</a:t>
            </a:r>
            <a:endParaRPr lang="en-US" altLang="en-US" sz="1900" dirty="0"/>
          </a:p>
          <a:p>
            <a:pPr marL="620713" lvl="1" indent="-257175" algn="just">
              <a:lnSpc>
                <a:spcPct val="100000"/>
              </a:lnSpc>
              <a:spcBef>
                <a:spcPts val="0"/>
              </a:spcBef>
              <a:spcAft>
                <a:spcPts val="0"/>
              </a:spcAft>
              <a:buFont typeface="Wingdings" panose="05000000000000000000" pitchFamily="2" charset="2"/>
              <a:buChar char="§"/>
            </a:pPr>
            <a:r>
              <a:rPr lang="id-ID" altLang="en-US" sz="1900" i="0" dirty="0"/>
              <a:t>BAST;</a:t>
            </a:r>
            <a:r>
              <a:rPr lang="en-US" altLang="en-US" sz="1900" i="0" dirty="0"/>
              <a:t>  </a:t>
            </a:r>
            <a:r>
              <a:rPr lang="id-ID" altLang="en-US" sz="1900" i="0" dirty="0"/>
              <a:t>dan</a:t>
            </a:r>
            <a:endParaRPr lang="en-US" altLang="en-US" sz="1900" i="0" dirty="0"/>
          </a:p>
          <a:p>
            <a:pPr marL="620713" lvl="1" indent="-257175" algn="just">
              <a:lnSpc>
                <a:spcPct val="100000"/>
              </a:lnSpc>
              <a:spcBef>
                <a:spcPts val="0"/>
              </a:spcBef>
              <a:spcAft>
                <a:spcPts val="0"/>
              </a:spcAft>
              <a:buFont typeface="Wingdings" panose="05000000000000000000" pitchFamily="2" charset="2"/>
              <a:buChar char="§"/>
            </a:pPr>
            <a:r>
              <a:rPr lang="id-ID" altLang="en-US" sz="1900" i="0" dirty="0"/>
              <a:t>SPTMHL</a:t>
            </a:r>
            <a:r>
              <a:rPr lang="en-US" altLang="en-US" sz="1900" i="0" dirty="0"/>
              <a:t> (yang </a:t>
            </a:r>
            <a:r>
              <a:rPr lang="id-ID" altLang="en-US" sz="1900" i="0" dirty="0"/>
              <a:t>telah mencantumkan nilai </a:t>
            </a:r>
            <a:r>
              <a:rPr lang="en-US" altLang="en-US" sz="1900" i="0" dirty="0"/>
              <a:t>B/J/S</a:t>
            </a:r>
            <a:r>
              <a:rPr lang="id-ID" altLang="en-US" sz="1900" i="0" dirty="0"/>
              <a:t> dalam Rupiah</a:t>
            </a:r>
            <a:r>
              <a:rPr lang="en-US" altLang="en-US" sz="1900" i="0" dirty="0"/>
              <a:t>).</a:t>
            </a:r>
          </a:p>
          <a:p>
            <a:pPr algn="just">
              <a:buFont typeface="Wingdings" panose="05000000000000000000" pitchFamily="2" charset="2"/>
              <a:buChar char="Ø"/>
            </a:pPr>
            <a:r>
              <a:rPr lang="id-ID" altLang="en-US" sz="1900" dirty="0"/>
              <a:t>Nilai </a:t>
            </a:r>
            <a:r>
              <a:rPr lang="en-US" altLang="en-US" sz="1900" dirty="0"/>
              <a:t>B/J/S</a:t>
            </a:r>
            <a:r>
              <a:rPr lang="id-ID" altLang="en-US" sz="1900" dirty="0"/>
              <a:t> diperoleh dari BAS</a:t>
            </a:r>
            <a:r>
              <a:rPr lang="id-ID" altLang="en-US" sz="1900" noProof="1"/>
              <a:t>T atau </a:t>
            </a:r>
            <a:r>
              <a:rPr lang="id-ID" altLang="en-US" sz="1900" dirty="0"/>
              <a:t>dokumen pendukung hibah lainnya.</a:t>
            </a:r>
            <a:r>
              <a:rPr lang="en-US" altLang="en-US" sz="1900" dirty="0"/>
              <a:t>  </a:t>
            </a:r>
            <a:r>
              <a:rPr lang="id-ID" altLang="en-US" sz="1900" noProof="1"/>
              <a:t>Apabila</a:t>
            </a:r>
            <a:r>
              <a:rPr lang="en-US" altLang="en-US" sz="1900" noProof="1"/>
              <a:t> </a:t>
            </a:r>
            <a:r>
              <a:rPr lang="en-US" altLang="en-US" sz="1900" i="0" dirty="0"/>
              <a:t>N</a:t>
            </a:r>
            <a:r>
              <a:rPr lang="id-ID" altLang="en-US" sz="1900" i="0" dirty="0"/>
              <a:t>ilai </a:t>
            </a:r>
            <a:r>
              <a:rPr lang="en-US" altLang="en-US" sz="1900" i="0" dirty="0"/>
              <a:t>B/J/S</a:t>
            </a:r>
            <a:r>
              <a:rPr lang="id-ID" altLang="en-US" sz="1900" i="0" dirty="0"/>
              <a:t> dalam mata uang asing, dikonversi ke Rupiah berdasarkan kurs tengah B</a:t>
            </a:r>
            <a:r>
              <a:rPr lang="en-US" altLang="en-US" sz="1900" i="0" dirty="0"/>
              <a:t>I</a:t>
            </a:r>
            <a:r>
              <a:rPr lang="id-ID" altLang="en-US" sz="1900" i="0" dirty="0"/>
              <a:t> pada tanggal BAST.</a:t>
            </a:r>
            <a:endParaRPr lang="en-US" altLang="en-US" sz="1900" i="0" dirty="0"/>
          </a:p>
          <a:p>
            <a:pPr algn="just">
              <a:buFont typeface="Wingdings" panose="05000000000000000000" pitchFamily="2" charset="2"/>
              <a:buChar char="Ø"/>
            </a:pPr>
            <a:r>
              <a:rPr lang="en-US" altLang="en-US" sz="1900" i="0" dirty="0"/>
              <a:t>D</a:t>
            </a:r>
            <a:r>
              <a:rPr lang="id-ID" altLang="en-US" sz="1900" i="0" dirty="0"/>
              <a:t>alam BAST</a:t>
            </a:r>
            <a:r>
              <a:rPr lang="en-US" altLang="en-US" sz="1900" i="0" dirty="0"/>
              <a:t>/</a:t>
            </a:r>
            <a:r>
              <a:rPr lang="id-ID" altLang="en-US" sz="1900" i="0" dirty="0"/>
              <a:t>dokumen pendukung lainnya tidak terdapat nilai </a:t>
            </a:r>
            <a:r>
              <a:rPr lang="en-US" altLang="en-US" sz="1900" i="0" dirty="0"/>
              <a:t>B/J/S</a:t>
            </a:r>
            <a:r>
              <a:rPr lang="id-ID" altLang="en-US" sz="1900" i="0" dirty="0"/>
              <a:t>, Menteri/Pimpinan Lembaga/Kepala Kantor/Sat</a:t>
            </a:r>
            <a:r>
              <a:rPr lang="en-US" altLang="en-US" sz="1900" i="0" dirty="0"/>
              <a:t>k</a:t>
            </a:r>
            <a:r>
              <a:rPr lang="id-ID" altLang="en-US" sz="1900" i="0" dirty="0"/>
              <a:t>er selaku PA/Kuasa PA penerima hibah melakukan estimasi nilai wajar atas </a:t>
            </a:r>
            <a:r>
              <a:rPr lang="en-US" altLang="en-US" sz="1900" i="0" dirty="0"/>
              <a:t>B/J/S</a:t>
            </a:r>
            <a:r>
              <a:rPr lang="id-ID" altLang="en-US" sz="1900" i="0" dirty="0"/>
              <a:t> yang diterima.</a:t>
            </a:r>
            <a:r>
              <a:rPr lang="id-ID" altLang="en-US" sz="1900" dirty="0"/>
              <a:t> DJPPR mengesahkan SP3HL-BJS dalam  rangkap 3 dengan ketentuan:</a:t>
            </a:r>
            <a:endParaRPr lang="en-US" altLang="en-US" sz="1900" dirty="0"/>
          </a:p>
          <a:p>
            <a:pPr lvl="1" algn="just">
              <a:lnSpc>
                <a:spcPct val="100000"/>
              </a:lnSpc>
              <a:spcBef>
                <a:spcPts val="0"/>
              </a:spcBef>
              <a:spcAft>
                <a:spcPts val="0"/>
              </a:spcAft>
              <a:buFont typeface="Wingdings" panose="05000000000000000000" pitchFamily="2" charset="2"/>
              <a:buChar char="§"/>
            </a:pPr>
            <a:r>
              <a:rPr lang="id-ID" altLang="en-US" sz="1900" i="0" dirty="0"/>
              <a:t>Lembar ke-1, untuk PA/Kuasa PA;</a:t>
            </a:r>
            <a:endParaRPr lang="en-US" altLang="en-US" sz="1900" i="0" dirty="0"/>
          </a:p>
          <a:p>
            <a:pPr lvl="1" algn="just">
              <a:lnSpc>
                <a:spcPct val="100000"/>
              </a:lnSpc>
              <a:spcBef>
                <a:spcPts val="0"/>
              </a:spcBef>
              <a:spcAft>
                <a:spcPts val="0"/>
              </a:spcAft>
              <a:buFont typeface="Wingdings" panose="05000000000000000000" pitchFamily="2" charset="2"/>
              <a:buChar char="§"/>
            </a:pPr>
            <a:r>
              <a:rPr lang="id-ID" altLang="en-US" sz="1900" i="0" dirty="0"/>
              <a:t>Lembar ke-2, untuk PA/Kuasa PA guna dilampirkan pada pengajuan MPHL-BJS; dan</a:t>
            </a:r>
            <a:endParaRPr lang="en-US" altLang="en-US" sz="1900" i="0" dirty="0"/>
          </a:p>
          <a:p>
            <a:pPr lvl="1" algn="just">
              <a:lnSpc>
                <a:spcPct val="100000"/>
              </a:lnSpc>
              <a:spcBef>
                <a:spcPts val="0"/>
              </a:spcBef>
              <a:spcAft>
                <a:spcPts val="0"/>
              </a:spcAft>
              <a:buFont typeface="Wingdings" panose="05000000000000000000" pitchFamily="2" charset="2"/>
              <a:buChar char="§"/>
            </a:pPr>
            <a:r>
              <a:rPr lang="id-ID" altLang="en-US" sz="1900" i="0" dirty="0"/>
              <a:t>Lembar ke-3, untuk pertinggal DJPPR.</a:t>
            </a:r>
            <a:endParaRPr lang="en-US" altLang="en-US" sz="1900" i="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BFFA5F-5EFA-4FA1-AFC1-2DB1E98C84F1}" type="slidenum">
              <a:rPr lang="en-US" altLang="en-US">
                <a:solidFill>
                  <a:srgbClr val="B5A788"/>
                </a:solidFill>
                <a:latin typeface="Gill Sans MT" panose="020B0502020104020203" pitchFamily="34" charset="0"/>
              </a:rPr>
              <a:pPr eaLnBrk="1" hangingPunct="1"/>
              <a:t>20</a:t>
            </a:fld>
            <a:endParaRPr lang="en-US" altLang="en-US">
              <a:solidFill>
                <a:srgbClr val="B5A788"/>
              </a:solidFill>
              <a:latin typeface="Gill Sans MT" panose="020B0502020104020203" pitchFamily="34" charset="0"/>
            </a:endParaRPr>
          </a:p>
        </p:txBody>
      </p:sp>
      <p:sp>
        <p:nvSpPr>
          <p:cNvPr id="7" name="Title 1"/>
          <p:cNvSpPr>
            <a:spLocks noGrp="1"/>
          </p:cNvSpPr>
          <p:nvPr>
            <p:ph type="title"/>
          </p:nvPr>
        </p:nvSpPr>
        <p:spPr>
          <a:xfrm>
            <a:off x="990602" y="158750"/>
            <a:ext cx="8153398" cy="1060450"/>
          </a:xfrm>
        </p:spPr>
        <p:txBody>
          <a:bodyPr>
            <a:noAutofit/>
          </a:bodyPr>
          <a:lstStyle/>
          <a:p>
            <a:pPr>
              <a:defRPr/>
            </a:pPr>
            <a:r>
              <a:rPr lang="id-ID" sz="3500" dirty="0"/>
              <a:t>Pengajuan</a:t>
            </a:r>
            <a:r>
              <a:rPr lang="en-US" sz="3500" dirty="0"/>
              <a:t> </a:t>
            </a:r>
            <a:r>
              <a:rPr lang="id-ID" sz="3500" dirty="0"/>
              <a:t>Nomor Register</a:t>
            </a:r>
            <a:r>
              <a:rPr lang="en-US" sz="3500" dirty="0"/>
              <a:t> </a:t>
            </a:r>
            <a:r>
              <a:rPr lang="en-US" sz="3500" dirty="0" err="1"/>
              <a:t>dan</a:t>
            </a:r>
            <a:r>
              <a:rPr lang="en-US" sz="3500" dirty="0"/>
              <a:t> </a:t>
            </a:r>
            <a:r>
              <a:rPr lang="id-ID" sz="3500" dirty="0"/>
              <a:t>Pengesahan</a:t>
            </a:r>
            <a:r>
              <a:rPr lang="en-US" sz="3500" dirty="0"/>
              <a:t> SP3HL-BJS </a:t>
            </a:r>
            <a:r>
              <a:rPr lang="id-ID" sz="3500" noProof="1"/>
              <a:t>ke</a:t>
            </a:r>
            <a:r>
              <a:rPr lang="en-US" sz="3500" dirty="0"/>
              <a:t> DJPPR</a:t>
            </a:r>
          </a:p>
        </p:txBody>
      </p:sp>
      <p:sp>
        <p:nvSpPr>
          <p:cNvPr id="8" name="Pentagon 7"/>
          <p:cNvSpPr/>
          <p:nvPr/>
        </p:nvSpPr>
        <p:spPr>
          <a:xfrm rot="5400000">
            <a:off x="-379412"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2</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04986"/>
            <a:ext cx="8153400" cy="938014"/>
          </a:xfrm>
        </p:spPr>
        <p:txBody>
          <a:bodyPr>
            <a:noAutofit/>
          </a:bodyPr>
          <a:lstStyle/>
          <a:p>
            <a:pPr>
              <a:defRPr/>
            </a:pPr>
            <a:r>
              <a:rPr lang="en-US" sz="3500" dirty="0" err="1"/>
              <a:t>Pengajuan</a:t>
            </a:r>
            <a:r>
              <a:rPr lang="en-US" sz="3500" dirty="0"/>
              <a:t> Memo </a:t>
            </a:r>
            <a:r>
              <a:rPr lang="id-ID" sz="3500" dirty="0"/>
              <a:t>Pencatatan Hibah</a:t>
            </a:r>
            <a:br>
              <a:rPr lang="en-US" sz="3500" dirty="0"/>
            </a:br>
            <a:r>
              <a:rPr lang="id-ID" sz="3500" dirty="0"/>
              <a:t>ke KPPN</a:t>
            </a:r>
            <a:endParaRPr lang="en-US" sz="3500" dirty="0"/>
          </a:p>
        </p:txBody>
      </p:sp>
      <p:sp>
        <p:nvSpPr>
          <p:cNvPr id="39939" name="Content Placeholder 2"/>
          <p:cNvSpPr>
            <a:spLocks noGrp="1"/>
          </p:cNvSpPr>
          <p:nvPr>
            <p:ph idx="1"/>
          </p:nvPr>
        </p:nvSpPr>
        <p:spPr>
          <a:xfrm>
            <a:off x="1014046" y="1524000"/>
            <a:ext cx="7596554" cy="5334000"/>
          </a:xfrm>
        </p:spPr>
        <p:txBody>
          <a:bodyPr>
            <a:normAutofit/>
          </a:bodyPr>
          <a:lstStyle/>
          <a:p>
            <a:pPr marL="0" indent="0" algn="just">
              <a:buNone/>
            </a:pPr>
            <a:r>
              <a:rPr lang="id-ID" altLang="en-US" sz="2200" noProof="1"/>
              <a:t>Satker selaku </a:t>
            </a:r>
            <a:r>
              <a:rPr lang="id-ID" altLang="en-US" sz="2200" dirty="0"/>
              <a:t>PA/Kuasa PA mengajukan Memo Pencatatan Hibah Langsung Bentuk Barang/Jasa/Surat berharga (MPHL-BJS) atas seluruh</a:t>
            </a:r>
            <a:r>
              <a:rPr lang="en-US" altLang="en-US" sz="2200" dirty="0"/>
              <a:t>:</a:t>
            </a:r>
            <a:r>
              <a:rPr lang="id-ID" altLang="en-US" sz="2200" dirty="0"/>
              <a:t> </a:t>
            </a:r>
            <a:endParaRPr lang="en-US" altLang="en-US" sz="2200" dirty="0"/>
          </a:p>
          <a:p>
            <a:pPr algn="just">
              <a:lnSpc>
                <a:spcPct val="100000"/>
              </a:lnSpc>
              <a:spcBef>
                <a:spcPts val="0"/>
              </a:spcBef>
              <a:spcAft>
                <a:spcPts val="0"/>
              </a:spcAft>
              <a:buFont typeface="Wingdings" panose="05000000000000000000" pitchFamily="2" charset="2"/>
              <a:buChar char="§"/>
            </a:pPr>
            <a:r>
              <a:rPr lang="id-ID" altLang="en-US" sz="2200" dirty="0"/>
              <a:t>Belanja Barang untuk Pencatatan Persediaan dari Hibah</a:t>
            </a:r>
            <a:r>
              <a:rPr lang="en-US" altLang="en-US" sz="2200" dirty="0"/>
              <a:t>;</a:t>
            </a:r>
          </a:p>
          <a:p>
            <a:pPr algn="just">
              <a:lnSpc>
                <a:spcPct val="100000"/>
              </a:lnSpc>
              <a:spcBef>
                <a:spcPts val="0"/>
              </a:spcBef>
              <a:spcAft>
                <a:spcPts val="0"/>
              </a:spcAft>
              <a:buFont typeface="Wingdings" panose="05000000000000000000" pitchFamily="2" charset="2"/>
              <a:buChar char="§"/>
            </a:pPr>
            <a:r>
              <a:rPr lang="id-ID" altLang="en-US" sz="2200" dirty="0"/>
              <a:t>Belanja Modal untuk Pencatatan Aset Tetap atau Aset Lainnya dari Hibah</a:t>
            </a:r>
            <a:r>
              <a:rPr lang="en-US" altLang="en-US" sz="2200" dirty="0"/>
              <a:t>;</a:t>
            </a:r>
          </a:p>
          <a:p>
            <a:pPr algn="just">
              <a:lnSpc>
                <a:spcPct val="100000"/>
              </a:lnSpc>
              <a:spcBef>
                <a:spcPts val="0"/>
              </a:spcBef>
              <a:spcAft>
                <a:spcPts val="0"/>
              </a:spcAft>
              <a:buFont typeface="Wingdings" panose="05000000000000000000" pitchFamily="2" charset="2"/>
              <a:buChar char="§"/>
            </a:pPr>
            <a:r>
              <a:rPr lang="id-ID" altLang="en-US" sz="2200" dirty="0"/>
              <a:t>Pengeluaran Pembiayaan untuk Pencatatan Surat Berharga dari Hibah</a:t>
            </a:r>
            <a:r>
              <a:rPr lang="en-US" altLang="en-US" sz="2200" dirty="0"/>
              <a:t>;</a:t>
            </a:r>
            <a:r>
              <a:rPr lang="id-ID" altLang="en-US" sz="2200" dirty="0"/>
              <a:t> dan </a:t>
            </a:r>
            <a:endParaRPr lang="en-US" altLang="en-US" sz="2200" dirty="0"/>
          </a:p>
          <a:p>
            <a:pPr algn="just">
              <a:lnSpc>
                <a:spcPct val="100000"/>
              </a:lnSpc>
              <a:spcBef>
                <a:spcPts val="0"/>
              </a:spcBef>
              <a:spcAft>
                <a:spcPts val="0"/>
              </a:spcAft>
              <a:buFont typeface="Wingdings" panose="05000000000000000000" pitchFamily="2" charset="2"/>
              <a:buChar char="§"/>
            </a:pPr>
            <a:r>
              <a:rPr lang="id-ID" altLang="en-US" sz="2200" dirty="0"/>
              <a:t>Pendapatan Hibah Langsung bentuk barang/jasa/surat berharga</a:t>
            </a:r>
            <a:r>
              <a:rPr lang="en-US" altLang="en-US" sz="2200" dirty="0"/>
              <a:t>.</a:t>
            </a:r>
          </a:p>
          <a:p>
            <a:pPr marL="0" indent="0" algn="just">
              <a:buNone/>
            </a:pPr>
            <a:r>
              <a:rPr lang="en-US" altLang="en-US" sz="2200" dirty="0"/>
              <a:t>B</a:t>
            </a:r>
            <a:r>
              <a:rPr lang="id-ID" altLang="en-US" sz="2200" dirty="0"/>
              <a:t>aik dari Luar Negeri maupun dari Dalam Negeri</a:t>
            </a:r>
            <a:r>
              <a:rPr lang="en-US" altLang="en-US" sz="2200" dirty="0"/>
              <a:t> </a:t>
            </a:r>
            <a:r>
              <a:rPr lang="id-ID" altLang="en-US" sz="2200" dirty="0"/>
              <a:t>sebesar nilai barang/jasa/surat berharga seperti yang tercantum dalam SP3HL-BJS pada tahun anggaran berjalan kepada KPPN mitra kerjanya.</a:t>
            </a:r>
            <a:endParaRPr lang="en-US" altLang="en-US" sz="2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716E40-D69E-4276-B970-799457D03B1F}" type="slidenum">
              <a:rPr lang="en-US" altLang="en-US">
                <a:solidFill>
                  <a:srgbClr val="B5A788"/>
                </a:solidFill>
                <a:latin typeface="Gill Sans MT" panose="020B0502020104020203" pitchFamily="34" charset="0"/>
              </a:rPr>
              <a:pPr eaLnBrk="1" hangingPunct="1"/>
              <a:t>21</a:t>
            </a:fld>
            <a:endParaRPr lang="en-US" altLang="en-US">
              <a:solidFill>
                <a:srgbClr val="B5A788"/>
              </a:solidFill>
              <a:latin typeface="Gill Sans MT" panose="020B0502020104020203" pitchFamily="34" charset="0"/>
            </a:endParaRPr>
          </a:p>
        </p:txBody>
      </p:sp>
      <p:sp>
        <p:nvSpPr>
          <p:cNvPr id="5" name="Pentagon 4"/>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3</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a:xfrm>
            <a:off x="990600" y="1511866"/>
            <a:ext cx="7848600" cy="5346134"/>
          </a:xfrm>
        </p:spPr>
        <p:txBody>
          <a:bodyPr>
            <a:normAutofit/>
          </a:bodyPr>
          <a:lstStyle/>
          <a:p>
            <a:pPr marL="539750" indent="-539750" algn="just">
              <a:buFont typeface="Wingdings" panose="05000000000000000000" pitchFamily="2" charset="2"/>
              <a:buChar char="q"/>
            </a:pPr>
            <a:r>
              <a:rPr lang="id-ID" altLang="en-US" sz="2200" dirty="0"/>
              <a:t>PA/Kuasa PA membuat dan menyampaikan MPHL-BJS ke KPPN dengan dilampiri:</a:t>
            </a:r>
            <a:endParaRPr lang="en-US" altLang="en-US" sz="2200" dirty="0"/>
          </a:p>
          <a:p>
            <a:pPr lvl="1" algn="just">
              <a:lnSpc>
                <a:spcPct val="100000"/>
              </a:lnSpc>
              <a:spcBef>
                <a:spcPts val="0"/>
              </a:spcBef>
              <a:spcAft>
                <a:spcPts val="0"/>
              </a:spcAft>
              <a:buFont typeface="Wingdings" panose="05000000000000000000" pitchFamily="2" charset="2"/>
              <a:buChar char="§"/>
            </a:pPr>
            <a:r>
              <a:rPr lang="id-ID" altLang="en-US" sz="2200" i="0" dirty="0"/>
              <a:t>SPTMHL;</a:t>
            </a:r>
            <a:endParaRPr lang="en-US" altLang="en-US" sz="2200" i="0" dirty="0"/>
          </a:p>
          <a:p>
            <a:pPr lvl="1" algn="just">
              <a:lnSpc>
                <a:spcPct val="100000"/>
              </a:lnSpc>
              <a:spcBef>
                <a:spcPts val="0"/>
              </a:spcBef>
              <a:spcAft>
                <a:spcPts val="0"/>
              </a:spcAft>
              <a:buFont typeface="Wingdings" panose="05000000000000000000" pitchFamily="2" charset="2"/>
              <a:buChar char="§"/>
            </a:pPr>
            <a:r>
              <a:rPr lang="id-ID" altLang="en-US" sz="2200" i="0" dirty="0"/>
              <a:t>SP3HL-BJS lembar kedua; dan</a:t>
            </a:r>
            <a:endParaRPr lang="en-US" altLang="en-US" sz="2200" i="0" dirty="0"/>
          </a:p>
          <a:p>
            <a:pPr lvl="1" algn="just">
              <a:lnSpc>
                <a:spcPct val="100000"/>
              </a:lnSpc>
              <a:spcBef>
                <a:spcPts val="0"/>
              </a:spcBef>
              <a:spcAft>
                <a:spcPts val="0"/>
              </a:spcAft>
              <a:buFont typeface="Wingdings" panose="05000000000000000000" pitchFamily="2" charset="2"/>
              <a:buChar char="§"/>
            </a:pPr>
            <a:r>
              <a:rPr lang="id-ID" altLang="en-US" sz="2200" i="0" dirty="0"/>
              <a:t>SPTJM.</a:t>
            </a:r>
            <a:endParaRPr lang="en-US" altLang="en-US" sz="2200" i="0" dirty="0"/>
          </a:p>
          <a:p>
            <a:pPr marL="530352" lvl="1" indent="0" algn="just">
              <a:lnSpc>
                <a:spcPct val="100000"/>
              </a:lnSpc>
              <a:spcBef>
                <a:spcPts val="0"/>
              </a:spcBef>
              <a:spcAft>
                <a:spcPts val="0"/>
              </a:spcAft>
              <a:buNone/>
            </a:pPr>
            <a:endParaRPr lang="en-US" altLang="en-US" sz="2200" i="0" dirty="0"/>
          </a:p>
          <a:p>
            <a:pPr marL="539750" indent="-539750" algn="just">
              <a:buFont typeface="Wingdings" panose="05000000000000000000" pitchFamily="2" charset="2"/>
              <a:buChar char="q"/>
            </a:pPr>
            <a:r>
              <a:rPr lang="id-ID" altLang="en-US" sz="2200" dirty="0"/>
              <a:t>Atas dasar MPHL-BJS</a:t>
            </a:r>
            <a:r>
              <a:rPr lang="en-US" altLang="en-US" sz="2200" dirty="0"/>
              <a:t>,</a:t>
            </a:r>
            <a:r>
              <a:rPr lang="id-ID" altLang="en-US" sz="2200" dirty="0"/>
              <a:t> KPPN menerbitkan Persetujuan MPHL-BJS dalam</a:t>
            </a:r>
            <a:r>
              <a:rPr lang="en-US" altLang="en-US" sz="2200" dirty="0"/>
              <a:t> </a:t>
            </a:r>
            <a:r>
              <a:rPr lang="id-ID" altLang="en-US" sz="2200" dirty="0"/>
              <a:t>rangkap 3 dengan ketentuan:</a:t>
            </a:r>
            <a:endParaRPr lang="en-US" altLang="en-US" sz="2200" dirty="0"/>
          </a:p>
          <a:p>
            <a:pPr lvl="1" algn="just">
              <a:lnSpc>
                <a:spcPct val="100000"/>
              </a:lnSpc>
              <a:spcBef>
                <a:spcPts val="0"/>
              </a:spcBef>
              <a:spcAft>
                <a:spcPts val="0"/>
              </a:spcAft>
              <a:buFont typeface="Wingdings" panose="05000000000000000000" pitchFamily="2" charset="2"/>
              <a:buChar char="§"/>
            </a:pPr>
            <a:r>
              <a:rPr lang="id-ID" altLang="en-US" sz="2200" i="0" dirty="0"/>
              <a:t>Lembar ke-1, untuk PA/Kuasa PA;</a:t>
            </a:r>
            <a:endParaRPr lang="en-US" altLang="en-US" sz="2200" i="0" dirty="0"/>
          </a:p>
          <a:p>
            <a:pPr lvl="1" algn="just">
              <a:lnSpc>
                <a:spcPct val="100000"/>
              </a:lnSpc>
              <a:spcBef>
                <a:spcPts val="0"/>
              </a:spcBef>
              <a:spcAft>
                <a:spcPts val="0"/>
              </a:spcAft>
              <a:buFont typeface="Wingdings" panose="05000000000000000000" pitchFamily="2" charset="2"/>
              <a:buChar char="§"/>
            </a:pPr>
            <a:r>
              <a:rPr lang="id-ID" altLang="en-US" sz="2200" i="0" dirty="0"/>
              <a:t>Lembar ke-2, untuk DJPPR c.q. Dit. EAS dengan dilampiri </a:t>
            </a:r>
            <a:r>
              <a:rPr lang="id-ID" altLang="en-US" sz="2200" dirty="0"/>
              <a:t>copy</a:t>
            </a:r>
            <a:r>
              <a:rPr lang="id-ID" altLang="en-US" sz="2200" i="0" dirty="0"/>
              <a:t> MPHL-BJS; dan</a:t>
            </a:r>
            <a:endParaRPr lang="en-US" altLang="en-US" sz="2200" i="0" dirty="0"/>
          </a:p>
          <a:p>
            <a:pPr lvl="1" algn="just">
              <a:lnSpc>
                <a:spcPct val="100000"/>
              </a:lnSpc>
              <a:spcBef>
                <a:spcPts val="0"/>
              </a:spcBef>
              <a:spcAft>
                <a:spcPts val="0"/>
              </a:spcAft>
              <a:buFont typeface="Wingdings" panose="05000000000000000000" pitchFamily="2" charset="2"/>
              <a:buChar char="§"/>
            </a:pPr>
            <a:r>
              <a:rPr lang="id-ID" altLang="en-US" sz="2200" i="0" dirty="0"/>
              <a:t>Lembar ke-3, untuk pertinggal KPPN.</a:t>
            </a:r>
            <a:endParaRPr lang="en-US" altLang="en-US" sz="2200" i="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F5BD99-79B3-442B-9129-3E374138FEE1}" type="slidenum">
              <a:rPr lang="en-US" altLang="en-US">
                <a:solidFill>
                  <a:srgbClr val="B5A788"/>
                </a:solidFill>
                <a:latin typeface="Gill Sans MT" panose="020B0502020104020203" pitchFamily="34" charset="0"/>
              </a:rPr>
              <a:pPr eaLnBrk="1" hangingPunct="1"/>
              <a:t>22</a:t>
            </a:fld>
            <a:endParaRPr lang="en-US" altLang="en-US">
              <a:solidFill>
                <a:srgbClr val="B5A788"/>
              </a:solidFill>
              <a:latin typeface="Gill Sans MT" panose="020B0502020104020203" pitchFamily="34" charset="0"/>
            </a:endParaRPr>
          </a:p>
        </p:txBody>
      </p:sp>
      <p:sp>
        <p:nvSpPr>
          <p:cNvPr id="6" name="Pentagon 5"/>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4000" dirty="0">
                <a:latin typeface="Broadway" panose="04040905080B02020502" pitchFamily="82" charset="0"/>
                <a:ea typeface="Tahoma" panose="020B0604030504040204" pitchFamily="34" charset="0"/>
                <a:cs typeface="Tahoma" panose="020B0604030504040204" pitchFamily="34" charset="0"/>
              </a:rPr>
              <a:t>3</a:t>
            </a:r>
            <a:endParaRPr lang="id-ID" sz="4000" dirty="0">
              <a:latin typeface="Broadway" panose="04040905080B02020502" pitchFamily="82" charset="0"/>
              <a:ea typeface="Tahoma" panose="020B0604030504040204" pitchFamily="34" charset="0"/>
              <a:cs typeface="Tahoma" panose="020B0604030504040204" pitchFamily="34" charset="0"/>
            </a:endParaRPr>
          </a:p>
        </p:txBody>
      </p:sp>
      <p:sp>
        <p:nvSpPr>
          <p:cNvPr id="9" name="Title 1"/>
          <p:cNvSpPr txBox="1">
            <a:spLocks/>
          </p:cNvSpPr>
          <p:nvPr/>
        </p:nvSpPr>
        <p:spPr>
          <a:xfrm>
            <a:off x="990600" y="204986"/>
            <a:ext cx="8153400" cy="938014"/>
          </a:xfrm>
          <a:prstGeom prst="rect">
            <a:avLst/>
          </a:prstGeom>
        </p:spPr>
        <p:txBody>
          <a:bodyPr vert="horz" lIns="91440" tIns="45720" rIns="91440" bIns="45720" rtlCol="0" anchor="t">
            <a:noAutofit/>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fontAlgn="auto">
              <a:spcAft>
                <a:spcPts val="0"/>
              </a:spcAft>
              <a:defRPr/>
            </a:pPr>
            <a:r>
              <a:rPr lang="en-US" sz="3500"/>
              <a:t>Pengajuan Memo </a:t>
            </a:r>
            <a:r>
              <a:rPr lang="id-ID" sz="3500"/>
              <a:t>Pencatatan Hibah</a:t>
            </a:r>
            <a:br>
              <a:rPr lang="en-US" sz="3500"/>
            </a:br>
            <a:r>
              <a:rPr lang="id-ID" sz="3500"/>
              <a:t>ke KPPN</a:t>
            </a:r>
            <a:endParaRPr lang="en-US" sz="35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533401" y="1676400"/>
            <a:ext cx="8036830" cy="1676400"/>
          </a:xfrm>
          <a:prstGeom prst="rect">
            <a:avLst/>
          </a:prstGeom>
          <a:noFill/>
          <a:ln w="9525">
            <a:noFill/>
            <a:miter lim="800000"/>
            <a:headEnd/>
            <a:tailEnd/>
          </a:ln>
        </p:spPr>
        <p:txBody>
          <a:bodyPr tIns="0"/>
          <a:lstStyle/>
          <a:p>
            <a:pPr algn="ctr" eaLnBrk="0" hangingPunct="0">
              <a:spcBef>
                <a:spcPts val="600"/>
              </a:spcBef>
              <a:buClr>
                <a:schemeClr val="accent1"/>
              </a:buClr>
              <a:buSzPct val="80000"/>
              <a:buFont typeface="Wingdings 2" pitchFamily="18" charset="2"/>
              <a:buNone/>
              <a:defRPr/>
            </a:pPr>
            <a:r>
              <a:rPr lang="en-US" sz="2800" b="1" dirty="0">
                <a:effectLst>
                  <a:outerShdw blurRad="38100" dist="38100" dir="2700000" algn="tl">
                    <a:srgbClr val="000000">
                      <a:alpha val="43137"/>
                    </a:srgbClr>
                  </a:outerShdw>
                </a:effectLst>
              </a:rPr>
              <a:t>AKUNTANSI DAN PELAPORAN</a:t>
            </a:r>
          </a:p>
          <a:p>
            <a:pPr marL="27432" eaLnBrk="0" hangingPunct="0">
              <a:spcBef>
                <a:spcPts val="600"/>
              </a:spcBef>
              <a:buClr>
                <a:schemeClr val="accent1"/>
              </a:buClr>
              <a:buSzPct val="80000"/>
              <a:buFont typeface="Wingdings 2" pitchFamily="18" charset="2"/>
              <a:buNone/>
              <a:defRPr/>
            </a:pPr>
            <a:endParaRPr lang="en-US" sz="2800" b="1" dirty="0">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6600" y="2514600"/>
            <a:ext cx="2420484" cy="2420484"/>
          </a:xfrm>
          <a:prstGeom prst="rect">
            <a:avLst/>
          </a:prstGeom>
        </p:spPr>
      </p:pic>
    </p:spTree>
    <p:extLst>
      <p:ext uri="{BB962C8B-B14F-4D97-AF65-F5344CB8AC3E}">
        <p14:creationId xmlns:p14="http://schemas.microsoft.com/office/powerpoint/2010/main" val="2973241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448" y="272819"/>
            <a:ext cx="8153399" cy="601894"/>
          </a:xfrm>
        </p:spPr>
        <p:txBody>
          <a:bodyPr>
            <a:normAutofit/>
          </a:bodyPr>
          <a:lstStyle/>
          <a:p>
            <a:pPr eaLnBrk="1" fontAlgn="auto" hangingPunct="1">
              <a:spcAft>
                <a:spcPts val="0"/>
              </a:spcAft>
              <a:defRPr/>
            </a:pPr>
            <a:r>
              <a:rPr lang="id-ID" sz="3500" noProof="1">
                <a:solidFill>
                  <a:schemeClr val="tx2">
                    <a:satMod val="130000"/>
                  </a:schemeClr>
                </a:solidFill>
              </a:rPr>
              <a:t>Pelaporan</a:t>
            </a:r>
          </a:p>
        </p:txBody>
      </p:sp>
      <p:sp>
        <p:nvSpPr>
          <p:cNvPr id="20" name="Content Placeholder 19"/>
          <p:cNvSpPr>
            <a:spLocks noGrp="1"/>
          </p:cNvSpPr>
          <p:nvPr>
            <p:ph idx="1"/>
          </p:nvPr>
        </p:nvSpPr>
        <p:spPr>
          <a:xfrm>
            <a:off x="1066801" y="1286517"/>
            <a:ext cx="7620000" cy="2691718"/>
          </a:xfrm>
        </p:spPr>
        <p:txBody>
          <a:bodyPr>
            <a:noAutofit/>
          </a:bodyPr>
          <a:lstStyle/>
          <a:p>
            <a:pPr marL="0" indent="0" algn="just">
              <a:buNone/>
            </a:pPr>
            <a:r>
              <a:rPr lang="id-ID" dirty="0"/>
              <a:t>Sebagai bentuk penerimaan dan belanja pemerintah, hibah harus dipertanggungjawabkan mengikuti mekanisme dan ketentuan dalam regulasi keuangan negara. Akuntabilitas tersebut tidak hanya terkait dengan aspek akuntansi namun juga harus dimulai dari aspek penganggaran, mekanisme pengeluaran/penerimaan dana sampai dengan pelaporan kepada para pemangku kepentingan. Oleh karena itu, pengelolaan hibah, wajib dicatatkan dalam beberapa aplikasi, yakni </a:t>
            </a:r>
            <a:r>
              <a:rPr lang="en-US" dirty="0"/>
              <a:t>:</a:t>
            </a:r>
            <a:endParaRPr lang="id-ID" dirty="0"/>
          </a:p>
        </p:txBody>
      </p:sp>
      <p:sp>
        <p:nvSpPr>
          <p:cNvPr id="5" name="Slide Number Placeholder 4"/>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B32B0E-7042-42FA-8A7E-0ECD2D92ABEF}" type="slidenum">
              <a:rPr lang="en-US" altLang="en-US">
                <a:solidFill>
                  <a:srgbClr val="B5A788"/>
                </a:solidFill>
                <a:latin typeface="Gill Sans MT" panose="020B0502020104020203" pitchFamily="34" charset="0"/>
              </a:rPr>
              <a:pPr eaLnBrk="1" hangingPunct="1"/>
              <a:t>24</a:t>
            </a:fld>
            <a:endParaRPr lang="en-US" altLang="en-US">
              <a:solidFill>
                <a:srgbClr val="B5A788"/>
              </a:solidFill>
              <a:latin typeface="Gill Sans MT" panose="020B0502020104020203" pitchFamily="34" charset="0"/>
            </a:endParaRPr>
          </a:p>
        </p:txBody>
      </p:sp>
      <p:sp>
        <p:nvSpPr>
          <p:cNvPr id="8" name="Pentagon 7"/>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grpSp>
        <p:nvGrpSpPr>
          <p:cNvPr id="22" name="Group 21"/>
          <p:cNvGrpSpPr/>
          <p:nvPr/>
        </p:nvGrpSpPr>
        <p:grpSpPr>
          <a:xfrm>
            <a:off x="1143000" y="3643822"/>
            <a:ext cx="7696200" cy="2809563"/>
            <a:chOff x="979448" y="1192299"/>
            <a:chExt cx="7174452" cy="2134951"/>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448" y="1873680"/>
              <a:ext cx="2857500" cy="979079"/>
            </a:xfrm>
            <a:prstGeom prst="rect">
              <a:avLst/>
            </a:prstGeom>
          </p:spPr>
        </p:pic>
        <p:grpSp>
          <p:nvGrpSpPr>
            <p:cNvPr id="21" name="Group 20"/>
            <p:cNvGrpSpPr/>
            <p:nvPr/>
          </p:nvGrpSpPr>
          <p:grpSpPr>
            <a:xfrm>
              <a:off x="3836948" y="1192299"/>
              <a:ext cx="4316952" cy="2134951"/>
              <a:chOff x="3836948" y="1192299"/>
              <a:chExt cx="4316952" cy="2134951"/>
            </a:xfrm>
          </p:grpSpPr>
          <p:pic>
            <p:nvPicPr>
              <p:cNvPr id="10" name="Picture 9"/>
              <p:cNvPicPr>
                <a:picLocks noChangeAspect="1"/>
              </p:cNvPicPr>
              <p:nvPr/>
            </p:nvPicPr>
            <p:blipFill>
              <a:blip r:embed="rId5"/>
              <a:stretch>
                <a:fillRect/>
              </a:stretch>
            </p:blipFill>
            <p:spPr>
              <a:xfrm>
                <a:off x="4964300" y="2376229"/>
                <a:ext cx="3189600" cy="951021"/>
              </a:xfrm>
              <a:prstGeom prst="rect">
                <a:avLst/>
              </a:prstGeom>
            </p:spPr>
          </p:pic>
          <p:pic>
            <p:nvPicPr>
              <p:cNvPr id="11" name="Picture 10"/>
              <p:cNvPicPr>
                <a:picLocks noChangeAspect="1"/>
              </p:cNvPicPr>
              <p:nvPr/>
            </p:nvPicPr>
            <p:blipFill>
              <a:blip r:embed="rId6"/>
              <a:stretch>
                <a:fillRect/>
              </a:stretch>
            </p:blipFill>
            <p:spPr>
              <a:xfrm>
                <a:off x="4964300" y="1192299"/>
                <a:ext cx="2990250" cy="979080"/>
              </a:xfrm>
              <a:prstGeom prst="rect">
                <a:avLst/>
              </a:prstGeom>
            </p:spPr>
          </p:pic>
          <p:cxnSp>
            <p:nvCxnSpPr>
              <p:cNvPr id="13" name="Elbow Connector 12"/>
              <p:cNvCxnSpPr/>
              <p:nvPr/>
            </p:nvCxnSpPr>
            <p:spPr>
              <a:xfrm>
                <a:off x="3838658" y="2362200"/>
                <a:ext cx="1114342" cy="493821"/>
              </a:xfrm>
              <a:prstGeom prst="bentConnector3">
                <a:avLst/>
              </a:prstGeom>
              <a:ln w="38100">
                <a:solidFill>
                  <a:schemeClr val="tx1"/>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5" name="Elbow Connector 14"/>
              <p:cNvCxnSpPr>
                <a:endCxn id="11" idx="1"/>
              </p:cNvCxnSpPr>
              <p:nvPr/>
            </p:nvCxnSpPr>
            <p:spPr>
              <a:xfrm flipV="1">
                <a:off x="3836948" y="1681839"/>
                <a:ext cx="1127352" cy="685663"/>
              </a:xfrm>
              <a:prstGeom prst="bentConnector3">
                <a:avLst/>
              </a:prstGeom>
              <a:ln w="38100">
                <a:solidFill>
                  <a:schemeClr val="tx1"/>
                </a:solidFill>
                <a:headEnd type="oval"/>
                <a:tailEnd type="triangle"/>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28" y="3342178"/>
            <a:ext cx="8593872" cy="1001222"/>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31845"/>
          <a:stretch/>
        </p:blipFill>
        <p:spPr>
          <a:xfrm>
            <a:off x="533400" y="4451130"/>
            <a:ext cx="8610600" cy="2254470"/>
          </a:xfrm>
          <a:prstGeom prst="rect">
            <a:avLst/>
          </a:prstGeom>
        </p:spPr>
      </p:pic>
      <p:sp>
        <p:nvSpPr>
          <p:cNvPr id="2" name="Title 1"/>
          <p:cNvSpPr>
            <a:spLocks noGrp="1"/>
          </p:cNvSpPr>
          <p:nvPr>
            <p:ph type="title"/>
          </p:nvPr>
        </p:nvSpPr>
        <p:spPr>
          <a:xfrm>
            <a:off x="550127" y="-3716"/>
            <a:ext cx="8593873" cy="396334"/>
          </a:xfrm>
        </p:spPr>
        <p:txBody>
          <a:bodyPr>
            <a:normAutofit fontScale="90000"/>
          </a:bodyPr>
          <a:lstStyle/>
          <a:p>
            <a:pPr marL="0" indent="0">
              <a:buNone/>
            </a:pPr>
            <a:r>
              <a:rPr lang="en-US" sz="3500" dirty="0"/>
              <a:t>KOMDANAS</a:t>
            </a:r>
          </a:p>
        </p:txBody>
      </p:sp>
      <p:pic>
        <p:nvPicPr>
          <p:cNvPr id="7" name="Picture 6"/>
          <p:cNvPicPr>
            <a:picLocks noChangeAspect="1"/>
          </p:cNvPicPr>
          <p:nvPr/>
        </p:nvPicPr>
        <p:blipFill rotWithShape="1">
          <a:blip r:embed="rId5"/>
          <a:srcRect l="2" t="-420" r="43499" b="91686"/>
          <a:stretch/>
        </p:blipFill>
        <p:spPr>
          <a:xfrm>
            <a:off x="533400" y="530614"/>
            <a:ext cx="8610600" cy="815433"/>
          </a:xfrm>
          <a:prstGeom prst="rect">
            <a:avLst/>
          </a:prstGeom>
        </p:spPr>
      </p:pic>
      <p:pic>
        <p:nvPicPr>
          <p:cNvPr id="8" name="Picture 7"/>
          <p:cNvPicPr>
            <a:picLocks noChangeAspect="1"/>
          </p:cNvPicPr>
          <p:nvPr/>
        </p:nvPicPr>
        <p:blipFill>
          <a:blip r:embed="rId6"/>
          <a:stretch>
            <a:fillRect/>
          </a:stretch>
        </p:blipFill>
        <p:spPr>
          <a:xfrm>
            <a:off x="533400" y="1564825"/>
            <a:ext cx="8610600" cy="1559375"/>
          </a:xfrm>
          <a:prstGeom prst="rect">
            <a:avLst/>
          </a:prstGeom>
        </p:spPr>
      </p:pic>
      <p:sp>
        <p:nvSpPr>
          <p:cNvPr id="11" name="Down Arrow 10"/>
          <p:cNvSpPr/>
          <p:nvPr/>
        </p:nvSpPr>
        <p:spPr>
          <a:xfrm>
            <a:off x="4267200" y="1387799"/>
            <a:ext cx="495300" cy="1129745"/>
          </a:xfrm>
          <a:prstGeom prst="downArrow">
            <a:avLst/>
          </a:prstGeom>
          <a:solidFill>
            <a:srgbClr val="00B0F0"/>
          </a:solidFill>
          <a:ln>
            <a:noFill/>
          </a:ln>
          <a:effectLst>
            <a:glow rad="228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id-ID" dirty="0"/>
          </a:p>
        </p:txBody>
      </p:sp>
      <p:sp>
        <p:nvSpPr>
          <p:cNvPr id="12" name="Down Arrow 11"/>
          <p:cNvSpPr/>
          <p:nvPr/>
        </p:nvSpPr>
        <p:spPr>
          <a:xfrm rot="17993203">
            <a:off x="5752389" y="2758690"/>
            <a:ext cx="495300" cy="1711609"/>
          </a:xfrm>
          <a:prstGeom prst="downArrow">
            <a:avLst/>
          </a:prstGeom>
          <a:solidFill>
            <a:srgbClr val="00B0F0"/>
          </a:solidFill>
          <a:ln>
            <a:noFill/>
          </a:ln>
          <a:effectLst>
            <a:glow rad="228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id-ID"/>
          </a:p>
        </p:txBody>
      </p:sp>
      <p:sp>
        <p:nvSpPr>
          <p:cNvPr id="3" name="Oval 2"/>
          <p:cNvSpPr/>
          <p:nvPr/>
        </p:nvSpPr>
        <p:spPr>
          <a:xfrm>
            <a:off x="1905000" y="838200"/>
            <a:ext cx="3048000" cy="549599"/>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Down Arrow 12"/>
          <p:cNvSpPr/>
          <p:nvPr/>
        </p:nvSpPr>
        <p:spPr>
          <a:xfrm rot="2675016">
            <a:off x="6993209" y="4626069"/>
            <a:ext cx="495300" cy="1302851"/>
          </a:xfrm>
          <a:prstGeom prst="downArrow">
            <a:avLst/>
          </a:prstGeom>
          <a:solidFill>
            <a:srgbClr val="00B0F0"/>
          </a:solidFill>
          <a:ln>
            <a:noFill/>
          </a:ln>
          <a:effectLst>
            <a:glow rad="228600">
              <a:schemeClr val="accent5">
                <a:satMod val="175000"/>
                <a:alpha val="40000"/>
              </a:schemeClr>
            </a:glow>
          </a:effectLst>
        </p:spPr>
        <p:style>
          <a:lnRef idx="0">
            <a:scrgbClr r="0" g="0" b="0"/>
          </a:lnRef>
          <a:fillRef idx="0">
            <a:scrgbClr r="0" g="0" b="0"/>
          </a:fillRef>
          <a:effectRef idx="0">
            <a:scrgbClr r="0" g="0" b="0"/>
          </a:effectRef>
          <a:fontRef idx="minor">
            <a:schemeClr val="lt1"/>
          </a:fontRef>
        </p:style>
        <p:txBody>
          <a:bodyPr rtlCol="0" anchor="ctr"/>
          <a:lstStyle/>
          <a:p>
            <a:pPr algn="ctr"/>
            <a:endParaRPr lang="id-ID" dirty="0"/>
          </a:p>
        </p:txBody>
      </p:sp>
      <p:sp>
        <p:nvSpPr>
          <p:cNvPr id="15" name="Oval 14"/>
          <p:cNvSpPr/>
          <p:nvPr/>
        </p:nvSpPr>
        <p:spPr>
          <a:xfrm>
            <a:off x="6858000" y="3909113"/>
            <a:ext cx="2133600" cy="586687"/>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Oval 15"/>
          <p:cNvSpPr/>
          <p:nvPr/>
        </p:nvSpPr>
        <p:spPr>
          <a:xfrm>
            <a:off x="3001044" y="2591378"/>
            <a:ext cx="2139667" cy="586687"/>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526635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225" y="20956"/>
            <a:ext cx="8597775" cy="626910"/>
          </a:xfrm>
        </p:spPr>
        <p:txBody>
          <a:bodyPr>
            <a:normAutofit/>
          </a:bodyPr>
          <a:lstStyle/>
          <a:p>
            <a:pPr marL="0" indent="0">
              <a:buNone/>
            </a:pPr>
            <a:r>
              <a:rPr lang="id-ID" sz="3500" noProof="1"/>
              <a:t>SAIBA – Hibah Uang</a:t>
            </a:r>
          </a:p>
        </p:txBody>
      </p:sp>
      <p:pic>
        <p:nvPicPr>
          <p:cNvPr id="4" name="Picture 3"/>
          <p:cNvPicPr/>
          <p:nvPr/>
        </p:nvPicPr>
        <p:blipFill rotWithShape="1">
          <a:blip r:embed="rId3"/>
          <a:srcRect l="20556" t="5413" r="20713" b="15535"/>
          <a:stretch/>
        </p:blipFill>
        <p:spPr bwMode="auto">
          <a:xfrm>
            <a:off x="581537" y="968935"/>
            <a:ext cx="4244936" cy="2398357"/>
          </a:xfrm>
          <a:prstGeom prst="rect">
            <a:avLst/>
          </a:prstGeom>
          <a:ln>
            <a:noFill/>
          </a:ln>
          <a:extLst>
            <a:ext uri="{53640926-AAD7-44D8-BBD7-CCE9431645EC}">
              <a14:shadowObscured xmlns:a14="http://schemas.microsoft.com/office/drawing/2010/main"/>
            </a:ext>
          </a:extLst>
        </p:spPr>
      </p:pic>
      <p:sp>
        <p:nvSpPr>
          <p:cNvPr id="6" name="Oval Callout 5"/>
          <p:cNvSpPr/>
          <p:nvPr/>
        </p:nvSpPr>
        <p:spPr>
          <a:xfrm>
            <a:off x="4826472" y="1636078"/>
            <a:ext cx="1773081" cy="1307068"/>
          </a:xfrm>
          <a:prstGeom prst="wedgeEllipseCallout">
            <a:avLst>
              <a:gd name="adj1" fmla="val -78818"/>
              <a:gd name="adj2" fmla="val 37032"/>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Catat</a:t>
            </a:r>
            <a:r>
              <a:rPr lang="en-US" dirty="0"/>
              <a:t> SP2HL </a:t>
            </a:r>
            <a:r>
              <a:rPr lang="en-US" dirty="0" err="1"/>
              <a:t>dan</a:t>
            </a:r>
            <a:r>
              <a:rPr lang="en-US" dirty="0"/>
              <a:t> SPHL</a:t>
            </a:r>
          </a:p>
        </p:txBody>
      </p:sp>
      <p:sp>
        <p:nvSpPr>
          <p:cNvPr id="8" name="TextBox 7"/>
          <p:cNvSpPr txBox="1"/>
          <p:nvPr/>
        </p:nvSpPr>
        <p:spPr>
          <a:xfrm>
            <a:off x="529498" y="559752"/>
            <a:ext cx="7030579" cy="369332"/>
          </a:xfrm>
          <a:prstGeom prst="rect">
            <a:avLst/>
          </a:prstGeom>
          <a:noFill/>
        </p:spPr>
        <p:txBody>
          <a:bodyPr wrap="none" rtlCol="0">
            <a:spAutoFit/>
          </a:bodyPr>
          <a:lstStyle/>
          <a:p>
            <a:r>
              <a:rPr lang="id-ID" noProof="1"/>
              <a:t>Pencatatan Realisasi : Klik Transaksi &gt;&gt;&gt; Daftar SP2HL dan SPHL</a:t>
            </a:r>
          </a:p>
        </p:txBody>
      </p:sp>
      <p:sp>
        <p:nvSpPr>
          <p:cNvPr id="10" name="Title 1"/>
          <p:cNvSpPr txBox="1">
            <a:spLocks/>
          </p:cNvSpPr>
          <p:nvPr/>
        </p:nvSpPr>
        <p:spPr>
          <a:xfrm>
            <a:off x="515578" y="3438738"/>
            <a:ext cx="8621789" cy="458723"/>
          </a:xfrm>
          <a:prstGeom prst="rect">
            <a:avLst/>
          </a:prstGeom>
        </p:spPr>
        <p:txBody>
          <a:bodyPr vert="horz" lIns="91440" tIns="45720" rIns="91440" bIns="45720" rtlCol="0" anchor="t">
            <a:noAutofit/>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fontAlgn="auto">
              <a:spcAft>
                <a:spcPts val="0"/>
              </a:spcAft>
            </a:pPr>
            <a:r>
              <a:rPr lang="id-ID" sz="3500" noProof="1"/>
              <a:t>SAIBA – Hibah Barang /Jasa</a:t>
            </a:r>
          </a:p>
        </p:txBody>
      </p:sp>
      <p:pic>
        <p:nvPicPr>
          <p:cNvPr id="11" name="Picture 10"/>
          <p:cNvPicPr/>
          <p:nvPr/>
        </p:nvPicPr>
        <p:blipFill rotWithShape="1">
          <a:blip r:embed="rId4"/>
          <a:srcRect l="20680" t="5474" r="20738" b="18809"/>
          <a:stretch/>
        </p:blipFill>
        <p:spPr bwMode="auto">
          <a:xfrm>
            <a:off x="603839" y="4308401"/>
            <a:ext cx="4272814" cy="2549599"/>
          </a:xfrm>
          <a:prstGeom prst="rect">
            <a:avLst/>
          </a:prstGeom>
          <a:ln>
            <a:noFill/>
          </a:ln>
          <a:extLst>
            <a:ext uri="{53640926-AAD7-44D8-BBD7-CCE9431645EC}">
              <a14:shadowObscured xmlns:a14="http://schemas.microsoft.com/office/drawing/2010/main"/>
            </a:ext>
          </a:extLst>
        </p:spPr>
      </p:pic>
      <p:sp>
        <p:nvSpPr>
          <p:cNvPr id="12" name="TextBox 11"/>
          <p:cNvSpPr txBox="1"/>
          <p:nvPr/>
        </p:nvSpPr>
        <p:spPr>
          <a:xfrm>
            <a:off x="515578" y="3878876"/>
            <a:ext cx="5961953" cy="369332"/>
          </a:xfrm>
          <a:prstGeom prst="rect">
            <a:avLst/>
          </a:prstGeom>
          <a:noFill/>
        </p:spPr>
        <p:txBody>
          <a:bodyPr wrap="none" rtlCol="0">
            <a:spAutoFit/>
          </a:bodyPr>
          <a:lstStyle/>
          <a:p>
            <a:r>
              <a:rPr lang="id-ID" noProof="1"/>
              <a:t>Pencatatan Realisasi : Transaksi &gt;&gt;&gt; Daftar</a:t>
            </a:r>
            <a:r>
              <a:rPr lang="en-US" noProof="1"/>
              <a:t> M</a:t>
            </a:r>
            <a:r>
              <a:rPr lang="id-ID" noProof="1"/>
              <a:t>PHL</a:t>
            </a:r>
            <a:r>
              <a:rPr lang="en-US" noProof="1"/>
              <a:t>-</a:t>
            </a:r>
            <a:r>
              <a:rPr lang="id-ID" noProof="1"/>
              <a:t>BJS</a:t>
            </a:r>
            <a:r>
              <a:rPr lang="en-US" noProof="1"/>
              <a:t> </a:t>
            </a:r>
          </a:p>
        </p:txBody>
      </p:sp>
      <p:sp>
        <p:nvSpPr>
          <p:cNvPr id="13" name="Oval Callout 12"/>
          <p:cNvSpPr/>
          <p:nvPr/>
        </p:nvSpPr>
        <p:spPr>
          <a:xfrm>
            <a:off x="4793018" y="4933918"/>
            <a:ext cx="2157413" cy="1600200"/>
          </a:xfrm>
          <a:prstGeom prst="wedgeEllipseCallout">
            <a:avLst>
              <a:gd name="adj1" fmla="val -74166"/>
              <a:gd name="adj2" fmla="val 314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Catat</a:t>
            </a:r>
            <a:r>
              <a:rPr lang="en-US" dirty="0"/>
              <a:t> </a:t>
            </a:r>
          </a:p>
          <a:p>
            <a:pPr algn="ctr"/>
            <a:r>
              <a:rPr lang="en-US" dirty="0"/>
              <a:t>MPHL-B/J </a:t>
            </a:r>
            <a:r>
              <a:rPr lang="en-US" dirty="0" err="1"/>
              <a:t>dan</a:t>
            </a:r>
            <a:r>
              <a:rPr lang="en-US" dirty="0"/>
              <a:t> </a:t>
            </a:r>
            <a:r>
              <a:rPr lang="en-US" dirty="0" err="1"/>
              <a:t>Persetujuan</a:t>
            </a:r>
            <a:r>
              <a:rPr lang="en-US" dirty="0"/>
              <a:t> MPHL – B/J</a:t>
            </a:r>
          </a:p>
        </p:txBody>
      </p:sp>
    </p:spTree>
    <p:extLst>
      <p:ext uri="{BB962C8B-B14F-4D97-AF65-F5344CB8AC3E}">
        <p14:creationId xmlns:p14="http://schemas.microsoft.com/office/powerpoint/2010/main" val="13214717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942278" y="87204"/>
            <a:ext cx="8153400" cy="941229"/>
          </a:xfrm>
        </p:spPr>
        <p:txBody>
          <a:bodyPr>
            <a:noAutofit/>
          </a:bodyPr>
          <a:lstStyle/>
          <a:p>
            <a:pPr eaLnBrk="1" hangingPunct="1">
              <a:defRPr/>
            </a:pPr>
            <a:r>
              <a:rPr lang="id-ID" sz="3000" noProof="1"/>
              <a:t>Kode Akun pendapatan Hibah dan Belanja Pencatatan Hibah Bentuk Barang dan Jasa</a:t>
            </a:r>
          </a:p>
        </p:txBody>
      </p:sp>
      <p:graphicFrame>
        <p:nvGraphicFramePr>
          <p:cNvPr id="19" name="Table 18"/>
          <p:cNvGraphicFramePr>
            <a:graphicFrameLocks noGrp="1"/>
          </p:cNvGraphicFramePr>
          <p:nvPr>
            <p:extLst>
              <p:ext uri="{D42A27DB-BD31-4B8C-83A1-F6EECF244321}">
                <p14:modId xmlns:p14="http://schemas.microsoft.com/office/powerpoint/2010/main" val="3849704145"/>
              </p:ext>
            </p:extLst>
          </p:nvPr>
        </p:nvGraphicFramePr>
        <p:xfrm>
          <a:off x="1858" y="2262850"/>
          <a:ext cx="3655741" cy="1036638"/>
        </p:xfrm>
        <a:graphic>
          <a:graphicData uri="http://schemas.openxmlformats.org/drawingml/2006/table">
            <a:tbl>
              <a:tblPr firstRow="1" bandRow="1">
                <a:tableStyleId>{21E4AEA4-8DFA-4A89-87EB-49C32662AFE0}</a:tableStyleId>
              </a:tblPr>
              <a:tblGrid>
                <a:gridCol w="988742">
                  <a:extLst>
                    <a:ext uri="{9D8B030D-6E8A-4147-A177-3AD203B41FA5}">
                      <a16:colId xmlns:a16="http://schemas.microsoft.com/office/drawing/2014/main" val="20000"/>
                    </a:ext>
                  </a:extLst>
                </a:gridCol>
                <a:gridCol w="2666999">
                  <a:extLst>
                    <a:ext uri="{9D8B030D-6E8A-4147-A177-3AD203B41FA5}">
                      <a16:colId xmlns:a16="http://schemas.microsoft.com/office/drawing/2014/main" val="20001"/>
                    </a:ext>
                  </a:extLst>
                </a:gridCol>
              </a:tblGrid>
              <a:tr h="518319">
                <a:tc>
                  <a:txBody>
                    <a:bodyPr/>
                    <a:lstStyle/>
                    <a:p>
                      <a:pPr algn="r"/>
                      <a:r>
                        <a:rPr lang="en-US" sz="1400" b="1" dirty="0">
                          <a:solidFill>
                            <a:schemeClr val="tx1"/>
                          </a:solidFill>
                        </a:rPr>
                        <a:t>431121</a:t>
                      </a:r>
                    </a:p>
                  </a:txBody>
                  <a:tcPr marT="45734" marB="45734"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algn="just">
                        <a:spcBef>
                          <a:spcPts val="0"/>
                        </a:spcBef>
                        <a:spcAft>
                          <a:spcPts val="0"/>
                        </a:spcAft>
                      </a:pPr>
                      <a:r>
                        <a:rPr kumimoji="0" lang="id-ID" sz="1400" b="0" kern="1200" noProof="1">
                          <a:solidFill>
                            <a:schemeClr val="tx1"/>
                          </a:solidFill>
                        </a:rPr>
                        <a:t>Pendapatan Hibah Dalam Negeri</a:t>
                      </a:r>
                      <a:r>
                        <a:rPr kumimoji="0" lang="en-US" sz="1400" b="0" kern="1200" baseline="0" noProof="1">
                          <a:solidFill>
                            <a:schemeClr val="tx1"/>
                          </a:solidFill>
                        </a:rPr>
                        <a:t> </a:t>
                      </a:r>
                      <a:r>
                        <a:rPr kumimoji="0" lang="id-ID" sz="1400" b="0" kern="1200" noProof="1">
                          <a:solidFill>
                            <a:schemeClr val="tx1"/>
                          </a:solidFill>
                        </a:rPr>
                        <a:t>–</a:t>
                      </a:r>
                      <a:r>
                        <a:rPr kumimoji="0" lang="en-US" sz="1400" b="0" kern="1200" noProof="1">
                          <a:solidFill>
                            <a:schemeClr val="tx1"/>
                          </a:solidFill>
                        </a:rPr>
                        <a:t> </a:t>
                      </a:r>
                      <a:r>
                        <a:rPr kumimoji="0" lang="id-ID" sz="1400" b="0" kern="1200" noProof="1">
                          <a:solidFill>
                            <a:schemeClr val="tx1"/>
                          </a:solidFill>
                        </a:rPr>
                        <a:t>Langsung Bentuk </a:t>
                      </a:r>
                      <a:r>
                        <a:rPr kumimoji="0" lang="id-ID" sz="1400" b="1" kern="1200" noProof="1">
                          <a:solidFill>
                            <a:schemeClr val="tx1"/>
                          </a:solidFill>
                          <a:effectLst/>
                        </a:rPr>
                        <a:t>Barang </a:t>
                      </a:r>
                      <a:endParaRPr kumimoji="0" lang="id-ID" sz="1400" b="1" kern="1200" noProof="1">
                        <a:solidFill>
                          <a:schemeClr val="tx1"/>
                        </a:solidFill>
                        <a:effectLst/>
                        <a:latin typeface="+mn-lt"/>
                        <a:ea typeface="+mn-ea"/>
                        <a:cs typeface="+mn-cs"/>
                      </a:endParaRPr>
                    </a:p>
                  </a:txBody>
                  <a:tcPr marT="45734" marB="45734">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518319">
                <a:tc>
                  <a:txBody>
                    <a:bodyPr/>
                    <a:lstStyle/>
                    <a:p>
                      <a:pPr algn="r"/>
                      <a:r>
                        <a:rPr lang="fi-FI" sz="1400" b="1" dirty="0"/>
                        <a:t>431221</a:t>
                      </a:r>
                      <a:endParaRPr lang="en-US" sz="1400" b="1" dirty="0"/>
                    </a:p>
                  </a:txBody>
                  <a:tcPr marT="45734" marB="45734"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pt-BR" sz="1400" dirty="0"/>
                        <a:t>Pendapatan Hibah </a:t>
                      </a:r>
                      <a:r>
                        <a:rPr lang="en-US" sz="1400" dirty="0" err="1"/>
                        <a:t>Luar</a:t>
                      </a:r>
                      <a:r>
                        <a:rPr lang="pt-BR" sz="1400" dirty="0"/>
                        <a:t> Negeri – Langsung </a:t>
                      </a:r>
                      <a:r>
                        <a:rPr lang="pt-BR" sz="1400" dirty="0">
                          <a:effectLst/>
                        </a:rPr>
                        <a:t>Bentuk </a:t>
                      </a:r>
                      <a:r>
                        <a:rPr lang="pt-BR" sz="1400" b="1" i="0" dirty="0">
                          <a:effectLst/>
                        </a:rPr>
                        <a:t>Barang</a:t>
                      </a:r>
                      <a:endParaRPr lang="en-US" sz="1400" b="1" i="0" dirty="0">
                        <a:solidFill>
                          <a:schemeClr val="bg1"/>
                        </a:solidFill>
                        <a:effectLst/>
                        <a:latin typeface="Times New Roman"/>
                        <a:ea typeface="Times New Roman"/>
                        <a:cs typeface="Times New Roman"/>
                      </a:endParaRPr>
                    </a:p>
                  </a:txBody>
                  <a:tcPr marT="45734" marB="45734">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2434212094"/>
              </p:ext>
            </p:extLst>
          </p:nvPr>
        </p:nvGraphicFramePr>
        <p:xfrm>
          <a:off x="-20447" y="3597287"/>
          <a:ext cx="3657600" cy="853758"/>
        </p:xfrm>
        <a:graphic>
          <a:graphicData uri="http://schemas.openxmlformats.org/drawingml/2006/table">
            <a:tbl>
              <a:tblPr firstRow="1" bandRow="1">
                <a:tableStyleId>{5C22544A-7EE6-4342-B048-85BDC9FD1C3A}</a:tableStyleId>
              </a:tblPr>
              <a:tblGrid>
                <a:gridCol w="1011047">
                  <a:extLst>
                    <a:ext uri="{9D8B030D-6E8A-4147-A177-3AD203B41FA5}">
                      <a16:colId xmlns:a16="http://schemas.microsoft.com/office/drawing/2014/main" val="20000"/>
                    </a:ext>
                  </a:extLst>
                </a:gridCol>
                <a:gridCol w="2646553">
                  <a:extLst>
                    <a:ext uri="{9D8B030D-6E8A-4147-A177-3AD203B41FA5}">
                      <a16:colId xmlns:a16="http://schemas.microsoft.com/office/drawing/2014/main" val="20001"/>
                    </a:ext>
                  </a:extLst>
                </a:gridCol>
              </a:tblGrid>
              <a:tr h="334963">
                <a:tc>
                  <a:txBody>
                    <a:bodyPr/>
                    <a:lstStyle/>
                    <a:p>
                      <a:pPr algn="r"/>
                      <a:r>
                        <a:rPr lang="en-US" sz="1400" b="1" dirty="0">
                          <a:solidFill>
                            <a:schemeClr val="tx1"/>
                          </a:solidFill>
                        </a:rPr>
                        <a:t>431122</a:t>
                      </a:r>
                    </a:p>
                  </a:txBody>
                  <a:tcPr marT="45754" marB="45754" anchor="ctr">
                    <a:lnL w="12700" cap="flat" cmpd="sng" algn="ctr">
                      <a:solidFill>
                        <a:srgbClr val="F94108"/>
                      </a:solidFill>
                      <a:prstDash val="solid"/>
                      <a:round/>
                      <a:headEnd type="none" w="med" len="med"/>
                      <a:tailEnd type="none" w="med" len="med"/>
                    </a:lnL>
                    <a:lnR w="12700" cap="flat" cmpd="sng" algn="ctr">
                      <a:solidFill>
                        <a:srgbClr val="F94108"/>
                      </a:solidFill>
                      <a:prstDash val="solid"/>
                      <a:round/>
                      <a:headEnd type="none" w="med" len="med"/>
                      <a:tailEnd type="none" w="med" len="med"/>
                    </a:lnR>
                    <a:lnT w="12700" cap="flat" cmpd="sng" algn="ctr">
                      <a:solidFill>
                        <a:srgbClr val="F94108"/>
                      </a:solidFill>
                      <a:prstDash val="solid"/>
                      <a:round/>
                      <a:headEnd type="none" w="med" len="med"/>
                      <a:tailEnd type="none" w="med" len="med"/>
                    </a:lnT>
                    <a:lnB w="12700" cap="flat" cmpd="sng" algn="ctr">
                      <a:solidFill>
                        <a:srgbClr val="F94108"/>
                      </a:solidFill>
                      <a:prstDash val="solid"/>
                      <a:round/>
                      <a:headEnd type="none" w="med" len="med"/>
                      <a:tailEnd type="none" w="med" len="med"/>
                    </a:lnB>
                    <a:solidFill>
                      <a:schemeClr val="accent2">
                        <a:lumMod val="20000"/>
                        <a:lumOff val="80000"/>
                      </a:schemeClr>
                    </a:solidFill>
                  </a:tcPr>
                </a:tc>
                <a:tc>
                  <a:txBody>
                    <a:bodyPr/>
                    <a:lstStyle/>
                    <a:p>
                      <a:pPr marL="0" marR="0" algn="just">
                        <a:spcBef>
                          <a:spcPts val="0"/>
                        </a:spcBef>
                        <a:spcAft>
                          <a:spcPts val="0"/>
                        </a:spcAft>
                      </a:pPr>
                      <a:r>
                        <a:rPr kumimoji="0" lang="id-ID" sz="1400" b="0" kern="1200" noProof="1">
                          <a:solidFill>
                            <a:schemeClr val="dk1"/>
                          </a:solidFill>
                          <a:latin typeface="+mn-lt"/>
                          <a:ea typeface="+mn-ea"/>
                          <a:cs typeface="+mn-cs"/>
                        </a:rPr>
                        <a:t>Pendapatan Hibah Dalam Negeri – Langsung Bentuk </a:t>
                      </a:r>
                      <a:r>
                        <a:rPr kumimoji="0" lang="id-ID" sz="1400" b="1" kern="1200" noProof="1">
                          <a:solidFill>
                            <a:schemeClr val="dk1"/>
                          </a:solidFill>
                          <a:effectLst/>
                          <a:latin typeface="+mn-lt"/>
                          <a:ea typeface="+mn-ea"/>
                          <a:cs typeface="+mn-cs"/>
                        </a:rPr>
                        <a:t>Jasa </a:t>
                      </a:r>
                    </a:p>
                  </a:txBody>
                  <a:tcPr marL="68580" marR="68580" marT="0" marB="0" anchor="ctr">
                    <a:lnL w="12700" cap="flat" cmpd="sng" algn="ctr">
                      <a:solidFill>
                        <a:srgbClr val="F94108"/>
                      </a:solidFill>
                      <a:prstDash val="solid"/>
                      <a:round/>
                      <a:headEnd type="none" w="med" len="med"/>
                      <a:tailEnd type="none" w="med" len="med"/>
                    </a:lnL>
                    <a:lnR w="12700" cap="flat" cmpd="sng" algn="ctr">
                      <a:solidFill>
                        <a:srgbClr val="F94108"/>
                      </a:solidFill>
                      <a:prstDash val="solid"/>
                      <a:round/>
                      <a:headEnd type="none" w="med" len="med"/>
                      <a:tailEnd type="none" w="med" len="med"/>
                    </a:lnR>
                    <a:lnT w="12700" cap="flat" cmpd="sng" algn="ctr">
                      <a:solidFill>
                        <a:srgbClr val="F94108"/>
                      </a:solidFill>
                      <a:prstDash val="solid"/>
                      <a:round/>
                      <a:headEnd type="none" w="med" len="med"/>
                      <a:tailEnd type="none" w="med" len="med"/>
                    </a:lnT>
                    <a:lnB w="12700" cap="flat" cmpd="sng" algn="ctr">
                      <a:solidFill>
                        <a:srgbClr val="F94108"/>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427038">
                <a:tc>
                  <a:txBody>
                    <a:bodyPr/>
                    <a:lstStyle/>
                    <a:p>
                      <a:pPr algn="r"/>
                      <a:r>
                        <a:rPr lang="en-US" sz="1400" b="1" dirty="0"/>
                        <a:t>431222</a:t>
                      </a:r>
                    </a:p>
                  </a:txBody>
                  <a:tcPr marT="45754" marB="45754" anchor="ctr">
                    <a:lnL w="12700" cap="flat" cmpd="sng" algn="ctr">
                      <a:solidFill>
                        <a:srgbClr val="F94108"/>
                      </a:solidFill>
                      <a:prstDash val="solid"/>
                      <a:round/>
                      <a:headEnd type="none" w="med" len="med"/>
                      <a:tailEnd type="none" w="med" len="med"/>
                    </a:lnL>
                    <a:lnR w="12700" cap="flat" cmpd="sng" algn="ctr">
                      <a:solidFill>
                        <a:srgbClr val="F94108"/>
                      </a:solidFill>
                      <a:prstDash val="solid"/>
                      <a:round/>
                      <a:headEnd type="none" w="med" len="med"/>
                      <a:tailEnd type="none" w="med" len="med"/>
                    </a:lnR>
                    <a:lnT w="12700" cap="flat" cmpd="sng" algn="ctr">
                      <a:solidFill>
                        <a:srgbClr val="F94108"/>
                      </a:solidFill>
                      <a:prstDash val="solid"/>
                      <a:round/>
                      <a:headEnd type="none" w="med" len="med"/>
                      <a:tailEnd type="none" w="med" len="med"/>
                    </a:lnT>
                    <a:lnB w="12700" cap="flat" cmpd="sng" algn="ctr">
                      <a:solidFill>
                        <a:srgbClr val="F94108"/>
                      </a:solidFill>
                      <a:prstDash val="solid"/>
                      <a:round/>
                      <a:headEnd type="none" w="med" len="med"/>
                      <a:tailEnd type="none" w="med" len="med"/>
                    </a:lnB>
                    <a:solidFill>
                      <a:schemeClr val="accent2">
                        <a:lumMod val="20000"/>
                        <a:lumOff val="80000"/>
                      </a:schemeClr>
                    </a:solidFill>
                  </a:tcPr>
                </a:tc>
                <a:tc>
                  <a:txBody>
                    <a:bodyPr/>
                    <a:lstStyle/>
                    <a:p>
                      <a:pPr marL="0" marR="0">
                        <a:spcBef>
                          <a:spcPts val="0"/>
                        </a:spcBef>
                        <a:spcAft>
                          <a:spcPts val="0"/>
                        </a:spcAft>
                      </a:pPr>
                      <a:r>
                        <a:rPr lang="pt-BR" sz="1400" dirty="0"/>
                        <a:t>Pendapatan Hibah </a:t>
                      </a:r>
                      <a:r>
                        <a:rPr lang="en-US" sz="1400" dirty="0" err="1"/>
                        <a:t>Luar</a:t>
                      </a:r>
                      <a:r>
                        <a:rPr lang="pt-BR" sz="1400" dirty="0"/>
                        <a:t> Negeri – </a:t>
                      </a:r>
                      <a:r>
                        <a:rPr lang="id-ID" sz="1400" noProof="1"/>
                        <a:t>Langsung Bentuk </a:t>
                      </a:r>
                      <a:r>
                        <a:rPr lang="id-ID" sz="1400" b="1" noProof="1">
                          <a:effectLst/>
                        </a:rPr>
                        <a:t>Jasa</a:t>
                      </a:r>
                      <a:endParaRPr lang="id-ID" sz="1400" b="1" noProof="1">
                        <a:solidFill>
                          <a:schemeClr val="bg1"/>
                        </a:solidFill>
                        <a:effectLst/>
                        <a:latin typeface="Times New Roman"/>
                        <a:ea typeface="Times New Roman"/>
                        <a:cs typeface="Times New Roman"/>
                      </a:endParaRPr>
                    </a:p>
                  </a:txBody>
                  <a:tcPr marL="68580" marR="68580" marT="0" marB="0" anchor="ctr">
                    <a:lnL w="12700" cap="flat" cmpd="sng" algn="ctr">
                      <a:solidFill>
                        <a:srgbClr val="F94108"/>
                      </a:solidFill>
                      <a:prstDash val="solid"/>
                      <a:round/>
                      <a:headEnd type="none" w="med" len="med"/>
                      <a:tailEnd type="none" w="med" len="med"/>
                    </a:lnL>
                    <a:lnR w="12700" cap="flat" cmpd="sng" algn="ctr">
                      <a:solidFill>
                        <a:srgbClr val="F94108"/>
                      </a:solidFill>
                      <a:prstDash val="solid"/>
                      <a:round/>
                      <a:headEnd type="none" w="med" len="med"/>
                      <a:tailEnd type="none" w="med" len="med"/>
                    </a:lnR>
                    <a:lnT w="12700" cap="flat" cmpd="sng" algn="ctr">
                      <a:solidFill>
                        <a:srgbClr val="F94108"/>
                      </a:solidFill>
                      <a:prstDash val="solid"/>
                      <a:round/>
                      <a:headEnd type="none" w="med" len="med"/>
                      <a:tailEnd type="none" w="med" len="med"/>
                    </a:lnT>
                    <a:lnB w="12700" cap="flat" cmpd="sng" algn="ctr">
                      <a:solidFill>
                        <a:srgbClr val="F94108"/>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131990520"/>
              </p:ext>
            </p:extLst>
          </p:nvPr>
        </p:nvGraphicFramePr>
        <p:xfrm>
          <a:off x="0" y="4694132"/>
          <a:ext cx="4114800" cy="2163868"/>
        </p:xfrm>
        <a:graphic>
          <a:graphicData uri="http://schemas.openxmlformats.org/drawingml/2006/table">
            <a:tbl>
              <a:tblPr firstRow="1" bandRow="1">
                <a:tableStyleId>{93296810-A885-4BE3-A3E7-6D5BEEA58F35}</a:tableStyleId>
              </a:tblPr>
              <a:tblGrid>
                <a:gridCol w="983974">
                  <a:extLst>
                    <a:ext uri="{9D8B030D-6E8A-4147-A177-3AD203B41FA5}">
                      <a16:colId xmlns:a16="http://schemas.microsoft.com/office/drawing/2014/main" val="20000"/>
                    </a:ext>
                  </a:extLst>
                </a:gridCol>
                <a:gridCol w="3130826">
                  <a:extLst>
                    <a:ext uri="{9D8B030D-6E8A-4147-A177-3AD203B41FA5}">
                      <a16:colId xmlns:a16="http://schemas.microsoft.com/office/drawing/2014/main" val="20001"/>
                    </a:ext>
                  </a:extLst>
                </a:gridCol>
              </a:tblGrid>
              <a:tr h="228600">
                <a:tc>
                  <a:txBody>
                    <a:bodyPr/>
                    <a:lstStyle/>
                    <a:p>
                      <a:r>
                        <a:rPr lang="en-US" sz="1400" b="0" dirty="0">
                          <a:solidFill>
                            <a:schemeClr val="tx1"/>
                          </a:solidFill>
                        </a:rPr>
                        <a:t>131111</a:t>
                      </a:r>
                    </a:p>
                  </a:txBody>
                  <a:tcPr marT="45686" marB="45686"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400" b="0" kern="1200" noProof="1">
                          <a:solidFill>
                            <a:schemeClr val="tx1"/>
                          </a:solidFill>
                        </a:rPr>
                        <a:t>Akun Aset</a:t>
                      </a:r>
                      <a:r>
                        <a:rPr kumimoji="0" lang="en-US" sz="1400" b="0" kern="1200" baseline="0" noProof="1">
                          <a:solidFill>
                            <a:schemeClr val="tx1"/>
                          </a:solidFill>
                        </a:rPr>
                        <a:t> untuk Tanah</a:t>
                      </a:r>
                      <a:endParaRPr kumimoji="0" lang="id-ID" sz="1400" b="0" kern="1200" noProof="1">
                        <a:solidFill>
                          <a:schemeClr val="tx1"/>
                        </a:solidFill>
                        <a:latin typeface="+mn-lt"/>
                        <a:ea typeface="+mn-ea"/>
                        <a:cs typeface="+mn-cs"/>
                      </a:endParaRPr>
                    </a:p>
                  </a:txBody>
                  <a:tcPr marT="45686" marB="45686">
                    <a:solidFill>
                      <a:schemeClr val="accent1">
                        <a:lumMod val="20000"/>
                        <a:lumOff val="80000"/>
                      </a:schemeClr>
                    </a:solidFill>
                  </a:tcPr>
                </a:tc>
                <a:extLst>
                  <a:ext uri="{0D108BD9-81ED-4DB2-BD59-A6C34878D82A}">
                    <a16:rowId xmlns:a16="http://schemas.microsoft.com/office/drawing/2014/main" val="10000"/>
                  </a:ext>
                </a:extLst>
              </a:tr>
              <a:tr h="335136">
                <a:tc>
                  <a:txBody>
                    <a:bodyPr/>
                    <a:lstStyle/>
                    <a:p>
                      <a:r>
                        <a:rPr lang="en-US" sz="1400" dirty="0">
                          <a:solidFill>
                            <a:schemeClr val="tx1"/>
                          </a:solidFill>
                        </a:rPr>
                        <a:t>132111</a:t>
                      </a:r>
                    </a:p>
                  </a:txBody>
                  <a:tcPr marT="45686" marB="45686"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400" noProof="1">
                          <a:solidFill>
                            <a:schemeClr val="tx1"/>
                          </a:solidFill>
                        </a:rPr>
                        <a:t>Akun Aset untuk</a:t>
                      </a:r>
                      <a:r>
                        <a:rPr lang="id-ID" sz="1400" baseline="0" noProof="1">
                          <a:solidFill>
                            <a:schemeClr val="tx1"/>
                          </a:solidFill>
                        </a:rPr>
                        <a:t> Peralatan Mesin</a:t>
                      </a:r>
                      <a:endParaRPr lang="id-ID" sz="1400" noProof="1">
                        <a:solidFill>
                          <a:schemeClr val="tx1"/>
                        </a:solidFill>
                        <a:latin typeface="Times New Roman"/>
                        <a:ea typeface="Times New Roman"/>
                        <a:cs typeface="Times New Roman"/>
                      </a:endParaRPr>
                    </a:p>
                  </a:txBody>
                  <a:tcPr marT="45686" marB="45686">
                    <a:solidFill>
                      <a:schemeClr val="accent1">
                        <a:lumMod val="20000"/>
                        <a:lumOff val="80000"/>
                      </a:schemeClr>
                    </a:solidFill>
                  </a:tcPr>
                </a:tc>
                <a:extLst>
                  <a:ext uri="{0D108BD9-81ED-4DB2-BD59-A6C34878D82A}">
                    <a16:rowId xmlns:a16="http://schemas.microsoft.com/office/drawing/2014/main" val="10001"/>
                  </a:ext>
                </a:extLst>
              </a:tr>
              <a:tr h="304800">
                <a:tc>
                  <a:txBody>
                    <a:bodyPr/>
                    <a:lstStyle/>
                    <a:p>
                      <a:r>
                        <a:rPr lang="en-US" sz="1400" dirty="0">
                          <a:solidFill>
                            <a:schemeClr val="tx1"/>
                          </a:solidFill>
                        </a:rPr>
                        <a:t>133111</a:t>
                      </a:r>
                    </a:p>
                  </a:txBody>
                  <a:tcPr marT="45686" marB="45686"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400" noProof="1">
                          <a:solidFill>
                            <a:schemeClr val="tx1"/>
                          </a:solidFill>
                        </a:rPr>
                        <a:t>Akun Aset untuk Gedung / Bangunan</a:t>
                      </a:r>
                      <a:endParaRPr lang="id-ID" sz="1400" noProof="1">
                        <a:solidFill>
                          <a:schemeClr val="tx1"/>
                        </a:solidFill>
                        <a:latin typeface="Times New Roman"/>
                        <a:ea typeface="Times New Roman"/>
                        <a:cs typeface="Times New Roman"/>
                      </a:endParaRPr>
                    </a:p>
                  </a:txBody>
                  <a:tcPr marT="45686" marB="45686">
                    <a:solidFill>
                      <a:schemeClr val="accent1">
                        <a:lumMod val="20000"/>
                        <a:lumOff val="80000"/>
                      </a:schemeClr>
                    </a:solidFill>
                  </a:tcPr>
                </a:tc>
                <a:extLst>
                  <a:ext uri="{0D108BD9-81ED-4DB2-BD59-A6C34878D82A}">
                    <a16:rowId xmlns:a16="http://schemas.microsoft.com/office/drawing/2014/main" val="10002"/>
                  </a:ext>
                </a:extLst>
              </a:tr>
              <a:tr h="304800">
                <a:tc>
                  <a:txBody>
                    <a:bodyPr/>
                    <a:lstStyle/>
                    <a:p>
                      <a:r>
                        <a:rPr lang="en-US" sz="1400" dirty="0">
                          <a:solidFill>
                            <a:schemeClr val="tx1"/>
                          </a:solidFill>
                        </a:rPr>
                        <a:t>134111</a:t>
                      </a:r>
                    </a:p>
                  </a:txBody>
                  <a:tcPr marT="45686" marB="45686"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400" noProof="1">
                          <a:solidFill>
                            <a:schemeClr val="tx1"/>
                          </a:solidFill>
                          <a:latin typeface="Times New Roman"/>
                          <a:ea typeface="Times New Roman"/>
                          <a:cs typeface="Times New Roman"/>
                        </a:rPr>
                        <a:t>Akun Aset untuk Jalan / Jembatan</a:t>
                      </a:r>
                    </a:p>
                  </a:txBody>
                  <a:tcPr marT="45686" marB="45686">
                    <a:solidFill>
                      <a:schemeClr val="accent1">
                        <a:lumMod val="20000"/>
                        <a:lumOff val="80000"/>
                      </a:schemeClr>
                    </a:solidFill>
                  </a:tcPr>
                </a:tc>
                <a:extLst>
                  <a:ext uri="{0D108BD9-81ED-4DB2-BD59-A6C34878D82A}">
                    <a16:rowId xmlns:a16="http://schemas.microsoft.com/office/drawing/2014/main" val="10003"/>
                  </a:ext>
                </a:extLst>
              </a:tr>
              <a:tr h="304800">
                <a:tc>
                  <a:txBody>
                    <a:bodyPr/>
                    <a:lstStyle/>
                    <a:p>
                      <a:r>
                        <a:rPr lang="en-US" sz="1400" dirty="0">
                          <a:solidFill>
                            <a:schemeClr val="tx1"/>
                          </a:solidFill>
                        </a:rPr>
                        <a:t>134113</a:t>
                      </a:r>
                    </a:p>
                  </a:txBody>
                  <a:tcPr marT="45686" marB="45686"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400" noProof="1">
                          <a:solidFill>
                            <a:schemeClr val="tx1"/>
                          </a:solidFill>
                          <a:latin typeface="Times New Roman"/>
                          <a:ea typeface="Times New Roman"/>
                          <a:cs typeface="Times New Roman"/>
                        </a:rPr>
                        <a:t>Akun Aset untuk Jaringan</a:t>
                      </a:r>
                    </a:p>
                  </a:txBody>
                  <a:tcPr marT="45686" marB="45686">
                    <a:solidFill>
                      <a:schemeClr val="accent1">
                        <a:lumMod val="20000"/>
                        <a:lumOff val="80000"/>
                      </a:schemeClr>
                    </a:solidFill>
                  </a:tcPr>
                </a:tc>
                <a:extLst>
                  <a:ext uri="{0D108BD9-81ED-4DB2-BD59-A6C34878D82A}">
                    <a16:rowId xmlns:a16="http://schemas.microsoft.com/office/drawing/2014/main" val="10004"/>
                  </a:ext>
                </a:extLst>
              </a:tr>
              <a:tr h="304800">
                <a:tc>
                  <a:txBody>
                    <a:bodyPr/>
                    <a:lstStyle/>
                    <a:p>
                      <a:r>
                        <a:rPr lang="en-US" sz="1400" dirty="0">
                          <a:solidFill>
                            <a:schemeClr val="tx1"/>
                          </a:solidFill>
                        </a:rPr>
                        <a:t>135111</a:t>
                      </a:r>
                    </a:p>
                  </a:txBody>
                  <a:tcPr marT="45686" marB="45686"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400" noProof="1">
                          <a:solidFill>
                            <a:schemeClr val="tx1"/>
                          </a:solidFill>
                          <a:latin typeface="Times New Roman"/>
                          <a:ea typeface="Times New Roman"/>
                          <a:cs typeface="Times New Roman"/>
                        </a:rPr>
                        <a:t>Akun Aset Tetap Renovasi</a:t>
                      </a:r>
                    </a:p>
                  </a:txBody>
                  <a:tcPr marT="45686" marB="45686">
                    <a:solidFill>
                      <a:schemeClr val="accent1">
                        <a:lumMod val="20000"/>
                        <a:lumOff val="80000"/>
                      </a:schemeClr>
                    </a:solidFill>
                  </a:tcPr>
                </a:tc>
                <a:extLst>
                  <a:ext uri="{0D108BD9-81ED-4DB2-BD59-A6C34878D82A}">
                    <a16:rowId xmlns:a16="http://schemas.microsoft.com/office/drawing/2014/main" val="10005"/>
                  </a:ext>
                </a:extLst>
              </a:tr>
              <a:tr h="304800">
                <a:tc>
                  <a:txBody>
                    <a:bodyPr/>
                    <a:lstStyle/>
                    <a:p>
                      <a:r>
                        <a:rPr lang="en-US" sz="1400" dirty="0">
                          <a:solidFill>
                            <a:schemeClr val="tx1"/>
                          </a:solidFill>
                        </a:rPr>
                        <a:t>135121</a:t>
                      </a:r>
                    </a:p>
                  </a:txBody>
                  <a:tcPr marT="45686" marB="45686" anchor="ctr">
                    <a:solidFill>
                      <a:schemeClr val="accent1">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400" noProof="1">
                          <a:solidFill>
                            <a:schemeClr val="tx1"/>
                          </a:solidFill>
                          <a:latin typeface="Times New Roman"/>
                          <a:ea typeface="Times New Roman"/>
                          <a:cs typeface="Times New Roman"/>
                        </a:rPr>
                        <a:t>Akun Aset Tetap</a:t>
                      </a:r>
                      <a:r>
                        <a:rPr lang="id-ID" sz="1400" baseline="0" noProof="1">
                          <a:solidFill>
                            <a:schemeClr val="tx1"/>
                          </a:solidFill>
                          <a:latin typeface="Times New Roman"/>
                          <a:ea typeface="Times New Roman"/>
                          <a:cs typeface="Times New Roman"/>
                        </a:rPr>
                        <a:t> Lainnya</a:t>
                      </a:r>
                      <a:endParaRPr lang="id-ID" sz="1400" noProof="1">
                        <a:solidFill>
                          <a:schemeClr val="tx1"/>
                        </a:solidFill>
                        <a:latin typeface="Times New Roman"/>
                        <a:ea typeface="Times New Roman"/>
                        <a:cs typeface="Times New Roman"/>
                      </a:endParaRPr>
                    </a:p>
                  </a:txBody>
                  <a:tcPr marT="45686" marB="45686">
                    <a:solidFill>
                      <a:schemeClr val="accent1">
                        <a:lumMod val="20000"/>
                        <a:lumOff val="80000"/>
                      </a:schemeClr>
                    </a:solidFill>
                  </a:tcPr>
                </a:tc>
                <a:extLst>
                  <a:ext uri="{0D108BD9-81ED-4DB2-BD59-A6C34878D82A}">
                    <a16:rowId xmlns:a16="http://schemas.microsoft.com/office/drawing/2014/main" val="10006"/>
                  </a:ext>
                </a:extLst>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163056022"/>
              </p:ext>
            </p:extLst>
          </p:nvPr>
        </p:nvGraphicFramePr>
        <p:xfrm>
          <a:off x="4343400" y="4572000"/>
          <a:ext cx="4724400" cy="371475"/>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371475">
                <a:tc>
                  <a:txBody>
                    <a:bodyPr/>
                    <a:lstStyle/>
                    <a:p>
                      <a:pPr algn="r"/>
                      <a:r>
                        <a:rPr lang="en-US" sz="1400" b="1" dirty="0">
                          <a:solidFill>
                            <a:schemeClr val="tx1"/>
                          </a:solidFill>
                        </a:rPr>
                        <a:t>522311</a:t>
                      </a:r>
                    </a:p>
                  </a:txBody>
                  <a:tcPr marT="45798" marB="45798" anchor="ctr">
                    <a:lnL w="12700" cap="flat" cmpd="sng" algn="ctr">
                      <a:solidFill>
                        <a:srgbClr val="F94108"/>
                      </a:solidFill>
                      <a:prstDash val="solid"/>
                      <a:round/>
                      <a:headEnd type="none" w="med" len="med"/>
                      <a:tailEnd type="none" w="med" len="med"/>
                    </a:lnL>
                    <a:lnR w="12700" cap="flat" cmpd="sng" algn="ctr">
                      <a:solidFill>
                        <a:srgbClr val="F94108"/>
                      </a:solidFill>
                      <a:prstDash val="solid"/>
                      <a:round/>
                      <a:headEnd type="none" w="med" len="med"/>
                      <a:tailEnd type="none" w="med" len="med"/>
                    </a:lnR>
                    <a:lnT w="12700" cap="flat" cmpd="sng" algn="ctr">
                      <a:solidFill>
                        <a:srgbClr val="F94108"/>
                      </a:solidFill>
                      <a:prstDash val="solid"/>
                      <a:round/>
                      <a:headEnd type="none" w="med" len="med"/>
                      <a:tailEnd type="none" w="med" len="med"/>
                    </a:lnT>
                    <a:lnB w="12700" cap="flat" cmpd="sng" algn="ctr">
                      <a:solidFill>
                        <a:srgbClr val="F94108"/>
                      </a:solidFill>
                      <a:prstDash val="solid"/>
                      <a:round/>
                      <a:headEnd type="none" w="med" len="med"/>
                      <a:tailEnd type="none" w="med" len="med"/>
                    </a:lnB>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sz="1400" b="0" noProof="1">
                          <a:solidFill>
                            <a:schemeClr val="tx1"/>
                          </a:solidFill>
                        </a:rPr>
                        <a:t>Belanja Jasa untuk Pencatatan </a:t>
                      </a:r>
                      <a:r>
                        <a:rPr lang="id-ID" sz="1400" b="1" noProof="1">
                          <a:solidFill>
                            <a:schemeClr val="tx1"/>
                          </a:solidFill>
                        </a:rPr>
                        <a:t>Jasa </a:t>
                      </a:r>
                      <a:r>
                        <a:rPr lang="id-ID" sz="1400" b="0" noProof="1">
                          <a:solidFill>
                            <a:schemeClr val="tx1"/>
                          </a:solidFill>
                        </a:rPr>
                        <a:t>dari Hibah</a:t>
                      </a:r>
                      <a:endParaRPr lang="id-ID" sz="1400" b="0" noProof="1">
                        <a:solidFill>
                          <a:schemeClr val="tx1"/>
                        </a:solidFill>
                        <a:latin typeface="Times New Roman"/>
                        <a:ea typeface="Times New Roman"/>
                        <a:cs typeface="Times New Roman"/>
                      </a:endParaRPr>
                    </a:p>
                  </a:txBody>
                  <a:tcPr marT="45798" marB="45798">
                    <a:lnL w="12700" cap="flat" cmpd="sng" algn="ctr">
                      <a:solidFill>
                        <a:srgbClr val="F94108"/>
                      </a:solidFill>
                      <a:prstDash val="solid"/>
                      <a:round/>
                      <a:headEnd type="none" w="med" len="med"/>
                      <a:tailEnd type="none" w="med" len="med"/>
                    </a:lnL>
                    <a:lnR w="12700" cap="flat" cmpd="sng" algn="ctr">
                      <a:solidFill>
                        <a:srgbClr val="F94108"/>
                      </a:solidFill>
                      <a:prstDash val="solid"/>
                      <a:round/>
                      <a:headEnd type="none" w="med" len="med"/>
                      <a:tailEnd type="none" w="med" len="med"/>
                    </a:lnR>
                    <a:lnT w="12700" cap="flat" cmpd="sng" algn="ctr">
                      <a:solidFill>
                        <a:srgbClr val="F94108"/>
                      </a:solidFill>
                      <a:prstDash val="solid"/>
                      <a:round/>
                      <a:headEnd type="none" w="med" len="med"/>
                      <a:tailEnd type="none" w="med" len="med"/>
                    </a:lnT>
                    <a:lnB w="12700" cap="flat" cmpd="sng" algn="ctr">
                      <a:solidFill>
                        <a:srgbClr val="F94108"/>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3011299362"/>
              </p:ext>
            </p:extLst>
          </p:nvPr>
        </p:nvGraphicFramePr>
        <p:xfrm>
          <a:off x="4358268" y="1702396"/>
          <a:ext cx="4724400" cy="2800776"/>
        </p:xfrm>
        <a:graphic>
          <a:graphicData uri="http://schemas.openxmlformats.org/drawingml/2006/table">
            <a:tbl>
              <a:tblPr firstRow="1" bandRow="1">
                <a:tableStyleId>{21E4AEA4-8DFA-4A89-87EB-49C32662AFE0}</a:tableStyleId>
              </a:tblPr>
              <a:tblGrid>
                <a:gridCol w="838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3120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tx1"/>
                          </a:solidFill>
                          <a:effectLst/>
                          <a:uLnTx/>
                          <a:uFillTx/>
                        </a:rPr>
                        <a:t>521611</a:t>
                      </a:r>
                      <a:endParaRPr lang="en-US" sz="1400" b="1" dirty="0">
                        <a:solidFill>
                          <a:schemeClr val="tx1"/>
                        </a:solidFill>
                      </a:endParaRPr>
                    </a:p>
                  </a:txBody>
                  <a:tcPr marT="45678" marB="45678"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400" b="0" u="none" strike="noStrike" kern="1200" cap="none" spc="0" normalizeH="0" baseline="0" noProof="1">
                          <a:ln>
                            <a:noFill/>
                          </a:ln>
                          <a:solidFill>
                            <a:schemeClr val="tx1"/>
                          </a:solidFill>
                          <a:effectLst/>
                          <a:uLnTx/>
                          <a:uFillTx/>
                        </a:rPr>
                        <a:t>Belanja </a:t>
                      </a:r>
                      <a:r>
                        <a:rPr kumimoji="0" lang="id-ID" sz="1400" b="1" u="none" strike="noStrike" kern="1200" cap="none" spc="0" normalizeH="0" baseline="0" noProof="1">
                          <a:ln>
                            <a:noFill/>
                          </a:ln>
                          <a:solidFill>
                            <a:schemeClr val="tx1"/>
                          </a:solidFill>
                          <a:effectLst/>
                          <a:uLnTx/>
                          <a:uFillTx/>
                        </a:rPr>
                        <a:t>Barang</a:t>
                      </a:r>
                      <a:r>
                        <a:rPr kumimoji="0" lang="id-ID" sz="1400" b="0" u="none" strike="noStrike" kern="1200" cap="none" spc="0" normalizeH="0" baseline="0" noProof="1">
                          <a:ln>
                            <a:noFill/>
                          </a:ln>
                          <a:solidFill>
                            <a:schemeClr val="tx1"/>
                          </a:solidFill>
                          <a:effectLst/>
                          <a:uLnTx/>
                          <a:uFillTx/>
                        </a:rPr>
                        <a:t> untuk Pencatatan Persediaan dari Hibah</a:t>
                      </a:r>
                      <a:endParaRPr kumimoji="0" lang="id-ID" sz="1400" b="0" i="0" u="none" strike="noStrike" kern="1200" cap="none" spc="0" normalizeH="0" baseline="0" noProof="1">
                        <a:ln>
                          <a:noFill/>
                        </a:ln>
                        <a:solidFill>
                          <a:schemeClr val="tx1"/>
                        </a:solidFill>
                        <a:effectLst/>
                        <a:uLnTx/>
                        <a:uFillTx/>
                        <a:latin typeface="Times New Roman"/>
                        <a:ea typeface="Times New Roman"/>
                        <a:cs typeface="Times New Roman"/>
                      </a:endParaRPr>
                    </a:p>
                  </a:txBody>
                  <a:tcPr marT="45678" marB="45678"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456540">
                <a:tc>
                  <a:txBody>
                    <a:bodyPr/>
                    <a:lstStyle/>
                    <a:p>
                      <a:pPr marL="0" marR="0" algn="r">
                        <a:lnSpc>
                          <a:spcPct val="100000"/>
                        </a:lnSpc>
                        <a:spcBef>
                          <a:spcPts val="0"/>
                        </a:spcBef>
                        <a:spcAft>
                          <a:spcPts val="0"/>
                        </a:spcAft>
                      </a:pPr>
                      <a:r>
                        <a:rPr lang="en-US" sz="1400" b="1" dirty="0"/>
                        <a:t>531211</a:t>
                      </a: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00000"/>
                        </a:lnSpc>
                        <a:spcBef>
                          <a:spcPts val="0"/>
                        </a:spcBef>
                        <a:spcAft>
                          <a:spcPts val="0"/>
                        </a:spcAft>
                      </a:pPr>
                      <a:r>
                        <a:rPr lang="id-ID" sz="1400" noProof="1"/>
                        <a:t>Belanja Modal </a:t>
                      </a:r>
                      <a:r>
                        <a:rPr lang="id-ID" sz="1400" b="1" noProof="1"/>
                        <a:t>Tanah</a:t>
                      </a:r>
                      <a:r>
                        <a:rPr lang="id-ID" sz="1400" noProof="1"/>
                        <a:t> untuk Pencatatan Tanah dari Hibah</a:t>
                      </a:r>
                      <a:endParaRPr lang="id-ID" sz="1400" noProof="1">
                        <a:solidFill>
                          <a:schemeClr val="bg1"/>
                        </a:solidFill>
                        <a:latin typeface="Times New Roman"/>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r h="456540">
                <a:tc>
                  <a:txBody>
                    <a:bodyPr/>
                    <a:lstStyle/>
                    <a:p>
                      <a:pPr marL="0" marR="0" algn="r">
                        <a:lnSpc>
                          <a:spcPct val="100000"/>
                        </a:lnSpc>
                        <a:spcBef>
                          <a:spcPts val="0"/>
                        </a:spcBef>
                        <a:spcAft>
                          <a:spcPts val="0"/>
                        </a:spcAft>
                      </a:pPr>
                      <a:r>
                        <a:rPr lang="en-US" sz="1400" b="1" dirty="0"/>
                        <a:t>532211</a:t>
                      </a:r>
                      <a:endParaRPr lang="en-US" sz="1400" b="1" dirty="0">
                        <a:solidFill>
                          <a:schemeClr val="bg1"/>
                        </a:solidFill>
                        <a:latin typeface="Trebuchet MS"/>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00000"/>
                        </a:lnSpc>
                        <a:spcBef>
                          <a:spcPts val="0"/>
                        </a:spcBef>
                        <a:spcAft>
                          <a:spcPts val="0"/>
                        </a:spcAft>
                      </a:pPr>
                      <a:r>
                        <a:rPr lang="id-ID" sz="1400" noProof="1"/>
                        <a:t>Belanja Modal </a:t>
                      </a:r>
                      <a:r>
                        <a:rPr lang="id-ID" sz="1400" b="1" noProof="1"/>
                        <a:t>Peralatan dan</a:t>
                      </a:r>
                      <a:r>
                        <a:rPr lang="en-US" sz="1400" b="1" noProof="1"/>
                        <a:t>/atau</a:t>
                      </a:r>
                      <a:r>
                        <a:rPr lang="id-ID" sz="1400" b="1" noProof="1"/>
                        <a:t> Mesin </a:t>
                      </a:r>
                      <a:r>
                        <a:rPr lang="id-ID" sz="1400" noProof="1"/>
                        <a:t>untuk Pencatatan Peralatan dan Mesin dari Hibah</a:t>
                      </a:r>
                      <a:endParaRPr lang="id-ID" sz="1400" noProof="1">
                        <a:solidFill>
                          <a:schemeClr val="bg1"/>
                        </a:solidFill>
                        <a:latin typeface="Times New Roman"/>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456540">
                <a:tc>
                  <a:txBody>
                    <a:bodyPr/>
                    <a:lstStyle/>
                    <a:p>
                      <a:pPr marL="0" marR="0" algn="r">
                        <a:lnSpc>
                          <a:spcPct val="100000"/>
                        </a:lnSpc>
                        <a:spcBef>
                          <a:spcPts val="0"/>
                        </a:spcBef>
                        <a:spcAft>
                          <a:spcPts val="0"/>
                        </a:spcAft>
                      </a:pPr>
                      <a:r>
                        <a:rPr lang="en-US" sz="1400" b="1" dirty="0"/>
                        <a:t>533211</a:t>
                      </a:r>
                      <a:endParaRPr lang="en-US" sz="1400" b="1" dirty="0">
                        <a:solidFill>
                          <a:schemeClr val="bg1"/>
                        </a:solidFill>
                        <a:latin typeface="Trebuchet MS"/>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00000"/>
                        </a:lnSpc>
                        <a:spcBef>
                          <a:spcPts val="0"/>
                        </a:spcBef>
                        <a:spcAft>
                          <a:spcPts val="0"/>
                        </a:spcAft>
                      </a:pPr>
                      <a:r>
                        <a:rPr lang="id-ID" sz="1400" noProof="1"/>
                        <a:t>Belanja Modal </a:t>
                      </a:r>
                      <a:r>
                        <a:rPr lang="id-ID" sz="1400" b="1" noProof="1"/>
                        <a:t>Gedung dan Bangunan </a:t>
                      </a:r>
                      <a:r>
                        <a:rPr lang="id-ID" sz="1400" noProof="1"/>
                        <a:t>untuk Pencatatan Gedung dan Bangunan dari Hibah</a:t>
                      </a:r>
                      <a:endParaRPr lang="id-ID" sz="1400" noProof="1">
                        <a:solidFill>
                          <a:schemeClr val="bg1"/>
                        </a:solidFill>
                        <a:latin typeface="Times New Roman"/>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3"/>
                  </a:ext>
                </a:extLst>
              </a:tr>
              <a:tr h="456540">
                <a:tc>
                  <a:txBody>
                    <a:bodyPr/>
                    <a:lstStyle/>
                    <a:p>
                      <a:pPr marL="0" marR="0" algn="r">
                        <a:lnSpc>
                          <a:spcPct val="100000"/>
                        </a:lnSpc>
                        <a:spcBef>
                          <a:spcPts val="0"/>
                        </a:spcBef>
                        <a:spcAft>
                          <a:spcPts val="0"/>
                        </a:spcAft>
                      </a:pPr>
                      <a:r>
                        <a:rPr lang="en-US" sz="1400" b="1" dirty="0"/>
                        <a:t>534211</a:t>
                      </a:r>
                      <a:endParaRPr lang="en-US" sz="1400" b="1" dirty="0">
                        <a:solidFill>
                          <a:schemeClr val="bg1"/>
                        </a:solidFill>
                        <a:latin typeface="Trebuchet MS"/>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00000"/>
                        </a:lnSpc>
                        <a:spcBef>
                          <a:spcPts val="0"/>
                        </a:spcBef>
                        <a:spcAft>
                          <a:spcPts val="0"/>
                        </a:spcAft>
                      </a:pPr>
                      <a:r>
                        <a:rPr lang="id-ID" sz="1400" noProof="1"/>
                        <a:t>Belanja Modal </a:t>
                      </a:r>
                      <a:r>
                        <a:rPr lang="id-ID" sz="1400" b="1" noProof="1"/>
                        <a:t>Jalan, Irigasi dan Jaringan </a:t>
                      </a:r>
                      <a:r>
                        <a:rPr lang="id-ID" sz="1400" noProof="1"/>
                        <a:t>untuk Pencatatan Jalan, Irigasi dan Jaringan dari Hibah</a:t>
                      </a:r>
                      <a:endParaRPr lang="id-ID" sz="1400" noProof="1">
                        <a:solidFill>
                          <a:schemeClr val="bg1"/>
                        </a:solidFill>
                        <a:latin typeface="Times New Roman"/>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456540">
                <a:tc>
                  <a:txBody>
                    <a:bodyPr/>
                    <a:lstStyle/>
                    <a:p>
                      <a:pPr marL="0" marR="0" algn="r">
                        <a:lnSpc>
                          <a:spcPct val="100000"/>
                        </a:lnSpc>
                        <a:spcBef>
                          <a:spcPts val="0"/>
                        </a:spcBef>
                        <a:spcAft>
                          <a:spcPts val="0"/>
                        </a:spcAft>
                      </a:pPr>
                      <a:r>
                        <a:rPr lang="en-US" sz="1400" b="1" dirty="0"/>
                        <a:t>536211</a:t>
                      </a:r>
                      <a:endParaRPr lang="en-US" sz="1400" b="1" dirty="0">
                        <a:solidFill>
                          <a:schemeClr val="bg1"/>
                        </a:solidFill>
                        <a:latin typeface="Trebuchet MS"/>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00000"/>
                        </a:lnSpc>
                        <a:spcBef>
                          <a:spcPts val="0"/>
                        </a:spcBef>
                        <a:spcAft>
                          <a:spcPts val="0"/>
                        </a:spcAft>
                      </a:pPr>
                      <a:r>
                        <a:rPr lang="id-ID" sz="1400" noProof="1"/>
                        <a:t>Belanja Modal </a:t>
                      </a:r>
                      <a:r>
                        <a:rPr lang="id-ID" sz="1400" b="1" noProof="1"/>
                        <a:t>Fisik Lainnya </a:t>
                      </a:r>
                      <a:r>
                        <a:rPr lang="id-ID" sz="1400" noProof="1"/>
                        <a:t>untuk Pencatatan Fisik Lainnya dari Hibah</a:t>
                      </a:r>
                      <a:endParaRPr lang="id-ID" sz="1400" noProof="1">
                        <a:solidFill>
                          <a:schemeClr val="bg1"/>
                        </a:solidFill>
                        <a:latin typeface="Times New Roman"/>
                        <a:ea typeface="Times New Roman"/>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bl>
          </a:graphicData>
        </a:graphic>
      </p:graphicFrame>
      <p:graphicFrame>
        <p:nvGraphicFramePr>
          <p:cNvPr id="61" name="Table 60"/>
          <p:cNvGraphicFramePr>
            <a:graphicFrameLocks noGrp="1"/>
          </p:cNvGraphicFramePr>
          <p:nvPr>
            <p:extLst>
              <p:ext uri="{D42A27DB-BD31-4B8C-83A1-F6EECF244321}">
                <p14:modId xmlns:p14="http://schemas.microsoft.com/office/powerpoint/2010/main" val="2335246670"/>
              </p:ext>
            </p:extLst>
          </p:nvPr>
        </p:nvGraphicFramePr>
        <p:xfrm>
          <a:off x="0" y="1835917"/>
          <a:ext cx="3655738" cy="472470"/>
        </p:xfrm>
        <a:graphic>
          <a:graphicData uri="http://schemas.openxmlformats.org/drawingml/2006/table">
            <a:tbl>
              <a:tblPr firstRow="1" bandRow="1">
                <a:tableStyleId>{5C22544A-7EE6-4342-B048-85BDC9FD1C3A}</a:tableStyleId>
              </a:tblPr>
              <a:tblGrid>
                <a:gridCol w="990600">
                  <a:extLst>
                    <a:ext uri="{9D8B030D-6E8A-4147-A177-3AD203B41FA5}">
                      <a16:colId xmlns:a16="http://schemas.microsoft.com/office/drawing/2014/main" val="20000"/>
                    </a:ext>
                  </a:extLst>
                </a:gridCol>
                <a:gridCol w="2665138">
                  <a:extLst>
                    <a:ext uri="{9D8B030D-6E8A-4147-A177-3AD203B41FA5}">
                      <a16:colId xmlns:a16="http://schemas.microsoft.com/office/drawing/2014/main" val="20001"/>
                    </a:ext>
                  </a:extLst>
                </a:gridCol>
              </a:tblGrid>
              <a:tr h="404045">
                <a:tc>
                  <a:txBody>
                    <a:bodyPr/>
                    <a:lstStyle/>
                    <a:p>
                      <a:pPr algn="ctr"/>
                      <a:r>
                        <a:rPr lang="en-US" sz="1400" dirty="0"/>
                        <a:t>AKUN </a:t>
                      </a:r>
                      <a:r>
                        <a:rPr lang="en-US" sz="1100" dirty="0"/>
                        <a:t>PENDAPATAN</a:t>
                      </a:r>
                    </a:p>
                  </a:txBody>
                  <a:tcPr marT="45735" marB="45735" anchor="ctr"/>
                </a:tc>
                <a:tc>
                  <a:txBody>
                    <a:bodyPr/>
                    <a:lstStyle/>
                    <a:p>
                      <a:pPr algn="ctr"/>
                      <a:r>
                        <a:rPr lang="en-US" sz="1600" dirty="0"/>
                        <a:t>URAIAN</a:t>
                      </a:r>
                    </a:p>
                  </a:txBody>
                  <a:tcPr marT="45735" marB="45735" anchor="ctr"/>
                </a:tc>
                <a:extLst>
                  <a:ext uri="{0D108BD9-81ED-4DB2-BD59-A6C34878D82A}">
                    <a16:rowId xmlns:a16="http://schemas.microsoft.com/office/drawing/2014/main" val="10000"/>
                  </a:ext>
                </a:extLst>
              </a:tr>
            </a:tbl>
          </a:graphicData>
        </a:graphic>
      </p:graphicFrame>
      <p:graphicFrame>
        <p:nvGraphicFramePr>
          <p:cNvPr id="62" name="Table 61"/>
          <p:cNvGraphicFramePr>
            <a:graphicFrameLocks noGrp="1"/>
          </p:cNvGraphicFramePr>
          <p:nvPr>
            <p:extLst>
              <p:ext uri="{D42A27DB-BD31-4B8C-83A1-F6EECF244321}">
                <p14:modId xmlns:p14="http://schemas.microsoft.com/office/powerpoint/2010/main" val="1132702015"/>
              </p:ext>
            </p:extLst>
          </p:nvPr>
        </p:nvGraphicFramePr>
        <p:xfrm>
          <a:off x="4340225" y="1170682"/>
          <a:ext cx="4755453" cy="487710"/>
        </p:xfrm>
        <a:graphic>
          <a:graphicData uri="http://schemas.openxmlformats.org/drawingml/2006/table">
            <a:tbl>
              <a:tblPr firstRow="1" bandRow="1">
                <a:tableStyleId>{5C22544A-7EE6-4342-B048-85BDC9FD1C3A}</a:tableStyleId>
              </a:tblPr>
              <a:tblGrid>
                <a:gridCol w="861578">
                  <a:extLst>
                    <a:ext uri="{9D8B030D-6E8A-4147-A177-3AD203B41FA5}">
                      <a16:colId xmlns:a16="http://schemas.microsoft.com/office/drawing/2014/main" val="20000"/>
                    </a:ext>
                  </a:extLst>
                </a:gridCol>
                <a:gridCol w="3893875">
                  <a:extLst>
                    <a:ext uri="{9D8B030D-6E8A-4147-A177-3AD203B41FA5}">
                      <a16:colId xmlns:a16="http://schemas.microsoft.com/office/drawing/2014/main" val="20001"/>
                    </a:ext>
                  </a:extLst>
                </a:gridCol>
              </a:tblGrid>
              <a:tr h="390300">
                <a:tc>
                  <a:txBody>
                    <a:bodyPr/>
                    <a:lstStyle/>
                    <a:p>
                      <a:pPr algn="ctr"/>
                      <a:r>
                        <a:rPr lang="en-US" sz="1400" dirty="0"/>
                        <a:t>AKUN</a:t>
                      </a:r>
                      <a:r>
                        <a:rPr lang="en-US" sz="1400" baseline="0" dirty="0"/>
                        <a:t> </a:t>
                      </a:r>
                      <a:r>
                        <a:rPr lang="en-US" sz="1200" baseline="0" dirty="0"/>
                        <a:t>BELANJA</a:t>
                      </a:r>
                      <a:endParaRPr lang="en-US" sz="1200" dirty="0"/>
                    </a:p>
                  </a:txBody>
                  <a:tcPr marL="91431" marR="91431" marT="45735" marB="45735" anchor="ctr"/>
                </a:tc>
                <a:tc>
                  <a:txBody>
                    <a:bodyPr/>
                    <a:lstStyle/>
                    <a:p>
                      <a:pPr algn="ctr"/>
                      <a:r>
                        <a:rPr lang="en-US" sz="1600" dirty="0"/>
                        <a:t>URAIAN</a:t>
                      </a:r>
                    </a:p>
                  </a:txBody>
                  <a:tcPr marL="91431" marR="91431" marT="45735" marB="45735" anchor="ctr"/>
                </a:tc>
                <a:extLst>
                  <a:ext uri="{0D108BD9-81ED-4DB2-BD59-A6C34878D82A}">
                    <a16:rowId xmlns:a16="http://schemas.microsoft.com/office/drawing/2014/main" val="10000"/>
                  </a:ext>
                </a:extLst>
              </a:tr>
            </a:tbl>
          </a:graphicData>
        </a:graphic>
      </p:graphicFrame>
      <p:sp>
        <p:nvSpPr>
          <p:cNvPr id="25" name="Pentagon 24"/>
          <p:cNvSpPr/>
          <p:nvPr/>
        </p:nvSpPr>
        <p:spPr>
          <a:xfrm rot="5400000">
            <a:off x="-379413" y="361155"/>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sp>
        <p:nvSpPr>
          <p:cNvPr id="26" name="Slide Number Placeholder 3"/>
          <p:cNvSpPr txBox="1">
            <a:spLocks/>
          </p:cNvSpPr>
          <p:nvPr/>
        </p:nvSpPr>
        <p:spPr>
          <a:xfrm>
            <a:off x="7104552" y="6453386"/>
            <a:ext cx="1197219" cy="404614"/>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000" kern="1200" baseline="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9pPr>
          </a:lstStyle>
          <a:p>
            <a:pPr eaLnBrk="1" hangingPunct="1"/>
            <a:fld id="{F896DC0E-81D5-4D2A-B689-F96019CA5600}" type="slidenum">
              <a:rPr lang="en-US" altLang="en-US" smtClean="0">
                <a:solidFill>
                  <a:srgbClr val="B5A788"/>
                </a:solidFill>
                <a:latin typeface="Gill Sans MT" panose="020B0502020104020203" pitchFamily="34" charset="0"/>
              </a:rPr>
              <a:pPr eaLnBrk="1" hangingPunct="1"/>
              <a:t>27</a:t>
            </a:fld>
            <a:endParaRPr lang="en-US" altLang="en-US" dirty="0">
              <a:solidFill>
                <a:srgbClr val="B5A788"/>
              </a:solidFill>
              <a:latin typeface="Gill Sans MT" panose="020B0502020104020203" pitchFamily="34" charset="0"/>
            </a:endParaRPr>
          </a:p>
        </p:txBody>
      </p:sp>
      <p:sp>
        <p:nvSpPr>
          <p:cNvPr id="7" name="Left Brace 6"/>
          <p:cNvSpPr/>
          <p:nvPr/>
        </p:nvSpPr>
        <p:spPr>
          <a:xfrm>
            <a:off x="3657599" y="1963192"/>
            <a:ext cx="698808" cy="2304008"/>
          </a:xfrm>
          <a:prstGeom prst="leftBrace">
            <a:avLst>
              <a:gd name="adj1" fmla="val 8333"/>
              <a:gd name="adj2" fmla="val 34792"/>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9" name="Connector: Elbow 8"/>
          <p:cNvCxnSpPr>
            <a:stCxn id="20" idx="3"/>
            <a:endCxn id="22" idx="1"/>
          </p:cNvCxnSpPr>
          <p:nvPr/>
        </p:nvCxnSpPr>
        <p:spPr>
          <a:xfrm>
            <a:off x="3637153" y="4024166"/>
            <a:ext cx="706247" cy="733571"/>
          </a:xfrm>
          <a:prstGeom prst="bentConnector3">
            <a:avLst>
              <a:gd name="adj1" fmla="val 40526"/>
            </a:avLst>
          </a:prstGeom>
          <a:ln w="19050">
            <a:solidFill>
              <a:srgbClr val="F93D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979448" y="1295400"/>
            <a:ext cx="7935952" cy="5562600"/>
          </a:xfrm>
        </p:spPr>
        <p:txBody>
          <a:bodyPr>
            <a:normAutofit/>
          </a:bodyPr>
          <a:lstStyle/>
          <a:p>
            <a:pPr marL="446088" indent="-446088" algn="just" fontAlgn="auto">
              <a:spcBef>
                <a:spcPts val="0"/>
              </a:spcBef>
              <a:spcAft>
                <a:spcPts val="0"/>
              </a:spcAft>
              <a:buFont typeface="Wingdings" panose="05000000000000000000" pitchFamily="2" charset="2"/>
              <a:buChar char="q"/>
              <a:defRPr/>
            </a:pPr>
            <a:r>
              <a:rPr lang="id-ID" noProof="1">
                <a:solidFill>
                  <a:schemeClr val="tx1"/>
                </a:solidFill>
                <a:latin typeface="+mj-lt"/>
                <a:cs typeface="Arial" pitchFamily="34" charset="0"/>
              </a:rPr>
              <a:t>Pelaksanaan Rekonsiliasi Hibah </a:t>
            </a:r>
            <a:r>
              <a:rPr lang="en-US" dirty="0">
                <a:solidFill>
                  <a:schemeClr val="tx1"/>
                </a:solidFill>
                <a:latin typeface="+mj-lt"/>
                <a:cs typeface="Arial" pitchFamily="34" charset="0"/>
              </a:rPr>
              <a:t>:</a:t>
            </a:r>
          </a:p>
          <a:p>
            <a:pPr marL="803275" indent="-357188" algn="just" fontAlgn="auto">
              <a:spcBef>
                <a:spcPts val="0"/>
              </a:spcBef>
              <a:spcAft>
                <a:spcPts val="0"/>
              </a:spcAft>
              <a:buFont typeface="Wingdings" panose="05000000000000000000" pitchFamily="2" charset="2"/>
              <a:buChar char="§"/>
              <a:defRPr/>
            </a:pPr>
            <a:r>
              <a:rPr lang="en-US" dirty="0" err="1">
                <a:solidFill>
                  <a:schemeClr val="tx1"/>
                </a:solidFill>
                <a:latin typeface="+mj-lt"/>
                <a:cs typeface="Arial" pitchFamily="34" charset="0"/>
              </a:rPr>
              <a:t>Mahkamah</a:t>
            </a:r>
            <a:r>
              <a:rPr lang="en-US" dirty="0">
                <a:solidFill>
                  <a:schemeClr val="tx1"/>
                </a:solidFill>
                <a:latin typeface="+mj-lt"/>
                <a:cs typeface="Arial" pitchFamily="34" charset="0"/>
              </a:rPr>
              <a:t> </a:t>
            </a:r>
            <a:r>
              <a:rPr lang="en-US" dirty="0" err="1">
                <a:solidFill>
                  <a:schemeClr val="tx1"/>
                </a:solidFill>
                <a:latin typeface="+mj-lt"/>
                <a:cs typeface="Arial" pitchFamily="34" charset="0"/>
              </a:rPr>
              <a:t>Agung</a:t>
            </a:r>
            <a:r>
              <a:rPr lang="id-ID" dirty="0">
                <a:solidFill>
                  <a:schemeClr val="tx1"/>
                </a:solidFill>
                <a:latin typeface="+mj-lt"/>
                <a:cs typeface="Arial" pitchFamily="34" charset="0"/>
              </a:rPr>
              <a:t> </a:t>
            </a:r>
            <a:r>
              <a:rPr lang="id-ID" noProof="1">
                <a:solidFill>
                  <a:schemeClr val="tx1"/>
                </a:solidFill>
                <a:latin typeface="+mj-lt"/>
                <a:cs typeface="Arial" pitchFamily="34" charset="0"/>
              </a:rPr>
              <a:t>melaksanaan rekonsiliasi atas penerimaan hibah oleh DJPPR setiap </a:t>
            </a:r>
            <a:r>
              <a:rPr lang="id-ID" b="1" u="sng" noProof="1">
                <a:solidFill>
                  <a:schemeClr val="tx1"/>
                </a:solidFill>
                <a:latin typeface="+mj-lt"/>
                <a:cs typeface="Arial" pitchFamily="34" charset="0"/>
              </a:rPr>
              <a:t>triwu</a:t>
            </a:r>
            <a:r>
              <a:rPr lang="en-US" b="1" u="sng" dirty="0" err="1">
                <a:solidFill>
                  <a:schemeClr val="tx1"/>
                </a:solidFill>
                <a:latin typeface="+mj-lt"/>
                <a:cs typeface="Arial" pitchFamily="34" charset="0"/>
              </a:rPr>
              <a:t>lan</a:t>
            </a:r>
            <a:r>
              <a:rPr lang="en-US" u="sng" dirty="0">
                <a:solidFill>
                  <a:schemeClr val="tx1"/>
                </a:solidFill>
                <a:latin typeface="+mj-lt"/>
                <a:cs typeface="Arial" pitchFamily="34" charset="0"/>
              </a:rPr>
              <a:t>.</a:t>
            </a:r>
          </a:p>
          <a:p>
            <a:pPr marL="803275" indent="-357188" algn="just" fontAlgn="auto">
              <a:spcBef>
                <a:spcPts val="0"/>
              </a:spcBef>
              <a:spcAft>
                <a:spcPts val="0"/>
              </a:spcAft>
              <a:buFont typeface="Wingdings" panose="05000000000000000000" pitchFamily="2" charset="2"/>
              <a:buChar char="§"/>
              <a:defRPr/>
            </a:pPr>
            <a:r>
              <a:rPr lang="id-ID" noProof="1">
                <a:solidFill>
                  <a:schemeClr val="tx1"/>
                </a:solidFill>
                <a:latin typeface="+mj-lt"/>
                <a:cs typeface="Arial" pitchFamily="34" charset="0"/>
              </a:rPr>
              <a:t>Korwil wajib melaksanakan rekonsiliasi atas penerimaan hibah satuan kerjanya, dan melaporkan penerimaan hibah kepada Mahkamah Agung c.q Biro Perencanaan dan Organisasi setiap </a:t>
            </a:r>
            <a:r>
              <a:rPr lang="id-ID" b="1" u="sng" noProof="1">
                <a:solidFill>
                  <a:schemeClr val="tx1"/>
                </a:solidFill>
                <a:latin typeface="+mj-lt"/>
                <a:cs typeface="Arial" pitchFamily="34" charset="0"/>
              </a:rPr>
              <a:t>triwulan</a:t>
            </a:r>
            <a:r>
              <a:rPr lang="id-ID" noProof="1">
                <a:solidFill>
                  <a:schemeClr val="tx1"/>
                </a:solidFill>
                <a:latin typeface="+mj-lt"/>
                <a:cs typeface="Arial" pitchFamily="34" charset="0"/>
              </a:rPr>
              <a:t>.</a:t>
            </a:r>
          </a:p>
          <a:p>
            <a:pPr marL="0" indent="0" algn="just" fontAlgn="auto">
              <a:spcBef>
                <a:spcPts val="0"/>
              </a:spcBef>
              <a:spcAft>
                <a:spcPts val="0"/>
              </a:spcAft>
              <a:buNone/>
              <a:defRPr/>
            </a:pPr>
            <a:endParaRPr lang="en-US" dirty="0">
              <a:solidFill>
                <a:schemeClr val="tx1"/>
              </a:solidFill>
              <a:latin typeface="+mj-lt"/>
              <a:cs typeface="Arial" pitchFamily="34" charset="0"/>
            </a:endParaRPr>
          </a:p>
          <a:p>
            <a:pPr marL="446088" indent="-446088" algn="just" fontAlgn="auto">
              <a:spcBef>
                <a:spcPts val="0"/>
              </a:spcBef>
              <a:spcAft>
                <a:spcPts val="0"/>
              </a:spcAft>
              <a:buFont typeface="Wingdings" panose="05000000000000000000" pitchFamily="2" charset="2"/>
              <a:buChar char="q"/>
              <a:defRPr/>
            </a:pPr>
            <a:r>
              <a:rPr lang="id-ID" noProof="1">
                <a:solidFill>
                  <a:schemeClr val="tx1"/>
                </a:solidFill>
                <a:latin typeface="+mj-lt"/>
                <a:cs typeface="Arial" pitchFamily="34" charset="0"/>
              </a:rPr>
              <a:t>Dokumen sumber untuk Rekonsiliasi </a:t>
            </a:r>
            <a:r>
              <a:rPr lang="en-US" dirty="0">
                <a:solidFill>
                  <a:schemeClr val="tx1"/>
                </a:solidFill>
                <a:latin typeface="+mj-lt"/>
                <a:cs typeface="Arial" pitchFamily="34" charset="0"/>
              </a:rPr>
              <a:t>:</a:t>
            </a:r>
          </a:p>
          <a:p>
            <a:pPr marL="803275" indent="-357188" fontAlgn="auto">
              <a:spcBef>
                <a:spcPts val="0"/>
              </a:spcBef>
              <a:spcAft>
                <a:spcPts val="0"/>
              </a:spcAft>
              <a:buFont typeface="Arial" pitchFamily="34" charset="0"/>
              <a:buChar char="•"/>
              <a:defRPr/>
            </a:pPr>
            <a:r>
              <a:rPr lang="en-US" dirty="0">
                <a:solidFill>
                  <a:schemeClr val="tx1"/>
                </a:solidFill>
                <a:latin typeface="+mj-lt"/>
                <a:cs typeface="Arial" pitchFamily="34" charset="0"/>
              </a:rPr>
              <a:t>SP</a:t>
            </a:r>
            <a:r>
              <a:rPr lang="id-ID" dirty="0">
                <a:solidFill>
                  <a:schemeClr val="tx1"/>
                </a:solidFill>
                <a:latin typeface="+mj-lt"/>
                <a:cs typeface="Arial" pitchFamily="34" charset="0"/>
              </a:rPr>
              <a:t>2</a:t>
            </a:r>
            <a:r>
              <a:rPr lang="en-US" dirty="0">
                <a:solidFill>
                  <a:schemeClr val="tx1"/>
                </a:solidFill>
                <a:latin typeface="+mj-lt"/>
                <a:cs typeface="Arial" pitchFamily="34" charset="0"/>
              </a:rPr>
              <a:t>HL</a:t>
            </a:r>
            <a:r>
              <a:rPr lang="id-ID" dirty="0">
                <a:solidFill>
                  <a:schemeClr val="tx1"/>
                </a:solidFill>
                <a:latin typeface="+mj-lt"/>
                <a:cs typeface="Arial" pitchFamily="34" charset="0"/>
              </a:rPr>
              <a:t>/SPHL</a:t>
            </a:r>
            <a:r>
              <a:rPr lang="en-US" dirty="0">
                <a:solidFill>
                  <a:schemeClr val="tx1"/>
                </a:solidFill>
                <a:latin typeface="+mj-lt"/>
                <a:cs typeface="Arial" pitchFamily="34" charset="0"/>
              </a:rPr>
              <a:t> </a:t>
            </a:r>
          </a:p>
          <a:p>
            <a:pPr marL="803275" indent="-357188" fontAlgn="auto">
              <a:spcBef>
                <a:spcPts val="0"/>
              </a:spcBef>
              <a:spcAft>
                <a:spcPts val="0"/>
              </a:spcAft>
              <a:buFont typeface="Arial" pitchFamily="34" charset="0"/>
              <a:buChar char="•"/>
              <a:defRPr/>
            </a:pPr>
            <a:r>
              <a:rPr lang="en-US" dirty="0">
                <a:solidFill>
                  <a:schemeClr val="tx1"/>
                </a:solidFill>
                <a:latin typeface="+mj-lt"/>
                <a:cs typeface="Arial" pitchFamily="34" charset="0"/>
              </a:rPr>
              <a:t>SP</a:t>
            </a:r>
            <a:r>
              <a:rPr lang="id-ID" dirty="0">
                <a:solidFill>
                  <a:schemeClr val="tx1"/>
                </a:solidFill>
                <a:latin typeface="+mj-lt"/>
                <a:cs typeface="Arial" pitchFamily="34" charset="0"/>
              </a:rPr>
              <a:t>4HL/SP</a:t>
            </a:r>
            <a:r>
              <a:rPr lang="en-US" dirty="0">
                <a:solidFill>
                  <a:schemeClr val="tx1"/>
                </a:solidFill>
                <a:latin typeface="+mj-lt"/>
                <a:cs typeface="Arial" pitchFamily="34" charset="0"/>
              </a:rPr>
              <a:t>3</a:t>
            </a:r>
            <a:r>
              <a:rPr lang="id-ID" dirty="0">
                <a:solidFill>
                  <a:schemeClr val="tx1"/>
                </a:solidFill>
                <a:latin typeface="+mj-lt"/>
                <a:cs typeface="Arial" pitchFamily="34" charset="0"/>
              </a:rPr>
              <a:t>HL</a:t>
            </a:r>
            <a:endParaRPr lang="en-US" dirty="0">
              <a:solidFill>
                <a:schemeClr val="tx1"/>
              </a:solidFill>
              <a:latin typeface="+mj-lt"/>
              <a:cs typeface="Arial" pitchFamily="34" charset="0"/>
            </a:endParaRPr>
          </a:p>
          <a:p>
            <a:pPr marL="803275" indent="-357188" fontAlgn="auto">
              <a:spcBef>
                <a:spcPts val="0"/>
              </a:spcBef>
              <a:spcAft>
                <a:spcPts val="0"/>
              </a:spcAft>
              <a:buFont typeface="Arial" pitchFamily="34" charset="0"/>
              <a:buChar char="•"/>
              <a:defRPr/>
            </a:pPr>
            <a:r>
              <a:rPr lang="id-ID" noProof="1">
                <a:solidFill>
                  <a:schemeClr val="tx1"/>
                </a:solidFill>
                <a:latin typeface="+mj-lt"/>
                <a:cs typeface="Arial" pitchFamily="34" charset="0"/>
              </a:rPr>
              <a:t>Rekening </a:t>
            </a:r>
            <a:r>
              <a:rPr lang="en-US" dirty="0">
                <a:solidFill>
                  <a:schemeClr val="tx1"/>
                </a:solidFill>
                <a:latin typeface="+mj-lt"/>
                <a:cs typeface="Arial" pitchFamily="34" charset="0"/>
              </a:rPr>
              <a:t>Koran</a:t>
            </a:r>
            <a:r>
              <a:rPr lang="id-ID" dirty="0">
                <a:solidFill>
                  <a:schemeClr val="tx1"/>
                </a:solidFill>
                <a:latin typeface="+mj-lt"/>
                <a:cs typeface="Arial" pitchFamily="34" charset="0"/>
              </a:rPr>
              <a:t> (</a:t>
            </a:r>
            <a:r>
              <a:rPr lang="en-US" dirty="0">
                <a:solidFill>
                  <a:schemeClr val="tx1"/>
                </a:solidFill>
                <a:latin typeface="+mj-lt"/>
                <a:cs typeface="Arial" pitchFamily="34" charset="0"/>
              </a:rPr>
              <a:t>U</a:t>
            </a:r>
            <a:r>
              <a:rPr lang="id-ID" dirty="0">
                <a:solidFill>
                  <a:schemeClr val="tx1"/>
                </a:solidFill>
                <a:latin typeface="+mj-lt"/>
                <a:cs typeface="Arial" pitchFamily="34" charset="0"/>
              </a:rPr>
              <a:t>ntuk </a:t>
            </a:r>
            <a:r>
              <a:rPr lang="en-US" dirty="0">
                <a:solidFill>
                  <a:schemeClr val="tx1"/>
                </a:solidFill>
                <a:latin typeface="+mj-lt"/>
                <a:cs typeface="Arial" pitchFamily="34" charset="0"/>
              </a:rPr>
              <a:t>H</a:t>
            </a:r>
            <a:r>
              <a:rPr lang="id-ID" dirty="0">
                <a:solidFill>
                  <a:schemeClr val="tx1"/>
                </a:solidFill>
                <a:latin typeface="+mj-lt"/>
                <a:cs typeface="Arial" pitchFamily="34" charset="0"/>
              </a:rPr>
              <a:t>ibah </a:t>
            </a:r>
            <a:r>
              <a:rPr lang="en-US" dirty="0">
                <a:solidFill>
                  <a:schemeClr val="tx1"/>
                </a:solidFill>
                <a:latin typeface="+mj-lt"/>
                <a:cs typeface="Arial" pitchFamily="34" charset="0"/>
              </a:rPr>
              <a:t>U</a:t>
            </a:r>
            <a:r>
              <a:rPr lang="id-ID" dirty="0">
                <a:solidFill>
                  <a:schemeClr val="tx1"/>
                </a:solidFill>
                <a:latin typeface="+mj-lt"/>
                <a:cs typeface="Arial" pitchFamily="34" charset="0"/>
              </a:rPr>
              <a:t>ang)</a:t>
            </a:r>
            <a:endParaRPr lang="en-US" dirty="0">
              <a:solidFill>
                <a:schemeClr val="tx1"/>
              </a:solidFill>
              <a:latin typeface="+mj-lt"/>
              <a:cs typeface="Arial" pitchFamily="34" charset="0"/>
            </a:endParaRPr>
          </a:p>
          <a:p>
            <a:pPr marL="803275" indent="-357188" fontAlgn="auto">
              <a:spcBef>
                <a:spcPts val="0"/>
              </a:spcBef>
              <a:spcAft>
                <a:spcPts val="0"/>
              </a:spcAft>
              <a:buFont typeface="Arial" pitchFamily="34" charset="0"/>
              <a:buChar char="•"/>
              <a:defRPr/>
            </a:pPr>
            <a:r>
              <a:rPr lang="en-US" dirty="0">
                <a:solidFill>
                  <a:schemeClr val="tx1"/>
                </a:solidFill>
                <a:latin typeface="+mj-lt"/>
                <a:cs typeface="Arial" pitchFamily="34" charset="0"/>
              </a:rPr>
              <a:t>SP3HL-BJS </a:t>
            </a:r>
            <a:r>
              <a:rPr lang="id-ID" dirty="0">
                <a:solidFill>
                  <a:schemeClr val="tx1"/>
                </a:solidFill>
                <a:latin typeface="+mj-lt"/>
                <a:cs typeface="Arial" pitchFamily="34" charset="0"/>
              </a:rPr>
              <a:t>/</a:t>
            </a:r>
            <a:r>
              <a:rPr lang="en-US" dirty="0">
                <a:solidFill>
                  <a:schemeClr val="tx1"/>
                </a:solidFill>
                <a:latin typeface="+mj-lt"/>
                <a:cs typeface="Arial" pitchFamily="34" charset="0"/>
              </a:rPr>
              <a:t> MPHL-BJS (</a:t>
            </a:r>
            <a:r>
              <a:rPr lang="id-ID" dirty="0">
                <a:solidFill>
                  <a:schemeClr val="tx1"/>
                </a:solidFill>
                <a:latin typeface="+mj-lt"/>
                <a:cs typeface="Arial" pitchFamily="34" charset="0"/>
              </a:rPr>
              <a:t>Memo Pencatatan Barang/Jasa</a:t>
            </a:r>
            <a:r>
              <a:rPr lang="en-US" dirty="0">
                <a:solidFill>
                  <a:schemeClr val="tx1"/>
                </a:solidFill>
                <a:latin typeface="+mj-lt"/>
                <a:cs typeface="Arial" pitchFamily="34" charset="0"/>
              </a:rPr>
              <a:t>/Surat </a:t>
            </a:r>
            <a:r>
              <a:rPr lang="id-ID" noProof="1">
                <a:solidFill>
                  <a:schemeClr val="tx1"/>
                </a:solidFill>
                <a:latin typeface="+mj-lt"/>
                <a:cs typeface="Arial" pitchFamily="34" charset="0"/>
              </a:rPr>
              <a:t>Berharga</a:t>
            </a:r>
            <a:r>
              <a:rPr lang="en-US" dirty="0">
                <a:solidFill>
                  <a:schemeClr val="tx1"/>
                </a:solidFill>
                <a:latin typeface="+mj-lt"/>
                <a:cs typeface="Arial" pitchFamily="34" charset="0"/>
              </a:rPr>
              <a:t>)</a:t>
            </a:r>
          </a:p>
          <a:p>
            <a:pPr marL="803275" indent="-357188" fontAlgn="auto">
              <a:spcBef>
                <a:spcPts val="0"/>
              </a:spcBef>
              <a:spcAft>
                <a:spcPts val="0"/>
              </a:spcAft>
              <a:buFont typeface="Arial" pitchFamily="34" charset="0"/>
              <a:buChar char="•"/>
              <a:defRPr/>
            </a:pPr>
            <a:r>
              <a:rPr lang="en-US" dirty="0">
                <a:solidFill>
                  <a:schemeClr val="tx1"/>
                </a:solidFill>
                <a:latin typeface="+mj-lt"/>
                <a:cs typeface="Arial" pitchFamily="34" charset="0"/>
              </a:rPr>
              <a:t>BAST (</a:t>
            </a:r>
            <a:r>
              <a:rPr lang="id-ID" noProof="1">
                <a:solidFill>
                  <a:schemeClr val="tx1"/>
                </a:solidFill>
                <a:latin typeface="+mj-lt"/>
                <a:cs typeface="Arial" pitchFamily="34" charset="0"/>
              </a:rPr>
              <a:t>Untuk Hibah Barang/Jasa/Surat Berharga</a:t>
            </a:r>
            <a:r>
              <a:rPr lang="en-US" dirty="0">
                <a:solidFill>
                  <a:schemeClr val="tx1"/>
                </a:solidFill>
                <a:latin typeface="+mj-lt"/>
                <a:cs typeface="Arial" pitchFamily="34" charset="0"/>
              </a:rPr>
              <a:t>)</a:t>
            </a:r>
          </a:p>
        </p:txBody>
      </p:sp>
      <p:sp>
        <p:nvSpPr>
          <p:cNvPr id="3" name="Title 1"/>
          <p:cNvSpPr txBox="1">
            <a:spLocks/>
          </p:cNvSpPr>
          <p:nvPr/>
        </p:nvSpPr>
        <p:spPr>
          <a:xfrm>
            <a:off x="979448" y="391878"/>
            <a:ext cx="8164551" cy="609600"/>
          </a:xfrm>
          <a:prstGeom prst="rect">
            <a:avLst/>
          </a:prstGeom>
        </p:spPr>
        <p:txBody>
          <a:bodyPr>
            <a:normAutofit fontScale="90000" lnSpcReduction="10000"/>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fontAlgn="auto">
              <a:spcAft>
                <a:spcPts val="0"/>
              </a:spcAft>
              <a:defRPr/>
            </a:pPr>
            <a:r>
              <a:rPr lang="en-US" dirty="0" err="1">
                <a:solidFill>
                  <a:schemeClr val="tx2">
                    <a:satMod val="130000"/>
                  </a:schemeClr>
                </a:solidFill>
              </a:rPr>
              <a:t>Rekonsiliasi</a:t>
            </a:r>
            <a:r>
              <a:rPr lang="en-US" dirty="0">
                <a:solidFill>
                  <a:schemeClr val="tx2">
                    <a:satMod val="130000"/>
                  </a:schemeClr>
                </a:solidFill>
              </a:rPr>
              <a:t> </a:t>
            </a:r>
            <a:r>
              <a:rPr lang="en-US" dirty="0" err="1">
                <a:solidFill>
                  <a:schemeClr val="tx2">
                    <a:satMod val="130000"/>
                  </a:schemeClr>
                </a:solidFill>
              </a:rPr>
              <a:t>Hibah</a:t>
            </a:r>
            <a:endParaRPr lang="en-US" dirty="0">
              <a:solidFill>
                <a:schemeClr val="tx2">
                  <a:satMod val="130000"/>
                </a:schemeClr>
              </a:solidFill>
            </a:endParaRPr>
          </a:p>
        </p:txBody>
      </p:sp>
      <p:sp>
        <p:nvSpPr>
          <p:cNvPr id="4" name="Pentagon 3"/>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7200" y="24161"/>
            <a:ext cx="1066800" cy="1066800"/>
          </a:xfrm>
          <a:prstGeom prst="rect">
            <a:avLst/>
          </a:prstGeom>
        </p:spPr>
      </p:pic>
      <p:sp>
        <p:nvSpPr>
          <p:cNvPr id="9" name="Slide Number Placeholder 3"/>
          <p:cNvSpPr txBox="1">
            <a:spLocks/>
          </p:cNvSpPr>
          <p:nvPr/>
        </p:nvSpPr>
        <p:spPr>
          <a:xfrm>
            <a:off x="6738416" y="6477000"/>
            <a:ext cx="1197219" cy="404614"/>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000" kern="1200" baseline="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9pPr>
          </a:lstStyle>
          <a:p>
            <a:pPr eaLnBrk="1" hangingPunct="1"/>
            <a:fld id="{F896DC0E-81D5-4D2A-B689-F96019CA5600}" type="slidenum">
              <a:rPr lang="en-US" altLang="en-US" smtClean="0">
                <a:solidFill>
                  <a:srgbClr val="B5A788"/>
                </a:solidFill>
                <a:latin typeface="Gill Sans MT" panose="020B0502020104020203" pitchFamily="34" charset="0"/>
              </a:rPr>
              <a:pPr eaLnBrk="1" hangingPunct="1"/>
              <a:t>28</a:t>
            </a:fld>
            <a:endParaRPr lang="en-US" altLang="en-US" dirty="0">
              <a:solidFill>
                <a:srgbClr val="B5A788"/>
              </a:solidFill>
              <a:latin typeface="Gill Sans MT" panose="020B0502020104020203" pitchFamily="34" charset="0"/>
            </a:endParaRPr>
          </a:p>
        </p:txBody>
      </p:sp>
    </p:spTree>
    <p:extLst>
      <p:ext uri="{BB962C8B-B14F-4D97-AF65-F5344CB8AC3E}">
        <p14:creationId xmlns:p14="http://schemas.microsoft.com/office/powerpoint/2010/main" val="24808018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990600" y="1369194"/>
            <a:ext cx="7696200" cy="5488805"/>
          </a:xfrm>
        </p:spPr>
        <p:txBody>
          <a:bodyPr>
            <a:normAutofit/>
          </a:bodyPr>
          <a:lstStyle/>
          <a:p>
            <a:pPr algn="just" fontAlgn="auto">
              <a:spcBef>
                <a:spcPts val="0"/>
              </a:spcBef>
              <a:spcAft>
                <a:spcPts val="0"/>
              </a:spcAft>
              <a:buFont typeface="Wingdings" panose="05000000000000000000" pitchFamily="2" charset="2"/>
              <a:buChar char="q"/>
              <a:defRPr/>
            </a:pPr>
            <a:r>
              <a:rPr lang="id-ID" noProof="1">
                <a:latin typeface="+mj-lt"/>
                <a:ea typeface="ＭＳ Ｐゴシック" pitchFamily="-106" charset="-128"/>
                <a:cs typeface="Arial" charset="0"/>
              </a:rPr>
              <a:t>Rekonsiliasi data realisasi hibah (langsung) triwulanan ditujukan untuk :</a:t>
            </a:r>
          </a:p>
          <a:p>
            <a:pPr marL="714375" indent="-357188" algn="just" fontAlgn="auto">
              <a:spcBef>
                <a:spcPts val="600"/>
              </a:spcBef>
              <a:spcAft>
                <a:spcPts val="600"/>
              </a:spcAft>
              <a:buClr>
                <a:srgbClr val="C00000"/>
              </a:buClr>
              <a:buFont typeface="Wingdings" panose="05000000000000000000" pitchFamily="2" charset="2"/>
              <a:buChar char="§"/>
              <a:defRPr/>
            </a:pPr>
            <a:r>
              <a:rPr lang="id-ID" i="1" noProof="1">
                <a:latin typeface="+mj-lt"/>
                <a:ea typeface="ＭＳ Ｐゴシック" pitchFamily="-106" charset="-128"/>
                <a:cs typeface="Arial" charset="0"/>
              </a:rPr>
              <a:t>Cross-check</a:t>
            </a:r>
            <a:r>
              <a:rPr lang="id-ID" noProof="1">
                <a:latin typeface="+mj-lt"/>
                <a:ea typeface="ＭＳ Ｐゴシック" pitchFamily="-106" charset="-128"/>
                <a:cs typeface="Arial" charset="0"/>
              </a:rPr>
              <a:t> data realisasi penerimaan hibah dari  Donor baik yang tercatat oleh Mahkamah Agung RI maupun oleh DJPPR sebagai bahan penyusunan Laporan Keuangan;</a:t>
            </a:r>
          </a:p>
          <a:p>
            <a:pPr marL="714375" indent="-357188" algn="just" fontAlgn="auto">
              <a:spcBef>
                <a:spcPts val="600"/>
              </a:spcBef>
              <a:spcAft>
                <a:spcPts val="600"/>
              </a:spcAft>
              <a:buClr>
                <a:srgbClr val="C00000"/>
              </a:buClr>
              <a:buFont typeface="Wingdings" panose="05000000000000000000" pitchFamily="2" charset="2"/>
              <a:buChar char="§"/>
              <a:defRPr/>
            </a:pPr>
            <a:r>
              <a:rPr lang="id-ID" noProof="1">
                <a:latin typeface="+mj-lt"/>
                <a:ea typeface="ＭＳ Ｐゴシック" pitchFamily="-106" charset="-128"/>
                <a:cs typeface="Arial" charset="0"/>
              </a:rPr>
              <a:t>Mengetahui penerimaan hibah Langsung yang belum dilakukan   pengesahan;</a:t>
            </a:r>
          </a:p>
          <a:p>
            <a:pPr marL="714375" indent="-357188" algn="just" fontAlgn="auto">
              <a:spcBef>
                <a:spcPts val="600"/>
              </a:spcBef>
              <a:spcAft>
                <a:spcPts val="600"/>
              </a:spcAft>
              <a:buClr>
                <a:srgbClr val="C00000"/>
              </a:buClr>
              <a:buFont typeface="Wingdings" panose="05000000000000000000" pitchFamily="2" charset="2"/>
              <a:buChar char="§"/>
              <a:defRPr/>
            </a:pPr>
            <a:r>
              <a:rPr lang="id-ID" noProof="1">
                <a:latin typeface="+mj-lt"/>
                <a:ea typeface="ＭＳ Ｐゴシック" pitchFamily="-106" charset="-128"/>
                <a:cs typeface="Arial" charset="0"/>
              </a:rPr>
              <a:t>Catatan data realisasi hibah pada MA dan DJPPR serta  Donor, seharusnya menunjukkan jumlah yang sama;</a:t>
            </a:r>
          </a:p>
          <a:p>
            <a:pPr marL="714375" indent="-357188" algn="just" fontAlgn="auto">
              <a:spcBef>
                <a:spcPts val="600"/>
              </a:spcBef>
              <a:spcAft>
                <a:spcPts val="600"/>
              </a:spcAft>
              <a:buClr>
                <a:srgbClr val="C00000"/>
              </a:buClr>
              <a:buFont typeface="Wingdings" panose="05000000000000000000" pitchFamily="2" charset="2"/>
              <a:buChar char="§"/>
              <a:defRPr/>
            </a:pPr>
            <a:r>
              <a:rPr lang="id-ID" noProof="1">
                <a:latin typeface="+mj-lt"/>
                <a:ea typeface="ＭＳ Ｐゴシック" pitchFamily="-106" charset="-128"/>
                <a:cs typeface="Arial" charset="0"/>
              </a:rPr>
              <a:t>Sebagai alat untuk memberikan keyakinan kepada auditor bahwa angka yang disajikan dalam laporan keuangan telah akurat.</a:t>
            </a:r>
          </a:p>
        </p:txBody>
      </p:sp>
      <p:sp>
        <p:nvSpPr>
          <p:cNvPr id="3" name="Title 1"/>
          <p:cNvSpPr txBox="1">
            <a:spLocks/>
          </p:cNvSpPr>
          <p:nvPr/>
        </p:nvSpPr>
        <p:spPr>
          <a:xfrm>
            <a:off x="979448" y="391878"/>
            <a:ext cx="8164551" cy="609600"/>
          </a:xfrm>
          <a:prstGeom prst="rect">
            <a:avLst/>
          </a:prstGeom>
        </p:spPr>
        <p:txBody>
          <a:bodyPr>
            <a:normAutofit fontScale="90000" lnSpcReduction="10000"/>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fontAlgn="auto">
              <a:spcAft>
                <a:spcPts val="0"/>
              </a:spcAft>
              <a:defRPr/>
            </a:pPr>
            <a:r>
              <a:rPr lang="id-ID" noProof="1">
                <a:solidFill>
                  <a:schemeClr val="tx2">
                    <a:satMod val="130000"/>
                  </a:schemeClr>
                </a:solidFill>
              </a:rPr>
              <a:t>Fungsi Rekonsiliasi Hibah</a:t>
            </a:r>
          </a:p>
        </p:txBody>
      </p:sp>
      <p:sp>
        <p:nvSpPr>
          <p:cNvPr id="4" name="Pentagon 3"/>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7200" y="24161"/>
            <a:ext cx="1066800" cy="1066800"/>
          </a:xfrm>
          <a:prstGeom prst="rect">
            <a:avLst/>
          </a:prstGeom>
        </p:spPr>
      </p:pic>
      <p:sp>
        <p:nvSpPr>
          <p:cNvPr id="9" name="Slide Number Placeholder 3"/>
          <p:cNvSpPr txBox="1">
            <a:spLocks/>
          </p:cNvSpPr>
          <p:nvPr/>
        </p:nvSpPr>
        <p:spPr>
          <a:xfrm>
            <a:off x="6738416" y="6477000"/>
            <a:ext cx="1197219" cy="404614"/>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000" kern="1200" baseline="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9pPr>
          </a:lstStyle>
          <a:p>
            <a:pPr eaLnBrk="1" hangingPunct="1"/>
            <a:fld id="{F896DC0E-81D5-4D2A-B689-F96019CA5600}" type="slidenum">
              <a:rPr lang="en-US" altLang="en-US" smtClean="0">
                <a:solidFill>
                  <a:srgbClr val="B5A788"/>
                </a:solidFill>
                <a:latin typeface="Gill Sans MT" panose="020B0502020104020203" pitchFamily="34" charset="0"/>
              </a:rPr>
              <a:pPr eaLnBrk="1" hangingPunct="1"/>
              <a:t>29</a:t>
            </a:fld>
            <a:endParaRPr lang="en-US" altLang="en-US" dirty="0">
              <a:solidFill>
                <a:srgbClr val="B5A788"/>
              </a:solidFill>
              <a:latin typeface="Gill Sans MT" panose="020B0502020104020203" pitchFamily="34" charset="0"/>
            </a:endParaRPr>
          </a:p>
        </p:txBody>
      </p:sp>
    </p:spTree>
    <p:extLst>
      <p:ext uri="{BB962C8B-B14F-4D97-AF65-F5344CB8AC3E}">
        <p14:creationId xmlns:p14="http://schemas.microsoft.com/office/powerpoint/2010/main" val="2899301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bwMode="auto">
          <a:xfrm>
            <a:off x="0" y="146203"/>
            <a:ext cx="9144000" cy="510930"/>
          </a:xfrm>
        </p:spPr>
        <p:txBody>
          <a:bodyPr wrap="square" lIns="91440" tIns="45720" rIns="91440" bIns="45720" numCol="1" anchorCtr="0" compatLnSpc="1">
            <a:prstTxWarp prst="textNoShape">
              <a:avLst/>
            </a:prstTxWarp>
            <a:noAutofit/>
          </a:bodyPr>
          <a:lstStyle/>
          <a:p>
            <a:pPr marL="508000" indent="-508000" algn="ctr"/>
            <a:r>
              <a:rPr lang="en-US" sz="3000" b="1" dirty="0">
                <a:solidFill>
                  <a:schemeClr val="tx1"/>
                </a:solidFill>
                <a:effectLst/>
              </a:rPr>
              <a:t>   </a:t>
            </a:r>
            <a:r>
              <a:rPr lang="en-US" sz="3000" b="1" dirty="0" err="1">
                <a:solidFill>
                  <a:schemeClr val="tx1"/>
                </a:solidFill>
                <a:effectLst/>
              </a:rPr>
              <a:t>Dasar</a:t>
            </a:r>
            <a:r>
              <a:rPr lang="en-US" sz="3000" b="1" dirty="0">
                <a:solidFill>
                  <a:schemeClr val="tx1"/>
                </a:solidFill>
                <a:effectLst/>
              </a:rPr>
              <a:t> </a:t>
            </a:r>
            <a:r>
              <a:rPr lang="en-US" sz="3000" b="1" dirty="0" err="1">
                <a:solidFill>
                  <a:schemeClr val="tx1"/>
                </a:solidFill>
                <a:effectLst/>
              </a:rPr>
              <a:t>Hukum</a:t>
            </a:r>
            <a:r>
              <a:rPr lang="en-US" sz="3000" b="1" dirty="0">
                <a:solidFill>
                  <a:schemeClr val="tx1"/>
                </a:solidFill>
                <a:effectLst/>
              </a:rPr>
              <a:t> </a:t>
            </a:r>
            <a:r>
              <a:rPr lang="en-US" sz="3000" b="1" dirty="0" err="1">
                <a:solidFill>
                  <a:schemeClr val="tx1"/>
                </a:solidFill>
                <a:effectLst/>
              </a:rPr>
              <a:t>Terkait</a:t>
            </a:r>
            <a:r>
              <a:rPr lang="en-US" sz="3000" b="1" dirty="0">
                <a:solidFill>
                  <a:schemeClr val="tx1"/>
                </a:solidFill>
                <a:effectLst/>
              </a:rPr>
              <a:t> </a:t>
            </a:r>
            <a:r>
              <a:rPr lang="en-US" sz="3000" b="1" dirty="0" err="1">
                <a:solidFill>
                  <a:schemeClr val="tx1"/>
                </a:solidFill>
                <a:effectLst/>
              </a:rPr>
              <a:t>Pengelolaan</a:t>
            </a:r>
            <a:r>
              <a:rPr lang="en-US" sz="3000" b="1" dirty="0">
                <a:solidFill>
                  <a:schemeClr val="tx1"/>
                </a:solidFill>
                <a:effectLst/>
              </a:rPr>
              <a:t> </a:t>
            </a:r>
            <a:r>
              <a:rPr lang="en-US" sz="3000" b="1" dirty="0" err="1">
                <a:solidFill>
                  <a:schemeClr val="tx1"/>
                </a:solidFill>
                <a:effectLst/>
              </a:rPr>
              <a:t>Hibah</a:t>
            </a:r>
            <a:endParaRPr lang="en-US" sz="3000" b="1" dirty="0">
              <a:solidFill>
                <a:schemeClr val="tx1"/>
              </a:solidFill>
              <a:effectLst/>
            </a:endParaRPr>
          </a:p>
        </p:txBody>
      </p:sp>
      <p:sp>
        <p:nvSpPr>
          <p:cNvPr id="25" name="Slide Number Placeholder 3"/>
          <p:cNvSpPr txBox="1">
            <a:spLocks/>
          </p:cNvSpPr>
          <p:nvPr/>
        </p:nvSpPr>
        <p:spPr>
          <a:xfrm>
            <a:off x="7104552" y="6453386"/>
            <a:ext cx="1197219" cy="404614"/>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000" kern="1200" baseline="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9pPr>
          </a:lstStyle>
          <a:p>
            <a:pPr eaLnBrk="1" hangingPunct="1"/>
            <a:fld id="{F896DC0E-81D5-4D2A-B689-F96019CA5600}" type="slidenum">
              <a:rPr lang="en-US" altLang="en-US" smtClean="0">
                <a:solidFill>
                  <a:srgbClr val="B5A788"/>
                </a:solidFill>
                <a:latin typeface="Gill Sans MT" panose="020B0502020104020203" pitchFamily="34" charset="0"/>
              </a:rPr>
              <a:pPr eaLnBrk="1" hangingPunct="1"/>
              <a:t>3</a:t>
            </a:fld>
            <a:endParaRPr lang="en-US" altLang="en-US" dirty="0">
              <a:solidFill>
                <a:srgbClr val="B5A788"/>
              </a:solidFill>
              <a:latin typeface="Gill Sans MT" panose="020B0502020104020203" pitchFamily="34" charset="0"/>
            </a:endParaRPr>
          </a:p>
        </p:txBody>
      </p:sp>
      <p:grpSp>
        <p:nvGrpSpPr>
          <p:cNvPr id="3" name="Group 2"/>
          <p:cNvGrpSpPr/>
          <p:nvPr/>
        </p:nvGrpSpPr>
        <p:grpSpPr>
          <a:xfrm>
            <a:off x="609600" y="838201"/>
            <a:ext cx="8458200" cy="4687416"/>
            <a:chOff x="838200" y="660104"/>
            <a:chExt cx="7776864" cy="4404021"/>
          </a:xfrm>
        </p:grpSpPr>
        <p:grpSp>
          <p:nvGrpSpPr>
            <p:cNvPr id="2" name="Group 1"/>
            <p:cNvGrpSpPr/>
            <p:nvPr/>
          </p:nvGrpSpPr>
          <p:grpSpPr>
            <a:xfrm>
              <a:off x="838200" y="660104"/>
              <a:ext cx="7776864" cy="4110387"/>
              <a:chOff x="615686" y="390676"/>
              <a:chExt cx="7776864" cy="4110387"/>
            </a:xfrm>
          </p:grpSpPr>
          <p:sp>
            <p:nvSpPr>
              <p:cNvPr id="6" name="TextBox 11"/>
              <p:cNvSpPr txBox="1">
                <a:spLocks noChangeArrowheads="1"/>
              </p:cNvSpPr>
              <p:nvPr/>
            </p:nvSpPr>
            <p:spPr bwMode="auto">
              <a:xfrm>
                <a:off x="1824911" y="390676"/>
                <a:ext cx="2551494" cy="1123384"/>
              </a:xfrm>
              <a:prstGeom prst="rect">
                <a:avLst/>
              </a:prstGeom>
              <a:solidFill>
                <a:schemeClr val="accent4">
                  <a:lumMod val="40000"/>
                  <a:lumOff val="60000"/>
                </a:schemeClr>
              </a:solidFill>
              <a:ln>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lgn="ctr" fontAlgn="auto">
                  <a:spcBef>
                    <a:spcPts val="600"/>
                  </a:spcBef>
                  <a:spcAft>
                    <a:spcPts val="600"/>
                  </a:spcAft>
                  <a:defRPr/>
                </a:pPr>
                <a:endParaRPr lang="en-US" sz="100" noProof="1">
                  <a:solidFill>
                    <a:schemeClr val="tx1"/>
                  </a:solidFill>
                  <a:latin typeface="Arial Narrow" pitchFamily="34" charset="0"/>
                </a:endParaRPr>
              </a:p>
              <a:p>
                <a:pPr algn="ctr" fontAlgn="auto">
                  <a:spcBef>
                    <a:spcPts val="600"/>
                  </a:spcBef>
                  <a:spcAft>
                    <a:spcPts val="600"/>
                  </a:spcAft>
                  <a:defRPr/>
                </a:pPr>
                <a:r>
                  <a:rPr lang="id-ID" sz="2000" noProof="1">
                    <a:solidFill>
                      <a:schemeClr val="tx1"/>
                    </a:solidFill>
                    <a:latin typeface="Arial Narrow" pitchFamily="34" charset="0"/>
                  </a:rPr>
                  <a:t>UU No.1/ 2004 tentang Perbendaharaan </a:t>
                </a:r>
                <a:endParaRPr lang="en-US" sz="2000" noProof="1">
                  <a:solidFill>
                    <a:schemeClr val="tx1"/>
                  </a:solidFill>
                  <a:latin typeface="Arial Narrow" pitchFamily="34" charset="0"/>
                </a:endParaRPr>
              </a:p>
              <a:p>
                <a:pPr algn="ctr" fontAlgn="auto">
                  <a:spcBef>
                    <a:spcPts val="600"/>
                  </a:spcBef>
                  <a:spcAft>
                    <a:spcPts val="600"/>
                  </a:spcAft>
                  <a:defRPr/>
                </a:pPr>
                <a:endParaRPr lang="id-ID" sz="800" noProof="1">
                  <a:solidFill>
                    <a:schemeClr val="tx1"/>
                  </a:solidFill>
                  <a:latin typeface="Arial Narrow" pitchFamily="34" charset="0"/>
                </a:endParaRPr>
              </a:p>
            </p:txBody>
          </p:sp>
          <p:sp>
            <p:nvSpPr>
              <p:cNvPr id="8" name="TextBox 11"/>
              <p:cNvSpPr txBox="1">
                <a:spLocks noChangeArrowheads="1"/>
              </p:cNvSpPr>
              <p:nvPr/>
            </p:nvSpPr>
            <p:spPr bwMode="auto">
              <a:xfrm>
                <a:off x="4427919" y="390676"/>
                <a:ext cx="2551494" cy="1107996"/>
              </a:xfrm>
              <a:prstGeom prst="rect">
                <a:avLst/>
              </a:prstGeom>
              <a:solidFill>
                <a:schemeClr val="accent4">
                  <a:lumMod val="40000"/>
                  <a:lumOff val="60000"/>
                </a:schemeClr>
              </a:solidFill>
              <a:ln>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lgn="ctr" fontAlgn="auto">
                  <a:spcBef>
                    <a:spcPts val="0"/>
                  </a:spcBef>
                  <a:spcAft>
                    <a:spcPts val="0"/>
                  </a:spcAft>
                  <a:defRPr/>
                </a:pPr>
                <a:endParaRPr lang="en-US" sz="1500" noProof="1">
                  <a:solidFill>
                    <a:schemeClr val="tx1"/>
                  </a:solidFill>
                  <a:latin typeface="Arial Narrow" pitchFamily="34" charset="0"/>
                </a:endParaRPr>
              </a:p>
              <a:p>
                <a:pPr algn="ctr" fontAlgn="auto">
                  <a:spcBef>
                    <a:spcPts val="0"/>
                  </a:spcBef>
                  <a:spcAft>
                    <a:spcPts val="0"/>
                  </a:spcAft>
                  <a:defRPr/>
                </a:pPr>
                <a:r>
                  <a:rPr lang="id-ID" sz="2000" noProof="1">
                    <a:solidFill>
                      <a:schemeClr val="tx1"/>
                    </a:solidFill>
                    <a:latin typeface="Arial Narrow" pitchFamily="34" charset="0"/>
                  </a:rPr>
                  <a:t>UU No.17/2003 tentang Keuangan Negara</a:t>
                </a:r>
                <a:endParaRPr lang="en-US" sz="2000" noProof="1">
                  <a:solidFill>
                    <a:schemeClr val="tx1"/>
                  </a:solidFill>
                  <a:latin typeface="Arial Narrow" pitchFamily="34" charset="0"/>
                </a:endParaRPr>
              </a:p>
              <a:p>
                <a:pPr algn="ctr" fontAlgn="auto">
                  <a:spcBef>
                    <a:spcPts val="0"/>
                  </a:spcBef>
                  <a:spcAft>
                    <a:spcPts val="0"/>
                  </a:spcAft>
                  <a:defRPr/>
                </a:pPr>
                <a:endParaRPr lang="id-ID" sz="1500" noProof="1">
                  <a:solidFill>
                    <a:schemeClr val="tx1"/>
                  </a:solidFill>
                  <a:latin typeface="Arial Narrow" pitchFamily="34" charset="0"/>
                </a:endParaRPr>
              </a:p>
            </p:txBody>
          </p:sp>
          <p:sp>
            <p:nvSpPr>
              <p:cNvPr id="9" name="TextBox 11"/>
              <p:cNvSpPr txBox="1">
                <a:spLocks noChangeArrowheads="1"/>
              </p:cNvSpPr>
              <p:nvPr/>
            </p:nvSpPr>
            <p:spPr bwMode="auto">
              <a:xfrm>
                <a:off x="615686" y="3373304"/>
                <a:ext cx="7776864" cy="1127759"/>
              </a:xfrm>
              <a:prstGeom prst="rect">
                <a:avLst/>
              </a:prstGeom>
              <a:solidFill>
                <a:schemeClr val="accent4">
                  <a:lumMod val="40000"/>
                  <a:lumOff val="60000"/>
                </a:schemeClr>
              </a:solidFill>
              <a:ln w="9525">
                <a:solidFill>
                  <a:schemeClr val="bg1"/>
                </a:solidFill>
                <a:miter lim="800000"/>
                <a:headEnd/>
                <a:tailEnd/>
              </a:ln>
            </p:spPr>
            <p:txBody>
              <a:bodyPr wrap="square">
                <a:spAutoFit/>
              </a:bodyPr>
              <a:lstStyle/>
              <a:p>
                <a:pPr algn="ctr" fontAlgn="auto">
                  <a:spcBef>
                    <a:spcPts val="0"/>
                  </a:spcBef>
                  <a:spcAft>
                    <a:spcPts val="0"/>
                  </a:spcAft>
                  <a:defRPr/>
                </a:pPr>
                <a:r>
                  <a:rPr lang="id-ID" noProof="1">
                    <a:latin typeface="Arial Narrow" panose="020B0606020202030204" pitchFamily="34" charset="0"/>
                  </a:rPr>
                  <a:t>PMK No. 191/2011 Tentang Mekanisme Pengelolaan Hibah</a:t>
                </a:r>
              </a:p>
              <a:p>
                <a:pPr algn="ctr" fontAlgn="auto">
                  <a:spcBef>
                    <a:spcPts val="0"/>
                  </a:spcBef>
                  <a:spcAft>
                    <a:spcPts val="0"/>
                  </a:spcAft>
                  <a:defRPr/>
                </a:pPr>
                <a:r>
                  <a:rPr lang="id-ID" noProof="1">
                    <a:latin typeface="Arial Narrow" panose="020B0606020202030204" pitchFamily="34" charset="0"/>
                  </a:rPr>
                  <a:t>PMK No. 188/2012 Tentang Hibah dari Pemerintah Pusat Kepada Pemerintah Daerah</a:t>
                </a:r>
                <a:endParaRPr lang="en-US" noProof="1">
                  <a:latin typeface="Arial Narrow" panose="020B0606020202030204" pitchFamily="34" charset="0"/>
                </a:endParaRPr>
              </a:p>
              <a:p>
                <a:pPr algn="ctr" fontAlgn="auto">
                  <a:spcBef>
                    <a:spcPts val="0"/>
                  </a:spcBef>
                  <a:spcAft>
                    <a:spcPts val="0"/>
                  </a:spcAft>
                  <a:defRPr/>
                </a:pPr>
                <a:r>
                  <a:rPr lang="en-US" noProof="1">
                    <a:latin typeface="Arial Narrow" panose="020B0606020202030204" pitchFamily="34" charset="0"/>
                  </a:rPr>
                  <a:t>PMK No. 252/PMK.05/2014 Tentang Rekening Milik K/L atau Satker</a:t>
                </a:r>
              </a:p>
              <a:p>
                <a:pPr algn="ctr" fontAlgn="auto">
                  <a:spcBef>
                    <a:spcPts val="0"/>
                  </a:spcBef>
                  <a:spcAft>
                    <a:spcPts val="0"/>
                  </a:spcAft>
                  <a:defRPr/>
                </a:pPr>
                <a:r>
                  <a:rPr lang="id-ID" noProof="1">
                    <a:latin typeface="Arial Narrow" panose="020B0606020202030204" pitchFamily="34" charset="0"/>
                  </a:rPr>
                  <a:t>PMK No. 271/2014 Tentang Sistem Akuntansi dan Pelaporan Keuangan Hiba</a:t>
                </a:r>
                <a:r>
                  <a:rPr lang="en-US" noProof="1">
                    <a:latin typeface="Arial Narrow" panose="020B0606020202030204" pitchFamily="34" charset="0"/>
                  </a:rPr>
                  <a:t>h</a:t>
                </a:r>
                <a:endParaRPr lang="id-ID" noProof="1">
                  <a:latin typeface="Arial Narrow" panose="020B0606020202030204" pitchFamily="34" charset="0"/>
                </a:endParaRPr>
              </a:p>
            </p:txBody>
          </p:sp>
          <p:sp>
            <p:nvSpPr>
              <p:cNvPr id="11" name="Down Arrow 10"/>
              <p:cNvSpPr/>
              <p:nvPr/>
            </p:nvSpPr>
            <p:spPr>
              <a:xfrm>
                <a:off x="2751519" y="2839904"/>
                <a:ext cx="3352800" cy="457200"/>
              </a:xfrm>
              <a:prstGeom prst="downArrow">
                <a:avLst/>
              </a:prstGeom>
              <a:solidFill>
                <a:schemeClr val="accent3">
                  <a:lumMod val="40000"/>
                  <a:lumOff val="6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Down Arrow 16"/>
              <p:cNvSpPr/>
              <p:nvPr/>
            </p:nvSpPr>
            <p:spPr>
              <a:xfrm>
                <a:off x="3028617" y="1523823"/>
                <a:ext cx="2695575" cy="415925"/>
              </a:xfrm>
              <a:prstGeom prst="downArrow">
                <a:avLst>
                  <a:gd name="adj1" fmla="val 50000"/>
                  <a:gd name="adj2" fmla="val 50000"/>
                </a:avLst>
              </a:prstGeom>
              <a:solidFill>
                <a:schemeClr val="accent5">
                  <a:lumMod val="40000"/>
                  <a:lumOff val="6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ounded Rectangle 18"/>
              <p:cNvSpPr/>
              <p:nvPr/>
            </p:nvSpPr>
            <p:spPr>
              <a:xfrm>
                <a:off x="2408618" y="2001704"/>
                <a:ext cx="4191000" cy="762000"/>
              </a:xfrm>
              <a:prstGeom prst="roundRect">
                <a:avLst>
                  <a:gd name="adj" fmla="val 50000"/>
                </a:avLst>
              </a:prstGeom>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id-ID" sz="2000" noProof="1">
                    <a:solidFill>
                      <a:schemeClr val="tx1"/>
                    </a:solidFill>
                    <a:latin typeface="Arial Narrow" pitchFamily="34" charset="0"/>
                  </a:rPr>
                  <a:t>PP. 2/2012 Tentang Hibah Daerah</a:t>
                </a:r>
              </a:p>
            </p:txBody>
          </p:sp>
        </p:grpSp>
        <p:sp>
          <p:nvSpPr>
            <p:cNvPr id="26" name="Down Arrow 25"/>
            <p:cNvSpPr/>
            <p:nvPr/>
          </p:nvSpPr>
          <p:spPr>
            <a:xfrm>
              <a:off x="3229829" y="4648200"/>
              <a:ext cx="2695575" cy="415925"/>
            </a:xfrm>
            <a:prstGeom prst="downArrow">
              <a:avLst>
                <a:gd name="adj1" fmla="val 50000"/>
                <a:gd name="adj2" fmla="val 50000"/>
              </a:avLst>
            </a:prstGeom>
            <a:solidFill>
              <a:schemeClr val="accent5">
                <a:lumMod val="40000"/>
                <a:lumOff val="6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4" name="Pentagon 13"/>
          <p:cNvSpPr/>
          <p:nvPr/>
        </p:nvSpPr>
        <p:spPr>
          <a:xfrm rot="5400000">
            <a:off x="-379412" y="379412"/>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sp>
        <p:nvSpPr>
          <p:cNvPr id="15" name="Rounded Rectangle 14">
            <a:hlinkClick r:id="rId4"/>
          </p:cNvPr>
          <p:cNvSpPr/>
          <p:nvPr/>
        </p:nvSpPr>
        <p:spPr>
          <a:xfrm>
            <a:off x="1724383" y="5742166"/>
            <a:ext cx="6228634" cy="811034"/>
          </a:xfrm>
          <a:prstGeom prst="roundRect">
            <a:avLst>
              <a:gd name="adj" fmla="val 50000"/>
            </a:avLst>
          </a:prstGeom>
          <a:ln/>
          <a:scene3d>
            <a:camera prst="orthographicFront"/>
            <a:lightRig rig="threePt" dir="t"/>
          </a:scene3d>
          <a:sp3d>
            <a:bevelT prst="convex"/>
          </a:sp3d>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id-ID" sz="2000" b="1" noProof="1">
                <a:solidFill>
                  <a:schemeClr val="tx1"/>
                </a:solidFill>
                <a:latin typeface="Arial Narrow" panose="020B0606020202030204" pitchFamily="34" charset="0"/>
              </a:rPr>
              <a:t>PERSEKMA No. 6</a:t>
            </a:r>
            <a:r>
              <a:rPr lang="en-US" sz="2000" b="1" noProof="1">
                <a:solidFill>
                  <a:schemeClr val="tx1"/>
                </a:solidFill>
                <a:latin typeface="Arial Narrow" panose="020B0606020202030204" pitchFamily="34" charset="0"/>
              </a:rPr>
              <a:t> </a:t>
            </a:r>
            <a:r>
              <a:rPr lang="id-ID" sz="2000" b="1" noProof="1">
                <a:solidFill>
                  <a:schemeClr val="tx1"/>
                </a:solidFill>
                <a:latin typeface="Arial Narrow" panose="020B0606020202030204" pitchFamily="34" charset="0"/>
              </a:rPr>
              <a:t>/</a:t>
            </a:r>
            <a:r>
              <a:rPr lang="en-US" sz="2000" b="1" noProof="1">
                <a:solidFill>
                  <a:schemeClr val="tx1"/>
                </a:solidFill>
                <a:latin typeface="Arial Narrow" panose="020B0606020202030204" pitchFamily="34" charset="0"/>
              </a:rPr>
              <a:t> </a:t>
            </a:r>
            <a:r>
              <a:rPr lang="id-ID" sz="2000" b="1" noProof="1">
                <a:solidFill>
                  <a:schemeClr val="tx1"/>
                </a:solidFill>
                <a:latin typeface="Arial Narrow" panose="020B0606020202030204" pitchFamily="34" charset="0"/>
              </a:rPr>
              <a:t>2015 </a:t>
            </a:r>
            <a:r>
              <a:rPr lang="id-ID" sz="2000" b="1" noProof="1">
                <a:latin typeface="Arial Narrow" panose="020B0606020202030204" pitchFamily="34" charset="0"/>
                <a:cs typeface="Andalus" pitchFamily="18" charset="-78"/>
              </a:rPr>
              <a:t>tentang Pedoman Pengelolaan Hibah Langsung dari Dalam Negeri di Lingkungan MA - RI</a:t>
            </a:r>
            <a:endParaRPr lang="id-ID" sz="2000" b="1" noProof="1">
              <a:solidFill>
                <a:schemeClr val="tx1"/>
              </a:solidFill>
              <a:latin typeface="Arial Narrow" pitchFamily="34" charset="0"/>
            </a:endParaRPr>
          </a:p>
        </p:txBody>
      </p:sp>
    </p:spTree>
    <p:extLst>
      <p:ext uri="{BB962C8B-B14F-4D97-AF65-F5344CB8AC3E}">
        <p14:creationId xmlns:p14="http://schemas.microsoft.com/office/powerpoint/2010/main" val="21271990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3"/>
          <p:cNvSpPr>
            <a:spLocks noGrp="1"/>
          </p:cNvSpPr>
          <p:nvPr>
            <p:ph idx="1"/>
          </p:nvPr>
        </p:nvSpPr>
        <p:spPr>
          <a:xfrm>
            <a:off x="990600" y="1447800"/>
            <a:ext cx="7772400" cy="2667000"/>
          </a:xfrm>
        </p:spPr>
        <p:txBody>
          <a:bodyPr>
            <a:noAutofit/>
          </a:bodyPr>
          <a:lstStyle/>
          <a:p>
            <a:pPr algn="just">
              <a:buFont typeface="Wingdings" panose="05000000000000000000" pitchFamily="2" charset="2"/>
              <a:buChar char="v"/>
            </a:pPr>
            <a:r>
              <a:rPr lang="id-ID" altLang="en-US" sz="2500" dirty="0"/>
              <a:t>Kementerian/Lembaga yang menerima hibah dalam</a:t>
            </a:r>
            <a:r>
              <a:rPr lang="en-US" altLang="en-US" sz="2500" dirty="0"/>
              <a:t> </a:t>
            </a:r>
            <a:r>
              <a:rPr lang="id-ID" altLang="en-US" sz="2500" dirty="0"/>
              <a:t>bentuk uang, barang, jasa dan surat berharga yang tidak</a:t>
            </a:r>
            <a:r>
              <a:rPr lang="en-US" altLang="en-US" sz="2500" dirty="0"/>
              <a:t> </a:t>
            </a:r>
            <a:r>
              <a:rPr lang="id-ID" altLang="en-US" sz="2500" dirty="0"/>
              <a:t>mengajukan register dan/atau pengesahan diberikan sanksi </a:t>
            </a:r>
            <a:r>
              <a:rPr lang="id-ID" altLang="en-US" sz="2500" noProof="1"/>
              <a:t>administrasi.</a:t>
            </a:r>
          </a:p>
          <a:p>
            <a:pPr algn="just">
              <a:buFont typeface="Wingdings" panose="05000000000000000000" pitchFamily="2" charset="2"/>
              <a:buChar char="v"/>
            </a:pPr>
            <a:r>
              <a:rPr lang="id-ID" altLang="en-US" sz="2500" noProof="1"/>
              <a:t>Hibah yang diterima langsung </a:t>
            </a:r>
            <a:r>
              <a:rPr lang="en-US" altLang="en-US" sz="2500" noProof="1"/>
              <a:t>tersebut jika </a:t>
            </a:r>
            <a:r>
              <a:rPr lang="id-ID" altLang="en-US" sz="2500" noProof="1"/>
              <a:t>tidak dikelola sesuai Peraturan Menteri Keuangan </a:t>
            </a:r>
            <a:r>
              <a:rPr lang="en-US" altLang="en-US" sz="2500" noProof="1"/>
              <a:t>akan </a:t>
            </a:r>
            <a:r>
              <a:rPr lang="id-ID" altLang="en-US" sz="2500" b="1" noProof="1">
                <a:effectLst>
                  <a:outerShdw blurRad="38100" dist="38100" dir="2700000" algn="tl">
                    <a:srgbClr val="000000">
                      <a:alpha val="43137"/>
                    </a:srgbClr>
                  </a:outerShdw>
                </a:effectLst>
              </a:rPr>
              <a:t>M</a:t>
            </a:r>
            <a:r>
              <a:rPr lang="en-US" altLang="en-US" sz="2500" b="1" noProof="1">
                <a:effectLst>
                  <a:outerShdw blurRad="38100" dist="38100" dir="2700000" algn="tl">
                    <a:srgbClr val="000000">
                      <a:alpha val="43137"/>
                    </a:srgbClr>
                  </a:outerShdw>
                </a:effectLst>
              </a:rPr>
              <a:t>ENJADI TANGGUNG JAWAB PENERIMAH HIBAH.</a:t>
            </a:r>
            <a:endParaRPr lang="id-ID" altLang="en-US" sz="2500" b="1" noProof="1">
              <a:effectLst>
                <a:outerShdw blurRad="38100" dist="38100" dir="2700000" algn="tl">
                  <a:srgbClr val="000000">
                    <a:alpha val="43137"/>
                  </a:srgbClr>
                </a:outerShdw>
              </a:effectLst>
            </a:endParaRPr>
          </a:p>
        </p:txBody>
      </p:sp>
      <p:sp>
        <p:nvSpPr>
          <p:cNvPr id="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849E6B-0436-47AC-A122-FDB4C1C7B721}" type="slidenum">
              <a:rPr lang="en-US" altLang="en-US">
                <a:solidFill>
                  <a:srgbClr val="B5A788"/>
                </a:solidFill>
                <a:latin typeface="Gill Sans MT" panose="020B0502020104020203" pitchFamily="34" charset="0"/>
              </a:rPr>
              <a:pPr eaLnBrk="1" hangingPunct="1"/>
              <a:t>30</a:t>
            </a:fld>
            <a:endParaRPr lang="en-US" altLang="en-US">
              <a:solidFill>
                <a:srgbClr val="B5A788"/>
              </a:solidFill>
              <a:latin typeface="Gill Sans MT" panose="020B0502020104020203" pitchFamily="34" charset="0"/>
            </a:endParaRPr>
          </a:p>
        </p:txBody>
      </p:sp>
      <p:sp>
        <p:nvSpPr>
          <p:cNvPr id="6" name="Pentagon 5"/>
          <p:cNvSpPr/>
          <p:nvPr/>
        </p:nvSpPr>
        <p:spPr>
          <a:xfrm rot="5400000">
            <a:off x="-379413" y="379413"/>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sp>
        <p:nvSpPr>
          <p:cNvPr id="7" name="Title 1"/>
          <p:cNvSpPr txBox="1">
            <a:spLocks/>
          </p:cNvSpPr>
          <p:nvPr/>
        </p:nvSpPr>
        <p:spPr>
          <a:xfrm>
            <a:off x="979448" y="391878"/>
            <a:ext cx="8164551" cy="609600"/>
          </a:xfrm>
          <a:prstGeom prst="rect">
            <a:avLst/>
          </a:prstGeom>
        </p:spPr>
        <p:txBody>
          <a:bodyPr>
            <a:normAutofit fontScale="90000" lnSpcReduction="10000"/>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fontAlgn="auto">
              <a:spcAft>
                <a:spcPts val="0"/>
              </a:spcAft>
              <a:defRPr/>
            </a:pPr>
            <a:r>
              <a:rPr lang="id-ID" noProof="1">
                <a:solidFill>
                  <a:schemeClr val="tx2">
                    <a:satMod val="130000"/>
                  </a:schemeClr>
                </a:solidFill>
              </a:rPr>
              <a:t>Sanksi</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352800" y="2286000"/>
            <a:ext cx="4495800" cy="558959"/>
          </a:xfrm>
          <a:prstGeom prst="rect">
            <a:avLst/>
          </a:prstGeom>
        </p:spPr>
        <p:txBody>
          <a:bodyPr lIns="45720" rIns="45720" anchor="ctr"/>
          <a:lstStyle/>
          <a:p>
            <a:pPr algn="ctr" fontAlgn="auto">
              <a:spcAft>
                <a:spcPts val="0"/>
              </a:spcAft>
              <a:defRPr/>
            </a:pPr>
            <a:r>
              <a:rPr lang="id-ID" sz="6000" b="1" i="1" noProof="1">
                <a:ln w="28575" cmpd="sng">
                  <a:solidFill>
                    <a:schemeClr val="tx1">
                      <a:alpha val="55000"/>
                    </a:schemeClr>
                  </a:solidFill>
                  <a:prstDash val="solid"/>
                </a:ln>
                <a:effectLst>
                  <a:innerShdw blurRad="101600" dist="76200" dir="5400000">
                    <a:schemeClr val="accent1">
                      <a:satMod val="190000"/>
                      <a:tint val="100000"/>
                      <a:alpha val="74000"/>
                    </a:schemeClr>
                  </a:innerShdw>
                </a:effectLst>
                <a:latin typeface="Bradley Hand ITC" pitchFamily="66" charset="0"/>
                <a:ea typeface="Batang" pitchFamily="18" charset="-127"/>
                <a:cs typeface="+mj-cs"/>
              </a:rPr>
              <a:t>Terima Kasih</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762000"/>
            <a:ext cx="2539682" cy="2539682"/>
          </a:xfrm>
          <a:prstGeom prst="rect">
            <a:avLst/>
          </a:prstGeom>
        </p:spPr>
      </p:pic>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1" y="342900"/>
            <a:ext cx="8610600" cy="609600"/>
          </a:xfrm>
        </p:spPr>
        <p:txBody>
          <a:bodyPr>
            <a:normAutofit/>
          </a:bodyPr>
          <a:lstStyle/>
          <a:p>
            <a:pPr>
              <a:defRPr/>
            </a:pPr>
            <a:r>
              <a:rPr lang="id-ID" sz="3500" dirty="0"/>
              <a:t>Pengertian Hibah </a:t>
            </a:r>
            <a:r>
              <a:rPr lang="en-US" sz="3500" dirty="0" err="1"/>
              <a:t>dan</a:t>
            </a:r>
            <a:r>
              <a:rPr lang="en-US" sz="3500" dirty="0"/>
              <a:t> </a:t>
            </a:r>
            <a:r>
              <a:rPr lang="en-US" sz="3500" dirty="0" err="1"/>
              <a:t>Hibah</a:t>
            </a:r>
            <a:r>
              <a:rPr lang="en-US" sz="3500" dirty="0"/>
              <a:t> </a:t>
            </a:r>
            <a:r>
              <a:rPr lang="id-ID" sz="3500" dirty="0"/>
              <a:t>Langsung</a:t>
            </a:r>
          </a:p>
        </p:txBody>
      </p:sp>
      <p:sp>
        <p:nvSpPr>
          <p:cNvPr id="11268" name="Content Placeholder 6"/>
          <p:cNvSpPr>
            <a:spLocks noGrp="1"/>
          </p:cNvSpPr>
          <p:nvPr>
            <p:ph idx="1"/>
          </p:nvPr>
        </p:nvSpPr>
        <p:spPr>
          <a:xfrm>
            <a:off x="508310" y="1600200"/>
            <a:ext cx="8305800" cy="5562600"/>
          </a:xfrm>
        </p:spPr>
        <p:txBody>
          <a:bodyPr>
            <a:normAutofit/>
          </a:bodyPr>
          <a:lstStyle/>
          <a:p>
            <a:pPr algn="just">
              <a:buFont typeface="Wingdings" panose="05000000000000000000" pitchFamily="2" charset="2"/>
              <a:buChar char="q"/>
            </a:pPr>
            <a:r>
              <a:rPr lang="en-US" altLang="en-US" sz="2200" b="1" dirty="0"/>
              <a:t>PENDAPATAN HIBAH </a:t>
            </a:r>
            <a:r>
              <a:rPr lang="en-US" altLang="en-US" sz="2200" dirty="0"/>
              <a:t>:</a:t>
            </a:r>
          </a:p>
          <a:p>
            <a:pPr lvl="1" algn="just">
              <a:buFont typeface="Wingdings" panose="05000000000000000000" pitchFamily="2" charset="2"/>
              <a:buChar char="§"/>
            </a:pPr>
            <a:r>
              <a:rPr lang="en-US" altLang="en-US" sz="2200" i="0" dirty="0" err="1"/>
              <a:t>Diterima</a:t>
            </a:r>
            <a:r>
              <a:rPr lang="en-US" altLang="en-US" sz="2200" i="0" dirty="0"/>
              <a:t> </a:t>
            </a:r>
            <a:r>
              <a:rPr lang="id-ID" altLang="en-US" sz="2200" i="0" dirty="0"/>
              <a:t>dalam bentuk </a:t>
            </a:r>
            <a:r>
              <a:rPr lang="en-US" altLang="en-US" sz="2200" i="0" dirty="0">
                <a:solidFill>
                  <a:srgbClr val="FF0000"/>
                </a:solidFill>
              </a:rPr>
              <a:t>UANG</a:t>
            </a:r>
            <a:r>
              <a:rPr lang="id-ID" altLang="en-US" sz="2200" i="0" dirty="0">
                <a:solidFill>
                  <a:srgbClr val="FF0000"/>
                </a:solidFill>
              </a:rPr>
              <a:t>,</a:t>
            </a:r>
            <a:r>
              <a:rPr lang="id-ID" altLang="en-US" sz="2200" i="0" dirty="0"/>
              <a:t> </a:t>
            </a:r>
            <a:r>
              <a:rPr lang="en-US" altLang="en-US" sz="2200" i="0" dirty="0">
                <a:solidFill>
                  <a:srgbClr val="00B050"/>
                </a:solidFill>
              </a:rPr>
              <a:t>BARANG, JASA </a:t>
            </a:r>
            <a:r>
              <a:rPr lang="id-ID" altLang="en-US" sz="2200" i="0" dirty="0"/>
              <a:t>dan/atau </a:t>
            </a:r>
            <a:r>
              <a:rPr lang="en-US" altLang="en-US" sz="2200" i="0" strike="dblStrike" dirty="0">
                <a:solidFill>
                  <a:schemeClr val="accent3"/>
                </a:solidFill>
              </a:rPr>
              <a:t>SURAT BERHARGA </a:t>
            </a:r>
          </a:p>
          <a:p>
            <a:pPr lvl="1" algn="just">
              <a:buFont typeface="Wingdings" panose="05000000000000000000" pitchFamily="2" charset="2"/>
              <a:buChar char="§"/>
            </a:pPr>
            <a:r>
              <a:rPr lang="en-US" altLang="en-US" sz="2200" i="0" dirty="0" err="1"/>
              <a:t>Ti</a:t>
            </a:r>
            <a:r>
              <a:rPr lang="id-ID" altLang="en-US" sz="2200" i="0" dirty="0"/>
              <a:t>dak perlu dibayar kembali</a:t>
            </a:r>
            <a:endParaRPr lang="en-US" altLang="en-US" sz="2200" i="0" dirty="0"/>
          </a:p>
          <a:p>
            <a:pPr lvl="1" algn="just">
              <a:buFont typeface="Wingdings" panose="05000000000000000000" pitchFamily="2" charset="2"/>
              <a:buChar char="§"/>
            </a:pPr>
            <a:r>
              <a:rPr lang="en-US" altLang="en-US" sz="2200" i="0" dirty="0"/>
              <a:t>B</a:t>
            </a:r>
            <a:r>
              <a:rPr lang="id-ID" altLang="en-US" sz="2200" i="0" dirty="0"/>
              <a:t>erasal dari dalam negeri atau luar negeri.</a:t>
            </a:r>
            <a:endParaRPr lang="en-US" altLang="en-US" sz="2200" i="0" dirty="0"/>
          </a:p>
          <a:p>
            <a:pPr marL="530352" lvl="1" indent="0" algn="just">
              <a:buNone/>
            </a:pPr>
            <a:endParaRPr lang="en-US" altLang="en-US" sz="2200" i="0" dirty="0"/>
          </a:p>
          <a:p>
            <a:pPr marL="382588" lvl="1" indent="-382588" algn="just">
              <a:buFont typeface="Wingdings" panose="05000000000000000000" pitchFamily="2" charset="2"/>
              <a:buChar char="q"/>
              <a:tabLst>
                <a:tab pos="268288" algn="l"/>
              </a:tabLst>
            </a:pPr>
            <a:r>
              <a:rPr lang="en-US" altLang="en-US" sz="2200" b="1" i="0" dirty="0"/>
              <a:t>PENDAPATAN HIBAH LANGSUNG </a:t>
            </a:r>
            <a:r>
              <a:rPr lang="en-US" altLang="en-US" sz="2200" i="0" dirty="0"/>
              <a:t>:</a:t>
            </a:r>
          </a:p>
          <a:p>
            <a:pPr lvl="1" algn="just">
              <a:buFont typeface="Wingdings" panose="05000000000000000000" pitchFamily="2" charset="2"/>
              <a:buChar char="§"/>
            </a:pPr>
            <a:r>
              <a:rPr lang="id-ID" altLang="en-US" sz="2200" i="0" noProof="1"/>
              <a:t>Diterima langsung oleh K/L</a:t>
            </a:r>
          </a:p>
          <a:p>
            <a:pPr lvl="1" algn="just">
              <a:buFont typeface="Wingdings" panose="05000000000000000000" pitchFamily="2" charset="2"/>
              <a:buChar char="§"/>
            </a:pPr>
            <a:r>
              <a:rPr lang="id-ID" altLang="en-US" sz="2200" i="0" noProof="1"/>
              <a:t>Pencairan Dananya tidak melalui KPPN</a:t>
            </a:r>
          </a:p>
          <a:p>
            <a:pPr lvl="1" algn="just">
              <a:buFont typeface="Wingdings" panose="05000000000000000000" pitchFamily="2" charset="2"/>
              <a:buChar char="§"/>
            </a:pPr>
            <a:r>
              <a:rPr lang="id-ID" altLang="en-US" sz="2200" i="0" noProof="1"/>
              <a:t>Pengesahan dilakukan oleh BUN/Kuasa BUN</a:t>
            </a:r>
          </a:p>
          <a:p>
            <a:pPr algn="just"/>
            <a:endParaRPr lang="en-US" altLang="en-US"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96DC0E-81D5-4D2A-B689-F96019CA5600}" type="slidenum">
              <a:rPr lang="en-US" altLang="en-US">
                <a:solidFill>
                  <a:srgbClr val="B5A788"/>
                </a:solidFill>
                <a:latin typeface="Gill Sans MT" panose="020B0502020104020203" pitchFamily="34" charset="0"/>
              </a:rPr>
              <a:pPr eaLnBrk="1" hangingPunct="1"/>
              <a:t>4</a:t>
            </a:fld>
            <a:endParaRPr lang="en-US" altLang="en-US" dirty="0">
              <a:solidFill>
                <a:srgbClr val="B5A788"/>
              </a:solidFill>
              <a:latin typeface="Gill Sans MT" panose="020B0502020104020203" pitchFamily="34" charset="0"/>
            </a:endParaRPr>
          </a:p>
        </p:txBody>
      </p:sp>
      <p:sp>
        <p:nvSpPr>
          <p:cNvPr id="6" name="Pentagon 5"/>
          <p:cNvSpPr/>
          <p:nvPr/>
        </p:nvSpPr>
        <p:spPr>
          <a:xfrm rot="5400000">
            <a:off x="-379412" y="379412"/>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153400" cy="533400"/>
          </a:xfrm>
        </p:spPr>
        <p:txBody>
          <a:bodyPr>
            <a:noAutofit/>
          </a:bodyPr>
          <a:lstStyle/>
          <a:p>
            <a:r>
              <a:rPr lang="en-US" sz="3500" i="1" dirty="0"/>
              <a:t> </a:t>
            </a:r>
            <a:r>
              <a:rPr lang="id-ID" sz="3500" i="1" noProof="1"/>
              <a:t>Bagaimana Sebaiknya </a:t>
            </a:r>
            <a:r>
              <a:rPr lang="en-US" sz="3500" i="1" dirty="0"/>
              <a:t>?</a:t>
            </a:r>
            <a:endParaRPr lang="id-ID" sz="3500" i="1" dirty="0"/>
          </a:p>
        </p:txBody>
      </p:sp>
      <p:sp>
        <p:nvSpPr>
          <p:cNvPr id="3" name="Content Placeholder 2"/>
          <p:cNvSpPr>
            <a:spLocks noGrp="1"/>
          </p:cNvSpPr>
          <p:nvPr>
            <p:ph idx="1"/>
          </p:nvPr>
        </p:nvSpPr>
        <p:spPr>
          <a:xfrm>
            <a:off x="838200" y="1676400"/>
            <a:ext cx="7620000" cy="5181600"/>
          </a:xfrm>
        </p:spPr>
        <p:txBody>
          <a:bodyPr>
            <a:noAutofit/>
          </a:bodyPr>
          <a:lstStyle/>
          <a:p>
            <a:pPr algn="just">
              <a:buFont typeface="Wingdings" panose="05000000000000000000" pitchFamily="2" charset="2"/>
              <a:buChar char="q"/>
            </a:pPr>
            <a:r>
              <a:rPr lang="en-US" sz="2100" b="1" dirty="0"/>
              <a:t>Surat </a:t>
            </a:r>
            <a:r>
              <a:rPr lang="id-ID" sz="2100" b="1" noProof="1"/>
              <a:t>Edaran</a:t>
            </a:r>
            <a:r>
              <a:rPr lang="en-US" sz="2100" b="1" dirty="0"/>
              <a:t> KMA No. 6 </a:t>
            </a:r>
            <a:r>
              <a:rPr lang="id-ID" sz="2100" b="1" noProof="1"/>
              <a:t>Tahun</a:t>
            </a:r>
            <a:r>
              <a:rPr lang="en-US" sz="2100" b="1" dirty="0"/>
              <a:t> 2008 </a:t>
            </a:r>
            <a:r>
              <a:rPr lang="id-ID" sz="2100" noProof="1"/>
              <a:t>tentang Larangan Meminta dan Menerima Bantuan/Fasilitas</a:t>
            </a:r>
          </a:p>
          <a:p>
            <a:pPr marL="0" indent="0" algn="just">
              <a:buNone/>
              <a:tabLst>
                <a:tab pos="357188" algn="l"/>
              </a:tabLst>
            </a:pPr>
            <a:r>
              <a:rPr lang="en-US" sz="2100" dirty="0"/>
              <a:t>	</a:t>
            </a:r>
            <a:r>
              <a:rPr lang="id-ID" sz="2100" noProof="1"/>
              <a:t>Dalam</a:t>
            </a:r>
            <a:r>
              <a:rPr lang="en-US" sz="2100" noProof="1"/>
              <a:t> </a:t>
            </a:r>
            <a:r>
              <a:rPr lang="id-ID" sz="2100" noProof="1"/>
              <a:t>surat </a:t>
            </a:r>
            <a:r>
              <a:rPr lang="en-US" sz="2100" noProof="1"/>
              <a:t>edaran </a:t>
            </a:r>
            <a:r>
              <a:rPr lang="id-ID" sz="2100" noProof="1"/>
              <a:t>tersebut ditegaskan bahwa semua </a:t>
            </a:r>
            <a:r>
              <a:rPr lang="en-US" sz="2100" noProof="1"/>
              <a:t>	</a:t>
            </a:r>
            <a:r>
              <a:rPr lang="id-ID" sz="2100" noProof="1"/>
              <a:t>satker</a:t>
            </a:r>
            <a:r>
              <a:rPr lang="en-US" sz="2100" noProof="1"/>
              <a:t> </a:t>
            </a:r>
            <a:r>
              <a:rPr lang="id-ID" sz="2100" noProof="1"/>
              <a:t>di daerah dilarang menerima bantuan serta fasilitas </a:t>
            </a:r>
            <a:r>
              <a:rPr lang="en-US" sz="2100" noProof="1"/>
              <a:t>	</a:t>
            </a:r>
            <a:r>
              <a:rPr lang="id-ID" sz="2100" noProof="1"/>
              <a:t>dalam</a:t>
            </a:r>
            <a:r>
              <a:rPr lang="en-US" sz="2100" noProof="1"/>
              <a:t> </a:t>
            </a:r>
            <a:r>
              <a:rPr lang="id-ID" sz="2100" noProof="1"/>
              <a:t>bentuk apapun</a:t>
            </a:r>
            <a:r>
              <a:rPr lang="en-US" sz="2100" noProof="1"/>
              <a:t> </a:t>
            </a:r>
            <a:r>
              <a:rPr lang="id-ID" sz="2100" noProof="1"/>
              <a:t>dari</a:t>
            </a:r>
            <a:r>
              <a:rPr lang="en-US" sz="2100" noProof="1"/>
              <a:t> </a:t>
            </a:r>
            <a:r>
              <a:rPr lang="id-ID" sz="2100" noProof="1"/>
              <a:t>Pemda,</a:t>
            </a:r>
            <a:r>
              <a:rPr lang="en-US" sz="2100" noProof="1"/>
              <a:t> </a:t>
            </a:r>
            <a:r>
              <a:rPr lang="id-ID" sz="2100" noProof="1"/>
              <a:t>BUMN/BUMD,</a:t>
            </a:r>
            <a:r>
              <a:rPr lang="en-US" sz="2100" noProof="1"/>
              <a:t> </a:t>
            </a:r>
            <a:r>
              <a:rPr lang="id-ID" sz="2100" noProof="1"/>
              <a:t>Badan</a:t>
            </a:r>
            <a:r>
              <a:rPr lang="en-US" sz="2100" noProof="1"/>
              <a:t> 	</a:t>
            </a:r>
            <a:r>
              <a:rPr lang="id-ID" sz="2100" noProof="1"/>
              <a:t>Hukum</a:t>
            </a:r>
            <a:r>
              <a:rPr lang="en-US" sz="2100" noProof="1"/>
              <a:t> </a:t>
            </a:r>
            <a:r>
              <a:rPr lang="id-ID" sz="2100" noProof="1"/>
              <a:t>Swasta atau pihak-pihak lain,</a:t>
            </a:r>
            <a:r>
              <a:rPr lang="en-US" sz="2100" noProof="1"/>
              <a:t> </a:t>
            </a:r>
            <a:r>
              <a:rPr lang="id-ID" sz="2100" noProof="1"/>
              <a:t>kecuali</a:t>
            </a:r>
            <a:r>
              <a:rPr lang="en-US" sz="2100" noProof="1"/>
              <a:t> </a:t>
            </a:r>
            <a:r>
              <a:rPr lang="id-ID" sz="2100" noProof="1"/>
              <a:t>bantuan tanah </a:t>
            </a:r>
            <a:r>
              <a:rPr lang="en-US" sz="2100" noProof="1"/>
              <a:t>	</a:t>
            </a:r>
            <a:r>
              <a:rPr lang="id-ID" sz="2100" noProof="1"/>
              <a:t>atau</a:t>
            </a:r>
            <a:r>
              <a:rPr lang="en-US" sz="2100" noProof="1"/>
              <a:t> </a:t>
            </a:r>
            <a:r>
              <a:rPr lang="id-ID" sz="2100" noProof="1"/>
              <a:t>barang-barang lain</a:t>
            </a:r>
            <a:r>
              <a:rPr lang="en-US" sz="2100" noProof="1"/>
              <a:t> </a:t>
            </a:r>
            <a:r>
              <a:rPr lang="id-ID" sz="2100" noProof="1"/>
              <a:t>melalui hibah atau</a:t>
            </a:r>
            <a:r>
              <a:rPr lang="en-US" sz="2100" noProof="1"/>
              <a:t> </a:t>
            </a:r>
            <a:r>
              <a:rPr lang="id-ID" sz="2100" noProof="1"/>
              <a:t>pinjaman yang </a:t>
            </a:r>
            <a:r>
              <a:rPr lang="en-US" sz="2100" noProof="1"/>
              <a:t>	</a:t>
            </a:r>
            <a:r>
              <a:rPr lang="id-ID" sz="2100" noProof="1"/>
              <a:t>akan</a:t>
            </a:r>
            <a:r>
              <a:rPr lang="en-US" sz="2100" noProof="1"/>
              <a:t> </a:t>
            </a:r>
            <a:r>
              <a:rPr lang="id-ID" sz="2100" noProof="1"/>
              <a:t>menjadi inventaris dan tetap sebagai kekayaan</a:t>
            </a:r>
            <a:r>
              <a:rPr lang="en-US" sz="2100" noProof="1"/>
              <a:t> 	</a:t>
            </a:r>
            <a:r>
              <a:rPr lang="id-ID" sz="2100" noProof="1"/>
              <a:t>negara</a:t>
            </a:r>
            <a:r>
              <a:rPr lang="en-US" sz="2100" noProof="1"/>
              <a:t>.</a:t>
            </a:r>
          </a:p>
        </p:txBody>
      </p:sp>
      <p:sp>
        <p:nvSpPr>
          <p:cNvPr id="4" name="Slide Number Placeholder 3"/>
          <p:cNvSpPr>
            <a:spLocks noGrp="1"/>
          </p:cNvSpPr>
          <p:nvPr>
            <p:ph type="sldNum" sz="quarter" idx="12"/>
          </p:nvPr>
        </p:nvSpPr>
        <p:spPr/>
        <p:txBody>
          <a:bodyPr/>
          <a:lstStyle/>
          <a:p>
            <a:fld id="{3C1865D1-CA66-450E-84E6-54EFA567B3B5}" type="slidenum">
              <a:rPr lang="en-US" altLang="en-US" smtClean="0"/>
              <a:pPr/>
              <a:t>5</a:t>
            </a:fld>
            <a:endParaRPr lang="en-US" altLang="en-US" dirty="0"/>
          </a:p>
        </p:txBody>
      </p:sp>
      <p:sp>
        <p:nvSpPr>
          <p:cNvPr id="5" name="Pentagon 4"/>
          <p:cNvSpPr/>
          <p:nvPr/>
        </p:nvSpPr>
        <p:spPr>
          <a:xfrm rot="5400000">
            <a:off x="-379412" y="379412"/>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92863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055" y="76200"/>
            <a:ext cx="6519746" cy="1295400"/>
          </a:xfrm>
        </p:spPr>
        <p:txBody>
          <a:bodyPr>
            <a:noAutofit/>
          </a:bodyPr>
          <a:lstStyle/>
          <a:p>
            <a:r>
              <a:rPr lang="id-ID" sz="3000" noProof="1"/>
              <a:t>Temuan Pemeriksaan BPK Tahun 2015 atas Penerimaan Hibah di Lingkungan Mahkamah Agung RI </a:t>
            </a:r>
          </a:p>
        </p:txBody>
      </p:sp>
      <p:sp>
        <p:nvSpPr>
          <p:cNvPr id="4" name="Slide Number Placeholder 3"/>
          <p:cNvSpPr>
            <a:spLocks noGrp="1"/>
          </p:cNvSpPr>
          <p:nvPr>
            <p:ph type="sldNum" sz="quarter" idx="12"/>
          </p:nvPr>
        </p:nvSpPr>
        <p:spPr/>
        <p:txBody>
          <a:bodyPr/>
          <a:lstStyle/>
          <a:p>
            <a:fld id="{3C1865D1-CA66-450E-84E6-54EFA567B3B5}" type="slidenum">
              <a:rPr lang="en-US" altLang="en-US" smtClean="0"/>
              <a:pPr/>
              <a:t>6</a:t>
            </a:fld>
            <a:endParaRPr lang="en-US" altLang="en-US"/>
          </a:p>
        </p:txBody>
      </p:sp>
      <p:sp>
        <p:nvSpPr>
          <p:cNvPr id="6" name="Pentagon 5"/>
          <p:cNvSpPr/>
          <p:nvPr/>
        </p:nvSpPr>
        <p:spPr>
          <a:xfrm rot="5400000">
            <a:off x="-379412" y="379412"/>
            <a:ext cx="1749425" cy="990600"/>
          </a:xfrm>
          <a:prstGeom prst="homePlate">
            <a:avLst/>
          </a:prstGeom>
          <a:blipFill>
            <a:blip r:embed="rId3"/>
            <a:tile tx="0" ty="0" sx="100000" sy="100000" flip="none" algn="tl"/>
          </a:blip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id-ID" sz="4000" dirty="0">
              <a:latin typeface="Broadway" panose="04040905080B02020502" pitchFamily="82" charset="0"/>
              <a:ea typeface="Tahoma" panose="020B0604030504040204" pitchFamily="34" charset="0"/>
              <a:cs typeface="Tahoma" panose="020B0604030504040204" pitchFamily="34" charset="0"/>
            </a:endParaRPr>
          </a:p>
        </p:txBody>
      </p:sp>
      <p:sp>
        <p:nvSpPr>
          <p:cNvPr id="7" name="Title 1"/>
          <p:cNvSpPr txBox="1">
            <a:spLocks/>
          </p:cNvSpPr>
          <p:nvPr/>
        </p:nvSpPr>
        <p:spPr>
          <a:xfrm>
            <a:off x="762000" y="1371600"/>
            <a:ext cx="8305800" cy="5292840"/>
          </a:xfrm>
          <a:prstGeom prst="rect">
            <a:avLst/>
          </a:prstGeom>
        </p:spPr>
        <p:txBody>
          <a:bodyPr vert="horz" lIns="91440" tIns="45720" rIns="91440" bIns="45720" rtlCol="0" anchor="t">
            <a:noAutofit/>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algn="just" fontAlgn="auto">
              <a:spcAft>
                <a:spcPts val="0"/>
              </a:spcAft>
            </a:pPr>
            <a:r>
              <a:rPr lang="en-US" sz="1800" noProof="1"/>
              <a:t>Hasil pemeriksaan atas CaLK pada diketahui terdapat beberapa satker yang mengalami permasalahan dalam LRA dan Neraca Tahun 2015 :</a:t>
            </a:r>
          </a:p>
          <a:p>
            <a:pPr algn="just" fontAlgn="auto">
              <a:spcAft>
                <a:spcPts val="0"/>
              </a:spcAft>
            </a:pPr>
            <a:endParaRPr lang="id-ID" sz="1800" noProof="1"/>
          </a:p>
          <a:p>
            <a:pPr marL="457200" indent="-457200" algn="just" fontAlgn="auto">
              <a:spcAft>
                <a:spcPts val="0"/>
              </a:spcAft>
              <a:buFont typeface="+mj-lt"/>
              <a:buAutoNum type="arabicParenR"/>
            </a:pPr>
            <a:r>
              <a:rPr lang="id-ID" sz="1800" b="1" noProof="1"/>
              <a:t>PN Kutacane sebesar Rp.19.273.000</a:t>
            </a:r>
          </a:p>
          <a:p>
            <a:pPr algn="just" fontAlgn="auto">
              <a:spcAft>
                <a:spcPts val="0"/>
              </a:spcAft>
              <a:tabLst>
                <a:tab pos="446088" algn="l"/>
              </a:tabLst>
            </a:pPr>
            <a:r>
              <a:rPr lang="id-ID" sz="1800" noProof="1"/>
              <a:t>	PN Kutacane menerima hibah barang berupa</a:t>
            </a:r>
            <a:r>
              <a:rPr lang="en-US" sz="1800" noProof="1"/>
              <a:t> alat pengolah data dan 	meubelair senilai 19 juta rupiah dari Sekda Kab.Aceh Tenggara, keluar 	persetujuan MPHL-BJS TA 2015 namun baru dikeluarkan oleh DJPPR per t	tanggal 8 Januari 2016.</a:t>
            </a:r>
          </a:p>
          <a:p>
            <a:pPr algn="just" fontAlgn="auto">
              <a:spcAft>
                <a:spcPts val="0"/>
              </a:spcAft>
              <a:tabLst>
                <a:tab pos="446088" algn="l"/>
              </a:tabLst>
            </a:pPr>
            <a:endParaRPr lang="id-ID" sz="1800" noProof="1"/>
          </a:p>
          <a:p>
            <a:pPr marL="457200" indent="-457200" algn="just" fontAlgn="auto">
              <a:spcAft>
                <a:spcPts val="0"/>
              </a:spcAft>
              <a:buFont typeface="+mj-lt"/>
              <a:buAutoNum type="arabicParenR" startAt="2"/>
            </a:pPr>
            <a:r>
              <a:rPr lang="id-ID" sz="1800" b="1" noProof="1"/>
              <a:t>PN Menggala sebesar Rp.7.840.451.700</a:t>
            </a:r>
          </a:p>
          <a:p>
            <a:pPr algn="just" fontAlgn="auto">
              <a:spcAft>
                <a:spcPts val="0"/>
              </a:spcAft>
              <a:tabLst>
                <a:tab pos="446088" algn="l"/>
              </a:tabLst>
            </a:pPr>
            <a:r>
              <a:rPr lang="id-ID" sz="1800" noProof="1"/>
              <a:t>	PN Menggala menerima hibah barang berupa sebidang tanah dan 	gedung/bangunan senilai 7,8 milyar rupiah dari Sekda Kab.Tulang 	Bawang, namun hanya disahkan DJPPR senilai 7,8 juta rupiah saj</a:t>
            </a:r>
            <a:r>
              <a:rPr lang="en-US" sz="1800" noProof="1"/>
              <a:t>a, 	sehingga mengalami selisih pencatatan antara asset (neraca) dengan hibah 	yang telah disahkan.</a:t>
            </a:r>
          </a:p>
          <a:p>
            <a:pPr algn="just" fontAlgn="auto">
              <a:spcAft>
                <a:spcPts val="0"/>
              </a:spcAft>
              <a:tabLst>
                <a:tab pos="446088" algn="l"/>
              </a:tabLst>
            </a:pPr>
            <a:endParaRPr lang="en-US" sz="1800" noProof="1"/>
          </a:p>
          <a:p>
            <a:pPr marL="457200" indent="-457200" algn="just" fontAlgn="auto">
              <a:spcAft>
                <a:spcPts val="0"/>
              </a:spcAft>
              <a:buAutoNum type="arabicParenR" startAt="3"/>
              <a:tabLst>
                <a:tab pos="446088" algn="l"/>
              </a:tabLst>
            </a:pPr>
            <a:r>
              <a:rPr lang="en-US" sz="1800" b="1" noProof="1"/>
              <a:t>PA Selat Panjang sebesar Rp,50,000,000</a:t>
            </a:r>
          </a:p>
          <a:p>
            <a:pPr algn="just" fontAlgn="auto">
              <a:spcAft>
                <a:spcPts val="0"/>
              </a:spcAft>
              <a:tabLst>
                <a:tab pos="446088" algn="l"/>
              </a:tabLst>
            </a:pPr>
            <a:r>
              <a:rPr lang="en-US" sz="1800" noProof="1"/>
              <a:t>	PA Selat Panjang menerima hibah uang senilai 50 juta rupiah, namun 	tidak 	tercatat karena belum melakukan revisi DIPA dan pengesahan belanja di KPPN.</a:t>
            </a:r>
          </a:p>
          <a:p>
            <a:pPr algn="just" fontAlgn="auto">
              <a:spcAft>
                <a:spcPts val="0"/>
              </a:spcAft>
              <a:tabLst>
                <a:tab pos="446088" algn="l"/>
              </a:tabLst>
            </a:pPr>
            <a:r>
              <a:rPr lang="en-US" sz="1800" noProof="1"/>
              <a:t> </a:t>
            </a:r>
          </a:p>
          <a:p>
            <a:pPr algn="just" fontAlgn="auto">
              <a:spcAft>
                <a:spcPts val="0"/>
              </a:spcAft>
              <a:tabLst>
                <a:tab pos="446088" algn="l"/>
              </a:tabLst>
            </a:pPr>
            <a:r>
              <a:rPr lang="en-US" sz="1800" noProof="1"/>
              <a:t>4)	</a:t>
            </a:r>
            <a:r>
              <a:rPr lang="en-US" sz="1800" b="1" noProof="1"/>
              <a:t>Tidak Sinkron Catatan </a:t>
            </a:r>
            <a:r>
              <a:rPr lang="en-US" sz="1800" noProof="1"/>
              <a:t>antara pengesahan Hibah dengan SAIBA dan SIMAK 	BMN.</a:t>
            </a:r>
            <a:endParaRPr lang="id-ID" sz="1800" noProof="1"/>
          </a:p>
        </p:txBody>
      </p:sp>
      <p:pic>
        <p:nvPicPr>
          <p:cNvPr id="5" name="Content Placeholder 4"/>
          <p:cNvPicPr>
            <a:picLocks noGrp="1" noChangeAspect="1"/>
          </p:cNvPicPr>
          <p:nvPr>
            <p:ph idx="1"/>
          </p:nvPr>
        </p:nvPicPr>
        <p:blipFill rotWithShape="1">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l="24000" t="13379" r="24001" b="11469"/>
          <a:stretch/>
        </p:blipFill>
        <p:spPr>
          <a:xfrm>
            <a:off x="29737" y="193559"/>
            <a:ext cx="882479" cy="905107"/>
          </a:xfrm>
          <a:noFill/>
        </p:spPr>
      </p:pic>
    </p:spTree>
    <p:extLst>
      <p:ext uri="{BB962C8B-B14F-4D97-AF65-F5344CB8AC3E}">
        <p14:creationId xmlns:p14="http://schemas.microsoft.com/office/powerpoint/2010/main" val="1179284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0716" y="3276600"/>
            <a:ext cx="2362200" cy="2362200"/>
          </a:xfrm>
          <a:prstGeom prst="rect">
            <a:avLst/>
          </a:prstGeom>
        </p:spPr>
      </p:pic>
      <p:sp>
        <p:nvSpPr>
          <p:cNvPr id="7" name="Content Placeholder 2"/>
          <p:cNvSpPr txBox="1">
            <a:spLocks/>
          </p:cNvSpPr>
          <p:nvPr/>
        </p:nvSpPr>
        <p:spPr bwMode="auto">
          <a:xfrm>
            <a:off x="533401" y="1676400"/>
            <a:ext cx="8036830" cy="1676400"/>
          </a:xfrm>
          <a:prstGeom prst="rect">
            <a:avLst/>
          </a:prstGeom>
          <a:noFill/>
          <a:ln w="9525">
            <a:noFill/>
            <a:miter lim="800000"/>
            <a:headEnd/>
            <a:tailEnd/>
          </a:ln>
        </p:spPr>
        <p:txBody>
          <a:bodyPr tIns="0"/>
          <a:lstStyle/>
          <a:p>
            <a:pPr algn="ctr" eaLnBrk="0" hangingPunct="0">
              <a:spcBef>
                <a:spcPts val="600"/>
              </a:spcBef>
              <a:buClr>
                <a:schemeClr val="accent1"/>
              </a:buClr>
              <a:buSzPct val="80000"/>
              <a:buFont typeface="Wingdings 2" pitchFamily="18" charset="2"/>
              <a:buNone/>
              <a:defRPr/>
            </a:pPr>
            <a:r>
              <a:rPr lang="id-ID" sz="3000" b="1" dirty="0">
                <a:effectLst>
                  <a:outerShdw blurRad="38100" dist="38100" dir="2700000" algn="tl">
                    <a:srgbClr val="000000">
                      <a:alpha val="43137"/>
                    </a:srgbClr>
                  </a:outerShdw>
                </a:effectLst>
              </a:rPr>
              <a:t>TATA CARA PENGESAHAN </a:t>
            </a:r>
            <a:endParaRPr lang="en-US" sz="3000" b="1" dirty="0">
              <a:effectLst>
                <a:outerShdw blurRad="38100" dist="38100" dir="2700000" algn="tl">
                  <a:srgbClr val="000000">
                    <a:alpha val="43137"/>
                  </a:srgbClr>
                </a:outerShdw>
              </a:effectLst>
            </a:endParaRPr>
          </a:p>
          <a:p>
            <a:pPr algn="ctr" eaLnBrk="0" hangingPunct="0">
              <a:spcBef>
                <a:spcPts val="600"/>
              </a:spcBef>
              <a:buClr>
                <a:schemeClr val="accent1"/>
              </a:buClr>
              <a:buSzPct val="80000"/>
              <a:buFont typeface="Wingdings 2" pitchFamily="18" charset="2"/>
              <a:buNone/>
              <a:defRPr/>
            </a:pPr>
            <a:r>
              <a:rPr lang="id-ID" sz="3000" b="1" dirty="0">
                <a:effectLst>
                  <a:outerShdw blurRad="38100" dist="38100" dir="2700000" algn="tl">
                    <a:srgbClr val="000000">
                      <a:alpha val="43137"/>
                    </a:srgbClr>
                  </a:outerShdw>
                </a:effectLst>
              </a:rPr>
              <a:t>HIBAH LANGSUNG</a:t>
            </a:r>
            <a:endParaRPr lang="en-US" sz="3000" b="1" dirty="0">
              <a:effectLst>
                <a:outerShdw blurRad="38100" dist="38100" dir="2700000" algn="tl">
                  <a:srgbClr val="000000">
                    <a:alpha val="43137"/>
                  </a:srgbClr>
                </a:outerShdw>
              </a:effectLst>
            </a:endParaRPr>
          </a:p>
          <a:p>
            <a:pPr algn="ctr" eaLnBrk="0" hangingPunct="0">
              <a:spcBef>
                <a:spcPts val="600"/>
              </a:spcBef>
              <a:buClr>
                <a:schemeClr val="accent1"/>
              </a:buClr>
              <a:buSzPct val="80000"/>
              <a:buFont typeface="Wingdings 2" pitchFamily="18" charset="2"/>
              <a:buNone/>
              <a:defRPr/>
            </a:pPr>
            <a:r>
              <a:rPr lang="id-ID" sz="3000" b="1" dirty="0">
                <a:effectLst>
                  <a:outerShdw blurRad="38100" dist="38100" dir="2700000" algn="tl">
                    <a:srgbClr val="000000">
                      <a:alpha val="43137"/>
                    </a:srgbClr>
                  </a:outerShdw>
                </a:effectLst>
              </a:rPr>
              <a:t>DALAM BENTUK </a:t>
            </a:r>
            <a:r>
              <a:rPr lang="en-US" sz="3000" b="1" dirty="0">
                <a:effectLst>
                  <a:outerShdw blurRad="38100" dist="38100" dir="2700000" algn="tl">
                    <a:srgbClr val="000000">
                      <a:alpha val="43137"/>
                    </a:srgbClr>
                  </a:outerShdw>
                </a:effectLst>
              </a:rPr>
              <a:t>UANG</a:t>
            </a:r>
          </a:p>
          <a:p>
            <a:pPr marL="27432" eaLnBrk="0" hangingPunct="0">
              <a:spcBef>
                <a:spcPts val="600"/>
              </a:spcBef>
              <a:buClr>
                <a:schemeClr val="accent1"/>
              </a:buClr>
              <a:buSzPct val="80000"/>
              <a:buFont typeface="Wingdings 2" pitchFamily="18" charset="2"/>
              <a:buNone/>
              <a:defRPr/>
            </a:pPr>
            <a:endParaRPr lang="en-US" sz="3000" b="1" dirty="0">
              <a:effectLst>
                <a:outerShdw blurRad="38100" dist="38100" dir="2700000" algn="tl">
                  <a:srgbClr val="000000">
                    <a:alpha val="43137"/>
                  </a:srgbClr>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Content Placeholder 3"/>
          <p:cNvPicPr>
            <a:picLocks noGrp="1" noChangeAspect="1"/>
          </p:cNvPicPr>
          <p:nvPr>
            <p:ph sz="quarter" idx="4294967295"/>
          </p:nvPr>
        </p:nvPicPr>
        <p:blipFill rotWithShape="1">
          <a:blip r:embed="rId4" cstate="print">
            <a:extLst>
              <a:ext uri="{28A0092B-C50C-407E-A947-70E740481C1C}">
                <a14:useLocalDpi xmlns:a14="http://schemas.microsoft.com/office/drawing/2010/main" val="0"/>
              </a:ext>
            </a:extLst>
          </a:blip>
          <a:srcRect l="11628" t="10222" r="11628" b="13033"/>
          <a:stretch/>
        </p:blipFill>
        <p:spPr>
          <a:xfrm>
            <a:off x="3657600" y="2590800"/>
            <a:ext cx="2209800" cy="1182688"/>
          </a:xfrm>
          <a:prstGeom prst="flowChartConnector">
            <a:avLst/>
          </a:prstGeom>
        </p:spPr>
      </p:pic>
      <p:grpSp>
        <p:nvGrpSpPr>
          <p:cNvPr id="11" name="Group 10"/>
          <p:cNvGrpSpPr/>
          <p:nvPr/>
        </p:nvGrpSpPr>
        <p:grpSpPr>
          <a:xfrm>
            <a:off x="7200900" y="1600200"/>
            <a:ext cx="1676400" cy="914400"/>
            <a:chOff x="7239000" y="1600200"/>
            <a:chExt cx="1600200" cy="914400"/>
          </a:xfrm>
        </p:grpSpPr>
        <p:sp>
          <p:nvSpPr>
            <p:cNvPr id="8" name="Oval 7"/>
            <p:cNvSpPr/>
            <p:nvPr/>
          </p:nvSpPr>
          <p:spPr>
            <a:xfrm>
              <a:off x="7239000" y="1600200"/>
              <a:ext cx="160020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id-ID"/>
            </a:p>
          </p:txBody>
        </p:sp>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l="11262" t="8456" r="11517" b="31536"/>
            <a:stretch/>
          </p:blipFill>
          <p:spPr>
            <a:xfrm>
              <a:off x="7391400" y="1828800"/>
              <a:ext cx="1295400" cy="350838"/>
            </a:xfrm>
            <a:prstGeom prst="rect">
              <a:avLst/>
            </a:prstGeom>
          </p:spPr>
        </p:pic>
      </p:grpSp>
      <p:grpSp>
        <p:nvGrpSpPr>
          <p:cNvPr id="16" name="Group 15"/>
          <p:cNvGrpSpPr/>
          <p:nvPr/>
        </p:nvGrpSpPr>
        <p:grpSpPr>
          <a:xfrm>
            <a:off x="762000" y="4267200"/>
            <a:ext cx="1600200" cy="990600"/>
            <a:chOff x="7239000" y="1600200"/>
            <a:chExt cx="1600200" cy="914400"/>
          </a:xfrm>
        </p:grpSpPr>
        <p:sp>
          <p:nvSpPr>
            <p:cNvPr id="17" name="Oval 16"/>
            <p:cNvSpPr/>
            <p:nvPr/>
          </p:nvSpPr>
          <p:spPr>
            <a:xfrm>
              <a:off x="7239000" y="1600200"/>
              <a:ext cx="160020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id-ID"/>
            </a:p>
          </p:txBody>
        </p:sp>
        <p:pic>
          <p:nvPicPr>
            <p:cNvPr id="18" name="Picture 17"/>
            <p:cNvPicPr>
              <a:picLocks noChangeAspect="1"/>
            </p:cNvPicPr>
            <p:nvPr/>
          </p:nvPicPr>
          <p:blipFill rotWithShape="1">
            <a:blip r:embed="rId5">
              <a:extLst>
                <a:ext uri="{28A0092B-C50C-407E-A947-70E740481C1C}">
                  <a14:useLocalDpi xmlns:a14="http://schemas.microsoft.com/office/drawing/2010/main" val="0"/>
                </a:ext>
              </a:extLst>
            </a:blip>
            <a:srcRect l="11262" t="8456" r="11517" b="31536"/>
            <a:stretch/>
          </p:blipFill>
          <p:spPr>
            <a:xfrm>
              <a:off x="7391400" y="1828800"/>
              <a:ext cx="1295400" cy="350838"/>
            </a:xfrm>
            <a:prstGeom prst="rect">
              <a:avLst/>
            </a:prstGeom>
          </p:spPr>
        </p:pic>
      </p:grpSp>
      <p:sp>
        <p:nvSpPr>
          <p:cNvPr id="13" name="Oval 12"/>
          <p:cNvSpPr/>
          <p:nvPr/>
        </p:nvSpPr>
        <p:spPr>
          <a:xfrm>
            <a:off x="7239000" y="4343400"/>
            <a:ext cx="1600200" cy="914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Oval 18"/>
          <p:cNvSpPr/>
          <p:nvPr/>
        </p:nvSpPr>
        <p:spPr>
          <a:xfrm>
            <a:off x="779585" y="1524000"/>
            <a:ext cx="1447800"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76200" y="132546"/>
            <a:ext cx="8991600" cy="477054"/>
          </a:xfrm>
          <a:prstGeom prst="rect">
            <a:avLst/>
          </a:prstGeom>
          <a:solidFill>
            <a:schemeClr val="bg1"/>
          </a:solidFill>
          <a:ln w="76200">
            <a:solidFill>
              <a:schemeClr val="tx1"/>
            </a:solidFill>
          </a:ln>
          <a:effectLst>
            <a:glow rad="139700">
              <a:schemeClr val="accent1">
                <a:satMod val="175000"/>
                <a:alpha val="40000"/>
              </a:schemeClr>
            </a:glow>
          </a:effectLst>
        </p:spPr>
        <p:txBody>
          <a:bodyPr wrap="square" rtlCol="0">
            <a:spAutoFit/>
          </a:bodyPr>
          <a:lstStyle/>
          <a:p>
            <a:pPr algn="ctr"/>
            <a:r>
              <a:rPr lang="en-US" sz="2500" b="1" dirty="0" err="1">
                <a:effectLst>
                  <a:outerShdw blurRad="38100" dist="38100" dir="2700000" algn="tl">
                    <a:srgbClr val="000000">
                      <a:alpha val="43137"/>
                    </a:srgbClr>
                  </a:outerShdw>
                </a:effectLst>
              </a:rPr>
              <a:t>Tahapan</a:t>
            </a:r>
            <a:r>
              <a:rPr lang="en-US" sz="2500" b="1" dirty="0">
                <a:effectLst>
                  <a:outerShdw blurRad="38100" dist="38100" dir="2700000" algn="tl">
                    <a:srgbClr val="000000">
                      <a:alpha val="43137"/>
                    </a:srgbClr>
                  </a:outerShdw>
                </a:effectLst>
              </a:rPr>
              <a:t> </a:t>
            </a:r>
            <a:r>
              <a:rPr lang="en-US" sz="2500" b="1" dirty="0" err="1">
                <a:effectLst>
                  <a:outerShdw blurRad="38100" dist="38100" dir="2700000" algn="tl">
                    <a:srgbClr val="000000">
                      <a:alpha val="43137"/>
                    </a:srgbClr>
                  </a:outerShdw>
                </a:effectLst>
              </a:rPr>
              <a:t>Hibah</a:t>
            </a:r>
            <a:r>
              <a:rPr lang="en-US" sz="2500" b="1" dirty="0">
                <a:effectLst>
                  <a:outerShdw blurRad="38100" dist="38100" dir="2700000" algn="tl">
                    <a:srgbClr val="000000">
                      <a:alpha val="43137"/>
                    </a:srgbClr>
                  </a:outerShdw>
                </a:effectLst>
              </a:rPr>
              <a:t> </a:t>
            </a:r>
            <a:r>
              <a:rPr lang="en-US" sz="2500" b="1" dirty="0" err="1">
                <a:effectLst>
                  <a:outerShdw blurRad="38100" dist="38100" dir="2700000" algn="tl">
                    <a:srgbClr val="000000">
                      <a:alpha val="43137"/>
                    </a:srgbClr>
                  </a:outerShdw>
                </a:effectLst>
              </a:rPr>
              <a:t>Langsung</a:t>
            </a:r>
            <a:r>
              <a:rPr lang="en-US" sz="2500" b="1" dirty="0">
                <a:effectLst>
                  <a:outerShdw blurRad="38100" dist="38100" dir="2700000" algn="tl">
                    <a:srgbClr val="000000">
                      <a:alpha val="43137"/>
                    </a:srgbClr>
                  </a:outerShdw>
                </a:effectLst>
              </a:rPr>
              <a:t> </a:t>
            </a:r>
            <a:r>
              <a:rPr lang="en-US" sz="2500" b="1" dirty="0" err="1">
                <a:effectLst>
                  <a:outerShdw blurRad="38100" dist="38100" dir="2700000" algn="tl">
                    <a:srgbClr val="000000">
                      <a:alpha val="43137"/>
                    </a:srgbClr>
                  </a:outerShdw>
                </a:effectLst>
              </a:rPr>
              <a:t>Uang</a:t>
            </a:r>
            <a:endParaRPr lang="id-ID" sz="2500" b="1" dirty="0">
              <a:effectLst>
                <a:outerShdw blurRad="38100" dist="38100" dir="2700000" algn="tl">
                  <a:srgbClr val="000000">
                    <a:alpha val="43137"/>
                  </a:srgbClr>
                </a:outerShdw>
              </a:effectLst>
            </a:endParaRPr>
          </a:p>
        </p:txBody>
      </p:sp>
      <p:sp>
        <p:nvSpPr>
          <p:cNvPr id="3" name="Rectangle 2"/>
          <p:cNvSpPr/>
          <p:nvPr/>
        </p:nvSpPr>
        <p:spPr>
          <a:xfrm>
            <a:off x="4114800" y="3773488"/>
            <a:ext cx="1371600" cy="1865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5" name="Straight Arrow Connector 14"/>
          <p:cNvCxnSpPr/>
          <p:nvPr/>
        </p:nvCxnSpPr>
        <p:spPr>
          <a:xfrm>
            <a:off x="4343400" y="3773488"/>
            <a:ext cx="0" cy="1941512"/>
          </a:xfrm>
          <a:prstGeom prst="straightConnector1">
            <a:avLst/>
          </a:prstGeom>
          <a:ln w="47625" cap="flat" cmpd="sng" algn="ctr">
            <a:solidFill>
              <a:srgbClr val="AD1422"/>
            </a:solidFill>
            <a:prstDash val="solid"/>
            <a:round/>
            <a:headEnd type="arrow" w="med" len="med"/>
            <a:tailEnd type="arrow" w="med" len="med"/>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tx1"/>
          </a:fontRef>
        </p:style>
      </p:cxnSp>
      <p:cxnSp>
        <p:nvCxnSpPr>
          <p:cNvPr id="20" name="Straight Arrow Connector 19"/>
          <p:cNvCxnSpPr/>
          <p:nvPr/>
        </p:nvCxnSpPr>
        <p:spPr>
          <a:xfrm>
            <a:off x="5181600" y="3773488"/>
            <a:ext cx="0" cy="1941512"/>
          </a:xfrm>
          <a:prstGeom prst="straightConnector1">
            <a:avLst/>
          </a:prstGeom>
          <a:ln w="47625" cap="flat" cmpd="sng" algn="ctr">
            <a:solidFill>
              <a:srgbClr val="AD1422"/>
            </a:solidFill>
            <a:prstDash val="solid"/>
            <a:round/>
            <a:headEnd type="arrow" w="med" len="med"/>
            <a:tailEnd type="arrow" w="med" len="med"/>
          </a:ln>
          <a:effectLst>
            <a:glow rad="63500">
              <a:schemeClr val="accent1">
                <a:satMod val="175000"/>
                <a:alpha val="40000"/>
              </a:schemeClr>
            </a:glow>
          </a:effectLst>
        </p:spPr>
        <p:style>
          <a:lnRef idx="0">
            <a:scrgbClr r="0" g="0" b="0"/>
          </a:lnRef>
          <a:fillRef idx="0">
            <a:scrgbClr r="0" g="0" b="0"/>
          </a:fillRef>
          <a:effectRef idx="0">
            <a:scrgbClr r="0" g="0" b="0"/>
          </a:effectRef>
          <a:fontRef idx="minor">
            <a:schemeClr val="tx1"/>
          </a:fontRef>
        </p:style>
      </p:cxnSp>
      <p:sp>
        <p:nvSpPr>
          <p:cNvPr id="14" name="TextBox 13"/>
          <p:cNvSpPr txBox="1"/>
          <p:nvPr/>
        </p:nvSpPr>
        <p:spPr>
          <a:xfrm>
            <a:off x="2362200" y="3182144"/>
            <a:ext cx="838199" cy="246221"/>
          </a:xfrm>
          <a:prstGeom prst="rect">
            <a:avLst/>
          </a:prstGeom>
          <a:solidFill>
            <a:schemeClr val="bg1"/>
          </a:solidFill>
          <a:ln>
            <a:solidFill>
              <a:schemeClr val="bg1"/>
            </a:solidFill>
          </a:ln>
        </p:spPr>
        <p:txBody>
          <a:bodyPr wrap="square" rtlCol="0">
            <a:spAutoFit/>
          </a:bodyPr>
          <a:lstStyle/>
          <a:p>
            <a:pPr algn="ctr"/>
            <a:r>
              <a:rPr lang="en-US" sz="1000" b="1" dirty="0">
                <a:effectLst>
                  <a:outerShdw blurRad="38100" dist="38100" dir="2700000" algn="tl">
                    <a:srgbClr val="000000">
                      <a:alpha val="43137"/>
                    </a:srgbClr>
                  </a:outerShdw>
                </a:effectLst>
              </a:rPr>
              <a:t>Via KPA</a:t>
            </a:r>
            <a:endParaRPr lang="id-ID" sz="1000" b="1" dirty="0">
              <a:effectLst>
                <a:outerShdw blurRad="38100" dist="38100" dir="2700000" algn="tl">
                  <a:srgbClr val="000000">
                    <a:alpha val="43137"/>
                  </a:srgbClr>
                </a:outerShdw>
              </a:effectLst>
            </a:endParaRPr>
          </a:p>
        </p:txBody>
      </p:sp>
      <p:sp>
        <p:nvSpPr>
          <p:cNvPr id="22" name="Oval 21"/>
          <p:cNvSpPr/>
          <p:nvPr/>
        </p:nvSpPr>
        <p:spPr>
          <a:xfrm>
            <a:off x="4393580" y="5106788"/>
            <a:ext cx="457200" cy="380075"/>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1</a:t>
            </a:r>
            <a:endParaRPr lang="id-ID" b="1" dirty="0">
              <a:solidFill>
                <a:schemeClr val="tx1"/>
              </a:solidFill>
            </a:endParaRPr>
          </a:p>
        </p:txBody>
      </p:sp>
      <p:sp>
        <p:nvSpPr>
          <p:cNvPr id="24" name="Oval 23"/>
          <p:cNvSpPr/>
          <p:nvPr/>
        </p:nvSpPr>
        <p:spPr>
          <a:xfrm>
            <a:off x="4686301" y="4003012"/>
            <a:ext cx="457200" cy="380075"/>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6</a:t>
            </a:r>
            <a:endParaRPr lang="id-ID" b="1" dirty="0">
              <a:solidFill>
                <a:schemeClr val="tx1"/>
              </a:solidFill>
            </a:endParaRPr>
          </a:p>
        </p:txBody>
      </p:sp>
      <p:sp>
        <p:nvSpPr>
          <p:cNvPr id="2" name="Rectangle 1"/>
          <p:cNvSpPr/>
          <p:nvPr/>
        </p:nvSpPr>
        <p:spPr>
          <a:xfrm>
            <a:off x="4850780" y="5775390"/>
            <a:ext cx="2083420"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228600" indent="-228600">
              <a:buAutoNum type="arabicPeriod"/>
            </a:pPr>
            <a:r>
              <a:rPr lang="en-US" sz="1500" b="1" dirty="0" err="1"/>
              <a:t>Catat</a:t>
            </a:r>
            <a:r>
              <a:rPr lang="en-US" sz="1500" b="1" dirty="0"/>
              <a:t> </a:t>
            </a:r>
            <a:r>
              <a:rPr lang="en-US" sz="1500" b="1" dirty="0" err="1"/>
              <a:t>Progres</a:t>
            </a:r>
            <a:r>
              <a:rPr lang="en-US" sz="1500" b="1" dirty="0"/>
              <a:t> di KOMDANAS</a:t>
            </a:r>
          </a:p>
          <a:p>
            <a:pPr marL="228600" indent="-228600">
              <a:buAutoNum type="arabicPeriod"/>
            </a:pPr>
            <a:r>
              <a:rPr lang="en-US" sz="1500" b="1" dirty="0" err="1"/>
              <a:t>Catat</a:t>
            </a:r>
            <a:r>
              <a:rPr lang="en-US" sz="1500" b="1" dirty="0"/>
              <a:t> di SIMAK BMN</a:t>
            </a:r>
          </a:p>
          <a:p>
            <a:pPr marL="228600" indent="-228600">
              <a:buAutoNum type="arabicPeriod"/>
            </a:pPr>
            <a:r>
              <a:rPr lang="en-US" sz="1500" b="1" dirty="0" err="1"/>
              <a:t>Catat</a:t>
            </a:r>
            <a:r>
              <a:rPr lang="en-US" sz="1500" b="1" dirty="0"/>
              <a:t> di SAIBA</a:t>
            </a:r>
          </a:p>
        </p:txBody>
      </p:sp>
    </p:spTree>
    <p:extLst>
      <p:ext uri="{BB962C8B-B14F-4D97-AF65-F5344CB8AC3E}">
        <p14:creationId xmlns:p14="http://schemas.microsoft.com/office/powerpoint/2010/main" val="1709684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1"/>
          <p:cNvSpPr>
            <a:spLocks noChangeArrowheads="1"/>
          </p:cNvSpPr>
          <p:nvPr/>
        </p:nvSpPr>
        <p:spPr bwMode="auto">
          <a:xfrm>
            <a:off x="266700" y="235803"/>
            <a:ext cx="8877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Clr>
                <a:srgbClr val="000000"/>
              </a:buClr>
              <a:buSzPct val="100000"/>
              <a:buFont typeface="Times New Roman" panose="02020603050405020304" pitchFamily="18" charset="0"/>
              <a:buNone/>
            </a:pPr>
            <a:r>
              <a:rPr lang="id-ID" altLang="en-US" sz="2400" b="1" dirty="0">
                <a:effectLst>
                  <a:outerShdw blurRad="38100" dist="38100" dir="2700000" algn="tl">
                    <a:srgbClr val="000000">
                      <a:alpha val="43137"/>
                    </a:srgbClr>
                  </a:outerShdw>
                </a:effectLst>
                <a:cs typeface="Arial" panose="020B0604020202020204" pitchFamily="34" charset="0"/>
              </a:rPr>
              <a:t>M</a:t>
            </a:r>
            <a:r>
              <a:rPr lang="en-US" altLang="en-US" sz="2400" b="1" dirty="0">
                <a:effectLst>
                  <a:outerShdw blurRad="38100" dist="38100" dir="2700000" algn="tl">
                    <a:srgbClr val="000000">
                      <a:alpha val="43137"/>
                    </a:srgbClr>
                  </a:outerShdw>
                </a:effectLst>
                <a:cs typeface="Arial" panose="020B0604020202020204" pitchFamily="34" charset="0"/>
              </a:rPr>
              <a:t>EKANISME PERTANGGUNGJAWABAN HIBAH LANGSUNG BENTUK UANG</a:t>
            </a:r>
            <a:endParaRPr lang="en-US" altLang="en-US" sz="3200" b="1" dirty="0">
              <a:effectLst>
                <a:outerShdw blurRad="38100" dist="38100" dir="2700000" algn="tl">
                  <a:srgbClr val="000000">
                    <a:alpha val="43137"/>
                  </a:srgbClr>
                </a:outerShdw>
              </a:effectLst>
              <a:cs typeface="Arial" panose="020B0604020202020204" pitchFamily="34" charset="0"/>
            </a:endParaRPr>
          </a:p>
        </p:txBody>
      </p:sp>
      <p:graphicFrame>
        <p:nvGraphicFramePr>
          <p:cNvPr id="6" name="Diagram 5"/>
          <p:cNvGraphicFramePr/>
          <p:nvPr>
            <p:extLst>
              <p:ext uri="{D42A27DB-BD31-4B8C-83A1-F6EECF244321}">
                <p14:modId xmlns:p14="http://schemas.microsoft.com/office/powerpoint/2010/main" val="3762236015"/>
              </p:ext>
            </p:extLst>
          </p:nvPr>
        </p:nvGraphicFramePr>
        <p:xfrm>
          <a:off x="381000" y="1066800"/>
          <a:ext cx="86106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txBox="1">
            <a:spLocks/>
          </p:cNvSpPr>
          <p:nvPr/>
        </p:nvSpPr>
        <p:spPr>
          <a:xfrm>
            <a:off x="7104552" y="6453386"/>
            <a:ext cx="1197219" cy="404614"/>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000" kern="1200" baseline="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kern="1200">
                <a:solidFill>
                  <a:schemeClr val="tx1"/>
                </a:solidFill>
                <a:latin typeface="Arial" panose="020B0604020202020204" pitchFamily="34" charset="0"/>
                <a:ea typeface="+mn-ea"/>
                <a:cs typeface="+mn-cs"/>
              </a:defRPr>
            </a:lvl9pPr>
          </a:lstStyle>
          <a:p>
            <a:pPr eaLnBrk="1" hangingPunct="1"/>
            <a:fld id="{F896DC0E-81D5-4D2A-B689-F96019CA5600}" type="slidenum">
              <a:rPr lang="en-US" altLang="en-US" smtClean="0">
                <a:solidFill>
                  <a:srgbClr val="B5A788"/>
                </a:solidFill>
                <a:latin typeface="Gill Sans MT" panose="020B0502020104020203" pitchFamily="34" charset="0"/>
              </a:rPr>
              <a:pPr eaLnBrk="1" hangingPunct="1"/>
              <a:t>9</a:t>
            </a:fld>
            <a:endParaRPr lang="en-US" altLang="en-US" dirty="0">
              <a:solidFill>
                <a:srgbClr val="B5A788"/>
              </a:solidFill>
              <a:latin typeface="Gill Sans MT" panose="020B0502020104020203" pitchFamily="34" charset="0"/>
            </a:endParaRPr>
          </a:p>
        </p:txBody>
      </p:sp>
      <p:sp>
        <p:nvSpPr>
          <p:cNvPr id="2" name="TextBox 1"/>
          <p:cNvSpPr txBox="1"/>
          <p:nvPr/>
        </p:nvSpPr>
        <p:spPr>
          <a:xfrm>
            <a:off x="609600" y="1371600"/>
            <a:ext cx="609600" cy="707886"/>
          </a:xfrm>
          <a:prstGeom prst="rect">
            <a:avLst/>
          </a:prstGeom>
          <a:noFill/>
        </p:spPr>
        <p:txBody>
          <a:bodyPr wrap="square" rtlCol="0">
            <a:spAutoFit/>
          </a:bodyPr>
          <a:lstStyle/>
          <a:p>
            <a:pPr algn="ctr"/>
            <a:r>
              <a:rPr lang="en-US" sz="4000" b="1" dirty="0">
                <a:effectLst>
                  <a:outerShdw blurRad="38100" dist="38100" dir="2700000" algn="tl">
                    <a:srgbClr val="000000">
                      <a:alpha val="43137"/>
                    </a:srgbClr>
                  </a:outerShdw>
                </a:effectLst>
                <a:latin typeface="+mj-lt"/>
              </a:rPr>
              <a:t>1</a:t>
            </a:r>
            <a:endParaRPr lang="id-ID" sz="4000" b="1" dirty="0">
              <a:effectLst>
                <a:outerShdw blurRad="38100" dist="38100" dir="2700000" algn="tl">
                  <a:srgbClr val="000000">
                    <a:alpha val="43137"/>
                  </a:srgbClr>
                </a:outerShdw>
              </a:effectLst>
              <a:latin typeface="+mj-lt"/>
            </a:endParaRPr>
          </a:p>
        </p:txBody>
      </p:sp>
      <p:sp>
        <p:nvSpPr>
          <p:cNvPr id="7" name="TextBox 6"/>
          <p:cNvSpPr txBox="1"/>
          <p:nvPr/>
        </p:nvSpPr>
        <p:spPr>
          <a:xfrm>
            <a:off x="1143000" y="2503232"/>
            <a:ext cx="609600" cy="707886"/>
          </a:xfrm>
          <a:prstGeom prst="rect">
            <a:avLst/>
          </a:prstGeom>
          <a:noFill/>
        </p:spPr>
        <p:txBody>
          <a:bodyPr wrap="square" rtlCol="0">
            <a:spAutoFit/>
          </a:bodyPr>
          <a:lstStyle/>
          <a:p>
            <a:pPr algn="ctr"/>
            <a:r>
              <a:rPr lang="en-US" sz="4000" b="1" dirty="0">
                <a:effectLst>
                  <a:outerShdw blurRad="38100" dist="38100" dir="2700000" algn="tl">
                    <a:srgbClr val="000000">
                      <a:alpha val="43137"/>
                    </a:srgbClr>
                  </a:outerShdw>
                </a:effectLst>
                <a:latin typeface="+mj-lt"/>
              </a:rPr>
              <a:t>2</a:t>
            </a:r>
            <a:endParaRPr lang="id-ID" sz="4000" b="1" dirty="0">
              <a:effectLst>
                <a:outerShdw blurRad="38100" dist="38100" dir="2700000" algn="tl">
                  <a:srgbClr val="000000">
                    <a:alpha val="43137"/>
                  </a:srgbClr>
                </a:outerShdw>
              </a:effectLst>
              <a:latin typeface="+mj-lt"/>
            </a:endParaRPr>
          </a:p>
        </p:txBody>
      </p:sp>
      <p:sp>
        <p:nvSpPr>
          <p:cNvPr id="8" name="TextBox 7"/>
          <p:cNvSpPr txBox="1"/>
          <p:nvPr/>
        </p:nvSpPr>
        <p:spPr>
          <a:xfrm>
            <a:off x="1295400" y="3585994"/>
            <a:ext cx="609600" cy="707886"/>
          </a:xfrm>
          <a:prstGeom prst="rect">
            <a:avLst/>
          </a:prstGeom>
          <a:noFill/>
        </p:spPr>
        <p:txBody>
          <a:bodyPr wrap="square" rtlCol="0">
            <a:spAutoFit/>
          </a:bodyPr>
          <a:lstStyle/>
          <a:p>
            <a:pPr algn="ctr"/>
            <a:r>
              <a:rPr lang="en-US" sz="4000" b="1" dirty="0">
                <a:effectLst>
                  <a:outerShdw blurRad="38100" dist="38100" dir="2700000" algn="tl">
                    <a:srgbClr val="000000">
                      <a:alpha val="43137"/>
                    </a:srgbClr>
                  </a:outerShdw>
                </a:effectLst>
                <a:latin typeface="+mj-lt"/>
              </a:rPr>
              <a:t>3</a:t>
            </a:r>
            <a:endParaRPr lang="id-ID" sz="4000" b="1" dirty="0">
              <a:effectLst>
                <a:outerShdw blurRad="38100" dist="38100" dir="2700000" algn="tl">
                  <a:srgbClr val="000000">
                    <a:alpha val="43137"/>
                  </a:srgbClr>
                </a:outerShdw>
              </a:effectLst>
              <a:latin typeface="+mj-lt"/>
            </a:endParaRPr>
          </a:p>
        </p:txBody>
      </p:sp>
      <p:sp>
        <p:nvSpPr>
          <p:cNvPr id="9" name="TextBox 8"/>
          <p:cNvSpPr txBox="1"/>
          <p:nvPr/>
        </p:nvSpPr>
        <p:spPr>
          <a:xfrm>
            <a:off x="1143000" y="4663889"/>
            <a:ext cx="609600" cy="707886"/>
          </a:xfrm>
          <a:prstGeom prst="rect">
            <a:avLst/>
          </a:prstGeom>
          <a:noFill/>
        </p:spPr>
        <p:txBody>
          <a:bodyPr wrap="square" rtlCol="0">
            <a:spAutoFit/>
          </a:bodyPr>
          <a:lstStyle/>
          <a:p>
            <a:pPr algn="ctr"/>
            <a:r>
              <a:rPr lang="en-US" sz="4000" b="1" dirty="0">
                <a:effectLst>
                  <a:outerShdw blurRad="38100" dist="38100" dir="2700000" algn="tl">
                    <a:srgbClr val="000000">
                      <a:alpha val="43137"/>
                    </a:srgbClr>
                  </a:outerShdw>
                </a:effectLst>
                <a:latin typeface="+mj-lt"/>
              </a:rPr>
              <a:t>4</a:t>
            </a:r>
            <a:endParaRPr lang="id-ID" sz="4000" b="1" dirty="0">
              <a:effectLst>
                <a:outerShdw blurRad="38100" dist="38100" dir="2700000" algn="tl">
                  <a:srgbClr val="000000">
                    <a:alpha val="43137"/>
                  </a:srgbClr>
                </a:outerShdw>
              </a:effectLst>
              <a:latin typeface="+mj-lt"/>
            </a:endParaRPr>
          </a:p>
        </p:txBody>
      </p:sp>
      <p:sp>
        <p:nvSpPr>
          <p:cNvPr id="10" name="TextBox 9"/>
          <p:cNvSpPr txBox="1"/>
          <p:nvPr/>
        </p:nvSpPr>
        <p:spPr>
          <a:xfrm>
            <a:off x="609600" y="5752775"/>
            <a:ext cx="609600" cy="707886"/>
          </a:xfrm>
          <a:prstGeom prst="rect">
            <a:avLst/>
          </a:prstGeom>
          <a:noFill/>
        </p:spPr>
        <p:txBody>
          <a:bodyPr wrap="square" rtlCol="0">
            <a:spAutoFit/>
          </a:bodyPr>
          <a:lstStyle/>
          <a:p>
            <a:pPr algn="ctr"/>
            <a:r>
              <a:rPr lang="en-US" sz="4000" b="1" dirty="0">
                <a:effectLst>
                  <a:outerShdw blurRad="38100" dist="38100" dir="2700000" algn="tl">
                    <a:srgbClr val="000000">
                      <a:alpha val="43137"/>
                    </a:srgbClr>
                  </a:outerShdw>
                </a:effectLst>
                <a:latin typeface="+mj-lt"/>
              </a:rPr>
              <a:t>5</a:t>
            </a:r>
            <a:endParaRPr lang="id-ID" sz="4000" b="1" dirty="0">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1757387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Quotable">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3321</TotalTime>
  <Words>1958</Words>
  <Application>Microsoft Office PowerPoint</Application>
  <PresentationFormat>On-screen Show (4:3)</PresentationFormat>
  <Paragraphs>331</Paragraphs>
  <Slides>31</Slides>
  <Notes>31</Notes>
  <HiddenSlides>0</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31</vt:i4>
      </vt:variant>
    </vt:vector>
  </HeadingPairs>
  <TitlesOfParts>
    <vt:vector size="52" baseType="lpstr">
      <vt:lpstr>ＭＳ Ｐゴシック</vt:lpstr>
      <vt:lpstr>Andalus</vt:lpstr>
      <vt:lpstr>Arial</vt:lpstr>
      <vt:lpstr>Arial Narrow</vt:lpstr>
      <vt:lpstr>Batang</vt:lpstr>
      <vt:lpstr>Bradley Hand ITC</vt:lpstr>
      <vt:lpstr>Broadway</vt:lpstr>
      <vt:lpstr>Calibri</vt:lpstr>
      <vt:lpstr>Century Gothic</vt:lpstr>
      <vt:lpstr>Courier New</vt:lpstr>
      <vt:lpstr>Franklin Gothic Book</vt:lpstr>
      <vt:lpstr>Gill Sans MT</vt:lpstr>
      <vt:lpstr>Lucida Calligraphy</vt:lpstr>
      <vt:lpstr>Tahoma</vt:lpstr>
      <vt:lpstr>Times New Roman</vt:lpstr>
      <vt:lpstr>Trebuchet MS</vt:lpstr>
      <vt:lpstr>Verdana</vt:lpstr>
      <vt:lpstr>Wingdings</vt:lpstr>
      <vt:lpstr>Wingdings 2</vt:lpstr>
      <vt:lpstr>Quotable</vt:lpstr>
      <vt:lpstr>Crop</vt:lpstr>
      <vt:lpstr>PowerPoint Presentation</vt:lpstr>
      <vt:lpstr>Tujuan dan Maksud Pengelolaan Hibah</vt:lpstr>
      <vt:lpstr>   Dasar Hukum Terkait Pengelolaan Hibah</vt:lpstr>
      <vt:lpstr>Pengertian Hibah dan Hibah Langsung</vt:lpstr>
      <vt:lpstr> Bagaimana Sebaiknya ?</vt:lpstr>
      <vt:lpstr>Temuan Pemeriksaan BPK Tahun 2015 atas Penerimaan Hibah di Lingkungan Mahkamah Agung RI </vt:lpstr>
      <vt:lpstr>PowerPoint Presentation</vt:lpstr>
      <vt:lpstr>PowerPoint Presentation</vt:lpstr>
      <vt:lpstr>PowerPoint Presentation</vt:lpstr>
      <vt:lpstr>Pengajuan Nomor Register</vt:lpstr>
      <vt:lpstr>Membuka Rekening Hibah</vt:lpstr>
      <vt:lpstr>Usulan Pengesahan Revisi DIPA</vt:lpstr>
      <vt:lpstr>Pengesahan Pendapatan dan Belanja</vt:lpstr>
      <vt:lpstr>Pengelolaan Rekening Hibah</vt:lpstr>
      <vt:lpstr>PowerPoint Presentation</vt:lpstr>
      <vt:lpstr>PowerPoint Presentation</vt:lpstr>
      <vt:lpstr>PowerPoint Presentation</vt:lpstr>
      <vt:lpstr>Penyusunan BAST (Berita Acara Serah Terima)</vt:lpstr>
      <vt:lpstr>Pengajuan Nomor Register dan Pengesahan SP3HL-BJS ke DJPPR</vt:lpstr>
      <vt:lpstr>Pengajuan Nomor Register dan Pengesahan SP3HL-BJS ke DJPPR</vt:lpstr>
      <vt:lpstr>Pengajuan Memo Pencatatan Hibah ke KPPN</vt:lpstr>
      <vt:lpstr>PowerPoint Presentation</vt:lpstr>
      <vt:lpstr>PowerPoint Presentation</vt:lpstr>
      <vt:lpstr>Pelaporan</vt:lpstr>
      <vt:lpstr>KOMDANAS</vt:lpstr>
      <vt:lpstr>SAIBA – Hibah Uang</vt:lpstr>
      <vt:lpstr>Kode Akun pendapatan Hibah dan Belanja Pencatatan Hibah Bentuk Barang dan Jasa</vt:lpstr>
      <vt:lpstr>PowerPoint Presentation</vt:lpstr>
      <vt:lpstr>PowerPoint Presentation</vt:lpstr>
      <vt:lpstr>PowerPoint Presentation</vt:lpstr>
      <vt:lpstr>PowerPoint Presentation</vt:lpstr>
    </vt:vector>
  </TitlesOfParts>
  <Company>Deftones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Akuntansi Hibah Langsung</dc:title>
  <dc:creator>Mahkamah Agung</dc:creator>
  <cp:lastModifiedBy>Muhammad Indra</cp:lastModifiedBy>
  <cp:revision>327</cp:revision>
  <cp:lastPrinted>2016-05-19T01:56:26Z</cp:lastPrinted>
  <dcterms:created xsi:type="dcterms:W3CDTF">2011-06-16T11:57:25Z</dcterms:created>
  <dcterms:modified xsi:type="dcterms:W3CDTF">2016-08-08T09:12:05Z</dcterms:modified>
</cp:coreProperties>
</file>