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diagrams/colors11.xml" ContentType="application/vnd.openxmlformats-officedocument.drawingml.diagramColor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diagrams/colors4.xml" ContentType="application/vnd.openxmlformats-officedocument.drawingml.diagramColors+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slides/slide55.xml" ContentType="application/vnd.openxmlformats-officedocument.presentationml.slide+xml"/>
  <Override PartName="/ppt/theme/theme2.xml" ContentType="application/vnd.openxmlformats-officedocument.theme+xml"/>
  <Override PartName="/ppt/diagrams/quickStyle3.xml" ContentType="application/vnd.openxmlformats-officedocument.drawingml.diagramStyl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diagrams/layout6.xml" ContentType="application/vnd.openxmlformats-officedocument.drawingml.diagramLayout+xml"/>
  <Override PartName="/ppt/notesSlides/notesSlide35.xml" ContentType="application/vnd.openxmlformats-officedocument.presentationml.notesSlide+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slides/slide119.xml" ContentType="application/vnd.openxmlformats-officedocument.presentationml.slide+xml"/>
  <Override PartName="/ppt/slideLayouts/slideLayout10.xml" ContentType="application/vnd.openxmlformats-officedocument.presentationml.slideLayout+xml"/>
  <Override PartName="/ppt/diagrams/drawing8.xml" ContentType="application/vnd.ms-office.drawingml.diagramDrawing+xml"/>
  <Override PartName="/ppt/slides/slide108.xml" ContentType="application/vnd.openxmlformats-officedocument.presentationml.slide+xml"/>
  <Override PartName="/ppt/slides/slide155.xml" ContentType="application/vnd.openxmlformats-officedocument.presentationml.slide+xml"/>
  <Override PartName="/ppt/diagrams/quickStyle8.xml" ContentType="application/vnd.openxmlformats-officedocument.drawingml.diagramStyl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diagrams/layout7.xml" ContentType="application/vnd.openxmlformats-officedocument.drawingml.diagramLayout+xml"/>
  <Override PartName="/ppt/diagrams/data8.xml" ContentType="application/vnd.openxmlformats-officedocument.drawingml.diagramData+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diagrams/layout11.xml" ContentType="application/vnd.openxmlformats-officedocument.drawingml.diagram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diagrams/colors10.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diagrams/quickStyle1.xml" ContentType="application/vnd.openxmlformats-officedocument.drawingml.diagramStyle+xml"/>
  <Default Extension="jpeg" ContentType="image/jpeg"/>
  <Override PartName="/ppt/notesSlides/notesSlide37.xml" ContentType="application/vnd.openxmlformats-officedocument.presentationml.notesSlide+xml"/>
  <Override PartName="/ppt/diagrams/layout8.xml" ContentType="application/vnd.openxmlformats-officedocument.drawingml.diagram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diagrams/data9.xml" ContentType="application/vnd.openxmlformats-officedocument.drawingml.diagramData+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notesSlides/notesSlide11.xml" ContentType="application/vnd.openxmlformats-officedocument.presentationml.notesSlide+xml"/>
  <Override PartName="/ppt/diagrams/data5.xml" ContentType="application/vnd.openxmlformats-officedocument.drawingml.diagramData+xml"/>
  <Override PartName="/ppt/notesSlides/notesSlide40.xml" ContentType="application/vnd.openxmlformats-officedocument.presentationml.notesSlide+xml"/>
  <Override PartName="/ppt/diagrams/colors7.xml" ContentType="application/vnd.openxmlformats-officedocument.drawingml.diagramColors+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slides/slide129.xml" ContentType="application/vnd.openxmlformats-officedocument.presentationml.slide+xml"/>
  <Override PartName="/ppt/notesSlides/notesSlide12.xml" ContentType="application/vnd.openxmlformats-officedocument.presentationml.notesSlide+xml"/>
  <Override PartName="/ppt/diagrams/colors8.xml" ContentType="application/vnd.openxmlformats-officedocument.drawingml.diagramColors+xml"/>
  <Override PartName="/ppt/slides/slide118.xml" ContentType="application/vnd.openxmlformats-officedocument.presentationml.slide+xml"/>
  <Override PartName="/ppt/diagrams/drawing7.xml" ContentType="application/vnd.ms-office.drawingml.diagramDrawing+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s/slide5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diagrams/layout2.xml" ContentType="application/vnd.openxmlformats-officedocument.drawingml.diagramLayout+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10.xml" ContentType="application/vnd.openxmlformats-officedocument.drawingml.diagramStyle+xml"/>
  <Override PartName="/ppt/diagrams/drawing11.xml" ContentType="application/vnd.ms-office.drawingml.diagramDrawing+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diagrams/quickStyle4.xml" ContentType="application/vnd.openxmlformats-officedocument.drawingml.diagramStyle+xml"/>
  <Override PartName="/ppt/diagrams/layout10.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1"/>
  </p:notesMasterIdLst>
  <p:handoutMasterIdLst>
    <p:handoutMasterId r:id="rId162"/>
  </p:handoutMasterIdLst>
  <p:sldIdLst>
    <p:sldId id="382" r:id="rId2"/>
    <p:sldId id="556" r:id="rId3"/>
    <p:sldId id="557" r:id="rId4"/>
    <p:sldId id="560" r:id="rId5"/>
    <p:sldId id="558" r:id="rId6"/>
    <p:sldId id="554" r:id="rId7"/>
    <p:sldId id="564" r:id="rId8"/>
    <p:sldId id="555" r:id="rId9"/>
    <p:sldId id="567" r:id="rId10"/>
    <p:sldId id="568" r:id="rId11"/>
    <p:sldId id="569" r:id="rId12"/>
    <p:sldId id="570" r:id="rId13"/>
    <p:sldId id="571" r:id="rId14"/>
    <p:sldId id="572" r:id="rId15"/>
    <p:sldId id="573" r:id="rId16"/>
    <p:sldId id="565" r:id="rId17"/>
    <p:sldId id="574" r:id="rId18"/>
    <p:sldId id="575" r:id="rId19"/>
    <p:sldId id="576" r:id="rId20"/>
    <p:sldId id="577" r:id="rId21"/>
    <p:sldId id="578" r:id="rId22"/>
    <p:sldId id="579" r:id="rId23"/>
    <p:sldId id="580" r:id="rId24"/>
    <p:sldId id="581" r:id="rId25"/>
    <p:sldId id="582" r:id="rId26"/>
    <p:sldId id="583" r:id="rId27"/>
    <p:sldId id="584" r:id="rId28"/>
    <p:sldId id="422" r:id="rId29"/>
    <p:sldId id="588" r:id="rId30"/>
    <p:sldId id="428" r:id="rId31"/>
    <p:sldId id="430" r:id="rId32"/>
    <p:sldId id="433" r:id="rId33"/>
    <p:sldId id="434" r:id="rId34"/>
    <p:sldId id="589" r:id="rId35"/>
    <p:sldId id="437" r:id="rId36"/>
    <p:sldId id="566" r:id="rId37"/>
    <p:sldId id="439" r:id="rId38"/>
    <p:sldId id="440" r:id="rId39"/>
    <p:sldId id="441" r:id="rId40"/>
    <p:sldId id="443" r:id="rId41"/>
    <p:sldId id="444" r:id="rId42"/>
    <p:sldId id="445" r:id="rId43"/>
    <p:sldId id="446" r:id="rId44"/>
    <p:sldId id="447" r:id="rId45"/>
    <p:sldId id="448" r:id="rId46"/>
    <p:sldId id="449" r:id="rId47"/>
    <p:sldId id="450" r:id="rId48"/>
    <p:sldId id="451" r:id="rId49"/>
    <p:sldId id="590" r:id="rId50"/>
    <p:sldId id="591" r:id="rId51"/>
    <p:sldId id="592" r:id="rId52"/>
    <p:sldId id="464" r:id="rId53"/>
    <p:sldId id="465" r:id="rId54"/>
    <p:sldId id="593" r:id="rId55"/>
    <p:sldId id="594" r:id="rId56"/>
    <p:sldId id="595" r:id="rId57"/>
    <p:sldId id="596" r:id="rId58"/>
    <p:sldId id="597" r:id="rId59"/>
    <p:sldId id="598" r:id="rId60"/>
    <p:sldId id="599" r:id="rId61"/>
    <p:sldId id="600" r:id="rId62"/>
    <p:sldId id="601" r:id="rId63"/>
    <p:sldId id="602" r:id="rId64"/>
    <p:sldId id="603" r:id="rId65"/>
    <p:sldId id="604" r:id="rId66"/>
    <p:sldId id="605" r:id="rId67"/>
    <p:sldId id="606" r:id="rId68"/>
    <p:sldId id="607" r:id="rId69"/>
    <p:sldId id="608" r:id="rId70"/>
    <p:sldId id="609" r:id="rId71"/>
    <p:sldId id="610" r:id="rId72"/>
    <p:sldId id="611" r:id="rId73"/>
    <p:sldId id="612" r:id="rId74"/>
    <p:sldId id="468" r:id="rId75"/>
    <p:sldId id="469" r:id="rId76"/>
    <p:sldId id="470" r:id="rId77"/>
    <p:sldId id="471" r:id="rId78"/>
    <p:sldId id="472" r:id="rId79"/>
    <p:sldId id="473" r:id="rId80"/>
    <p:sldId id="474" r:id="rId81"/>
    <p:sldId id="475" r:id="rId82"/>
    <p:sldId id="476" r:id="rId83"/>
    <p:sldId id="477" r:id="rId84"/>
    <p:sldId id="478" r:id="rId85"/>
    <p:sldId id="479" r:id="rId86"/>
    <p:sldId id="480" r:id="rId87"/>
    <p:sldId id="481" r:id="rId88"/>
    <p:sldId id="482" r:id="rId89"/>
    <p:sldId id="483" r:id="rId90"/>
    <p:sldId id="484" r:id="rId91"/>
    <p:sldId id="485" r:id="rId92"/>
    <p:sldId id="486" r:id="rId93"/>
    <p:sldId id="487" r:id="rId94"/>
    <p:sldId id="488" r:id="rId95"/>
    <p:sldId id="489" r:id="rId96"/>
    <p:sldId id="490" r:id="rId97"/>
    <p:sldId id="491" r:id="rId98"/>
    <p:sldId id="492" r:id="rId99"/>
    <p:sldId id="493" r:id="rId100"/>
    <p:sldId id="494" r:id="rId101"/>
    <p:sldId id="495" r:id="rId102"/>
    <p:sldId id="496" r:id="rId103"/>
    <p:sldId id="497" r:id="rId104"/>
    <p:sldId id="498" r:id="rId105"/>
    <p:sldId id="499" r:id="rId106"/>
    <p:sldId id="500" r:id="rId107"/>
    <p:sldId id="501" r:id="rId108"/>
    <p:sldId id="502" r:id="rId109"/>
    <p:sldId id="503" r:id="rId110"/>
    <p:sldId id="504" r:id="rId111"/>
    <p:sldId id="505" r:id="rId112"/>
    <p:sldId id="506" r:id="rId113"/>
    <p:sldId id="507" r:id="rId114"/>
    <p:sldId id="508" r:id="rId115"/>
    <p:sldId id="509" r:id="rId116"/>
    <p:sldId id="510" r:id="rId117"/>
    <p:sldId id="511" r:id="rId118"/>
    <p:sldId id="512" r:id="rId119"/>
    <p:sldId id="513" r:id="rId120"/>
    <p:sldId id="514" r:id="rId121"/>
    <p:sldId id="515" r:id="rId122"/>
    <p:sldId id="516" r:id="rId123"/>
    <p:sldId id="517" r:id="rId124"/>
    <p:sldId id="518" r:id="rId125"/>
    <p:sldId id="519" r:id="rId126"/>
    <p:sldId id="520" r:id="rId127"/>
    <p:sldId id="521" r:id="rId128"/>
    <p:sldId id="522" r:id="rId129"/>
    <p:sldId id="523" r:id="rId130"/>
    <p:sldId id="524" r:id="rId131"/>
    <p:sldId id="525" r:id="rId132"/>
    <p:sldId id="526" r:id="rId133"/>
    <p:sldId id="527" r:id="rId134"/>
    <p:sldId id="528" r:id="rId135"/>
    <p:sldId id="529" r:id="rId136"/>
    <p:sldId id="530" r:id="rId137"/>
    <p:sldId id="531" r:id="rId138"/>
    <p:sldId id="532" r:id="rId139"/>
    <p:sldId id="533" r:id="rId140"/>
    <p:sldId id="534" r:id="rId141"/>
    <p:sldId id="535" r:id="rId142"/>
    <p:sldId id="536" r:id="rId143"/>
    <p:sldId id="537" r:id="rId144"/>
    <p:sldId id="538" r:id="rId145"/>
    <p:sldId id="539" r:id="rId146"/>
    <p:sldId id="540" r:id="rId147"/>
    <p:sldId id="541" r:id="rId148"/>
    <p:sldId id="542" r:id="rId149"/>
    <p:sldId id="543" r:id="rId150"/>
    <p:sldId id="544" r:id="rId151"/>
    <p:sldId id="545" r:id="rId152"/>
    <p:sldId id="546" r:id="rId153"/>
    <p:sldId id="547" r:id="rId154"/>
    <p:sldId id="548" r:id="rId155"/>
    <p:sldId id="549" r:id="rId156"/>
    <p:sldId id="550" r:id="rId157"/>
    <p:sldId id="551" r:id="rId158"/>
    <p:sldId id="552" r:id="rId159"/>
    <p:sldId id="553" r:id="rId160"/>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4E5E"/>
    <a:srgbClr val="1E3C61"/>
    <a:srgbClr val="DB8A13"/>
    <a:srgbClr val="6600FF"/>
    <a:srgbClr val="9933FF"/>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53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notesMaster" Target="notesMasters/notesMaster1.xml"/><Relationship Id="rId16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1CF66E-380C-4B03-BEDB-351F27BF12F0}" type="doc">
      <dgm:prSet loTypeId="urn:microsoft.com/office/officeart/2005/8/layout/hProcess9" loCatId="process" qsTypeId="urn:microsoft.com/office/officeart/2005/8/quickstyle/3d6" qsCatId="3D" csTypeId="urn:microsoft.com/office/officeart/2005/8/colors/colorful5" csCatId="colorful" phldr="1"/>
      <dgm:spPr/>
    </dgm:pt>
    <dgm:pt modelId="{994A911E-DF0C-4BD9-9982-7A23ADA41346}">
      <dgm:prSet phldrT="[Text]"/>
      <dgm:spPr>
        <a:solidFill>
          <a:schemeClr val="tx2">
            <a:lumMod val="50000"/>
          </a:schemeClr>
        </a:solidFill>
      </dgm:spPr>
      <dgm:t>
        <a:bodyPr/>
        <a:lstStyle/>
        <a:p>
          <a:r>
            <a:rPr lang="id-ID" b="1" dirty="0" smtClean="0">
              <a:solidFill>
                <a:schemeClr val="bg1"/>
              </a:solidFill>
            </a:rPr>
            <a:t>Pengajuan permohonan nomor </a:t>
          </a:r>
          <a:r>
            <a:rPr lang="en-US" b="1" dirty="0" smtClean="0">
              <a:solidFill>
                <a:schemeClr val="bg1"/>
              </a:solidFill>
            </a:rPr>
            <a:t>R</a:t>
          </a:r>
          <a:r>
            <a:rPr lang="id-ID" b="1" dirty="0" smtClean="0">
              <a:solidFill>
                <a:schemeClr val="bg1"/>
              </a:solidFill>
            </a:rPr>
            <a:t>EGISTER</a:t>
          </a:r>
          <a:r>
            <a:rPr lang="en-US" b="1" dirty="0" smtClean="0">
              <a:solidFill>
                <a:schemeClr val="bg1"/>
              </a:solidFill>
            </a:rPr>
            <a:t> </a:t>
          </a:r>
          <a:r>
            <a:rPr lang="en-US" b="1" dirty="0" err="1" smtClean="0">
              <a:solidFill>
                <a:schemeClr val="bg1"/>
              </a:solidFill>
            </a:rPr>
            <a:t>ke</a:t>
          </a:r>
          <a:r>
            <a:rPr lang="en-US" b="1" dirty="0" smtClean="0">
              <a:solidFill>
                <a:schemeClr val="bg1"/>
              </a:solidFill>
            </a:rPr>
            <a:t> DJPPR</a:t>
          </a:r>
          <a:endParaRPr lang="en-US" b="1" dirty="0">
            <a:solidFill>
              <a:schemeClr val="bg1"/>
            </a:solidFill>
          </a:endParaRPr>
        </a:p>
      </dgm:t>
    </dgm:pt>
    <dgm:pt modelId="{E6CC93D1-8948-46C2-9A14-DEC45CFC7B1E}" type="parTrans" cxnId="{83F1D293-1200-436A-BA1E-1CCFE525FACC}">
      <dgm:prSet/>
      <dgm:spPr/>
      <dgm:t>
        <a:bodyPr/>
        <a:lstStyle/>
        <a:p>
          <a:endParaRPr lang="en-US" b="1">
            <a:solidFill>
              <a:schemeClr val="tx1"/>
            </a:solidFill>
          </a:endParaRPr>
        </a:p>
      </dgm:t>
    </dgm:pt>
    <dgm:pt modelId="{2C403E89-BE00-401A-B63B-86511A414DC0}" type="sibTrans" cxnId="{83F1D293-1200-436A-BA1E-1CCFE525FACC}">
      <dgm:prSet/>
      <dgm:spPr/>
      <dgm:t>
        <a:bodyPr/>
        <a:lstStyle/>
        <a:p>
          <a:endParaRPr lang="en-US" b="1">
            <a:solidFill>
              <a:schemeClr val="tx1"/>
            </a:solidFill>
          </a:endParaRPr>
        </a:p>
      </dgm:t>
    </dgm:pt>
    <dgm:pt modelId="{3234BCA0-00B8-410C-9E5C-7C0809AB4CA3}">
      <dgm:prSet phldrT="[Text]"/>
      <dgm:spPr>
        <a:solidFill>
          <a:srgbClr val="C00000"/>
        </a:solidFill>
      </dgm:spPr>
      <dgm:t>
        <a:bodyPr/>
        <a:lstStyle/>
        <a:p>
          <a:r>
            <a:rPr lang="en-US" b="1" dirty="0" err="1" smtClean="0">
              <a:solidFill>
                <a:schemeClr val="bg1"/>
              </a:solidFill>
            </a:rPr>
            <a:t>Penandatangan</a:t>
          </a:r>
          <a:r>
            <a:rPr lang="en-US" b="1" dirty="0" smtClean="0">
              <a:solidFill>
                <a:schemeClr val="bg1"/>
              </a:solidFill>
            </a:rPr>
            <a:t> BAST (</a:t>
          </a:r>
          <a:r>
            <a:rPr lang="en-US" b="1" dirty="0" err="1" smtClean="0">
              <a:solidFill>
                <a:schemeClr val="bg1"/>
              </a:solidFill>
            </a:rPr>
            <a:t>antara</a:t>
          </a:r>
          <a:r>
            <a:rPr lang="en-US" b="1" dirty="0" smtClean="0">
              <a:solidFill>
                <a:schemeClr val="bg1"/>
              </a:solidFill>
            </a:rPr>
            <a:t> </a:t>
          </a:r>
          <a:r>
            <a:rPr lang="en-US" b="1" dirty="0" err="1" smtClean="0">
              <a:solidFill>
                <a:schemeClr val="bg1"/>
              </a:solidFill>
            </a:rPr>
            <a:t>Pemberi</a:t>
          </a:r>
          <a:r>
            <a:rPr lang="en-US" b="1" dirty="0" smtClean="0">
              <a:solidFill>
                <a:schemeClr val="bg1"/>
              </a:solidFill>
            </a:rPr>
            <a:t> </a:t>
          </a:r>
          <a:r>
            <a:rPr lang="en-US" b="1" dirty="0" err="1" smtClean="0">
              <a:solidFill>
                <a:schemeClr val="bg1"/>
              </a:solidFill>
            </a:rPr>
            <a:t>dan</a:t>
          </a:r>
          <a:r>
            <a:rPr lang="en-US" b="1" dirty="0" smtClean="0">
              <a:solidFill>
                <a:schemeClr val="bg1"/>
              </a:solidFill>
            </a:rPr>
            <a:t> </a:t>
          </a:r>
          <a:r>
            <a:rPr lang="en-US" b="1" dirty="0" err="1" smtClean="0">
              <a:solidFill>
                <a:schemeClr val="bg1"/>
              </a:solidFill>
            </a:rPr>
            <a:t>Penerima</a:t>
          </a:r>
          <a:r>
            <a:rPr lang="en-US" b="1" dirty="0" smtClean="0">
              <a:solidFill>
                <a:schemeClr val="bg1"/>
              </a:solidFill>
            </a:rPr>
            <a:t>)</a:t>
          </a:r>
          <a:endParaRPr lang="en-US" b="1" dirty="0">
            <a:solidFill>
              <a:schemeClr val="bg1"/>
            </a:solidFill>
          </a:endParaRPr>
        </a:p>
      </dgm:t>
    </dgm:pt>
    <dgm:pt modelId="{929321F8-5506-43F0-8E89-B1A6E92E6211}" type="parTrans" cxnId="{9B1ACB0D-7F2F-4BE5-9E85-1A97930E2EC9}">
      <dgm:prSet/>
      <dgm:spPr/>
      <dgm:t>
        <a:bodyPr/>
        <a:lstStyle/>
        <a:p>
          <a:endParaRPr lang="en-US" b="1">
            <a:solidFill>
              <a:schemeClr val="tx1"/>
            </a:solidFill>
          </a:endParaRPr>
        </a:p>
      </dgm:t>
    </dgm:pt>
    <dgm:pt modelId="{4FB6069C-DCAB-4274-B4C8-C7FD1A478B2F}" type="sibTrans" cxnId="{9B1ACB0D-7F2F-4BE5-9E85-1A97930E2EC9}">
      <dgm:prSet/>
      <dgm:spPr/>
      <dgm:t>
        <a:bodyPr/>
        <a:lstStyle/>
        <a:p>
          <a:endParaRPr lang="en-US" b="1">
            <a:solidFill>
              <a:schemeClr val="tx1"/>
            </a:solidFill>
          </a:endParaRPr>
        </a:p>
      </dgm:t>
    </dgm:pt>
    <dgm:pt modelId="{7009AE36-20D3-4195-83E1-CA613AFF1B41}">
      <dgm:prSet phldrT="[Text]"/>
      <dgm:spPr>
        <a:solidFill>
          <a:srgbClr val="FFC000"/>
        </a:solidFill>
      </dgm:spPr>
      <dgm:t>
        <a:bodyPr/>
        <a:lstStyle/>
        <a:p>
          <a:r>
            <a:rPr lang="en-US" b="1" dirty="0" smtClean="0">
              <a:solidFill>
                <a:schemeClr val="tx1"/>
              </a:solidFill>
            </a:rPr>
            <a:t>PENGESAHAN PENDAPATAN </a:t>
          </a:r>
          <a:r>
            <a:rPr lang="en-US" b="1" dirty="0" err="1" smtClean="0">
              <a:solidFill>
                <a:schemeClr val="tx1"/>
              </a:solidFill>
            </a:rPr>
            <a:t>ke</a:t>
          </a:r>
          <a:r>
            <a:rPr lang="en-US" b="1" dirty="0" smtClean="0">
              <a:solidFill>
                <a:schemeClr val="tx1"/>
              </a:solidFill>
            </a:rPr>
            <a:t> DJPPR</a:t>
          </a:r>
          <a:endParaRPr lang="en-US" b="1" dirty="0">
            <a:solidFill>
              <a:schemeClr val="tx1"/>
            </a:solidFill>
          </a:endParaRPr>
        </a:p>
      </dgm:t>
    </dgm:pt>
    <dgm:pt modelId="{CE3D4F32-AC5A-4152-AB3F-14D6B64AE8D5}" type="parTrans" cxnId="{D2AEF6E7-13DE-4094-A0E6-7C00EEF48BB1}">
      <dgm:prSet/>
      <dgm:spPr/>
      <dgm:t>
        <a:bodyPr/>
        <a:lstStyle/>
        <a:p>
          <a:endParaRPr lang="en-US" b="1">
            <a:solidFill>
              <a:schemeClr val="tx1"/>
            </a:solidFill>
          </a:endParaRPr>
        </a:p>
      </dgm:t>
    </dgm:pt>
    <dgm:pt modelId="{2430DF25-0662-42D3-958A-660E850B99BB}" type="sibTrans" cxnId="{D2AEF6E7-13DE-4094-A0E6-7C00EEF48BB1}">
      <dgm:prSet/>
      <dgm:spPr/>
      <dgm:t>
        <a:bodyPr/>
        <a:lstStyle/>
        <a:p>
          <a:endParaRPr lang="en-US" b="1">
            <a:solidFill>
              <a:schemeClr val="tx1"/>
            </a:solidFill>
          </a:endParaRPr>
        </a:p>
      </dgm:t>
    </dgm:pt>
    <dgm:pt modelId="{FABCD214-9223-426D-A627-8747964F14D5}">
      <dgm:prSet phldrT="[Text]" custT="1"/>
      <dgm:spPr>
        <a:solidFill>
          <a:schemeClr val="accent4">
            <a:lumMod val="75000"/>
          </a:schemeClr>
        </a:solidFill>
      </dgm:spPr>
      <dgm:t>
        <a:bodyPr/>
        <a:lstStyle/>
        <a:p>
          <a:r>
            <a:rPr lang="en-US" sz="2000" b="1" dirty="0" smtClean="0">
              <a:solidFill>
                <a:schemeClr val="bg1"/>
              </a:solidFill>
            </a:rPr>
            <a:t>PENGESAHAN </a:t>
          </a:r>
          <a:r>
            <a:rPr lang="en-US" sz="1200" b="1" dirty="0" smtClean="0">
              <a:solidFill>
                <a:schemeClr val="bg1"/>
              </a:solidFill>
            </a:rPr>
            <a:t>(</a:t>
          </a:r>
          <a:r>
            <a:rPr lang="en-US" sz="1200" b="1" dirty="0" err="1" smtClean="0">
              <a:solidFill>
                <a:schemeClr val="bg1"/>
              </a:solidFill>
            </a:rPr>
            <a:t>Pencatatan</a:t>
          </a:r>
          <a:r>
            <a:rPr lang="en-US" sz="1200" b="1" dirty="0" smtClean="0">
              <a:solidFill>
                <a:schemeClr val="bg1"/>
              </a:solidFill>
            </a:rPr>
            <a:t> </a:t>
          </a:r>
          <a:r>
            <a:rPr lang="en-US" sz="1200" b="1" dirty="0" err="1" smtClean="0">
              <a:solidFill>
                <a:schemeClr val="bg1"/>
              </a:solidFill>
            </a:rPr>
            <a:t>Beban</a:t>
          </a:r>
          <a:r>
            <a:rPr lang="en-US" sz="1200" b="1" dirty="0" smtClean="0">
              <a:solidFill>
                <a:schemeClr val="bg1"/>
              </a:solidFill>
            </a:rPr>
            <a:t> </a:t>
          </a:r>
          <a:r>
            <a:rPr lang="en-US" sz="1200" b="1" dirty="0" err="1" smtClean="0">
              <a:solidFill>
                <a:schemeClr val="bg1"/>
              </a:solidFill>
            </a:rPr>
            <a:t>Jasa</a:t>
          </a:r>
          <a:r>
            <a:rPr lang="en-US" sz="1200" b="1" dirty="0" smtClean="0">
              <a:solidFill>
                <a:schemeClr val="bg1"/>
              </a:solidFill>
            </a:rPr>
            <a:t>, </a:t>
          </a:r>
          <a:r>
            <a:rPr lang="en-US" sz="1200" b="1" dirty="0" err="1" smtClean="0">
              <a:solidFill>
                <a:schemeClr val="bg1"/>
              </a:solidFill>
            </a:rPr>
            <a:t>Aset</a:t>
          </a:r>
          <a:r>
            <a:rPr lang="en-US" sz="1200" b="1" dirty="0" smtClean="0">
              <a:solidFill>
                <a:schemeClr val="bg1"/>
              </a:solidFill>
            </a:rPr>
            <a:t>/</a:t>
          </a:r>
          <a:r>
            <a:rPr lang="en-US" sz="1200" b="1" dirty="0" err="1" smtClean="0">
              <a:solidFill>
                <a:schemeClr val="bg1"/>
              </a:solidFill>
            </a:rPr>
            <a:t>Persediaan</a:t>
          </a:r>
          <a:r>
            <a:rPr lang="en-US" sz="1200" b="1" dirty="0" smtClean="0">
              <a:solidFill>
                <a:schemeClr val="bg1"/>
              </a:solidFill>
            </a:rPr>
            <a:t>)</a:t>
          </a:r>
          <a:r>
            <a:rPr lang="en-US" sz="1800" b="1" dirty="0" smtClean="0">
              <a:solidFill>
                <a:schemeClr val="bg1"/>
              </a:solidFill>
            </a:rPr>
            <a:t> </a:t>
          </a:r>
        </a:p>
        <a:p>
          <a:r>
            <a:rPr lang="en-US" sz="1800" b="1" dirty="0" err="1" smtClean="0">
              <a:solidFill>
                <a:schemeClr val="bg1"/>
              </a:solidFill>
            </a:rPr>
            <a:t>ke</a:t>
          </a:r>
          <a:r>
            <a:rPr lang="en-US" sz="1800" b="1" dirty="0" smtClean="0">
              <a:solidFill>
                <a:schemeClr val="bg1"/>
              </a:solidFill>
            </a:rPr>
            <a:t> </a:t>
          </a:r>
          <a:r>
            <a:rPr lang="en-US" sz="2000" b="1" dirty="0" smtClean="0">
              <a:solidFill>
                <a:schemeClr val="bg1"/>
              </a:solidFill>
            </a:rPr>
            <a:t>KPPN</a:t>
          </a:r>
          <a:endParaRPr lang="en-US" sz="2000" b="1" dirty="0">
            <a:solidFill>
              <a:schemeClr val="bg1"/>
            </a:solidFill>
          </a:endParaRPr>
        </a:p>
      </dgm:t>
    </dgm:pt>
    <dgm:pt modelId="{E4628A18-7B52-44F2-8BC1-A687CC93CCB3}" type="parTrans" cxnId="{BDAAF42F-33AC-4EF3-BADE-A760D17C3722}">
      <dgm:prSet/>
      <dgm:spPr/>
      <dgm:t>
        <a:bodyPr/>
        <a:lstStyle/>
        <a:p>
          <a:endParaRPr lang="en-US" b="1">
            <a:solidFill>
              <a:schemeClr val="tx1"/>
            </a:solidFill>
          </a:endParaRPr>
        </a:p>
      </dgm:t>
    </dgm:pt>
    <dgm:pt modelId="{9F5BE7E8-E083-4E82-9E64-C4A5B3010C9F}" type="sibTrans" cxnId="{BDAAF42F-33AC-4EF3-BADE-A760D17C3722}">
      <dgm:prSet/>
      <dgm:spPr/>
      <dgm:t>
        <a:bodyPr/>
        <a:lstStyle/>
        <a:p>
          <a:endParaRPr lang="en-US" b="1">
            <a:solidFill>
              <a:schemeClr val="tx1"/>
            </a:solidFill>
          </a:endParaRPr>
        </a:p>
      </dgm:t>
    </dgm:pt>
    <dgm:pt modelId="{21BDCE73-45C4-42D3-A95D-25208E3DB31E}" type="pres">
      <dgm:prSet presAssocID="{0F1CF66E-380C-4B03-BEDB-351F27BF12F0}" presName="CompostProcess" presStyleCnt="0">
        <dgm:presLayoutVars>
          <dgm:dir/>
          <dgm:resizeHandles val="exact"/>
        </dgm:presLayoutVars>
      </dgm:prSet>
      <dgm:spPr/>
    </dgm:pt>
    <dgm:pt modelId="{5ADE8D82-FE41-45B6-B0E1-A02865DCFE12}" type="pres">
      <dgm:prSet presAssocID="{0F1CF66E-380C-4B03-BEDB-351F27BF12F0}" presName="arrow" presStyleLbl="bgShp" presStyleIdx="0" presStyleCnt="1"/>
      <dgm:spPr>
        <a:solidFill>
          <a:schemeClr val="accent6">
            <a:lumMod val="40000"/>
            <a:lumOff val="60000"/>
            <a:alpha val="50000"/>
          </a:schemeClr>
        </a:solidFill>
      </dgm:spPr>
    </dgm:pt>
    <dgm:pt modelId="{A5C5E2AD-C6CD-4152-8FC4-D8E5E0106EDD}" type="pres">
      <dgm:prSet presAssocID="{0F1CF66E-380C-4B03-BEDB-351F27BF12F0}" presName="linearProcess" presStyleCnt="0"/>
      <dgm:spPr/>
    </dgm:pt>
    <dgm:pt modelId="{8C749BF7-F9C6-4DA1-86CD-4AE44B4B4B8B}" type="pres">
      <dgm:prSet presAssocID="{994A911E-DF0C-4BD9-9982-7A23ADA41346}" presName="textNode" presStyleLbl="node1" presStyleIdx="0" presStyleCnt="4">
        <dgm:presLayoutVars>
          <dgm:bulletEnabled val="1"/>
        </dgm:presLayoutVars>
      </dgm:prSet>
      <dgm:spPr/>
      <dgm:t>
        <a:bodyPr/>
        <a:lstStyle/>
        <a:p>
          <a:endParaRPr lang="en-US"/>
        </a:p>
      </dgm:t>
    </dgm:pt>
    <dgm:pt modelId="{F8820DD9-410D-4D6D-91F6-36C2D3A958C4}" type="pres">
      <dgm:prSet presAssocID="{2C403E89-BE00-401A-B63B-86511A414DC0}" presName="sibTrans" presStyleCnt="0"/>
      <dgm:spPr/>
    </dgm:pt>
    <dgm:pt modelId="{712A004F-1E20-42CA-A223-ACB2EE96D79B}" type="pres">
      <dgm:prSet presAssocID="{3234BCA0-00B8-410C-9E5C-7C0809AB4CA3}" presName="textNode" presStyleLbl="node1" presStyleIdx="1" presStyleCnt="4">
        <dgm:presLayoutVars>
          <dgm:bulletEnabled val="1"/>
        </dgm:presLayoutVars>
      </dgm:prSet>
      <dgm:spPr/>
      <dgm:t>
        <a:bodyPr/>
        <a:lstStyle/>
        <a:p>
          <a:endParaRPr lang="en-US"/>
        </a:p>
      </dgm:t>
    </dgm:pt>
    <dgm:pt modelId="{A3901EF2-F1CF-40D9-9A7C-CD8D5A8C50F7}" type="pres">
      <dgm:prSet presAssocID="{4FB6069C-DCAB-4274-B4C8-C7FD1A478B2F}" presName="sibTrans" presStyleCnt="0"/>
      <dgm:spPr/>
    </dgm:pt>
    <dgm:pt modelId="{48B0ABB1-9C4A-4C52-BC1E-EDCC36A6E43C}" type="pres">
      <dgm:prSet presAssocID="{7009AE36-20D3-4195-83E1-CA613AFF1B41}" presName="textNode" presStyleLbl="node1" presStyleIdx="2" presStyleCnt="4">
        <dgm:presLayoutVars>
          <dgm:bulletEnabled val="1"/>
        </dgm:presLayoutVars>
      </dgm:prSet>
      <dgm:spPr/>
      <dgm:t>
        <a:bodyPr/>
        <a:lstStyle/>
        <a:p>
          <a:endParaRPr lang="en-US"/>
        </a:p>
      </dgm:t>
    </dgm:pt>
    <dgm:pt modelId="{0F356D56-281A-4A68-9EE3-F87DDF95066C}" type="pres">
      <dgm:prSet presAssocID="{2430DF25-0662-42D3-958A-660E850B99BB}" presName="sibTrans" presStyleCnt="0"/>
      <dgm:spPr/>
    </dgm:pt>
    <dgm:pt modelId="{48C87282-CF70-474D-8195-F1C892943AD0}" type="pres">
      <dgm:prSet presAssocID="{FABCD214-9223-426D-A627-8747964F14D5}" presName="textNode" presStyleLbl="node1" presStyleIdx="3" presStyleCnt="4">
        <dgm:presLayoutVars>
          <dgm:bulletEnabled val="1"/>
        </dgm:presLayoutVars>
      </dgm:prSet>
      <dgm:spPr/>
      <dgm:t>
        <a:bodyPr/>
        <a:lstStyle/>
        <a:p>
          <a:endParaRPr lang="en-US"/>
        </a:p>
      </dgm:t>
    </dgm:pt>
  </dgm:ptLst>
  <dgm:cxnLst>
    <dgm:cxn modelId="{304816C7-71E6-4EE5-AF80-3B200C779BEA}" type="presOf" srcId="{0F1CF66E-380C-4B03-BEDB-351F27BF12F0}" destId="{21BDCE73-45C4-42D3-A95D-25208E3DB31E}" srcOrd="0" destOrd="0" presId="urn:microsoft.com/office/officeart/2005/8/layout/hProcess9"/>
    <dgm:cxn modelId="{B88749C9-A2E1-4F26-9C3F-5D165F11BDBA}" type="presOf" srcId="{7009AE36-20D3-4195-83E1-CA613AFF1B41}" destId="{48B0ABB1-9C4A-4C52-BC1E-EDCC36A6E43C}" srcOrd="0" destOrd="0" presId="urn:microsoft.com/office/officeart/2005/8/layout/hProcess9"/>
    <dgm:cxn modelId="{FE30769C-B13A-4568-BD51-6685784AACA6}" type="presOf" srcId="{994A911E-DF0C-4BD9-9982-7A23ADA41346}" destId="{8C749BF7-F9C6-4DA1-86CD-4AE44B4B4B8B}" srcOrd="0" destOrd="0" presId="urn:microsoft.com/office/officeart/2005/8/layout/hProcess9"/>
    <dgm:cxn modelId="{9B1ACB0D-7F2F-4BE5-9E85-1A97930E2EC9}" srcId="{0F1CF66E-380C-4B03-BEDB-351F27BF12F0}" destId="{3234BCA0-00B8-410C-9E5C-7C0809AB4CA3}" srcOrd="1" destOrd="0" parTransId="{929321F8-5506-43F0-8E89-B1A6E92E6211}" sibTransId="{4FB6069C-DCAB-4274-B4C8-C7FD1A478B2F}"/>
    <dgm:cxn modelId="{BDAAF42F-33AC-4EF3-BADE-A760D17C3722}" srcId="{0F1CF66E-380C-4B03-BEDB-351F27BF12F0}" destId="{FABCD214-9223-426D-A627-8747964F14D5}" srcOrd="3" destOrd="0" parTransId="{E4628A18-7B52-44F2-8BC1-A687CC93CCB3}" sibTransId="{9F5BE7E8-E083-4E82-9E64-C4A5B3010C9F}"/>
    <dgm:cxn modelId="{0B9143D2-BDDF-49E7-B3B6-0FB8598FF2F8}" type="presOf" srcId="{3234BCA0-00B8-410C-9E5C-7C0809AB4CA3}" destId="{712A004F-1E20-42CA-A223-ACB2EE96D79B}" srcOrd="0" destOrd="0" presId="urn:microsoft.com/office/officeart/2005/8/layout/hProcess9"/>
    <dgm:cxn modelId="{D2AEF6E7-13DE-4094-A0E6-7C00EEF48BB1}" srcId="{0F1CF66E-380C-4B03-BEDB-351F27BF12F0}" destId="{7009AE36-20D3-4195-83E1-CA613AFF1B41}" srcOrd="2" destOrd="0" parTransId="{CE3D4F32-AC5A-4152-AB3F-14D6B64AE8D5}" sibTransId="{2430DF25-0662-42D3-958A-660E850B99BB}"/>
    <dgm:cxn modelId="{83F1D293-1200-436A-BA1E-1CCFE525FACC}" srcId="{0F1CF66E-380C-4B03-BEDB-351F27BF12F0}" destId="{994A911E-DF0C-4BD9-9982-7A23ADA41346}" srcOrd="0" destOrd="0" parTransId="{E6CC93D1-8948-46C2-9A14-DEC45CFC7B1E}" sibTransId="{2C403E89-BE00-401A-B63B-86511A414DC0}"/>
    <dgm:cxn modelId="{8C6BACD5-DB29-419A-80A8-70781276DE14}" type="presOf" srcId="{FABCD214-9223-426D-A627-8747964F14D5}" destId="{48C87282-CF70-474D-8195-F1C892943AD0}" srcOrd="0" destOrd="0" presId="urn:microsoft.com/office/officeart/2005/8/layout/hProcess9"/>
    <dgm:cxn modelId="{D793259D-A2AF-47DD-9FF8-9D42A4598D3B}" type="presParOf" srcId="{21BDCE73-45C4-42D3-A95D-25208E3DB31E}" destId="{5ADE8D82-FE41-45B6-B0E1-A02865DCFE12}" srcOrd="0" destOrd="0" presId="urn:microsoft.com/office/officeart/2005/8/layout/hProcess9"/>
    <dgm:cxn modelId="{8D60C491-57E1-4987-BC6F-134DCCE93C67}" type="presParOf" srcId="{21BDCE73-45C4-42D3-A95D-25208E3DB31E}" destId="{A5C5E2AD-C6CD-4152-8FC4-D8E5E0106EDD}" srcOrd="1" destOrd="0" presId="urn:microsoft.com/office/officeart/2005/8/layout/hProcess9"/>
    <dgm:cxn modelId="{87D62B50-530A-43C2-A643-44ABA14368CE}" type="presParOf" srcId="{A5C5E2AD-C6CD-4152-8FC4-D8E5E0106EDD}" destId="{8C749BF7-F9C6-4DA1-86CD-4AE44B4B4B8B}" srcOrd="0" destOrd="0" presId="urn:microsoft.com/office/officeart/2005/8/layout/hProcess9"/>
    <dgm:cxn modelId="{C81352BC-F943-48E2-A671-386C6238ED78}" type="presParOf" srcId="{A5C5E2AD-C6CD-4152-8FC4-D8E5E0106EDD}" destId="{F8820DD9-410D-4D6D-91F6-36C2D3A958C4}" srcOrd="1" destOrd="0" presId="urn:microsoft.com/office/officeart/2005/8/layout/hProcess9"/>
    <dgm:cxn modelId="{FEBA2C3D-9E0F-4C0D-A868-48975B6CEF5A}" type="presParOf" srcId="{A5C5E2AD-C6CD-4152-8FC4-D8E5E0106EDD}" destId="{712A004F-1E20-42CA-A223-ACB2EE96D79B}" srcOrd="2" destOrd="0" presId="urn:microsoft.com/office/officeart/2005/8/layout/hProcess9"/>
    <dgm:cxn modelId="{1B3DF6BB-0AC2-4C15-B3AA-4A8037655983}" type="presParOf" srcId="{A5C5E2AD-C6CD-4152-8FC4-D8E5E0106EDD}" destId="{A3901EF2-F1CF-40D9-9A7C-CD8D5A8C50F7}" srcOrd="3" destOrd="0" presId="urn:microsoft.com/office/officeart/2005/8/layout/hProcess9"/>
    <dgm:cxn modelId="{259A5172-C6C0-4FD1-B330-E65D344E21CC}" type="presParOf" srcId="{A5C5E2AD-C6CD-4152-8FC4-D8E5E0106EDD}" destId="{48B0ABB1-9C4A-4C52-BC1E-EDCC36A6E43C}" srcOrd="4" destOrd="0" presId="urn:microsoft.com/office/officeart/2005/8/layout/hProcess9"/>
    <dgm:cxn modelId="{2EF0CB56-0323-454C-9AFE-EAF28430C594}" type="presParOf" srcId="{A5C5E2AD-C6CD-4152-8FC4-D8E5E0106EDD}" destId="{0F356D56-281A-4A68-9EE3-F87DDF95066C}" srcOrd="5" destOrd="0" presId="urn:microsoft.com/office/officeart/2005/8/layout/hProcess9"/>
    <dgm:cxn modelId="{B8195A39-411F-42B5-99FE-8ECF3AB90776}" type="presParOf" srcId="{A5C5E2AD-C6CD-4152-8FC4-D8E5E0106EDD}" destId="{48C87282-CF70-474D-8195-F1C892943AD0}" srcOrd="6" destOrd="0" presId="urn:microsoft.com/office/officeart/2005/8/layout/hProcess9"/>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434DD50-6CE0-4C14-934A-353FF5123EE4}"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53482E19-AD41-4E47-BEC0-7C4334153B0C}">
      <dgm:prSet phldrT="[Text]"/>
      <dgm:spPr>
        <a:solidFill>
          <a:srgbClr val="92D050"/>
        </a:solidFill>
      </dgm:spPr>
      <dgm:t>
        <a:bodyPr/>
        <a:lstStyle/>
        <a:p>
          <a:pPr algn="ctr"/>
          <a:r>
            <a:rPr lang="id-ID" dirty="0" smtClean="0"/>
            <a:t>1.</a:t>
          </a:r>
          <a:endParaRPr lang="en-US" dirty="0"/>
        </a:p>
      </dgm:t>
    </dgm:pt>
    <dgm:pt modelId="{AF99F24F-2F0D-4DCE-B715-28AA6B79129B}" type="parTrans" cxnId="{28BA7CA7-AC9B-4155-BD15-A1D08B38EC1D}">
      <dgm:prSet/>
      <dgm:spPr/>
      <dgm:t>
        <a:bodyPr/>
        <a:lstStyle/>
        <a:p>
          <a:endParaRPr lang="en-US"/>
        </a:p>
      </dgm:t>
    </dgm:pt>
    <dgm:pt modelId="{45F81C5E-DEB9-4E76-9795-A49AA0560F78}" type="sibTrans" cxnId="{28BA7CA7-AC9B-4155-BD15-A1D08B38EC1D}">
      <dgm:prSet/>
      <dgm:spPr/>
      <dgm:t>
        <a:bodyPr/>
        <a:lstStyle/>
        <a:p>
          <a:endParaRPr lang="en-US"/>
        </a:p>
      </dgm:t>
    </dgm:pt>
    <dgm:pt modelId="{AD09832A-B30C-4D64-9EA1-2DDF457941AF}">
      <dgm:prSet phldrT="[Text]"/>
      <dgm:spPr>
        <a:solidFill>
          <a:srgbClr val="085815">
            <a:alpha val="90000"/>
          </a:srgbClr>
        </a:solidFill>
      </dgm:spPr>
      <dgm:t>
        <a:bodyPr/>
        <a:lstStyle/>
        <a:p>
          <a:endParaRPr lang="en-US" dirty="0">
            <a:solidFill>
              <a:schemeClr val="accent3">
                <a:lumMod val="95000"/>
              </a:schemeClr>
            </a:solidFill>
          </a:endParaRPr>
        </a:p>
      </dgm:t>
    </dgm:pt>
    <dgm:pt modelId="{54C8F974-348A-4C15-9549-6538CEC1D349}" type="parTrans" cxnId="{19F1576E-FBD8-4947-98A6-F2EA23B3FFCB}">
      <dgm:prSet/>
      <dgm:spPr/>
      <dgm:t>
        <a:bodyPr/>
        <a:lstStyle/>
        <a:p>
          <a:endParaRPr lang="en-US"/>
        </a:p>
      </dgm:t>
    </dgm:pt>
    <dgm:pt modelId="{E0D460C0-6BF9-4970-9232-172D75573559}" type="sibTrans" cxnId="{19F1576E-FBD8-4947-98A6-F2EA23B3FFCB}">
      <dgm:prSet/>
      <dgm:spPr/>
      <dgm:t>
        <a:bodyPr/>
        <a:lstStyle/>
        <a:p>
          <a:endParaRPr lang="en-US"/>
        </a:p>
      </dgm:t>
    </dgm:pt>
    <dgm:pt modelId="{041E8AD9-0923-4D5B-BEA5-8106DDDBB0BF}">
      <dgm:prSet phldrT="[Text]"/>
      <dgm:spPr>
        <a:solidFill>
          <a:srgbClr val="00B050"/>
        </a:solidFill>
      </dgm:spPr>
      <dgm:t>
        <a:bodyPr/>
        <a:lstStyle/>
        <a:p>
          <a:r>
            <a:rPr lang="en-US" dirty="0" smtClean="0"/>
            <a:t>2</a:t>
          </a:r>
          <a:r>
            <a:rPr lang="id-ID" dirty="0" smtClean="0"/>
            <a:t>.</a:t>
          </a:r>
          <a:endParaRPr lang="en-US" dirty="0"/>
        </a:p>
      </dgm:t>
    </dgm:pt>
    <dgm:pt modelId="{E2527D8A-4995-49F4-BC4F-AE794077D71B}" type="parTrans" cxnId="{51BEC278-F4B1-438C-ABA1-3101D3DDA64D}">
      <dgm:prSet/>
      <dgm:spPr/>
      <dgm:t>
        <a:bodyPr/>
        <a:lstStyle/>
        <a:p>
          <a:endParaRPr lang="en-US"/>
        </a:p>
      </dgm:t>
    </dgm:pt>
    <dgm:pt modelId="{FF8A818A-CC69-4B5F-9676-09688A09BEC7}" type="sibTrans" cxnId="{51BEC278-F4B1-438C-ABA1-3101D3DDA64D}">
      <dgm:prSet/>
      <dgm:spPr/>
      <dgm:t>
        <a:bodyPr/>
        <a:lstStyle/>
        <a:p>
          <a:endParaRPr lang="en-US"/>
        </a:p>
      </dgm:t>
    </dgm:pt>
    <dgm:pt modelId="{16748632-6B94-44F1-9E86-2898C8C6C8D9}">
      <dgm:prSet phldrT="[Text]"/>
      <dgm:spPr>
        <a:solidFill>
          <a:srgbClr val="50FA60">
            <a:alpha val="90000"/>
          </a:srgbClr>
        </a:solidFill>
      </dgm:spPr>
      <dgm:t>
        <a:bodyPr/>
        <a:lstStyle/>
        <a:p>
          <a:endParaRPr lang="en-US" dirty="0">
            <a:solidFill>
              <a:srgbClr val="002060"/>
            </a:solidFill>
          </a:endParaRPr>
        </a:p>
      </dgm:t>
    </dgm:pt>
    <dgm:pt modelId="{4ED3CEDE-6028-4845-93B4-1368A7061B61}" type="parTrans" cxnId="{16674FE3-10EA-4714-B91A-5EA3DDF0551A}">
      <dgm:prSet/>
      <dgm:spPr/>
      <dgm:t>
        <a:bodyPr/>
        <a:lstStyle/>
        <a:p>
          <a:endParaRPr lang="en-US"/>
        </a:p>
      </dgm:t>
    </dgm:pt>
    <dgm:pt modelId="{45BCD88B-2F9C-4BFF-8C5A-0A2BEC5F12BE}" type="sibTrans" cxnId="{16674FE3-10EA-4714-B91A-5EA3DDF0551A}">
      <dgm:prSet/>
      <dgm:spPr/>
      <dgm:t>
        <a:bodyPr/>
        <a:lstStyle/>
        <a:p>
          <a:endParaRPr lang="en-US"/>
        </a:p>
      </dgm:t>
    </dgm:pt>
    <dgm:pt modelId="{2EBA206A-222D-470A-BCEA-B1D38BA7D6C8}">
      <dgm:prSet/>
      <dgm:spPr>
        <a:solidFill>
          <a:srgbClr val="085815">
            <a:alpha val="90000"/>
          </a:srgbClr>
        </a:solidFill>
      </dgm:spPr>
      <dgm:t>
        <a:bodyPr/>
        <a:lstStyle/>
        <a:p>
          <a:r>
            <a:rPr lang="id-ID" dirty="0" smtClean="0">
              <a:solidFill>
                <a:schemeClr val="accent3">
                  <a:lumMod val="95000"/>
                </a:schemeClr>
              </a:solidFill>
            </a:rPr>
            <a:t>T</a:t>
          </a:r>
          <a:r>
            <a:rPr lang="en-US" dirty="0" err="1" smtClean="0">
              <a:solidFill>
                <a:schemeClr val="accent3">
                  <a:lumMod val="95000"/>
                </a:schemeClr>
              </a:solidFill>
            </a:rPr>
            <a:t>erdapat</a:t>
          </a:r>
          <a:r>
            <a:rPr lang="en-US" dirty="0" smtClean="0">
              <a:solidFill>
                <a:schemeClr val="accent3">
                  <a:lumMod val="95000"/>
                </a:schemeClr>
              </a:solidFill>
            </a:rPr>
            <a:t> </a:t>
          </a:r>
          <a:r>
            <a:rPr lang="en-US" dirty="0" err="1" smtClean="0">
              <a:solidFill>
                <a:schemeClr val="accent3">
                  <a:lumMod val="95000"/>
                </a:schemeClr>
              </a:solidFill>
            </a:rPr>
            <a:t>kegiatan</a:t>
          </a:r>
          <a:r>
            <a:rPr lang="en-US" dirty="0" smtClean="0">
              <a:solidFill>
                <a:schemeClr val="accent3">
                  <a:lumMod val="95000"/>
                </a:schemeClr>
              </a:solidFill>
            </a:rPr>
            <a:t> yang </a:t>
          </a:r>
          <a:r>
            <a:rPr lang="en-US" dirty="0" err="1" smtClean="0">
              <a:solidFill>
                <a:schemeClr val="accent3">
                  <a:lumMod val="95000"/>
                </a:schemeClr>
              </a:solidFill>
            </a:rPr>
            <a:t>lokasinya</a:t>
          </a:r>
          <a:r>
            <a:rPr lang="en-US" dirty="0" smtClean="0">
              <a:solidFill>
                <a:schemeClr val="accent3">
                  <a:lumMod val="95000"/>
                </a:schemeClr>
              </a:solidFill>
            </a:rPr>
            <a:t> </a:t>
          </a:r>
          <a:r>
            <a:rPr lang="en-US" dirty="0" err="1" smtClean="0">
              <a:solidFill>
                <a:schemeClr val="accent3">
                  <a:lumMod val="95000"/>
                </a:schemeClr>
              </a:solidFill>
            </a:rPr>
            <a:t>berjauhan</a:t>
          </a:r>
          <a:r>
            <a:rPr lang="en-US" dirty="0" smtClean="0">
              <a:solidFill>
                <a:schemeClr val="accent3">
                  <a:lumMod val="95000"/>
                </a:schemeClr>
              </a:solidFill>
            </a:rPr>
            <a:t> </a:t>
          </a:r>
          <a:r>
            <a:rPr lang="en-US" dirty="0" err="1" smtClean="0">
              <a:solidFill>
                <a:schemeClr val="accent3">
                  <a:lumMod val="95000"/>
                </a:schemeClr>
              </a:solidFill>
            </a:rPr>
            <a:t>dengan</a:t>
          </a:r>
          <a:r>
            <a:rPr lang="en-US" dirty="0" smtClean="0">
              <a:solidFill>
                <a:schemeClr val="accent3">
                  <a:lumMod val="95000"/>
                </a:schemeClr>
              </a:solidFill>
            </a:rPr>
            <a:t> </a:t>
          </a:r>
          <a:r>
            <a:rPr lang="en-US" dirty="0" err="1" smtClean="0">
              <a:solidFill>
                <a:schemeClr val="accent3">
                  <a:lumMod val="95000"/>
                </a:schemeClr>
              </a:solidFill>
            </a:rPr>
            <a:t>tempat</a:t>
          </a:r>
          <a:r>
            <a:rPr lang="en-US" dirty="0" smtClean="0">
              <a:solidFill>
                <a:schemeClr val="accent3">
                  <a:lumMod val="95000"/>
                </a:schemeClr>
              </a:solidFill>
            </a:rPr>
            <a:t> </a:t>
          </a:r>
          <a:r>
            <a:rPr lang="en-US" dirty="0" err="1" smtClean="0">
              <a:solidFill>
                <a:schemeClr val="accent3">
                  <a:lumMod val="95000"/>
                </a:schemeClr>
              </a:solidFill>
            </a:rPr>
            <a:t>kedudukan</a:t>
          </a:r>
          <a:r>
            <a:rPr lang="en-US" dirty="0" smtClean="0">
              <a:solidFill>
                <a:schemeClr val="accent3">
                  <a:lumMod val="95000"/>
                </a:schemeClr>
              </a:solidFill>
            </a:rPr>
            <a:t> </a:t>
          </a:r>
          <a:r>
            <a:rPr lang="en-US" dirty="0" err="1" smtClean="0">
              <a:solidFill>
                <a:schemeClr val="accent3">
                  <a:lumMod val="95000"/>
                </a:schemeClr>
              </a:solidFill>
            </a:rPr>
            <a:t>Bendahara</a:t>
          </a:r>
          <a:r>
            <a:rPr lang="en-US" dirty="0" smtClean="0">
              <a:solidFill>
                <a:schemeClr val="accent3">
                  <a:lumMod val="95000"/>
                </a:schemeClr>
              </a:solidFill>
            </a:rPr>
            <a:t> </a:t>
          </a:r>
          <a:r>
            <a:rPr lang="en-US" dirty="0" err="1" smtClean="0">
              <a:solidFill>
                <a:schemeClr val="accent3">
                  <a:lumMod val="95000"/>
                </a:schemeClr>
              </a:solidFill>
            </a:rPr>
            <a:t>Pengeluaran</a:t>
          </a:r>
          <a:r>
            <a:rPr lang="id-ID" dirty="0" smtClean="0">
              <a:solidFill>
                <a:schemeClr val="accent3">
                  <a:lumMod val="95000"/>
                </a:schemeClr>
              </a:solidFill>
            </a:rPr>
            <a:t>.</a:t>
          </a:r>
          <a:endParaRPr lang="id-ID" dirty="0">
            <a:solidFill>
              <a:schemeClr val="accent3">
                <a:lumMod val="95000"/>
              </a:schemeClr>
            </a:solidFill>
          </a:endParaRPr>
        </a:p>
      </dgm:t>
    </dgm:pt>
    <dgm:pt modelId="{738949AA-B1F4-4A52-8F82-623B03E99439}" type="parTrans" cxnId="{7E4C4CD2-5F3B-42D5-9340-06EEF0717810}">
      <dgm:prSet/>
      <dgm:spPr/>
      <dgm:t>
        <a:bodyPr/>
        <a:lstStyle/>
        <a:p>
          <a:endParaRPr lang="id-ID"/>
        </a:p>
      </dgm:t>
    </dgm:pt>
    <dgm:pt modelId="{EFE2D577-2403-406D-ACD8-BBEAA6F60BEE}" type="sibTrans" cxnId="{7E4C4CD2-5F3B-42D5-9340-06EEF0717810}">
      <dgm:prSet/>
      <dgm:spPr/>
      <dgm:t>
        <a:bodyPr/>
        <a:lstStyle/>
        <a:p>
          <a:endParaRPr lang="id-ID"/>
        </a:p>
      </dgm:t>
    </dgm:pt>
    <dgm:pt modelId="{4F9CEFAF-C7D7-49DD-982B-948486C70EA5}">
      <dgm:prSet/>
      <dgm:spPr>
        <a:solidFill>
          <a:srgbClr val="50FA60">
            <a:alpha val="90000"/>
          </a:srgbClr>
        </a:solidFill>
      </dgm:spPr>
      <dgm:t>
        <a:bodyPr/>
        <a:lstStyle/>
        <a:p>
          <a:r>
            <a:rPr lang="id-ID" dirty="0" smtClean="0"/>
            <a:t>B</a:t>
          </a:r>
          <a:r>
            <a:rPr lang="en-US" dirty="0" err="1" smtClean="0"/>
            <a:t>eban</a:t>
          </a:r>
          <a:r>
            <a:rPr lang="en-US" dirty="0" smtClean="0"/>
            <a:t> </a:t>
          </a:r>
          <a:r>
            <a:rPr lang="en-US" dirty="0" err="1" smtClean="0"/>
            <a:t>kerja</a:t>
          </a:r>
          <a:r>
            <a:rPr lang="en-US" dirty="0" smtClean="0"/>
            <a:t> </a:t>
          </a:r>
          <a:r>
            <a:rPr lang="en-US" dirty="0" err="1" smtClean="0"/>
            <a:t>Bendahara</a:t>
          </a:r>
          <a:r>
            <a:rPr lang="en-US" dirty="0" smtClean="0"/>
            <a:t> </a:t>
          </a:r>
          <a:r>
            <a:rPr lang="en-US" dirty="0" err="1" smtClean="0"/>
            <a:t>Pengeluaran</a:t>
          </a:r>
          <a:r>
            <a:rPr lang="en-US" dirty="0" smtClean="0"/>
            <a:t> </a:t>
          </a:r>
          <a:r>
            <a:rPr lang="en-US" dirty="0" err="1" smtClean="0"/>
            <a:t>sangat</a:t>
          </a:r>
          <a:r>
            <a:rPr lang="en-US" dirty="0" smtClean="0"/>
            <a:t> </a:t>
          </a:r>
          <a:r>
            <a:rPr lang="en-US" dirty="0" err="1" smtClean="0"/>
            <a:t>berat</a:t>
          </a:r>
          <a:r>
            <a:rPr lang="en-US" dirty="0" smtClean="0"/>
            <a:t> </a:t>
          </a:r>
          <a:r>
            <a:rPr lang="en-US" dirty="0" err="1" smtClean="0"/>
            <a:t>berdasarkan</a:t>
          </a:r>
          <a:r>
            <a:rPr lang="en-US" dirty="0" smtClean="0"/>
            <a:t> </a:t>
          </a:r>
          <a:r>
            <a:rPr lang="en-US" dirty="0" err="1" smtClean="0"/>
            <a:t>penilaian</a:t>
          </a:r>
          <a:r>
            <a:rPr lang="en-US" dirty="0" smtClean="0"/>
            <a:t> </a:t>
          </a:r>
          <a:r>
            <a:rPr lang="en-US" dirty="0" err="1" smtClean="0"/>
            <a:t>Kepala</a:t>
          </a:r>
          <a:r>
            <a:rPr lang="en-US" dirty="0" smtClean="0"/>
            <a:t> Kantor/</a:t>
          </a:r>
          <a:r>
            <a:rPr lang="id-ID" dirty="0" smtClean="0"/>
            <a:t>S</a:t>
          </a:r>
          <a:r>
            <a:rPr lang="en-US" dirty="0" err="1" smtClean="0"/>
            <a:t>atker</a:t>
          </a:r>
          <a:r>
            <a:rPr lang="id-ID" dirty="0" smtClean="0"/>
            <a:t>.</a:t>
          </a:r>
          <a:endParaRPr lang="id-ID" dirty="0"/>
        </a:p>
      </dgm:t>
    </dgm:pt>
    <dgm:pt modelId="{A662F688-9C83-4B0C-A3D3-0A0B7DC838F6}" type="parTrans" cxnId="{842BAA55-552A-4020-B91C-73E8F7277FFF}">
      <dgm:prSet/>
      <dgm:spPr/>
      <dgm:t>
        <a:bodyPr/>
        <a:lstStyle/>
        <a:p>
          <a:endParaRPr lang="id-ID"/>
        </a:p>
      </dgm:t>
    </dgm:pt>
    <dgm:pt modelId="{A9BEA22D-3C02-4CDD-8B28-5E7B1EAE4E0C}" type="sibTrans" cxnId="{842BAA55-552A-4020-B91C-73E8F7277FFF}">
      <dgm:prSet/>
      <dgm:spPr/>
      <dgm:t>
        <a:bodyPr/>
        <a:lstStyle/>
        <a:p>
          <a:endParaRPr lang="id-ID"/>
        </a:p>
      </dgm:t>
    </dgm:pt>
    <dgm:pt modelId="{89D46A85-A3AA-475F-A9F8-A4F047CC8F82}" type="pres">
      <dgm:prSet presAssocID="{D434DD50-6CE0-4C14-934A-353FF5123EE4}" presName="Name0" presStyleCnt="0">
        <dgm:presLayoutVars>
          <dgm:dir/>
          <dgm:animLvl val="lvl"/>
          <dgm:resizeHandles val="exact"/>
        </dgm:presLayoutVars>
      </dgm:prSet>
      <dgm:spPr/>
      <dgm:t>
        <a:bodyPr/>
        <a:lstStyle/>
        <a:p>
          <a:endParaRPr lang="en-US"/>
        </a:p>
      </dgm:t>
    </dgm:pt>
    <dgm:pt modelId="{EB9D003A-2649-4E48-844C-458C5F8608D5}" type="pres">
      <dgm:prSet presAssocID="{53482E19-AD41-4E47-BEC0-7C4334153B0C}" presName="linNode" presStyleCnt="0"/>
      <dgm:spPr/>
    </dgm:pt>
    <dgm:pt modelId="{EE3F0873-C9F8-453F-83C9-50EAA0C6464D}" type="pres">
      <dgm:prSet presAssocID="{53482E19-AD41-4E47-BEC0-7C4334153B0C}" presName="parentText" presStyleLbl="node1" presStyleIdx="0" presStyleCnt="2" custScaleX="70565" custLinFactNeighborY="-2">
        <dgm:presLayoutVars>
          <dgm:chMax val="1"/>
          <dgm:bulletEnabled val="1"/>
        </dgm:presLayoutVars>
      </dgm:prSet>
      <dgm:spPr/>
      <dgm:t>
        <a:bodyPr/>
        <a:lstStyle/>
        <a:p>
          <a:endParaRPr lang="en-US"/>
        </a:p>
      </dgm:t>
    </dgm:pt>
    <dgm:pt modelId="{D8E80025-05B2-4870-B68A-5ED5274BAD74}" type="pres">
      <dgm:prSet presAssocID="{53482E19-AD41-4E47-BEC0-7C4334153B0C}" presName="descendantText" presStyleLbl="alignAccFollowNode1" presStyleIdx="0" presStyleCnt="2" custScaleX="108003" custLinFactNeighborX="98" custLinFactNeighborY="-2214">
        <dgm:presLayoutVars>
          <dgm:bulletEnabled val="1"/>
        </dgm:presLayoutVars>
      </dgm:prSet>
      <dgm:spPr/>
      <dgm:t>
        <a:bodyPr/>
        <a:lstStyle/>
        <a:p>
          <a:endParaRPr lang="en-US"/>
        </a:p>
      </dgm:t>
    </dgm:pt>
    <dgm:pt modelId="{24B922CD-2CC0-4C7E-A943-D8101BE3EBCD}" type="pres">
      <dgm:prSet presAssocID="{45F81C5E-DEB9-4E76-9795-A49AA0560F78}" presName="sp" presStyleCnt="0"/>
      <dgm:spPr/>
    </dgm:pt>
    <dgm:pt modelId="{A9E6D666-1956-46D4-9666-0556B9C73A9D}" type="pres">
      <dgm:prSet presAssocID="{041E8AD9-0923-4D5B-BEA5-8106DDDBB0BF}" presName="linNode" presStyleCnt="0"/>
      <dgm:spPr/>
    </dgm:pt>
    <dgm:pt modelId="{6E5494FC-30EE-4705-AC92-FFD2923D0C1E}" type="pres">
      <dgm:prSet presAssocID="{041E8AD9-0923-4D5B-BEA5-8106DDDBB0BF}" presName="parentText" presStyleLbl="node1" presStyleIdx="1" presStyleCnt="2" custScaleX="70566">
        <dgm:presLayoutVars>
          <dgm:chMax val="1"/>
          <dgm:bulletEnabled val="1"/>
        </dgm:presLayoutVars>
      </dgm:prSet>
      <dgm:spPr/>
      <dgm:t>
        <a:bodyPr/>
        <a:lstStyle/>
        <a:p>
          <a:endParaRPr lang="en-US"/>
        </a:p>
      </dgm:t>
    </dgm:pt>
    <dgm:pt modelId="{E6B4D963-66BD-4B12-876D-8D216F108B67}" type="pres">
      <dgm:prSet presAssocID="{041E8AD9-0923-4D5B-BEA5-8106DDDBB0BF}" presName="descendantText" presStyleLbl="alignAccFollowNode1" presStyleIdx="1" presStyleCnt="2" custScaleX="108442">
        <dgm:presLayoutVars>
          <dgm:bulletEnabled val="1"/>
        </dgm:presLayoutVars>
      </dgm:prSet>
      <dgm:spPr/>
      <dgm:t>
        <a:bodyPr/>
        <a:lstStyle/>
        <a:p>
          <a:endParaRPr lang="en-US"/>
        </a:p>
      </dgm:t>
    </dgm:pt>
  </dgm:ptLst>
  <dgm:cxnLst>
    <dgm:cxn modelId="{CF12F740-BCDC-4296-B018-8B49DB249CB7}" type="presOf" srcId="{53482E19-AD41-4E47-BEC0-7C4334153B0C}" destId="{EE3F0873-C9F8-453F-83C9-50EAA0C6464D}" srcOrd="0" destOrd="0" presId="urn:microsoft.com/office/officeart/2005/8/layout/vList5"/>
    <dgm:cxn modelId="{F110FAEE-EEE3-443E-BFC8-BAF6B7A28014}" type="presOf" srcId="{D434DD50-6CE0-4C14-934A-353FF5123EE4}" destId="{89D46A85-A3AA-475F-A9F8-A4F047CC8F82}" srcOrd="0" destOrd="0" presId="urn:microsoft.com/office/officeart/2005/8/layout/vList5"/>
    <dgm:cxn modelId="{83BDFA58-D0FF-4E85-8F8E-8FAA768F14F3}" type="presOf" srcId="{16748632-6B94-44F1-9E86-2898C8C6C8D9}" destId="{E6B4D963-66BD-4B12-876D-8D216F108B67}" srcOrd="0" destOrd="0" presId="urn:microsoft.com/office/officeart/2005/8/layout/vList5"/>
    <dgm:cxn modelId="{28BA7CA7-AC9B-4155-BD15-A1D08B38EC1D}" srcId="{D434DD50-6CE0-4C14-934A-353FF5123EE4}" destId="{53482E19-AD41-4E47-BEC0-7C4334153B0C}" srcOrd="0" destOrd="0" parTransId="{AF99F24F-2F0D-4DCE-B715-28AA6B79129B}" sibTransId="{45F81C5E-DEB9-4E76-9795-A49AA0560F78}"/>
    <dgm:cxn modelId="{FF62E132-AF4F-4F22-B52C-7A83A02DA3BD}" type="presOf" srcId="{2EBA206A-222D-470A-BCEA-B1D38BA7D6C8}" destId="{D8E80025-05B2-4870-B68A-5ED5274BAD74}" srcOrd="0" destOrd="1" presId="urn:microsoft.com/office/officeart/2005/8/layout/vList5"/>
    <dgm:cxn modelId="{1609EECC-134E-405D-8A13-ADD631D0833C}" type="presOf" srcId="{4F9CEFAF-C7D7-49DD-982B-948486C70EA5}" destId="{E6B4D963-66BD-4B12-876D-8D216F108B67}" srcOrd="0" destOrd="1" presId="urn:microsoft.com/office/officeart/2005/8/layout/vList5"/>
    <dgm:cxn modelId="{16674FE3-10EA-4714-B91A-5EA3DDF0551A}" srcId="{041E8AD9-0923-4D5B-BEA5-8106DDDBB0BF}" destId="{16748632-6B94-44F1-9E86-2898C8C6C8D9}" srcOrd="0" destOrd="0" parTransId="{4ED3CEDE-6028-4845-93B4-1368A7061B61}" sibTransId="{45BCD88B-2F9C-4BFF-8C5A-0A2BEC5F12BE}"/>
    <dgm:cxn modelId="{842BAA55-552A-4020-B91C-73E8F7277FFF}" srcId="{041E8AD9-0923-4D5B-BEA5-8106DDDBB0BF}" destId="{4F9CEFAF-C7D7-49DD-982B-948486C70EA5}" srcOrd="1" destOrd="0" parTransId="{A662F688-9C83-4B0C-A3D3-0A0B7DC838F6}" sibTransId="{A9BEA22D-3C02-4CDD-8B28-5E7B1EAE4E0C}"/>
    <dgm:cxn modelId="{7E4C4CD2-5F3B-42D5-9340-06EEF0717810}" srcId="{53482E19-AD41-4E47-BEC0-7C4334153B0C}" destId="{2EBA206A-222D-470A-BCEA-B1D38BA7D6C8}" srcOrd="1" destOrd="0" parTransId="{738949AA-B1F4-4A52-8F82-623B03E99439}" sibTransId="{EFE2D577-2403-406D-ACD8-BBEAA6F60BEE}"/>
    <dgm:cxn modelId="{C3FE9DA0-FAA5-45FB-A7D9-071B31525F8C}" type="presOf" srcId="{041E8AD9-0923-4D5B-BEA5-8106DDDBB0BF}" destId="{6E5494FC-30EE-4705-AC92-FFD2923D0C1E}" srcOrd="0" destOrd="0" presId="urn:microsoft.com/office/officeart/2005/8/layout/vList5"/>
    <dgm:cxn modelId="{19F1576E-FBD8-4947-98A6-F2EA23B3FFCB}" srcId="{53482E19-AD41-4E47-BEC0-7C4334153B0C}" destId="{AD09832A-B30C-4D64-9EA1-2DDF457941AF}" srcOrd="0" destOrd="0" parTransId="{54C8F974-348A-4C15-9549-6538CEC1D349}" sibTransId="{E0D460C0-6BF9-4970-9232-172D75573559}"/>
    <dgm:cxn modelId="{706D5EDA-BC7E-4278-91C4-527BED5DC471}" type="presOf" srcId="{AD09832A-B30C-4D64-9EA1-2DDF457941AF}" destId="{D8E80025-05B2-4870-B68A-5ED5274BAD74}" srcOrd="0" destOrd="0" presId="urn:microsoft.com/office/officeart/2005/8/layout/vList5"/>
    <dgm:cxn modelId="{51BEC278-F4B1-438C-ABA1-3101D3DDA64D}" srcId="{D434DD50-6CE0-4C14-934A-353FF5123EE4}" destId="{041E8AD9-0923-4D5B-BEA5-8106DDDBB0BF}" srcOrd="1" destOrd="0" parTransId="{E2527D8A-4995-49F4-BC4F-AE794077D71B}" sibTransId="{FF8A818A-CC69-4B5F-9676-09688A09BEC7}"/>
    <dgm:cxn modelId="{A75CC858-36E0-4EA3-BEFA-10BC5604EE86}" type="presParOf" srcId="{89D46A85-A3AA-475F-A9F8-A4F047CC8F82}" destId="{EB9D003A-2649-4E48-844C-458C5F8608D5}" srcOrd="0" destOrd="0" presId="urn:microsoft.com/office/officeart/2005/8/layout/vList5"/>
    <dgm:cxn modelId="{FAEC9B52-7CC5-4DCC-AA7C-DF396515090F}" type="presParOf" srcId="{EB9D003A-2649-4E48-844C-458C5F8608D5}" destId="{EE3F0873-C9F8-453F-83C9-50EAA0C6464D}" srcOrd="0" destOrd="0" presId="urn:microsoft.com/office/officeart/2005/8/layout/vList5"/>
    <dgm:cxn modelId="{F8C58D87-B67D-45B4-AFB5-A834ABBFEBF9}" type="presParOf" srcId="{EB9D003A-2649-4E48-844C-458C5F8608D5}" destId="{D8E80025-05B2-4870-B68A-5ED5274BAD74}" srcOrd="1" destOrd="0" presId="urn:microsoft.com/office/officeart/2005/8/layout/vList5"/>
    <dgm:cxn modelId="{16E7DB0D-9BAB-4FA0-AE73-507D0D9AF80E}" type="presParOf" srcId="{89D46A85-A3AA-475F-A9F8-A4F047CC8F82}" destId="{24B922CD-2CC0-4C7E-A943-D8101BE3EBCD}" srcOrd="1" destOrd="0" presId="urn:microsoft.com/office/officeart/2005/8/layout/vList5"/>
    <dgm:cxn modelId="{151AC527-8E7F-4903-99A0-2BFA1D14B4DA}" type="presParOf" srcId="{89D46A85-A3AA-475F-A9F8-A4F047CC8F82}" destId="{A9E6D666-1956-46D4-9666-0556B9C73A9D}" srcOrd="2" destOrd="0" presId="urn:microsoft.com/office/officeart/2005/8/layout/vList5"/>
    <dgm:cxn modelId="{703DC829-145B-4AF6-9453-77906F651FD6}" type="presParOf" srcId="{A9E6D666-1956-46D4-9666-0556B9C73A9D}" destId="{6E5494FC-30EE-4705-AC92-FFD2923D0C1E}" srcOrd="0" destOrd="0" presId="urn:microsoft.com/office/officeart/2005/8/layout/vList5"/>
    <dgm:cxn modelId="{BE68F698-1C1B-483C-9280-971B72987E5F}" type="presParOf" srcId="{A9E6D666-1956-46D4-9666-0556B9C73A9D}" destId="{E6B4D963-66BD-4B12-876D-8D216F108B67}"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1760948-A04A-466F-B584-26570552766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id-ID"/>
        </a:p>
      </dgm:t>
    </dgm:pt>
    <dgm:pt modelId="{7AA80859-DBBC-423E-93BF-3139660280E0}">
      <dgm:prSet phldrT="[Text]"/>
      <dgm:spPr/>
      <dgm:t>
        <a:bodyPr/>
        <a:lstStyle/>
        <a:p>
          <a:r>
            <a:rPr lang="id-ID" dirty="0" smtClean="0"/>
            <a:t>1</a:t>
          </a:r>
          <a:endParaRPr lang="id-ID" dirty="0"/>
        </a:p>
      </dgm:t>
    </dgm:pt>
    <dgm:pt modelId="{53CB1776-479E-4711-9C27-9C7278BA44EE}" type="parTrans" cxnId="{620A55E3-CC47-4D68-A576-022449FFA2E8}">
      <dgm:prSet/>
      <dgm:spPr/>
      <dgm:t>
        <a:bodyPr/>
        <a:lstStyle/>
        <a:p>
          <a:endParaRPr lang="id-ID"/>
        </a:p>
      </dgm:t>
    </dgm:pt>
    <dgm:pt modelId="{4B356E2C-A60A-4D3F-89C7-D86FAF2F608C}" type="sibTrans" cxnId="{620A55E3-CC47-4D68-A576-022449FFA2E8}">
      <dgm:prSet/>
      <dgm:spPr/>
      <dgm:t>
        <a:bodyPr/>
        <a:lstStyle/>
        <a:p>
          <a:endParaRPr lang="id-ID"/>
        </a:p>
      </dgm:t>
    </dgm:pt>
    <dgm:pt modelId="{B54A441B-33EE-4170-A421-20E05A93982A}">
      <dgm:prSet phldrT="[Text]"/>
      <dgm:spPr/>
      <dgm:t>
        <a:bodyPr/>
        <a:lstStyle/>
        <a:p>
          <a:r>
            <a:rPr lang="en-US" dirty="0" err="1" smtClean="0"/>
            <a:t>Pemeriksaan</a:t>
          </a:r>
          <a:r>
            <a:rPr lang="en-US" dirty="0" smtClean="0"/>
            <a:t> </a:t>
          </a:r>
          <a:r>
            <a:rPr lang="en-US" dirty="0" err="1" smtClean="0"/>
            <a:t>dilakukan</a:t>
          </a:r>
          <a:r>
            <a:rPr lang="en-US" dirty="0" smtClean="0"/>
            <a:t> </a:t>
          </a:r>
          <a:r>
            <a:rPr lang="en-US" dirty="0" err="1" smtClean="0"/>
            <a:t>oleh</a:t>
          </a:r>
          <a:r>
            <a:rPr lang="en-US" dirty="0" smtClean="0"/>
            <a:t> KPA/PPK </a:t>
          </a:r>
          <a:r>
            <a:rPr lang="en-US" dirty="0" err="1" smtClean="0"/>
            <a:t>atas</a:t>
          </a:r>
          <a:r>
            <a:rPr lang="en-US" dirty="0" smtClean="0"/>
            <a:t> </a:t>
          </a:r>
          <a:r>
            <a:rPr lang="en-US" dirty="0" err="1" smtClean="0"/>
            <a:t>nama</a:t>
          </a:r>
          <a:r>
            <a:rPr lang="en-US" dirty="0" smtClean="0"/>
            <a:t> KPA/PPK</a:t>
          </a:r>
          <a:endParaRPr lang="id-ID" dirty="0"/>
        </a:p>
      </dgm:t>
    </dgm:pt>
    <dgm:pt modelId="{D3007BA3-55DF-4408-AAF2-9D56DBFF1C87}" type="parTrans" cxnId="{266FD5EF-F711-43CC-BDFD-E4FAAB64A6AB}">
      <dgm:prSet/>
      <dgm:spPr/>
      <dgm:t>
        <a:bodyPr/>
        <a:lstStyle/>
        <a:p>
          <a:endParaRPr lang="id-ID"/>
        </a:p>
      </dgm:t>
    </dgm:pt>
    <dgm:pt modelId="{EC373718-D655-46D1-8C38-4DC4F17CCF2D}" type="sibTrans" cxnId="{266FD5EF-F711-43CC-BDFD-E4FAAB64A6AB}">
      <dgm:prSet/>
      <dgm:spPr/>
      <dgm:t>
        <a:bodyPr/>
        <a:lstStyle/>
        <a:p>
          <a:endParaRPr lang="id-ID"/>
        </a:p>
      </dgm:t>
    </dgm:pt>
    <dgm:pt modelId="{716D1C78-7147-4B94-AD41-44CB48525CC0}">
      <dgm:prSet phldrT="[Text]"/>
      <dgm:spPr/>
      <dgm:t>
        <a:bodyPr/>
        <a:lstStyle/>
        <a:p>
          <a:r>
            <a:rPr lang="id-ID" dirty="0" smtClean="0"/>
            <a:t>2</a:t>
          </a:r>
          <a:endParaRPr lang="id-ID" dirty="0"/>
        </a:p>
      </dgm:t>
    </dgm:pt>
    <dgm:pt modelId="{F40D5D4F-F162-453C-B094-6DB768A0B225}" type="parTrans" cxnId="{8F0060B7-707E-4CD9-8551-4C8D2170EB48}">
      <dgm:prSet/>
      <dgm:spPr/>
      <dgm:t>
        <a:bodyPr/>
        <a:lstStyle/>
        <a:p>
          <a:endParaRPr lang="id-ID"/>
        </a:p>
      </dgm:t>
    </dgm:pt>
    <dgm:pt modelId="{78D1B81E-4282-4A3C-91A9-6F911ED41089}" type="sibTrans" cxnId="{8F0060B7-707E-4CD9-8551-4C8D2170EB48}">
      <dgm:prSet/>
      <dgm:spPr/>
      <dgm:t>
        <a:bodyPr/>
        <a:lstStyle/>
        <a:p>
          <a:endParaRPr lang="id-ID"/>
        </a:p>
      </dgm:t>
    </dgm:pt>
    <dgm:pt modelId="{CB0B3391-9F4C-46EB-96CA-AB1C069F6996}">
      <dgm:prSet phldrT="[Text]"/>
      <dgm:spPr/>
      <dgm:t>
        <a:bodyPr/>
        <a:lstStyle/>
        <a:p>
          <a:r>
            <a:rPr lang="en-US" dirty="0" err="1" smtClean="0"/>
            <a:t>Pemeriksaan</a:t>
          </a:r>
          <a:r>
            <a:rPr lang="en-US" dirty="0" smtClean="0"/>
            <a:t> </a:t>
          </a:r>
          <a:r>
            <a:rPr lang="en-US" dirty="0" err="1" smtClean="0"/>
            <a:t>kas</a:t>
          </a:r>
          <a:r>
            <a:rPr lang="en-US" dirty="0" smtClean="0"/>
            <a:t> </a:t>
          </a:r>
          <a:r>
            <a:rPr lang="en-US" dirty="0" err="1" smtClean="0"/>
            <a:t>dilakukan</a:t>
          </a:r>
          <a:r>
            <a:rPr lang="en-US" dirty="0" smtClean="0"/>
            <a:t> </a:t>
          </a:r>
          <a:r>
            <a:rPr lang="en-US" dirty="0" err="1" smtClean="0"/>
            <a:t>dalam</a:t>
          </a:r>
          <a:r>
            <a:rPr lang="en-US" dirty="0" smtClean="0"/>
            <a:t> </a:t>
          </a:r>
          <a:r>
            <a:rPr lang="en-US" dirty="0" err="1" smtClean="0"/>
            <a:t>hal</a:t>
          </a:r>
          <a:r>
            <a:rPr lang="en-US" dirty="0" smtClean="0"/>
            <a:t>: </a:t>
          </a:r>
          <a:r>
            <a:rPr lang="en-US" dirty="0" err="1" smtClean="0"/>
            <a:t>terjadi</a:t>
          </a:r>
          <a:r>
            <a:rPr lang="en-US" dirty="0" smtClean="0"/>
            <a:t> </a:t>
          </a:r>
          <a:r>
            <a:rPr lang="en-US" dirty="0" err="1" smtClean="0"/>
            <a:t>pergantian</a:t>
          </a:r>
          <a:r>
            <a:rPr lang="en-US" dirty="0" smtClean="0"/>
            <a:t> </a:t>
          </a:r>
          <a:r>
            <a:rPr lang="en-US" dirty="0" err="1" smtClean="0"/>
            <a:t>bendahara</a:t>
          </a:r>
          <a:r>
            <a:rPr lang="en-US" dirty="0" smtClean="0"/>
            <a:t>, </a:t>
          </a:r>
          <a:r>
            <a:rPr lang="en-US" dirty="0" err="1" smtClean="0"/>
            <a:t>dilakukan</a:t>
          </a:r>
          <a:r>
            <a:rPr lang="en-US" dirty="0" smtClean="0"/>
            <a:t> </a:t>
          </a:r>
          <a:r>
            <a:rPr lang="en-US" dirty="0" err="1" smtClean="0"/>
            <a:t>rekonsiliasi</a:t>
          </a:r>
          <a:r>
            <a:rPr lang="en-US" dirty="0" smtClean="0"/>
            <a:t> </a:t>
          </a:r>
          <a:r>
            <a:rPr lang="en-US" dirty="0" err="1" smtClean="0"/>
            <a:t>dan</a:t>
          </a:r>
          <a:r>
            <a:rPr lang="en-US" dirty="0" smtClean="0"/>
            <a:t> </a:t>
          </a:r>
          <a:r>
            <a:rPr lang="en-US" dirty="0" err="1" smtClean="0"/>
            <a:t>sewaktu-waktu</a:t>
          </a:r>
          <a:endParaRPr lang="id-ID" dirty="0"/>
        </a:p>
      </dgm:t>
    </dgm:pt>
    <dgm:pt modelId="{B3477B25-6D99-446B-ABFC-AC0A4EBFDDEC}" type="parTrans" cxnId="{6887B02B-2608-4F8B-816B-386BD778D213}">
      <dgm:prSet/>
      <dgm:spPr/>
      <dgm:t>
        <a:bodyPr/>
        <a:lstStyle/>
        <a:p>
          <a:endParaRPr lang="id-ID"/>
        </a:p>
      </dgm:t>
    </dgm:pt>
    <dgm:pt modelId="{FEBAADCA-33DB-435B-88F1-72E38D685DE3}" type="sibTrans" cxnId="{6887B02B-2608-4F8B-816B-386BD778D213}">
      <dgm:prSet/>
      <dgm:spPr/>
      <dgm:t>
        <a:bodyPr/>
        <a:lstStyle/>
        <a:p>
          <a:endParaRPr lang="id-ID"/>
        </a:p>
      </dgm:t>
    </dgm:pt>
    <dgm:pt modelId="{9B296576-F598-4A55-99B8-9DE2E6A45012}">
      <dgm:prSet phldrT="[Text]"/>
      <dgm:spPr/>
      <dgm:t>
        <a:bodyPr/>
        <a:lstStyle/>
        <a:p>
          <a:r>
            <a:rPr lang="id-ID" dirty="0" smtClean="0"/>
            <a:t>3</a:t>
          </a:r>
          <a:endParaRPr lang="id-ID" dirty="0"/>
        </a:p>
      </dgm:t>
    </dgm:pt>
    <dgm:pt modelId="{863F39FB-4526-4D80-84F4-9FAB894F69DD}" type="parTrans" cxnId="{C3A9207F-C76A-4DF9-A3A5-A2400E3C4F29}">
      <dgm:prSet/>
      <dgm:spPr/>
      <dgm:t>
        <a:bodyPr/>
        <a:lstStyle/>
        <a:p>
          <a:endParaRPr lang="id-ID"/>
        </a:p>
      </dgm:t>
    </dgm:pt>
    <dgm:pt modelId="{94665961-1C86-4B2D-9F9A-D89C190F53CE}" type="sibTrans" cxnId="{C3A9207F-C76A-4DF9-A3A5-A2400E3C4F29}">
      <dgm:prSet/>
      <dgm:spPr/>
      <dgm:t>
        <a:bodyPr/>
        <a:lstStyle/>
        <a:p>
          <a:endParaRPr lang="id-ID"/>
        </a:p>
      </dgm:t>
    </dgm:pt>
    <dgm:pt modelId="{786ECF9A-5376-4779-8C61-26EF9F628CA3}">
      <dgm:prSet phldrT="[Text]"/>
      <dgm:spPr/>
      <dgm:t>
        <a:bodyPr/>
        <a:lstStyle/>
        <a:p>
          <a:r>
            <a:rPr lang="en-US" dirty="0" err="1" smtClean="0"/>
            <a:t>Hasil</a:t>
          </a:r>
          <a:r>
            <a:rPr lang="en-US" dirty="0" smtClean="0"/>
            <a:t> </a:t>
          </a:r>
          <a:r>
            <a:rPr lang="en-US" dirty="0" err="1" smtClean="0"/>
            <a:t>pemeriksaan</a:t>
          </a:r>
          <a:r>
            <a:rPr lang="en-US" dirty="0" smtClean="0"/>
            <a:t> </a:t>
          </a:r>
          <a:r>
            <a:rPr lang="en-US" dirty="0" err="1" smtClean="0"/>
            <a:t>kas</a:t>
          </a:r>
          <a:r>
            <a:rPr lang="en-US" dirty="0" smtClean="0"/>
            <a:t> </a:t>
          </a:r>
          <a:r>
            <a:rPr lang="en-US" dirty="0" err="1" smtClean="0"/>
            <a:t>dituangkan</a:t>
          </a:r>
          <a:r>
            <a:rPr lang="en-US" dirty="0" smtClean="0"/>
            <a:t> </a:t>
          </a:r>
          <a:r>
            <a:rPr lang="en-US" dirty="0" err="1" smtClean="0"/>
            <a:t>dalam</a:t>
          </a:r>
          <a:r>
            <a:rPr lang="en-US" dirty="0" smtClean="0"/>
            <a:t> </a:t>
          </a:r>
          <a:r>
            <a:rPr lang="en-US" dirty="0" err="1" smtClean="0"/>
            <a:t>Berita</a:t>
          </a:r>
          <a:r>
            <a:rPr lang="en-US" dirty="0" smtClean="0"/>
            <a:t> </a:t>
          </a:r>
          <a:r>
            <a:rPr lang="en-US" dirty="0" err="1" smtClean="0"/>
            <a:t>Acara</a:t>
          </a:r>
          <a:r>
            <a:rPr lang="en-US" dirty="0" smtClean="0"/>
            <a:t> </a:t>
          </a:r>
          <a:r>
            <a:rPr lang="en-US" dirty="0" err="1" smtClean="0"/>
            <a:t>dan</a:t>
          </a:r>
          <a:r>
            <a:rPr lang="en-US" dirty="0" smtClean="0"/>
            <a:t> </a:t>
          </a:r>
          <a:r>
            <a:rPr lang="en-US" dirty="0" err="1" smtClean="0"/>
            <a:t>memuat</a:t>
          </a:r>
          <a:r>
            <a:rPr lang="en-US" dirty="0" smtClean="0"/>
            <a:t>: </a:t>
          </a:r>
          <a:r>
            <a:rPr lang="en-US" dirty="0" err="1" smtClean="0"/>
            <a:t>kesesuaian</a:t>
          </a:r>
          <a:r>
            <a:rPr lang="en-US" dirty="0" smtClean="0"/>
            <a:t> </a:t>
          </a:r>
          <a:r>
            <a:rPr lang="en-US" dirty="0" err="1" smtClean="0"/>
            <a:t>kas</a:t>
          </a:r>
          <a:r>
            <a:rPr lang="en-US" dirty="0" smtClean="0"/>
            <a:t> </a:t>
          </a:r>
          <a:r>
            <a:rPr lang="en-US" dirty="0" err="1" smtClean="0"/>
            <a:t>tunai</a:t>
          </a:r>
          <a:r>
            <a:rPr lang="en-US" dirty="0" smtClean="0"/>
            <a:t> </a:t>
          </a:r>
          <a:r>
            <a:rPr lang="en-US" dirty="0" err="1" smtClean="0"/>
            <a:t>di</a:t>
          </a:r>
          <a:r>
            <a:rPr lang="en-US" dirty="0" smtClean="0"/>
            <a:t> </a:t>
          </a:r>
          <a:r>
            <a:rPr lang="en-US" dirty="0" err="1" smtClean="0"/>
            <a:t>brankas</a:t>
          </a:r>
          <a:r>
            <a:rPr lang="en-US" dirty="0" smtClean="0"/>
            <a:t> </a:t>
          </a:r>
          <a:r>
            <a:rPr lang="en-US" dirty="0" err="1" smtClean="0"/>
            <a:t>dan</a:t>
          </a:r>
          <a:r>
            <a:rPr lang="en-US" dirty="0" smtClean="0"/>
            <a:t> </a:t>
          </a:r>
          <a:r>
            <a:rPr lang="en-US" dirty="0" err="1" smtClean="0"/>
            <a:t>rekening</a:t>
          </a:r>
          <a:r>
            <a:rPr lang="en-US" dirty="0" smtClean="0"/>
            <a:t> </a:t>
          </a:r>
          <a:r>
            <a:rPr lang="en-US" dirty="0" err="1" smtClean="0"/>
            <a:t>dengan</a:t>
          </a:r>
          <a:r>
            <a:rPr lang="en-US" dirty="0" smtClean="0"/>
            <a:t> </a:t>
          </a:r>
          <a:r>
            <a:rPr lang="en-US" dirty="0" err="1" smtClean="0"/>
            <a:t>pembukuan</a:t>
          </a:r>
          <a:r>
            <a:rPr lang="en-US" dirty="0" smtClean="0"/>
            <a:t>, </a:t>
          </a:r>
          <a:r>
            <a:rPr lang="en-US" dirty="0" err="1" smtClean="0"/>
            <a:t>penyetoran</a:t>
          </a:r>
          <a:r>
            <a:rPr lang="en-US" dirty="0" smtClean="0"/>
            <a:t> </a:t>
          </a:r>
          <a:r>
            <a:rPr lang="en-US" dirty="0" err="1" smtClean="0"/>
            <a:t>penerimaan</a:t>
          </a:r>
          <a:r>
            <a:rPr lang="en-US" dirty="0" smtClean="0"/>
            <a:t> </a:t>
          </a:r>
          <a:r>
            <a:rPr lang="en-US" dirty="0" err="1" smtClean="0"/>
            <a:t>negara</a:t>
          </a:r>
          <a:r>
            <a:rPr lang="en-US" dirty="0" smtClean="0"/>
            <a:t>/</a:t>
          </a:r>
          <a:r>
            <a:rPr lang="en-US" dirty="0" err="1" smtClean="0"/>
            <a:t>pajak</a:t>
          </a:r>
          <a:r>
            <a:rPr lang="en-US" dirty="0" smtClean="0"/>
            <a:t>, </a:t>
          </a:r>
          <a:r>
            <a:rPr lang="en-US" dirty="0" err="1" smtClean="0"/>
            <a:t>penjelasan</a:t>
          </a:r>
          <a:r>
            <a:rPr lang="en-US" dirty="0" smtClean="0"/>
            <a:t> </a:t>
          </a:r>
          <a:r>
            <a:rPr lang="en-US" dirty="0" err="1" smtClean="0"/>
            <a:t>atas</a:t>
          </a:r>
          <a:r>
            <a:rPr lang="en-US" dirty="0" smtClean="0"/>
            <a:t> </a:t>
          </a:r>
          <a:r>
            <a:rPr lang="en-US" dirty="0" err="1" smtClean="0"/>
            <a:t>selisih</a:t>
          </a:r>
          <a:endParaRPr lang="id-ID" dirty="0"/>
        </a:p>
      </dgm:t>
    </dgm:pt>
    <dgm:pt modelId="{FFC6C229-9FD1-46F2-81B0-C36E4B9BA8AB}" type="parTrans" cxnId="{A23BD4F9-9DE6-4AF3-9026-7B3A200FB677}">
      <dgm:prSet/>
      <dgm:spPr/>
      <dgm:t>
        <a:bodyPr/>
        <a:lstStyle/>
        <a:p>
          <a:endParaRPr lang="id-ID"/>
        </a:p>
      </dgm:t>
    </dgm:pt>
    <dgm:pt modelId="{2ADE0B4F-C6F9-4F25-AC8B-A5A5400FC713}" type="sibTrans" cxnId="{A23BD4F9-9DE6-4AF3-9026-7B3A200FB677}">
      <dgm:prSet/>
      <dgm:spPr/>
      <dgm:t>
        <a:bodyPr/>
        <a:lstStyle/>
        <a:p>
          <a:endParaRPr lang="id-ID"/>
        </a:p>
      </dgm:t>
    </dgm:pt>
    <dgm:pt modelId="{0591158D-E5C6-46E4-8806-1366E07173D4}">
      <dgm:prSet phldrT="[Text]"/>
      <dgm:spPr/>
      <dgm:t>
        <a:bodyPr/>
        <a:lstStyle/>
        <a:p>
          <a:r>
            <a:rPr lang="id-ID" dirty="0" smtClean="0"/>
            <a:t>4</a:t>
          </a:r>
          <a:endParaRPr lang="id-ID" dirty="0"/>
        </a:p>
      </dgm:t>
    </dgm:pt>
    <dgm:pt modelId="{F29C9531-DF65-4AEE-925C-C8F9855605F1}" type="parTrans" cxnId="{D11F65F3-8E2D-413D-BD39-DB27245C844E}">
      <dgm:prSet/>
      <dgm:spPr/>
      <dgm:t>
        <a:bodyPr/>
        <a:lstStyle/>
        <a:p>
          <a:endParaRPr lang="id-ID"/>
        </a:p>
      </dgm:t>
    </dgm:pt>
    <dgm:pt modelId="{0275E5A4-E6B4-42C8-B85D-8CEDD909B766}" type="sibTrans" cxnId="{D11F65F3-8E2D-413D-BD39-DB27245C844E}">
      <dgm:prSet/>
      <dgm:spPr/>
      <dgm:t>
        <a:bodyPr/>
        <a:lstStyle/>
        <a:p>
          <a:endParaRPr lang="id-ID"/>
        </a:p>
      </dgm:t>
    </dgm:pt>
    <dgm:pt modelId="{3765D1F3-AF7A-4C0E-9FC0-93E55466AE20}">
      <dgm:prSet/>
      <dgm:spPr/>
      <dgm:t>
        <a:bodyPr/>
        <a:lstStyle/>
        <a:p>
          <a:r>
            <a:rPr lang="en-US" dirty="0" err="1" smtClean="0"/>
            <a:t>Pemeriksaan</a:t>
          </a:r>
          <a:r>
            <a:rPr lang="en-US" dirty="0" smtClean="0"/>
            <a:t> </a:t>
          </a:r>
          <a:r>
            <a:rPr lang="en-US" dirty="0" err="1" smtClean="0"/>
            <a:t>Kas</a:t>
          </a:r>
          <a:r>
            <a:rPr lang="en-US" dirty="0" smtClean="0"/>
            <a:t> </a:t>
          </a:r>
          <a:r>
            <a:rPr lang="en-US" dirty="0" err="1" smtClean="0"/>
            <a:t>dilakukan</a:t>
          </a:r>
          <a:r>
            <a:rPr lang="en-US" dirty="0" smtClean="0"/>
            <a:t> minimal </a:t>
          </a:r>
          <a:r>
            <a:rPr lang="en-US" dirty="0" err="1" smtClean="0"/>
            <a:t>sekali</a:t>
          </a:r>
          <a:r>
            <a:rPr lang="en-US" dirty="0" smtClean="0"/>
            <a:t> </a:t>
          </a:r>
          <a:r>
            <a:rPr lang="en-US" dirty="0" err="1" smtClean="0"/>
            <a:t>dalam</a:t>
          </a:r>
          <a:r>
            <a:rPr lang="en-US" dirty="0" smtClean="0"/>
            <a:t> </a:t>
          </a:r>
          <a:r>
            <a:rPr lang="en-US" dirty="0" err="1" smtClean="0"/>
            <a:t>sebulan</a:t>
          </a:r>
          <a:endParaRPr lang="id-ID" dirty="0"/>
        </a:p>
      </dgm:t>
    </dgm:pt>
    <dgm:pt modelId="{CC8A15EE-BD25-4ED6-B491-A4AA29A2775E}" type="parTrans" cxnId="{0E398A27-A2B0-4D01-8882-46D56745AC45}">
      <dgm:prSet/>
      <dgm:spPr/>
      <dgm:t>
        <a:bodyPr/>
        <a:lstStyle/>
        <a:p>
          <a:endParaRPr lang="id-ID"/>
        </a:p>
      </dgm:t>
    </dgm:pt>
    <dgm:pt modelId="{EC829625-82F9-4631-A4A2-2FEAD8D917BF}" type="sibTrans" cxnId="{0E398A27-A2B0-4D01-8882-46D56745AC45}">
      <dgm:prSet/>
      <dgm:spPr/>
      <dgm:t>
        <a:bodyPr/>
        <a:lstStyle/>
        <a:p>
          <a:endParaRPr lang="id-ID"/>
        </a:p>
      </dgm:t>
    </dgm:pt>
    <dgm:pt modelId="{DD436D21-B088-4A9D-A210-B777B0DE385E}" type="pres">
      <dgm:prSet presAssocID="{81760948-A04A-466F-B584-26570552766B}" presName="linearFlow" presStyleCnt="0">
        <dgm:presLayoutVars>
          <dgm:dir/>
          <dgm:animLvl val="lvl"/>
          <dgm:resizeHandles val="exact"/>
        </dgm:presLayoutVars>
      </dgm:prSet>
      <dgm:spPr/>
      <dgm:t>
        <a:bodyPr/>
        <a:lstStyle/>
        <a:p>
          <a:endParaRPr lang="id-ID"/>
        </a:p>
      </dgm:t>
    </dgm:pt>
    <dgm:pt modelId="{07F9EA82-2B3D-477C-A126-EAB2F8800634}" type="pres">
      <dgm:prSet presAssocID="{7AA80859-DBBC-423E-93BF-3139660280E0}" presName="composite" presStyleCnt="0"/>
      <dgm:spPr/>
    </dgm:pt>
    <dgm:pt modelId="{F1D5B776-4C6C-4F15-9B65-82630D17CA39}" type="pres">
      <dgm:prSet presAssocID="{7AA80859-DBBC-423E-93BF-3139660280E0}" presName="parentText" presStyleLbl="alignNode1" presStyleIdx="0" presStyleCnt="4">
        <dgm:presLayoutVars>
          <dgm:chMax val="1"/>
          <dgm:bulletEnabled val="1"/>
        </dgm:presLayoutVars>
      </dgm:prSet>
      <dgm:spPr/>
      <dgm:t>
        <a:bodyPr/>
        <a:lstStyle/>
        <a:p>
          <a:endParaRPr lang="id-ID"/>
        </a:p>
      </dgm:t>
    </dgm:pt>
    <dgm:pt modelId="{101C1D17-5FE7-4ACA-8153-F1846601D016}" type="pres">
      <dgm:prSet presAssocID="{7AA80859-DBBC-423E-93BF-3139660280E0}" presName="descendantText" presStyleLbl="alignAcc1" presStyleIdx="0" presStyleCnt="4">
        <dgm:presLayoutVars>
          <dgm:bulletEnabled val="1"/>
        </dgm:presLayoutVars>
      </dgm:prSet>
      <dgm:spPr/>
      <dgm:t>
        <a:bodyPr/>
        <a:lstStyle/>
        <a:p>
          <a:endParaRPr lang="id-ID"/>
        </a:p>
      </dgm:t>
    </dgm:pt>
    <dgm:pt modelId="{843A08CE-C4DD-40F8-8819-58CF80148E56}" type="pres">
      <dgm:prSet presAssocID="{4B356E2C-A60A-4D3F-89C7-D86FAF2F608C}" presName="sp" presStyleCnt="0"/>
      <dgm:spPr/>
    </dgm:pt>
    <dgm:pt modelId="{A5FBCA91-84AC-4281-A83B-774784903915}" type="pres">
      <dgm:prSet presAssocID="{716D1C78-7147-4B94-AD41-44CB48525CC0}" presName="composite" presStyleCnt="0"/>
      <dgm:spPr/>
    </dgm:pt>
    <dgm:pt modelId="{02F03876-4998-4260-9C23-009F584C55CA}" type="pres">
      <dgm:prSet presAssocID="{716D1C78-7147-4B94-AD41-44CB48525CC0}" presName="parentText" presStyleLbl="alignNode1" presStyleIdx="1" presStyleCnt="4">
        <dgm:presLayoutVars>
          <dgm:chMax val="1"/>
          <dgm:bulletEnabled val="1"/>
        </dgm:presLayoutVars>
      </dgm:prSet>
      <dgm:spPr/>
      <dgm:t>
        <a:bodyPr/>
        <a:lstStyle/>
        <a:p>
          <a:endParaRPr lang="id-ID"/>
        </a:p>
      </dgm:t>
    </dgm:pt>
    <dgm:pt modelId="{683E1253-C4F6-4B3A-ABA3-77426D6AF754}" type="pres">
      <dgm:prSet presAssocID="{716D1C78-7147-4B94-AD41-44CB48525CC0}" presName="descendantText" presStyleLbl="alignAcc1" presStyleIdx="1" presStyleCnt="4">
        <dgm:presLayoutVars>
          <dgm:bulletEnabled val="1"/>
        </dgm:presLayoutVars>
      </dgm:prSet>
      <dgm:spPr/>
      <dgm:t>
        <a:bodyPr/>
        <a:lstStyle/>
        <a:p>
          <a:endParaRPr lang="id-ID"/>
        </a:p>
      </dgm:t>
    </dgm:pt>
    <dgm:pt modelId="{F8FB368A-9213-4BAC-82D9-18B528F36E7F}" type="pres">
      <dgm:prSet presAssocID="{78D1B81E-4282-4A3C-91A9-6F911ED41089}" presName="sp" presStyleCnt="0"/>
      <dgm:spPr/>
    </dgm:pt>
    <dgm:pt modelId="{5C45CAEF-F94F-460F-A28E-8404F1E5DFD8}" type="pres">
      <dgm:prSet presAssocID="{9B296576-F598-4A55-99B8-9DE2E6A45012}" presName="composite" presStyleCnt="0"/>
      <dgm:spPr/>
    </dgm:pt>
    <dgm:pt modelId="{4A03921A-A712-46D2-BFB2-FA45B42CB140}" type="pres">
      <dgm:prSet presAssocID="{9B296576-F598-4A55-99B8-9DE2E6A45012}" presName="parentText" presStyleLbl="alignNode1" presStyleIdx="2" presStyleCnt="4">
        <dgm:presLayoutVars>
          <dgm:chMax val="1"/>
          <dgm:bulletEnabled val="1"/>
        </dgm:presLayoutVars>
      </dgm:prSet>
      <dgm:spPr/>
      <dgm:t>
        <a:bodyPr/>
        <a:lstStyle/>
        <a:p>
          <a:endParaRPr lang="id-ID"/>
        </a:p>
      </dgm:t>
    </dgm:pt>
    <dgm:pt modelId="{081A0F96-CDCE-4822-B503-6B4137B0668B}" type="pres">
      <dgm:prSet presAssocID="{9B296576-F598-4A55-99B8-9DE2E6A45012}" presName="descendantText" presStyleLbl="alignAcc1" presStyleIdx="2" presStyleCnt="4">
        <dgm:presLayoutVars>
          <dgm:bulletEnabled val="1"/>
        </dgm:presLayoutVars>
      </dgm:prSet>
      <dgm:spPr/>
      <dgm:t>
        <a:bodyPr/>
        <a:lstStyle/>
        <a:p>
          <a:endParaRPr lang="id-ID"/>
        </a:p>
      </dgm:t>
    </dgm:pt>
    <dgm:pt modelId="{7116F735-6E0B-4CB1-B0E4-28D5D41C2117}" type="pres">
      <dgm:prSet presAssocID="{94665961-1C86-4B2D-9F9A-D89C190F53CE}" presName="sp" presStyleCnt="0"/>
      <dgm:spPr/>
    </dgm:pt>
    <dgm:pt modelId="{961ACDC7-BB74-4B30-B683-E2C7B02921FB}" type="pres">
      <dgm:prSet presAssocID="{0591158D-E5C6-46E4-8806-1366E07173D4}" presName="composite" presStyleCnt="0"/>
      <dgm:spPr/>
    </dgm:pt>
    <dgm:pt modelId="{AA31AC0F-5BA8-4690-AD4C-9246A6DE49F3}" type="pres">
      <dgm:prSet presAssocID="{0591158D-E5C6-46E4-8806-1366E07173D4}" presName="parentText" presStyleLbl="alignNode1" presStyleIdx="3" presStyleCnt="4">
        <dgm:presLayoutVars>
          <dgm:chMax val="1"/>
          <dgm:bulletEnabled val="1"/>
        </dgm:presLayoutVars>
      </dgm:prSet>
      <dgm:spPr/>
      <dgm:t>
        <a:bodyPr/>
        <a:lstStyle/>
        <a:p>
          <a:endParaRPr lang="id-ID"/>
        </a:p>
      </dgm:t>
    </dgm:pt>
    <dgm:pt modelId="{75F71906-9FFF-4242-9A0C-62DF739401BB}" type="pres">
      <dgm:prSet presAssocID="{0591158D-E5C6-46E4-8806-1366E07173D4}" presName="descendantText" presStyleLbl="alignAcc1" presStyleIdx="3" presStyleCnt="4">
        <dgm:presLayoutVars>
          <dgm:bulletEnabled val="1"/>
        </dgm:presLayoutVars>
      </dgm:prSet>
      <dgm:spPr/>
      <dgm:t>
        <a:bodyPr/>
        <a:lstStyle/>
        <a:p>
          <a:endParaRPr lang="id-ID"/>
        </a:p>
      </dgm:t>
    </dgm:pt>
  </dgm:ptLst>
  <dgm:cxnLst>
    <dgm:cxn modelId="{6D306334-75F0-48AA-B4DE-A8F0F3D8CBB1}" type="presOf" srcId="{81760948-A04A-466F-B584-26570552766B}" destId="{DD436D21-B088-4A9D-A210-B777B0DE385E}" srcOrd="0" destOrd="0" presId="urn:microsoft.com/office/officeart/2005/8/layout/chevron2"/>
    <dgm:cxn modelId="{0E398A27-A2B0-4D01-8882-46D56745AC45}" srcId="{0591158D-E5C6-46E4-8806-1366E07173D4}" destId="{3765D1F3-AF7A-4C0E-9FC0-93E55466AE20}" srcOrd="0" destOrd="0" parTransId="{CC8A15EE-BD25-4ED6-B491-A4AA29A2775E}" sibTransId="{EC829625-82F9-4631-A4A2-2FEAD8D917BF}"/>
    <dgm:cxn modelId="{E5A07009-D901-486D-B723-E4DA9D5CC196}" type="presOf" srcId="{0591158D-E5C6-46E4-8806-1366E07173D4}" destId="{AA31AC0F-5BA8-4690-AD4C-9246A6DE49F3}" srcOrd="0" destOrd="0" presId="urn:microsoft.com/office/officeart/2005/8/layout/chevron2"/>
    <dgm:cxn modelId="{C3A9207F-C76A-4DF9-A3A5-A2400E3C4F29}" srcId="{81760948-A04A-466F-B584-26570552766B}" destId="{9B296576-F598-4A55-99B8-9DE2E6A45012}" srcOrd="2" destOrd="0" parTransId="{863F39FB-4526-4D80-84F4-9FAB894F69DD}" sibTransId="{94665961-1C86-4B2D-9F9A-D89C190F53CE}"/>
    <dgm:cxn modelId="{266FD5EF-F711-43CC-BDFD-E4FAAB64A6AB}" srcId="{7AA80859-DBBC-423E-93BF-3139660280E0}" destId="{B54A441B-33EE-4170-A421-20E05A93982A}" srcOrd="0" destOrd="0" parTransId="{D3007BA3-55DF-4408-AAF2-9D56DBFF1C87}" sibTransId="{EC373718-D655-46D1-8C38-4DC4F17CCF2D}"/>
    <dgm:cxn modelId="{D8FF4BF2-580F-4E06-B6A9-DB67EC7A605C}" type="presOf" srcId="{7AA80859-DBBC-423E-93BF-3139660280E0}" destId="{F1D5B776-4C6C-4F15-9B65-82630D17CA39}" srcOrd="0" destOrd="0" presId="urn:microsoft.com/office/officeart/2005/8/layout/chevron2"/>
    <dgm:cxn modelId="{32ED91E5-1FEF-444A-9FF2-4DE83FF3E913}" type="presOf" srcId="{9B296576-F598-4A55-99B8-9DE2E6A45012}" destId="{4A03921A-A712-46D2-BFB2-FA45B42CB140}" srcOrd="0" destOrd="0" presId="urn:microsoft.com/office/officeart/2005/8/layout/chevron2"/>
    <dgm:cxn modelId="{21C0CC98-6E2D-4057-A435-E6B40F664F45}" type="presOf" srcId="{786ECF9A-5376-4779-8C61-26EF9F628CA3}" destId="{081A0F96-CDCE-4822-B503-6B4137B0668B}" srcOrd="0" destOrd="0" presId="urn:microsoft.com/office/officeart/2005/8/layout/chevron2"/>
    <dgm:cxn modelId="{8F0060B7-707E-4CD9-8551-4C8D2170EB48}" srcId="{81760948-A04A-466F-B584-26570552766B}" destId="{716D1C78-7147-4B94-AD41-44CB48525CC0}" srcOrd="1" destOrd="0" parTransId="{F40D5D4F-F162-453C-B094-6DB768A0B225}" sibTransId="{78D1B81E-4282-4A3C-91A9-6F911ED41089}"/>
    <dgm:cxn modelId="{39639707-F250-4436-942D-FE16DCBF3919}" type="presOf" srcId="{3765D1F3-AF7A-4C0E-9FC0-93E55466AE20}" destId="{75F71906-9FFF-4242-9A0C-62DF739401BB}" srcOrd="0" destOrd="0" presId="urn:microsoft.com/office/officeart/2005/8/layout/chevron2"/>
    <dgm:cxn modelId="{D11F65F3-8E2D-413D-BD39-DB27245C844E}" srcId="{81760948-A04A-466F-B584-26570552766B}" destId="{0591158D-E5C6-46E4-8806-1366E07173D4}" srcOrd="3" destOrd="0" parTransId="{F29C9531-DF65-4AEE-925C-C8F9855605F1}" sibTransId="{0275E5A4-E6B4-42C8-B85D-8CEDD909B766}"/>
    <dgm:cxn modelId="{6887B02B-2608-4F8B-816B-386BD778D213}" srcId="{716D1C78-7147-4B94-AD41-44CB48525CC0}" destId="{CB0B3391-9F4C-46EB-96CA-AB1C069F6996}" srcOrd="0" destOrd="0" parTransId="{B3477B25-6D99-446B-ABFC-AC0A4EBFDDEC}" sibTransId="{FEBAADCA-33DB-435B-88F1-72E38D685DE3}"/>
    <dgm:cxn modelId="{A23BD4F9-9DE6-4AF3-9026-7B3A200FB677}" srcId="{9B296576-F598-4A55-99B8-9DE2E6A45012}" destId="{786ECF9A-5376-4779-8C61-26EF9F628CA3}" srcOrd="0" destOrd="0" parTransId="{FFC6C229-9FD1-46F2-81B0-C36E4B9BA8AB}" sibTransId="{2ADE0B4F-C6F9-4F25-AC8B-A5A5400FC713}"/>
    <dgm:cxn modelId="{620A55E3-CC47-4D68-A576-022449FFA2E8}" srcId="{81760948-A04A-466F-B584-26570552766B}" destId="{7AA80859-DBBC-423E-93BF-3139660280E0}" srcOrd="0" destOrd="0" parTransId="{53CB1776-479E-4711-9C27-9C7278BA44EE}" sibTransId="{4B356E2C-A60A-4D3F-89C7-D86FAF2F608C}"/>
    <dgm:cxn modelId="{44BCD66D-58A8-473F-A1D7-679BD319C1E1}" type="presOf" srcId="{B54A441B-33EE-4170-A421-20E05A93982A}" destId="{101C1D17-5FE7-4ACA-8153-F1846601D016}" srcOrd="0" destOrd="0" presId="urn:microsoft.com/office/officeart/2005/8/layout/chevron2"/>
    <dgm:cxn modelId="{6E1FE420-8C42-4358-BF9F-5E41C386502B}" type="presOf" srcId="{CB0B3391-9F4C-46EB-96CA-AB1C069F6996}" destId="{683E1253-C4F6-4B3A-ABA3-77426D6AF754}" srcOrd="0" destOrd="0" presId="urn:microsoft.com/office/officeart/2005/8/layout/chevron2"/>
    <dgm:cxn modelId="{C902442B-BCC3-408D-A15A-FB790EAFC8B9}" type="presOf" srcId="{716D1C78-7147-4B94-AD41-44CB48525CC0}" destId="{02F03876-4998-4260-9C23-009F584C55CA}" srcOrd="0" destOrd="0" presId="urn:microsoft.com/office/officeart/2005/8/layout/chevron2"/>
    <dgm:cxn modelId="{FEB59799-31BA-4CE5-BCD9-F62E2C1035BD}" type="presParOf" srcId="{DD436D21-B088-4A9D-A210-B777B0DE385E}" destId="{07F9EA82-2B3D-477C-A126-EAB2F8800634}" srcOrd="0" destOrd="0" presId="urn:microsoft.com/office/officeart/2005/8/layout/chevron2"/>
    <dgm:cxn modelId="{3D74A59C-3CEA-44FA-9C27-712BF6FA4C77}" type="presParOf" srcId="{07F9EA82-2B3D-477C-A126-EAB2F8800634}" destId="{F1D5B776-4C6C-4F15-9B65-82630D17CA39}" srcOrd="0" destOrd="0" presId="urn:microsoft.com/office/officeart/2005/8/layout/chevron2"/>
    <dgm:cxn modelId="{E37500D0-CD9F-4DC0-A243-5EA39C7E1CEF}" type="presParOf" srcId="{07F9EA82-2B3D-477C-A126-EAB2F8800634}" destId="{101C1D17-5FE7-4ACA-8153-F1846601D016}" srcOrd="1" destOrd="0" presId="urn:microsoft.com/office/officeart/2005/8/layout/chevron2"/>
    <dgm:cxn modelId="{1C4C4EAA-E50B-4E70-9EA6-932CABA3BB1E}" type="presParOf" srcId="{DD436D21-B088-4A9D-A210-B777B0DE385E}" destId="{843A08CE-C4DD-40F8-8819-58CF80148E56}" srcOrd="1" destOrd="0" presId="urn:microsoft.com/office/officeart/2005/8/layout/chevron2"/>
    <dgm:cxn modelId="{1F85027C-FBF8-4D31-88D4-13B02A120B63}" type="presParOf" srcId="{DD436D21-B088-4A9D-A210-B777B0DE385E}" destId="{A5FBCA91-84AC-4281-A83B-774784903915}" srcOrd="2" destOrd="0" presId="urn:microsoft.com/office/officeart/2005/8/layout/chevron2"/>
    <dgm:cxn modelId="{D2CEA976-146C-4E98-8625-8626617902AB}" type="presParOf" srcId="{A5FBCA91-84AC-4281-A83B-774784903915}" destId="{02F03876-4998-4260-9C23-009F584C55CA}" srcOrd="0" destOrd="0" presId="urn:microsoft.com/office/officeart/2005/8/layout/chevron2"/>
    <dgm:cxn modelId="{F46B93CC-F88C-40EE-9C6C-31B8E6438242}" type="presParOf" srcId="{A5FBCA91-84AC-4281-A83B-774784903915}" destId="{683E1253-C4F6-4B3A-ABA3-77426D6AF754}" srcOrd="1" destOrd="0" presId="urn:microsoft.com/office/officeart/2005/8/layout/chevron2"/>
    <dgm:cxn modelId="{0558DAE8-F8D3-46B0-B68D-F981ABB9BBA9}" type="presParOf" srcId="{DD436D21-B088-4A9D-A210-B777B0DE385E}" destId="{F8FB368A-9213-4BAC-82D9-18B528F36E7F}" srcOrd="3" destOrd="0" presId="urn:microsoft.com/office/officeart/2005/8/layout/chevron2"/>
    <dgm:cxn modelId="{2C7A7804-B59B-475D-B51E-C53E0B1E0A68}" type="presParOf" srcId="{DD436D21-B088-4A9D-A210-B777B0DE385E}" destId="{5C45CAEF-F94F-460F-A28E-8404F1E5DFD8}" srcOrd="4" destOrd="0" presId="urn:microsoft.com/office/officeart/2005/8/layout/chevron2"/>
    <dgm:cxn modelId="{C0A01B5F-5F14-4F9B-A9E9-0B9BB00F90EF}" type="presParOf" srcId="{5C45CAEF-F94F-460F-A28E-8404F1E5DFD8}" destId="{4A03921A-A712-46D2-BFB2-FA45B42CB140}" srcOrd="0" destOrd="0" presId="urn:microsoft.com/office/officeart/2005/8/layout/chevron2"/>
    <dgm:cxn modelId="{52714641-A642-4C63-9825-39FC442D7190}" type="presParOf" srcId="{5C45CAEF-F94F-460F-A28E-8404F1E5DFD8}" destId="{081A0F96-CDCE-4822-B503-6B4137B0668B}" srcOrd="1" destOrd="0" presId="urn:microsoft.com/office/officeart/2005/8/layout/chevron2"/>
    <dgm:cxn modelId="{3B0E946F-C1FA-476E-9A3D-D567F1D98FF5}" type="presParOf" srcId="{DD436D21-B088-4A9D-A210-B777B0DE385E}" destId="{7116F735-6E0B-4CB1-B0E4-28D5D41C2117}" srcOrd="5" destOrd="0" presId="urn:microsoft.com/office/officeart/2005/8/layout/chevron2"/>
    <dgm:cxn modelId="{E61BA2D3-BC23-4297-834D-262D26440EFD}" type="presParOf" srcId="{DD436D21-B088-4A9D-A210-B777B0DE385E}" destId="{961ACDC7-BB74-4B30-B683-E2C7B02921FB}" srcOrd="6" destOrd="0" presId="urn:microsoft.com/office/officeart/2005/8/layout/chevron2"/>
    <dgm:cxn modelId="{0F0DBD38-0392-439D-9C4C-4A2E76EB3983}" type="presParOf" srcId="{961ACDC7-BB74-4B30-B683-E2C7B02921FB}" destId="{AA31AC0F-5BA8-4690-AD4C-9246A6DE49F3}" srcOrd="0" destOrd="0" presId="urn:microsoft.com/office/officeart/2005/8/layout/chevron2"/>
    <dgm:cxn modelId="{4D88EBD8-21A9-471A-ABEF-A3AC0B1D8A61}" type="presParOf" srcId="{961ACDC7-BB74-4B30-B683-E2C7B02921FB}" destId="{75F71906-9FFF-4242-9A0C-62DF739401BB}"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F1CF66E-380C-4B03-BEDB-351F27BF12F0}" type="doc">
      <dgm:prSet loTypeId="urn:microsoft.com/office/officeart/2005/8/layout/hProcess9" loCatId="process" qsTypeId="urn:microsoft.com/office/officeart/2005/8/quickstyle/3d6" qsCatId="3D" csTypeId="urn:microsoft.com/office/officeart/2005/8/colors/colorful5" csCatId="colorful" phldr="1"/>
      <dgm:spPr/>
    </dgm:pt>
    <dgm:pt modelId="{FABCD214-9223-426D-A627-8747964F14D5}">
      <dgm:prSet phldrT="[Text]"/>
      <dgm:spPr>
        <a:solidFill>
          <a:srgbClr val="FFC000"/>
        </a:solidFill>
      </dgm:spPr>
      <dgm:t>
        <a:bodyPr/>
        <a:lstStyle/>
        <a:p>
          <a:r>
            <a:rPr lang="en-US" b="1" dirty="0" err="1" smtClean="0">
              <a:solidFill>
                <a:schemeClr val="tx1"/>
              </a:solidFill>
            </a:rPr>
            <a:t>Pengajuan</a:t>
          </a:r>
          <a:r>
            <a:rPr lang="en-US" b="1" dirty="0" smtClean="0">
              <a:solidFill>
                <a:schemeClr val="tx1"/>
              </a:solidFill>
            </a:rPr>
            <a:t> </a:t>
          </a:r>
          <a:r>
            <a:rPr lang="id-ID" b="1" dirty="0" smtClean="0">
              <a:solidFill>
                <a:srgbClr val="0000FF"/>
              </a:solidFill>
            </a:rPr>
            <a:t>PENGESAHAN</a:t>
          </a:r>
          <a:r>
            <a:rPr lang="en-US" b="1" dirty="0" smtClean="0">
              <a:solidFill>
                <a:schemeClr val="tx1"/>
              </a:solidFill>
            </a:rPr>
            <a:t> </a:t>
          </a:r>
          <a:r>
            <a:rPr lang="en-US" b="1" dirty="0" err="1" smtClean="0">
              <a:solidFill>
                <a:schemeClr val="tx1"/>
              </a:solidFill>
            </a:rPr>
            <a:t>ke</a:t>
          </a:r>
          <a:r>
            <a:rPr lang="en-US" b="1" dirty="0" smtClean="0">
              <a:solidFill>
                <a:schemeClr val="tx1"/>
              </a:solidFill>
            </a:rPr>
            <a:t> KPPN</a:t>
          </a:r>
          <a:endParaRPr lang="en-US" b="1" dirty="0">
            <a:solidFill>
              <a:schemeClr val="tx1"/>
            </a:solidFill>
          </a:endParaRPr>
        </a:p>
      </dgm:t>
    </dgm:pt>
    <dgm:pt modelId="{9F5BE7E8-E083-4E82-9E64-C4A5B3010C9F}" type="sibTrans" cxnId="{BDAAF42F-33AC-4EF3-BADE-A760D17C3722}">
      <dgm:prSet/>
      <dgm:spPr/>
      <dgm:t>
        <a:bodyPr/>
        <a:lstStyle/>
        <a:p>
          <a:endParaRPr lang="en-US" b="1">
            <a:solidFill>
              <a:schemeClr val="tx1"/>
            </a:solidFill>
          </a:endParaRPr>
        </a:p>
      </dgm:t>
    </dgm:pt>
    <dgm:pt modelId="{E4628A18-7B52-44F2-8BC1-A687CC93CCB3}" type="parTrans" cxnId="{BDAAF42F-33AC-4EF3-BADE-A760D17C3722}">
      <dgm:prSet/>
      <dgm:spPr/>
      <dgm:t>
        <a:bodyPr/>
        <a:lstStyle/>
        <a:p>
          <a:endParaRPr lang="en-US" b="1">
            <a:solidFill>
              <a:schemeClr val="tx1"/>
            </a:solidFill>
          </a:endParaRPr>
        </a:p>
      </dgm:t>
    </dgm:pt>
    <dgm:pt modelId="{7009AE36-20D3-4195-83E1-CA613AFF1B41}">
      <dgm:prSet phldrT="[Text]"/>
      <dgm:spPr>
        <a:solidFill>
          <a:srgbClr val="92D050"/>
        </a:solidFill>
      </dgm:spPr>
      <dgm:t>
        <a:bodyPr/>
        <a:lstStyle/>
        <a:p>
          <a:r>
            <a:rPr lang="id-ID" b="1" dirty="0" smtClean="0">
              <a:solidFill>
                <a:schemeClr val="tx1"/>
              </a:solidFill>
            </a:rPr>
            <a:t>Penyesuaian pagu hibah dalam </a:t>
          </a:r>
          <a:r>
            <a:rPr lang="id-ID" b="1" baseline="0" dirty="0" smtClean="0">
              <a:solidFill>
                <a:schemeClr val="tx1"/>
              </a:solidFill>
            </a:rPr>
            <a:t>DIPA</a:t>
          </a:r>
          <a:r>
            <a:rPr lang="en-US" b="1" dirty="0" smtClean="0">
              <a:solidFill>
                <a:srgbClr val="0000FF"/>
              </a:solidFill>
            </a:rPr>
            <a:t> (REVISI DIPA)</a:t>
          </a:r>
          <a:r>
            <a:rPr lang="en-US" b="1" dirty="0" smtClean="0">
              <a:solidFill>
                <a:schemeClr val="tx1"/>
              </a:solidFill>
            </a:rPr>
            <a:t> </a:t>
          </a:r>
          <a:r>
            <a:rPr lang="en-US" b="1" dirty="0" err="1" smtClean="0">
              <a:solidFill>
                <a:schemeClr val="tx1"/>
              </a:solidFill>
            </a:rPr>
            <a:t>ke</a:t>
          </a:r>
          <a:r>
            <a:rPr lang="en-US" b="1" dirty="0" smtClean="0">
              <a:solidFill>
                <a:schemeClr val="tx1"/>
              </a:solidFill>
            </a:rPr>
            <a:t> </a:t>
          </a:r>
          <a:r>
            <a:rPr lang="en-US" b="1" dirty="0" smtClean="0">
              <a:solidFill>
                <a:srgbClr val="0000CC"/>
              </a:solidFill>
            </a:rPr>
            <a:t>DJA</a:t>
          </a:r>
          <a:r>
            <a:rPr lang="en-US" b="1" dirty="0" smtClean="0">
              <a:solidFill>
                <a:schemeClr val="tx1"/>
              </a:solidFill>
            </a:rPr>
            <a:t>/ </a:t>
          </a:r>
          <a:r>
            <a:rPr lang="en-US" b="1" dirty="0" err="1" smtClean="0">
              <a:solidFill>
                <a:schemeClr val="tx1"/>
              </a:solidFill>
            </a:rPr>
            <a:t>Kanwil</a:t>
          </a:r>
          <a:r>
            <a:rPr lang="en-US" b="1" dirty="0" smtClean="0">
              <a:solidFill>
                <a:schemeClr val="tx1"/>
              </a:solidFill>
            </a:rPr>
            <a:t> DJPBN</a:t>
          </a:r>
          <a:endParaRPr lang="en-US" b="1" dirty="0">
            <a:solidFill>
              <a:schemeClr val="tx1"/>
            </a:solidFill>
          </a:endParaRPr>
        </a:p>
      </dgm:t>
    </dgm:pt>
    <dgm:pt modelId="{2430DF25-0662-42D3-958A-660E850B99BB}" type="sibTrans" cxnId="{D2AEF6E7-13DE-4094-A0E6-7C00EEF48BB1}">
      <dgm:prSet/>
      <dgm:spPr/>
      <dgm:t>
        <a:bodyPr/>
        <a:lstStyle/>
        <a:p>
          <a:endParaRPr lang="en-US" b="1">
            <a:solidFill>
              <a:schemeClr val="tx1"/>
            </a:solidFill>
          </a:endParaRPr>
        </a:p>
      </dgm:t>
    </dgm:pt>
    <dgm:pt modelId="{CE3D4F32-AC5A-4152-AB3F-14D6B64AE8D5}" type="parTrans" cxnId="{D2AEF6E7-13DE-4094-A0E6-7C00EEF48BB1}">
      <dgm:prSet/>
      <dgm:spPr/>
      <dgm:t>
        <a:bodyPr/>
        <a:lstStyle/>
        <a:p>
          <a:endParaRPr lang="en-US" b="1">
            <a:solidFill>
              <a:schemeClr val="tx1"/>
            </a:solidFill>
          </a:endParaRPr>
        </a:p>
      </dgm:t>
    </dgm:pt>
    <dgm:pt modelId="{3234BCA0-00B8-410C-9E5C-7C0809AB4CA3}">
      <dgm:prSet phldrT="[Text]"/>
      <dgm:spPr>
        <a:solidFill>
          <a:srgbClr val="00B0F0"/>
        </a:solidFill>
      </dgm:spPr>
      <dgm:t>
        <a:bodyPr/>
        <a:lstStyle/>
        <a:p>
          <a:r>
            <a:rPr lang="id-ID" b="1" dirty="0" smtClean="0">
              <a:solidFill>
                <a:schemeClr val="tx1"/>
              </a:solidFill>
            </a:rPr>
            <a:t>Pengajuan persetujuan pembukaan </a:t>
          </a:r>
          <a:r>
            <a:rPr lang="id-ID" b="1" dirty="0" smtClean="0">
              <a:solidFill>
                <a:srgbClr val="0000FF"/>
              </a:solidFill>
            </a:rPr>
            <a:t>REKENING HIBAH</a:t>
          </a:r>
          <a:r>
            <a:rPr lang="en-US" b="1" dirty="0" smtClean="0">
              <a:solidFill>
                <a:srgbClr val="0000FF"/>
              </a:solidFill>
            </a:rPr>
            <a:t> </a:t>
          </a:r>
          <a:r>
            <a:rPr lang="en-US" b="1" dirty="0" err="1" smtClean="0">
              <a:solidFill>
                <a:schemeClr val="tx1"/>
              </a:solidFill>
            </a:rPr>
            <a:t>Ke</a:t>
          </a:r>
          <a:r>
            <a:rPr lang="en-US" b="1" dirty="0" smtClean="0">
              <a:solidFill>
                <a:schemeClr val="tx1"/>
              </a:solidFill>
            </a:rPr>
            <a:t> KPPN</a:t>
          </a:r>
          <a:endParaRPr lang="en-US" b="1" dirty="0">
            <a:solidFill>
              <a:schemeClr val="tx1"/>
            </a:solidFill>
          </a:endParaRPr>
        </a:p>
      </dgm:t>
    </dgm:pt>
    <dgm:pt modelId="{4FB6069C-DCAB-4274-B4C8-C7FD1A478B2F}" type="sibTrans" cxnId="{9B1ACB0D-7F2F-4BE5-9E85-1A97930E2EC9}">
      <dgm:prSet/>
      <dgm:spPr/>
      <dgm:t>
        <a:bodyPr/>
        <a:lstStyle/>
        <a:p>
          <a:endParaRPr lang="en-US" b="1">
            <a:solidFill>
              <a:schemeClr val="tx1"/>
            </a:solidFill>
          </a:endParaRPr>
        </a:p>
      </dgm:t>
    </dgm:pt>
    <dgm:pt modelId="{929321F8-5506-43F0-8E89-B1A6E92E6211}" type="parTrans" cxnId="{9B1ACB0D-7F2F-4BE5-9E85-1A97930E2EC9}">
      <dgm:prSet/>
      <dgm:spPr/>
      <dgm:t>
        <a:bodyPr/>
        <a:lstStyle/>
        <a:p>
          <a:endParaRPr lang="en-US" b="1">
            <a:solidFill>
              <a:schemeClr val="tx1"/>
            </a:solidFill>
          </a:endParaRPr>
        </a:p>
      </dgm:t>
    </dgm:pt>
    <dgm:pt modelId="{994A911E-DF0C-4BD9-9982-7A23ADA41346}">
      <dgm:prSet phldrT="[Text]"/>
      <dgm:spPr>
        <a:solidFill>
          <a:schemeClr val="accent6">
            <a:lumMod val="60000"/>
            <a:lumOff val="40000"/>
          </a:schemeClr>
        </a:solidFill>
      </dgm:spPr>
      <dgm:t>
        <a:bodyPr/>
        <a:lstStyle/>
        <a:p>
          <a:r>
            <a:rPr lang="id-ID" b="1" dirty="0" smtClean="0">
              <a:solidFill>
                <a:schemeClr val="tx1"/>
              </a:solidFill>
            </a:rPr>
            <a:t>Pengajuan permohonan nomor </a:t>
          </a:r>
          <a:r>
            <a:rPr lang="en-US" b="1" dirty="0" smtClean="0">
              <a:solidFill>
                <a:srgbClr val="0000FF"/>
              </a:solidFill>
            </a:rPr>
            <a:t>R</a:t>
          </a:r>
          <a:r>
            <a:rPr lang="id-ID" b="1" dirty="0" smtClean="0">
              <a:solidFill>
                <a:srgbClr val="0000FF"/>
              </a:solidFill>
            </a:rPr>
            <a:t>EGISTER</a:t>
          </a:r>
          <a:r>
            <a:rPr lang="en-US" b="1" dirty="0" smtClean="0">
              <a:solidFill>
                <a:srgbClr val="0000FF"/>
              </a:solidFill>
            </a:rPr>
            <a:t> </a:t>
          </a:r>
          <a:r>
            <a:rPr lang="en-US" b="1" dirty="0" err="1" smtClean="0">
              <a:solidFill>
                <a:schemeClr val="tx1"/>
              </a:solidFill>
            </a:rPr>
            <a:t>ke</a:t>
          </a:r>
          <a:r>
            <a:rPr lang="en-US" b="1" dirty="0" smtClean="0">
              <a:solidFill>
                <a:schemeClr val="tx1"/>
              </a:solidFill>
            </a:rPr>
            <a:t> DJPPR</a:t>
          </a:r>
          <a:endParaRPr lang="en-US" b="1" dirty="0">
            <a:solidFill>
              <a:schemeClr val="tx1"/>
            </a:solidFill>
          </a:endParaRPr>
        </a:p>
      </dgm:t>
    </dgm:pt>
    <dgm:pt modelId="{2C403E89-BE00-401A-B63B-86511A414DC0}" type="sibTrans" cxnId="{83F1D293-1200-436A-BA1E-1CCFE525FACC}">
      <dgm:prSet/>
      <dgm:spPr/>
      <dgm:t>
        <a:bodyPr/>
        <a:lstStyle/>
        <a:p>
          <a:endParaRPr lang="en-US" b="1">
            <a:solidFill>
              <a:schemeClr val="tx1"/>
            </a:solidFill>
          </a:endParaRPr>
        </a:p>
      </dgm:t>
    </dgm:pt>
    <dgm:pt modelId="{E6CC93D1-8948-46C2-9A14-DEC45CFC7B1E}" type="parTrans" cxnId="{83F1D293-1200-436A-BA1E-1CCFE525FACC}">
      <dgm:prSet/>
      <dgm:spPr/>
      <dgm:t>
        <a:bodyPr/>
        <a:lstStyle/>
        <a:p>
          <a:endParaRPr lang="en-US" b="1">
            <a:solidFill>
              <a:schemeClr val="tx1"/>
            </a:solidFill>
          </a:endParaRPr>
        </a:p>
      </dgm:t>
    </dgm:pt>
    <dgm:pt modelId="{21BDCE73-45C4-42D3-A95D-25208E3DB31E}" type="pres">
      <dgm:prSet presAssocID="{0F1CF66E-380C-4B03-BEDB-351F27BF12F0}" presName="CompostProcess" presStyleCnt="0">
        <dgm:presLayoutVars>
          <dgm:dir/>
          <dgm:resizeHandles val="exact"/>
        </dgm:presLayoutVars>
      </dgm:prSet>
      <dgm:spPr/>
    </dgm:pt>
    <dgm:pt modelId="{5ADE8D82-FE41-45B6-B0E1-A02865DCFE12}" type="pres">
      <dgm:prSet presAssocID="{0F1CF66E-380C-4B03-BEDB-351F27BF12F0}" presName="arrow" presStyleLbl="bgShp" presStyleIdx="0" presStyleCnt="1" custLinFactNeighborY="-836"/>
      <dgm:spPr/>
    </dgm:pt>
    <dgm:pt modelId="{A5C5E2AD-C6CD-4152-8FC4-D8E5E0106EDD}" type="pres">
      <dgm:prSet presAssocID="{0F1CF66E-380C-4B03-BEDB-351F27BF12F0}" presName="linearProcess" presStyleCnt="0"/>
      <dgm:spPr/>
    </dgm:pt>
    <dgm:pt modelId="{8C749BF7-F9C6-4DA1-86CD-4AE44B4B4B8B}" type="pres">
      <dgm:prSet presAssocID="{994A911E-DF0C-4BD9-9982-7A23ADA41346}" presName="textNode" presStyleLbl="node1" presStyleIdx="0" presStyleCnt="4" custLinFactNeighborX="-4158" custLinFactNeighborY="703">
        <dgm:presLayoutVars>
          <dgm:bulletEnabled val="1"/>
        </dgm:presLayoutVars>
      </dgm:prSet>
      <dgm:spPr/>
      <dgm:t>
        <a:bodyPr/>
        <a:lstStyle/>
        <a:p>
          <a:endParaRPr lang="en-US"/>
        </a:p>
      </dgm:t>
    </dgm:pt>
    <dgm:pt modelId="{F8820DD9-410D-4D6D-91F6-36C2D3A958C4}" type="pres">
      <dgm:prSet presAssocID="{2C403E89-BE00-401A-B63B-86511A414DC0}" presName="sibTrans" presStyleCnt="0"/>
      <dgm:spPr/>
    </dgm:pt>
    <dgm:pt modelId="{712A004F-1E20-42CA-A223-ACB2EE96D79B}" type="pres">
      <dgm:prSet presAssocID="{3234BCA0-00B8-410C-9E5C-7C0809AB4CA3}" presName="textNode" presStyleLbl="node1" presStyleIdx="1" presStyleCnt="4">
        <dgm:presLayoutVars>
          <dgm:bulletEnabled val="1"/>
        </dgm:presLayoutVars>
      </dgm:prSet>
      <dgm:spPr/>
      <dgm:t>
        <a:bodyPr/>
        <a:lstStyle/>
        <a:p>
          <a:endParaRPr lang="en-US"/>
        </a:p>
      </dgm:t>
    </dgm:pt>
    <dgm:pt modelId="{A3901EF2-F1CF-40D9-9A7C-CD8D5A8C50F7}" type="pres">
      <dgm:prSet presAssocID="{4FB6069C-DCAB-4274-B4C8-C7FD1A478B2F}" presName="sibTrans" presStyleCnt="0"/>
      <dgm:spPr/>
    </dgm:pt>
    <dgm:pt modelId="{48B0ABB1-9C4A-4C52-BC1E-EDCC36A6E43C}" type="pres">
      <dgm:prSet presAssocID="{7009AE36-20D3-4195-83E1-CA613AFF1B41}" presName="textNode" presStyleLbl="node1" presStyleIdx="2" presStyleCnt="4">
        <dgm:presLayoutVars>
          <dgm:bulletEnabled val="1"/>
        </dgm:presLayoutVars>
      </dgm:prSet>
      <dgm:spPr/>
      <dgm:t>
        <a:bodyPr/>
        <a:lstStyle/>
        <a:p>
          <a:endParaRPr lang="en-US"/>
        </a:p>
      </dgm:t>
    </dgm:pt>
    <dgm:pt modelId="{0F356D56-281A-4A68-9EE3-F87DDF95066C}" type="pres">
      <dgm:prSet presAssocID="{2430DF25-0662-42D3-958A-660E850B99BB}" presName="sibTrans" presStyleCnt="0"/>
      <dgm:spPr/>
    </dgm:pt>
    <dgm:pt modelId="{48C87282-CF70-474D-8195-F1C892943AD0}" type="pres">
      <dgm:prSet presAssocID="{FABCD214-9223-426D-A627-8747964F14D5}" presName="textNode" presStyleLbl="node1" presStyleIdx="3" presStyleCnt="4">
        <dgm:presLayoutVars>
          <dgm:bulletEnabled val="1"/>
        </dgm:presLayoutVars>
      </dgm:prSet>
      <dgm:spPr/>
      <dgm:t>
        <a:bodyPr/>
        <a:lstStyle/>
        <a:p>
          <a:endParaRPr lang="en-US"/>
        </a:p>
      </dgm:t>
    </dgm:pt>
  </dgm:ptLst>
  <dgm:cxnLst>
    <dgm:cxn modelId="{FD6AC0AF-D042-4C0B-99EA-E241A3C90D63}" type="presOf" srcId="{7009AE36-20D3-4195-83E1-CA613AFF1B41}" destId="{48B0ABB1-9C4A-4C52-BC1E-EDCC36A6E43C}" srcOrd="0" destOrd="0" presId="urn:microsoft.com/office/officeart/2005/8/layout/hProcess9"/>
    <dgm:cxn modelId="{9B1ACB0D-7F2F-4BE5-9E85-1A97930E2EC9}" srcId="{0F1CF66E-380C-4B03-BEDB-351F27BF12F0}" destId="{3234BCA0-00B8-410C-9E5C-7C0809AB4CA3}" srcOrd="1" destOrd="0" parTransId="{929321F8-5506-43F0-8E89-B1A6E92E6211}" sibTransId="{4FB6069C-DCAB-4274-B4C8-C7FD1A478B2F}"/>
    <dgm:cxn modelId="{77CC50EC-B0D6-4B1D-AAF7-E531EFDF72E5}" type="presOf" srcId="{3234BCA0-00B8-410C-9E5C-7C0809AB4CA3}" destId="{712A004F-1E20-42CA-A223-ACB2EE96D79B}" srcOrd="0" destOrd="0" presId="urn:microsoft.com/office/officeart/2005/8/layout/hProcess9"/>
    <dgm:cxn modelId="{BDAAF42F-33AC-4EF3-BADE-A760D17C3722}" srcId="{0F1CF66E-380C-4B03-BEDB-351F27BF12F0}" destId="{FABCD214-9223-426D-A627-8747964F14D5}" srcOrd="3" destOrd="0" parTransId="{E4628A18-7B52-44F2-8BC1-A687CC93CCB3}" sibTransId="{9F5BE7E8-E083-4E82-9E64-C4A5B3010C9F}"/>
    <dgm:cxn modelId="{6C8CAC7E-948E-45EB-B967-6F269D022C75}" type="presOf" srcId="{FABCD214-9223-426D-A627-8747964F14D5}" destId="{48C87282-CF70-474D-8195-F1C892943AD0}" srcOrd="0" destOrd="0" presId="urn:microsoft.com/office/officeart/2005/8/layout/hProcess9"/>
    <dgm:cxn modelId="{F6BF3954-F865-420F-A687-C10800E6168E}" type="presOf" srcId="{994A911E-DF0C-4BD9-9982-7A23ADA41346}" destId="{8C749BF7-F9C6-4DA1-86CD-4AE44B4B4B8B}" srcOrd="0" destOrd="0" presId="urn:microsoft.com/office/officeart/2005/8/layout/hProcess9"/>
    <dgm:cxn modelId="{8D410BD6-371A-451A-A9F5-B2D7FA0DD76A}" type="presOf" srcId="{0F1CF66E-380C-4B03-BEDB-351F27BF12F0}" destId="{21BDCE73-45C4-42D3-A95D-25208E3DB31E}" srcOrd="0" destOrd="0" presId="urn:microsoft.com/office/officeart/2005/8/layout/hProcess9"/>
    <dgm:cxn modelId="{D2AEF6E7-13DE-4094-A0E6-7C00EEF48BB1}" srcId="{0F1CF66E-380C-4B03-BEDB-351F27BF12F0}" destId="{7009AE36-20D3-4195-83E1-CA613AFF1B41}" srcOrd="2" destOrd="0" parTransId="{CE3D4F32-AC5A-4152-AB3F-14D6B64AE8D5}" sibTransId="{2430DF25-0662-42D3-958A-660E850B99BB}"/>
    <dgm:cxn modelId="{83F1D293-1200-436A-BA1E-1CCFE525FACC}" srcId="{0F1CF66E-380C-4B03-BEDB-351F27BF12F0}" destId="{994A911E-DF0C-4BD9-9982-7A23ADA41346}" srcOrd="0" destOrd="0" parTransId="{E6CC93D1-8948-46C2-9A14-DEC45CFC7B1E}" sibTransId="{2C403E89-BE00-401A-B63B-86511A414DC0}"/>
    <dgm:cxn modelId="{1B92EA52-988E-48F8-9952-D68DF25F493D}" type="presParOf" srcId="{21BDCE73-45C4-42D3-A95D-25208E3DB31E}" destId="{5ADE8D82-FE41-45B6-B0E1-A02865DCFE12}" srcOrd="0" destOrd="0" presId="urn:microsoft.com/office/officeart/2005/8/layout/hProcess9"/>
    <dgm:cxn modelId="{5E299CF2-A8C0-4355-8EA4-B34C17079F3B}" type="presParOf" srcId="{21BDCE73-45C4-42D3-A95D-25208E3DB31E}" destId="{A5C5E2AD-C6CD-4152-8FC4-D8E5E0106EDD}" srcOrd="1" destOrd="0" presId="urn:microsoft.com/office/officeart/2005/8/layout/hProcess9"/>
    <dgm:cxn modelId="{2562F4F3-1C3D-41B5-812E-F6B46AF3D299}" type="presParOf" srcId="{A5C5E2AD-C6CD-4152-8FC4-D8E5E0106EDD}" destId="{8C749BF7-F9C6-4DA1-86CD-4AE44B4B4B8B}" srcOrd="0" destOrd="0" presId="urn:microsoft.com/office/officeart/2005/8/layout/hProcess9"/>
    <dgm:cxn modelId="{AC6FB0ED-3077-4E0A-AC9D-33C14EFBAB1C}" type="presParOf" srcId="{A5C5E2AD-C6CD-4152-8FC4-D8E5E0106EDD}" destId="{F8820DD9-410D-4D6D-91F6-36C2D3A958C4}" srcOrd="1" destOrd="0" presId="urn:microsoft.com/office/officeart/2005/8/layout/hProcess9"/>
    <dgm:cxn modelId="{148E75D3-388E-4B49-8F1F-81BCCED5639F}" type="presParOf" srcId="{A5C5E2AD-C6CD-4152-8FC4-D8E5E0106EDD}" destId="{712A004F-1E20-42CA-A223-ACB2EE96D79B}" srcOrd="2" destOrd="0" presId="urn:microsoft.com/office/officeart/2005/8/layout/hProcess9"/>
    <dgm:cxn modelId="{915D84D5-82C1-40F5-92A2-25D923F4AF35}" type="presParOf" srcId="{A5C5E2AD-C6CD-4152-8FC4-D8E5E0106EDD}" destId="{A3901EF2-F1CF-40D9-9A7C-CD8D5A8C50F7}" srcOrd="3" destOrd="0" presId="urn:microsoft.com/office/officeart/2005/8/layout/hProcess9"/>
    <dgm:cxn modelId="{3EEE117A-5675-43DC-AE15-63F492EDF1EE}" type="presParOf" srcId="{A5C5E2AD-C6CD-4152-8FC4-D8E5E0106EDD}" destId="{48B0ABB1-9C4A-4C52-BC1E-EDCC36A6E43C}" srcOrd="4" destOrd="0" presId="urn:microsoft.com/office/officeart/2005/8/layout/hProcess9"/>
    <dgm:cxn modelId="{89946C63-0E9C-48DA-95E8-9B4F0268DF1A}" type="presParOf" srcId="{A5C5E2AD-C6CD-4152-8FC4-D8E5E0106EDD}" destId="{0F356D56-281A-4A68-9EE3-F87DDF95066C}" srcOrd="5" destOrd="0" presId="urn:microsoft.com/office/officeart/2005/8/layout/hProcess9"/>
    <dgm:cxn modelId="{A29BE423-4994-43F8-BC4E-81CBB663E572}" type="presParOf" srcId="{A5C5E2AD-C6CD-4152-8FC4-D8E5E0106EDD}" destId="{48C87282-CF70-474D-8195-F1C892943AD0}" srcOrd="6"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43E612A-E86C-4158-8383-5BD2E02C911D}" type="doc">
      <dgm:prSet loTypeId="urn:microsoft.com/office/officeart/2005/8/layout/list1" loCatId="list" qsTypeId="urn:microsoft.com/office/officeart/2005/8/quickstyle/simple1" qsCatId="simple" csTypeId="urn:microsoft.com/office/officeart/2005/8/colors/accent0_3" csCatId="mainScheme" phldr="1"/>
      <dgm:spPr/>
      <dgm:t>
        <a:bodyPr/>
        <a:lstStyle/>
        <a:p>
          <a:endParaRPr lang="en-US"/>
        </a:p>
      </dgm:t>
    </dgm:pt>
    <dgm:pt modelId="{1BA4CD15-74D1-407C-A485-EE9BC4545B52}">
      <dgm:prSet phldrT="[Text]" custT="1"/>
      <dgm:spPr>
        <a:solidFill>
          <a:schemeClr val="tx2">
            <a:lumMod val="50000"/>
          </a:schemeClr>
        </a:solidFill>
      </dgm:spPr>
      <dgm:t>
        <a:bodyPr/>
        <a:lstStyle/>
        <a:p>
          <a:r>
            <a:rPr lang="en-US" sz="2000" dirty="0" err="1" smtClean="0">
              <a:latin typeface="Arial" panose="020B0604020202020204" pitchFamily="34" charset="0"/>
              <a:cs typeface="Arial" panose="020B0604020202020204" pitchFamily="34" charset="0"/>
            </a:rPr>
            <a:t>Transaksi</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dalam</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mata</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uang</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asing</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harus</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dibukukan</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dalam</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mata</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uang</a:t>
          </a:r>
          <a:r>
            <a:rPr lang="en-US" sz="2000" dirty="0" smtClean="0">
              <a:latin typeface="Arial" panose="020B0604020202020204" pitchFamily="34" charset="0"/>
              <a:cs typeface="Arial" panose="020B0604020202020204" pitchFamily="34" charset="0"/>
            </a:rPr>
            <a:t> rupiah </a:t>
          </a:r>
          <a:r>
            <a:rPr lang="en-US" sz="2000" dirty="0" err="1" smtClean="0">
              <a:latin typeface="Arial" panose="020B0604020202020204" pitchFamily="34" charset="0"/>
              <a:cs typeface="Arial" panose="020B0604020202020204" pitchFamily="34" charset="0"/>
            </a:rPr>
            <a:t>dengan</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menjabarkan</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jumlah</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mata</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uang</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asing</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tersebut</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menurut</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kurs</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transaksi</a:t>
          </a:r>
          <a:r>
            <a:rPr lang="en-US" sz="2000" dirty="0" smtClean="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dgm:t>
    </dgm:pt>
    <dgm:pt modelId="{F437DCB6-684D-4A0F-8D6A-AC6E7717A093}" type="parTrans" cxnId="{DE5A7522-9D37-4A9A-A2C6-A7E882CAA794}">
      <dgm:prSet/>
      <dgm:spPr/>
      <dgm:t>
        <a:bodyPr/>
        <a:lstStyle/>
        <a:p>
          <a:endParaRPr lang="en-US" sz="2000">
            <a:latin typeface="Arial" panose="020B0604020202020204" pitchFamily="34" charset="0"/>
            <a:cs typeface="Arial" panose="020B0604020202020204" pitchFamily="34" charset="0"/>
          </a:endParaRPr>
        </a:p>
      </dgm:t>
    </dgm:pt>
    <dgm:pt modelId="{DD4D7A97-115C-4141-9B3E-510529C0D257}" type="sibTrans" cxnId="{DE5A7522-9D37-4A9A-A2C6-A7E882CAA794}">
      <dgm:prSet/>
      <dgm:spPr/>
      <dgm:t>
        <a:bodyPr/>
        <a:lstStyle/>
        <a:p>
          <a:endParaRPr lang="en-US" sz="2000">
            <a:latin typeface="Arial" panose="020B0604020202020204" pitchFamily="34" charset="0"/>
            <a:cs typeface="Arial" panose="020B0604020202020204" pitchFamily="34" charset="0"/>
          </a:endParaRPr>
        </a:p>
      </dgm:t>
    </dgm:pt>
    <dgm:pt modelId="{C2826FFB-4242-45F3-9765-81B624B9B723}">
      <dgm:prSet phldrT="[Text]" custT="1">
        <dgm:style>
          <a:lnRef idx="2">
            <a:schemeClr val="accent5">
              <a:shade val="50000"/>
            </a:schemeClr>
          </a:lnRef>
          <a:fillRef idx="1">
            <a:schemeClr val="accent5"/>
          </a:fillRef>
          <a:effectRef idx="0">
            <a:schemeClr val="accent5"/>
          </a:effectRef>
          <a:fontRef idx="minor">
            <a:schemeClr val="lt1"/>
          </a:fontRef>
        </dgm:style>
      </dgm:prSet>
      <dgm:spPr>
        <a:solidFill>
          <a:srgbClr val="FF4E5E"/>
        </a:solidFill>
      </dgm:spPr>
      <dgm:t>
        <a:bodyPr/>
        <a:lstStyle/>
        <a:p>
          <a:r>
            <a:rPr lang="en-US" sz="2000" dirty="0" err="1" smtClean="0">
              <a:latin typeface="Arial" panose="020B0604020202020204" pitchFamily="34" charset="0"/>
              <a:cs typeface="Arial" panose="020B0604020202020204" pitchFamily="34" charset="0"/>
            </a:rPr>
            <a:t>Terhadap</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pendapatan</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hibah</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dalam</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bentuk</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uang</a:t>
          </a:r>
          <a:r>
            <a:rPr lang="en-US" sz="2000" dirty="0" smtClean="0">
              <a:latin typeface="Arial" panose="020B0604020202020204" pitchFamily="34" charset="0"/>
              <a:cs typeface="Arial" panose="020B0604020202020204" pitchFamily="34" charset="0"/>
            </a:rPr>
            <a:t> yang </a:t>
          </a:r>
          <a:r>
            <a:rPr lang="en-US" sz="2000" dirty="0" err="1" smtClean="0">
              <a:latin typeface="Arial" panose="020B0604020202020204" pitchFamily="34" charset="0"/>
              <a:cs typeface="Arial" panose="020B0604020202020204" pitchFamily="34" charset="0"/>
            </a:rPr>
            <a:t>diterima</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dalam</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valas</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satker</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disarankan</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untuk</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mengkonversi</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seluruh</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valas</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dalam</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mata</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uang</a:t>
          </a:r>
          <a:r>
            <a:rPr lang="en-US" sz="2000" dirty="0" smtClean="0">
              <a:latin typeface="Arial" panose="020B0604020202020204" pitchFamily="34" charset="0"/>
              <a:cs typeface="Arial" panose="020B0604020202020204" pitchFamily="34" charset="0"/>
            </a:rPr>
            <a:t> rupiah.</a:t>
          </a:r>
          <a:endParaRPr lang="en-US" sz="2000" dirty="0">
            <a:latin typeface="Arial" panose="020B0604020202020204" pitchFamily="34" charset="0"/>
            <a:cs typeface="Arial" panose="020B0604020202020204" pitchFamily="34" charset="0"/>
          </a:endParaRPr>
        </a:p>
      </dgm:t>
    </dgm:pt>
    <dgm:pt modelId="{D1B0BEAF-69FF-459D-8F21-5A43EB4C5513}" type="parTrans" cxnId="{5ABA7361-4DD6-4D09-8649-13650F2A6FC0}">
      <dgm:prSet/>
      <dgm:spPr/>
      <dgm:t>
        <a:bodyPr/>
        <a:lstStyle/>
        <a:p>
          <a:endParaRPr lang="en-US" sz="2000">
            <a:latin typeface="Arial" panose="020B0604020202020204" pitchFamily="34" charset="0"/>
            <a:cs typeface="Arial" panose="020B0604020202020204" pitchFamily="34" charset="0"/>
          </a:endParaRPr>
        </a:p>
      </dgm:t>
    </dgm:pt>
    <dgm:pt modelId="{4AC96E3F-156D-409C-8851-D710A89D0578}" type="sibTrans" cxnId="{5ABA7361-4DD6-4D09-8649-13650F2A6FC0}">
      <dgm:prSet/>
      <dgm:spPr/>
      <dgm:t>
        <a:bodyPr/>
        <a:lstStyle/>
        <a:p>
          <a:endParaRPr lang="en-US" sz="2000">
            <a:latin typeface="Arial" panose="020B0604020202020204" pitchFamily="34" charset="0"/>
            <a:cs typeface="Arial" panose="020B0604020202020204" pitchFamily="34" charset="0"/>
          </a:endParaRPr>
        </a:p>
      </dgm:t>
    </dgm:pt>
    <dgm:pt modelId="{51653844-3FE2-4BC7-AEB5-1446E3217A32}">
      <dgm:prSet phldrT="[Text]" custT="1"/>
      <dgm:spPr>
        <a:solidFill>
          <a:schemeClr val="tx2">
            <a:lumMod val="50000"/>
          </a:schemeClr>
        </a:solidFill>
      </dgm:spPr>
      <dgm:t>
        <a:bodyPr/>
        <a:lstStyle/>
        <a:p>
          <a:r>
            <a:rPr lang="en-US" sz="2000" dirty="0" err="1" smtClean="0">
              <a:latin typeface="Arial" panose="020B0604020202020204" pitchFamily="34" charset="0"/>
              <a:cs typeface="Arial" panose="020B0604020202020204" pitchFamily="34" charset="0"/>
            </a:rPr>
            <a:t>Pendapatan</a:t>
          </a:r>
          <a:r>
            <a:rPr lang="en-US" sz="2000" dirty="0" smtClean="0">
              <a:latin typeface="Arial" panose="020B0604020202020204" pitchFamily="34" charset="0"/>
              <a:cs typeface="Arial" panose="020B0604020202020204" pitchFamily="34" charset="0"/>
            </a:rPr>
            <a:t> yang </a:t>
          </a:r>
          <a:r>
            <a:rPr lang="en-US" sz="2000" dirty="0" err="1" smtClean="0">
              <a:latin typeface="Arial" panose="020B0604020202020204" pitchFamily="34" charset="0"/>
              <a:cs typeface="Arial" panose="020B0604020202020204" pitchFamily="34" charset="0"/>
            </a:rPr>
            <a:t>disahkan</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sebesar</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realisasi</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jumlah</a:t>
          </a:r>
          <a:r>
            <a:rPr lang="en-US" sz="2000" dirty="0" smtClean="0">
              <a:latin typeface="Arial" panose="020B0604020202020204" pitchFamily="34" charset="0"/>
              <a:cs typeface="Arial" panose="020B0604020202020204" pitchFamily="34" charset="0"/>
            </a:rPr>
            <a:t> rupiah </a:t>
          </a:r>
          <a:r>
            <a:rPr lang="en-US" sz="2000" dirty="0" err="1" smtClean="0">
              <a:latin typeface="Arial" panose="020B0604020202020204" pitchFamily="34" charset="0"/>
              <a:cs typeface="Arial" panose="020B0604020202020204" pitchFamily="34" charset="0"/>
            </a:rPr>
            <a:t>berdasarkan</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hasil</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konversi</a:t>
          </a:r>
          <a:r>
            <a:rPr lang="en-US" sz="2000" dirty="0" smtClean="0">
              <a:latin typeface="Arial" panose="020B0604020202020204" pitchFamily="34" charset="0"/>
              <a:cs typeface="Arial" panose="020B0604020202020204" pitchFamily="34" charset="0"/>
            </a:rPr>
            <a:t>. </a:t>
          </a:r>
          <a:endParaRPr lang="en-US" sz="2000" dirty="0">
            <a:latin typeface="Arial" panose="020B0604020202020204" pitchFamily="34" charset="0"/>
            <a:cs typeface="Arial" panose="020B0604020202020204" pitchFamily="34" charset="0"/>
          </a:endParaRPr>
        </a:p>
      </dgm:t>
    </dgm:pt>
    <dgm:pt modelId="{A6DE9ED1-E319-4D36-A9BA-63EE5562283C}" type="parTrans" cxnId="{BA0523DD-E485-4F09-A398-6CCA4D792DC8}">
      <dgm:prSet/>
      <dgm:spPr/>
      <dgm:t>
        <a:bodyPr/>
        <a:lstStyle/>
        <a:p>
          <a:endParaRPr lang="en-US" sz="2000">
            <a:latin typeface="Arial" panose="020B0604020202020204" pitchFamily="34" charset="0"/>
            <a:cs typeface="Arial" panose="020B0604020202020204" pitchFamily="34" charset="0"/>
          </a:endParaRPr>
        </a:p>
      </dgm:t>
    </dgm:pt>
    <dgm:pt modelId="{5BB28845-DD92-4860-AD96-7C0A77B507F3}" type="sibTrans" cxnId="{BA0523DD-E485-4F09-A398-6CCA4D792DC8}">
      <dgm:prSet/>
      <dgm:spPr/>
      <dgm:t>
        <a:bodyPr/>
        <a:lstStyle/>
        <a:p>
          <a:endParaRPr lang="en-US" sz="2000">
            <a:latin typeface="Arial" panose="020B0604020202020204" pitchFamily="34" charset="0"/>
            <a:cs typeface="Arial" panose="020B0604020202020204" pitchFamily="34" charset="0"/>
          </a:endParaRPr>
        </a:p>
      </dgm:t>
    </dgm:pt>
    <dgm:pt modelId="{B736181C-EFB2-41D0-A0DA-1A41B9E262AF}">
      <dgm:prSet phldrT="[Text]" custT="1"/>
      <dgm:spPr>
        <a:solidFill>
          <a:srgbClr val="FF4E5E"/>
        </a:solidFill>
      </dgm:spPr>
      <dgm:t>
        <a:bodyPr/>
        <a:lstStyle/>
        <a:p>
          <a:r>
            <a:rPr lang="en-US" sz="2000" dirty="0" err="1" smtClean="0">
              <a:latin typeface="Arial" panose="020B0604020202020204" pitchFamily="34" charset="0"/>
              <a:cs typeface="Arial" panose="020B0604020202020204" pitchFamily="34" charset="0"/>
            </a:rPr>
            <a:t>Dengan</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demikian</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maka</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tidak</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akan</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terjadi</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selisih</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kurs</a:t>
          </a:r>
          <a:endParaRPr lang="en-US" sz="2000" dirty="0">
            <a:latin typeface="Arial" panose="020B0604020202020204" pitchFamily="34" charset="0"/>
            <a:cs typeface="Arial" panose="020B0604020202020204" pitchFamily="34" charset="0"/>
          </a:endParaRPr>
        </a:p>
      </dgm:t>
    </dgm:pt>
    <dgm:pt modelId="{FF43E4C0-EA93-483A-BDAB-359F4DDA3C15}" type="parTrans" cxnId="{1F50BE35-B41D-48AA-9B37-F32AEFD5B653}">
      <dgm:prSet/>
      <dgm:spPr/>
      <dgm:t>
        <a:bodyPr/>
        <a:lstStyle/>
        <a:p>
          <a:endParaRPr lang="en-US" sz="2000">
            <a:latin typeface="Arial" panose="020B0604020202020204" pitchFamily="34" charset="0"/>
            <a:cs typeface="Arial" panose="020B0604020202020204" pitchFamily="34" charset="0"/>
          </a:endParaRPr>
        </a:p>
      </dgm:t>
    </dgm:pt>
    <dgm:pt modelId="{DA9559B2-18E3-4187-B562-835771A28F2C}" type="sibTrans" cxnId="{1F50BE35-B41D-48AA-9B37-F32AEFD5B653}">
      <dgm:prSet/>
      <dgm:spPr/>
      <dgm:t>
        <a:bodyPr/>
        <a:lstStyle/>
        <a:p>
          <a:endParaRPr lang="en-US" sz="2000">
            <a:latin typeface="Arial" panose="020B0604020202020204" pitchFamily="34" charset="0"/>
            <a:cs typeface="Arial" panose="020B0604020202020204" pitchFamily="34" charset="0"/>
          </a:endParaRPr>
        </a:p>
      </dgm:t>
    </dgm:pt>
    <dgm:pt modelId="{250CA5F1-EFFB-40E7-A416-9C4F57DF906B}" type="pres">
      <dgm:prSet presAssocID="{443E612A-E86C-4158-8383-5BD2E02C911D}" presName="linear" presStyleCnt="0">
        <dgm:presLayoutVars>
          <dgm:dir/>
          <dgm:animLvl val="lvl"/>
          <dgm:resizeHandles val="exact"/>
        </dgm:presLayoutVars>
      </dgm:prSet>
      <dgm:spPr/>
      <dgm:t>
        <a:bodyPr/>
        <a:lstStyle/>
        <a:p>
          <a:endParaRPr lang="en-US"/>
        </a:p>
      </dgm:t>
    </dgm:pt>
    <dgm:pt modelId="{662405C3-8ADA-4964-9DCF-ADB66D1A7B78}" type="pres">
      <dgm:prSet presAssocID="{1BA4CD15-74D1-407C-A485-EE9BC4545B52}" presName="parentLin" presStyleCnt="0"/>
      <dgm:spPr/>
      <dgm:t>
        <a:bodyPr/>
        <a:lstStyle/>
        <a:p>
          <a:endParaRPr lang="en-US"/>
        </a:p>
      </dgm:t>
    </dgm:pt>
    <dgm:pt modelId="{2FEBD673-8923-4F35-9CE2-25F1FC28BE5F}" type="pres">
      <dgm:prSet presAssocID="{1BA4CD15-74D1-407C-A485-EE9BC4545B52}" presName="parentLeftMargin" presStyleLbl="node1" presStyleIdx="0" presStyleCnt="4"/>
      <dgm:spPr/>
      <dgm:t>
        <a:bodyPr/>
        <a:lstStyle/>
        <a:p>
          <a:endParaRPr lang="en-US"/>
        </a:p>
      </dgm:t>
    </dgm:pt>
    <dgm:pt modelId="{E6515F8E-8534-429C-802D-22C182262226}" type="pres">
      <dgm:prSet presAssocID="{1BA4CD15-74D1-407C-A485-EE9BC4545B52}" presName="parentText" presStyleLbl="node1" presStyleIdx="0" presStyleCnt="4" custScaleX="142352" custScaleY="154944">
        <dgm:presLayoutVars>
          <dgm:chMax val="0"/>
          <dgm:bulletEnabled val="1"/>
        </dgm:presLayoutVars>
      </dgm:prSet>
      <dgm:spPr/>
      <dgm:t>
        <a:bodyPr/>
        <a:lstStyle/>
        <a:p>
          <a:endParaRPr lang="en-US"/>
        </a:p>
      </dgm:t>
    </dgm:pt>
    <dgm:pt modelId="{1034AD8C-09F0-4178-9B1A-14D40891C9B9}" type="pres">
      <dgm:prSet presAssocID="{1BA4CD15-74D1-407C-A485-EE9BC4545B52}" presName="negativeSpace" presStyleCnt="0"/>
      <dgm:spPr/>
      <dgm:t>
        <a:bodyPr/>
        <a:lstStyle/>
        <a:p>
          <a:endParaRPr lang="en-US"/>
        </a:p>
      </dgm:t>
    </dgm:pt>
    <dgm:pt modelId="{35119257-8CC8-44AF-9B6C-3B9F62F12997}" type="pres">
      <dgm:prSet presAssocID="{1BA4CD15-74D1-407C-A485-EE9BC4545B52}" presName="childText" presStyleLbl="conFgAcc1" presStyleIdx="0" presStyleCnt="4">
        <dgm:presLayoutVars>
          <dgm:bulletEnabled val="1"/>
        </dgm:presLayoutVars>
      </dgm:prSet>
      <dgm:spPr/>
      <dgm:t>
        <a:bodyPr/>
        <a:lstStyle/>
        <a:p>
          <a:endParaRPr lang="en-US"/>
        </a:p>
      </dgm:t>
    </dgm:pt>
    <dgm:pt modelId="{E1336D8D-A073-4842-BF45-28BFC33E0512}" type="pres">
      <dgm:prSet presAssocID="{DD4D7A97-115C-4141-9B3E-510529C0D257}" presName="spaceBetweenRectangles" presStyleCnt="0"/>
      <dgm:spPr/>
      <dgm:t>
        <a:bodyPr/>
        <a:lstStyle/>
        <a:p>
          <a:endParaRPr lang="en-US"/>
        </a:p>
      </dgm:t>
    </dgm:pt>
    <dgm:pt modelId="{914053AE-1C51-47C7-A6AF-F66B031B717F}" type="pres">
      <dgm:prSet presAssocID="{C2826FFB-4242-45F3-9765-81B624B9B723}" presName="parentLin" presStyleCnt="0"/>
      <dgm:spPr/>
      <dgm:t>
        <a:bodyPr/>
        <a:lstStyle/>
        <a:p>
          <a:endParaRPr lang="en-US"/>
        </a:p>
      </dgm:t>
    </dgm:pt>
    <dgm:pt modelId="{8CD512F2-7426-429D-A162-1635F6356F4D}" type="pres">
      <dgm:prSet presAssocID="{C2826FFB-4242-45F3-9765-81B624B9B723}" presName="parentLeftMargin" presStyleLbl="node1" presStyleIdx="0" presStyleCnt="4"/>
      <dgm:spPr/>
      <dgm:t>
        <a:bodyPr/>
        <a:lstStyle/>
        <a:p>
          <a:endParaRPr lang="en-US"/>
        </a:p>
      </dgm:t>
    </dgm:pt>
    <dgm:pt modelId="{5C473043-4AC5-4E91-B76D-C357368C4293}" type="pres">
      <dgm:prSet presAssocID="{C2826FFB-4242-45F3-9765-81B624B9B723}" presName="parentText" presStyleLbl="node1" presStyleIdx="1" presStyleCnt="4" custScaleX="128881" custScaleY="160784">
        <dgm:presLayoutVars>
          <dgm:chMax val="0"/>
          <dgm:bulletEnabled val="1"/>
        </dgm:presLayoutVars>
      </dgm:prSet>
      <dgm:spPr/>
      <dgm:t>
        <a:bodyPr/>
        <a:lstStyle/>
        <a:p>
          <a:endParaRPr lang="en-US"/>
        </a:p>
      </dgm:t>
    </dgm:pt>
    <dgm:pt modelId="{41D0213C-32AE-4752-A0D3-29CB34087457}" type="pres">
      <dgm:prSet presAssocID="{C2826FFB-4242-45F3-9765-81B624B9B723}" presName="negativeSpace" presStyleCnt="0"/>
      <dgm:spPr/>
      <dgm:t>
        <a:bodyPr/>
        <a:lstStyle/>
        <a:p>
          <a:endParaRPr lang="en-US"/>
        </a:p>
      </dgm:t>
    </dgm:pt>
    <dgm:pt modelId="{C376A6D0-EDCA-4C96-ACA0-EFC88F487D6C}" type="pres">
      <dgm:prSet presAssocID="{C2826FFB-4242-45F3-9765-81B624B9B723}" presName="childText" presStyleLbl="conFgAcc1" presStyleIdx="1" presStyleCnt="4">
        <dgm:presLayoutVars>
          <dgm:bulletEnabled val="1"/>
        </dgm:presLayoutVars>
      </dgm:prSet>
      <dgm:spPr/>
      <dgm:t>
        <a:bodyPr/>
        <a:lstStyle/>
        <a:p>
          <a:endParaRPr lang="en-US"/>
        </a:p>
      </dgm:t>
    </dgm:pt>
    <dgm:pt modelId="{51E5264D-0265-45BE-9138-4E80BBF8E36E}" type="pres">
      <dgm:prSet presAssocID="{4AC96E3F-156D-409C-8851-D710A89D0578}" presName="spaceBetweenRectangles" presStyleCnt="0"/>
      <dgm:spPr/>
      <dgm:t>
        <a:bodyPr/>
        <a:lstStyle/>
        <a:p>
          <a:endParaRPr lang="en-US"/>
        </a:p>
      </dgm:t>
    </dgm:pt>
    <dgm:pt modelId="{7F89D7B9-346E-454A-85A6-955389CB5E06}" type="pres">
      <dgm:prSet presAssocID="{51653844-3FE2-4BC7-AEB5-1446E3217A32}" presName="parentLin" presStyleCnt="0"/>
      <dgm:spPr/>
      <dgm:t>
        <a:bodyPr/>
        <a:lstStyle/>
        <a:p>
          <a:endParaRPr lang="en-US"/>
        </a:p>
      </dgm:t>
    </dgm:pt>
    <dgm:pt modelId="{4B9AD08D-EF74-4BFC-AC36-2BA1D277F00C}" type="pres">
      <dgm:prSet presAssocID="{51653844-3FE2-4BC7-AEB5-1446E3217A32}" presName="parentLeftMargin" presStyleLbl="node1" presStyleIdx="1" presStyleCnt="4"/>
      <dgm:spPr/>
      <dgm:t>
        <a:bodyPr/>
        <a:lstStyle/>
        <a:p>
          <a:endParaRPr lang="en-US"/>
        </a:p>
      </dgm:t>
    </dgm:pt>
    <dgm:pt modelId="{AC1F710C-34B5-4380-BF76-8848CB05E1B2}" type="pres">
      <dgm:prSet presAssocID="{51653844-3FE2-4BC7-AEB5-1446E3217A32}" presName="parentText" presStyleLbl="node1" presStyleIdx="2" presStyleCnt="4" custScaleX="131349" custScaleY="136698" custLinFactNeighborX="-7407" custLinFactNeighborY="1068">
        <dgm:presLayoutVars>
          <dgm:chMax val="0"/>
          <dgm:bulletEnabled val="1"/>
        </dgm:presLayoutVars>
      </dgm:prSet>
      <dgm:spPr/>
      <dgm:t>
        <a:bodyPr/>
        <a:lstStyle/>
        <a:p>
          <a:endParaRPr lang="en-US"/>
        </a:p>
      </dgm:t>
    </dgm:pt>
    <dgm:pt modelId="{DAA8542E-7649-4072-82FF-BA93DBFBF809}" type="pres">
      <dgm:prSet presAssocID="{51653844-3FE2-4BC7-AEB5-1446E3217A32}" presName="negativeSpace" presStyleCnt="0"/>
      <dgm:spPr/>
      <dgm:t>
        <a:bodyPr/>
        <a:lstStyle/>
        <a:p>
          <a:endParaRPr lang="en-US"/>
        </a:p>
      </dgm:t>
    </dgm:pt>
    <dgm:pt modelId="{8440BB80-394E-4261-B149-083CBE01ECBA}" type="pres">
      <dgm:prSet presAssocID="{51653844-3FE2-4BC7-AEB5-1446E3217A32}" presName="childText" presStyleLbl="conFgAcc1" presStyleIdx="2" presStyleCnt="4">
        <dgm:presLayoutVars>
          <dgm:bulletEnabled val="1"/>
        </dgm:presLayoutVars>
      </dgm:prSet>
      <dgm:spPr/>
      <dgm:t>
        <a:bodyPr/>
        <a:lstStyle/>
        <a:p>
          <a:endParaRPr lang="en-US"/>
        </a:p>
      </dgm:t>
    </dgm:pt>
    <dgm:pt modelId="{F6A405B2-4BA6-437F-9BF5-50865B8875D7}" type="pres">
      <dgm:prSet presAssocID="{5BB28845-DD92-4860-AD96-7C0A77B507F3}" presName="spaceBetweenRectangles" presStyleCnt="0"/>
      <dgm:spPr/>
      <dgm:t>
        <a:bodyPr/>
        <a:lstStyle/>
        <a:p>
          <a:endParaRPr lang="en-US"/>
        </a:p>
      </dgm:t>
    </dgm:pt>
    <dgm:pt modelId="{6819C43B-669E-43CB-9558-CD761F7A2552}" type="pres">
      <dgm:prSet presAssocID="{B736181C-EFB2-41D0-A0DA-1A41B9E262AF}" presName="parentLin" presStyleCnt="0"/>
      <dgm:spPr/>
      <dgm:t>
        <a:bodyPr/>
        <a:lstStyle/>
        <a:p>
          <a:endParaRPr lang="en-US"/>
        </a:p>
      </dgm:t>
    </dgm:pt>
    <dgm:pt modelId="{0EC4C354-DCB5-4F2A-8850-5232FD936CC7}" type="pres">
      <dgm:prSet presAssocID="{B736181C-EFB2-41D0-A0DA-1A41B9E262AF}" presName="parentLeftMargin" presStyleLbl="node1" presStyleIdx="2" presStyleCnt="4"/>
      <dgm:spPr/>
      <dgm:t>
        <a:bodyPr/>
        <a:lstStyle/>
        <a:p>
          <a:endParaRPr lang="en-US"/>
        </a:p>
      </dgm:t>
    </dgm:pt>
    <dgm:pt modelId="{3E8B03FC-7759-46D1-BCDF-5E6380F66D8B}" type="pres">
      <dgm:prSet presAssocID="{B736181C-EFB2-41D0-A0DA-1A41B9E262AF}" presName="parentText" presStyleLbl="node1" presStyleIdx="3" presStyleCnt="4" custScaleX="142857">
        <dgm:presLayoutVars>
          <dgm:chMax val="0"/>
          <dgm:bulletEnabled val="1"/>
        </dgm:presLayoutVars>
      </dgm:prSet>
      <dgm:spPr/>
      <dgm:t>
        <a:bodyPr/>
        <a:lstStyle/>
        <a:p>
          <a:endParaRPr lang="en-US"/>
        </a:p>
      </dgm:t>
    </dgm:pt>
    <dgm:pt modelId="{76FBBB06-0244-4BEF-8255-7A550B289C7D}" type="pres">
      <dgm:prSet presAssocID="{B736181C-EFB2-41D0-A0DA-1A41B9E262AF}" presName="negativeSpace" presStyleCnt="0"/>
      <dgm:spPr/>
      <dgm:t>
        <a:bodyPr/>
        <a:lstStyle/>
        <a:p>
          <a:endParaRPr lang="en-US"/>
        </a:p>
      </dgm:t>
    </dgm:pt>
    <dgm:pt modelId="{0C34183F-474A-4C1A-9EF0-81228A629487}" type="pres">
      <dgm:prSet presAssocID="{B736181C-EFB2-41D0-A0DA-1A41B9E262AF}" presName="childText" presStyleLbl="conFgAcc1" presStyleIdx="3" presStyleCnt="4">
        <dgm:presLayoutVars>
          <dgm:bulletEnabled val="1"/>
        </dgm:presLayoutVars>
      </dgm:prSet>
      <dgm:spPr/>
      <dgm:t>
        <a:bodyPr/>
        <a:lstStyle/>
        <a:p>
          <a:endParaRPr lang="en-US"/>
        </a:p>
      </dgm:t>
    </dgm:pt>
  </dgm:ptLst>
  <dgm:cxnLst>
    <dgm:cxn modelId="{0F42FD65-FCC2-48F2-82FC-43CD5E9CA21F}" type="presOf" srcId="{B736181C-EFB2-41D0-A0DA-1A41B9E262AF}" destId="{3E8B03FC-7759-46D1-BCDF-5E6380F66D8B}" srcOrd="1" destOrd="0" presId="urn:microsoft.com/office/officeart/2005/8/layout/list1"/>
    <dgm:cxn modelId="{5ABA7361-4DD6-4D09-8649-13650F2A6FC0}" srcId="{443E612A-E86C-4158-8383-5BD2E02C911D}" destId="{C2826FFB-4242-45F3-9765-81B624B9B723}" srcOrd="1" destOrd="0" parTransId="{D1B0BEAF-69FF-459D-8F21-5A43EB4C5513}" sibTransId="{4AC96E3F-156D-409C-8851-D710A89D0578}"/>
    <dgm:cxn modelId="{986C8D5D-CBC0-40A1-9F01-FC965E0E168B}" type="presOf" srcId="{B736181C-EFB2-41D0-A0DA-1A41B9E262AF}" destId="{0EC4C354-DCB5-4F2A-8850-5232FD936CC7}" srcOrd="0" destOrd="0" presId="urn:microsoft.com/office/officeart/2005/8/layout/list1"/>
    <dgm:cxn modelId="{B61C77FB-0D1D-47E3-8CB3-F3E191933489}" type="presOf" srcId="{443E612A-E86C-4158-8383-5BD2E02C911D}" destId="{250CA5F1-EFFB-40E7-A416-9C4F57DF906B}" srcOrd="0" destOrd="0" presId="urn:microsoft.com/office/officeart/2005/8/layout/list1"/>
    <dgm:cxn modelId="{DE5A7522-9D37-4A9A-A2C6-A7E882CAA794}" srcId="{443E612A-E86C-4158-8383-5BD2E02C911D}" destId="{1BA4CD15-74D1-407C-A485-EE9BC4545B52}" srcOrd="0" destOrd="0" parTransId="{F437DCB6-684D-4A0F-8D6A-AC6E7717A093}" sibTransId="{DD4D7A97-115C-4141-9B3E-510529C0D257}"/>
    <dgm:cxn modelId="{5CB2C2AC-65A1-44F2-B881-7A02541251B8}" type="presOf" srcId="{51653844-3FE2-4BC7-AEB5-1446E3217A32}" destId="{4B9AD08D-EF74-4BFC-AC36-2BA1D277F00C}" srcOrd="0" destOrd="0" presId="urn:microsoft.com/office/officeart/2005/8/layout/list1"/>
    <dgm:cxn modelId="{7DCE4590-0930-4363-A271-FD7AA1AC4F32}" type="presOf" srcId="{C2826FFB-4242-45F3-9765-81B624B9B723}" destId="{5C473043-4AC5-4E91-B76D-C357368C4293}" srcOrd="1" destOrd="0" presId="urn:microsoft.com/office/officeart/2005/8/layout/list1"/>
    <dgm:cxn modelId="{BA0523DD-E485-4F09-A398-6CCA4D792DC8}" srcId="{443E612A-E86C-4158-8383-5BD2E02C911D}" destId="{51653844-3FE2-4BC7-AEB5-1446E3217A32}" srcOrd="2" destOrd="0" parTransId="{A6DE9ED1-E319-4D36-A9BA-63EE5562283C}" sibTransId="{5BB28845-DD92-4860-AD96-7C0A77B507F3}"/>
    <dgm:cxn modelId="{DE62FD62-01EC-4AB5-87EB-3C44AFA89214}" type="presOf" srcId="{C2826FFB-4242-45F3-9765-81B624B9B723}" destId="{8CD512F2-7426-429D-A162-1635F6356F4D}" srcOrd="0" destOrd="0" presId="urn:microsoft.com/office/officeart/2005/8/layout/list1"/>
    <dgm:cxn modelId="{1F50BE35-B41D-48AA-9B37-F32AEFD5B653}" srcId="{443E612A-E86C-4158-8383-5BD2E02C911D}" destId="{B736181C-EFB2-41D0-A0DA-1A41B9E262AF}" srcOrd="3" destOrd="0" parTransId="{FF43E4C0-EA93-483A-BDAB-359F4DDA3C15}" sibTransId="{DA9559B2-18E3-4187-B562-835771A28F2C}"/>
    <dgm:cxn modelId="{025119DE-54ED-4938-9A6F-F0B971AFE3F5}" type="presOf" srcId="{1BA4CD15-74D1-407C-A485-EE9BC4545B52}" destId="{2FEBD673-8923-4F35-9CE2-25F1FC28BE5F}" srcOrd="0" destOrd="0" presId="urn:microsoft.com/office/officeart/2005/8/layout/list1"/>
    <dgm:cxn modelId="{2FD120F5-319B-471F-92FB-FCD8E22611A1}" type="presOf" srcId="{1BA4CD15-74D1-407C-A485-EE9BC4545B52}" destId="{E6515F8E-8534-429C-802D-22C182262226}" srcOrd="1" destOrd="0" presId="urn:microsoft.com/office/officeart/2005/8/layout/list1"/>
    <dgm:cxn modelId="{DBFDE992-49A4-427E-91AF-E71FF2C21557}" type="presOf" srcId="{51653844-3FE2-4BC7-AEB5-1446E3217A32}" destId="{AC1F710C-34B5-4380-BF76-8848CB05E1B2}" srcOrd="1" destOrd="0" presId="urn:microsoft.com/office/officeart/2005/8/layout/list1"/>
    <dgm:cxn modelId="{D3C96E92-E042-4B24-88A4-6419DA981BED}" type="presParOf" srcId="{250CA5F1-EFFB-40E7-A416-9C4F57DF906B}" destId="{662405C3-8ADA-4964-9DCF-ADB66D1A7B78}" srcOrd="0" destOrd="0" presId="urn:microsoft.com/office/officeart/2005/8/layout/list1"/>
    <dgm:cxn modelId="{1B024AF4-B384-438A-914B-E83AAE9869B6}" type="presParOf" srcId="{662405C3-8ADA-4964-9DCF-ADB66D1A7B78}" destId="{2FEBD673-8923-4F35-9CE2-25F1FC28BE5F}" srcOrd="0" destOrd="0" presId="urn:microsoft.com/office/officeart/2005/8/layout/list1"/>
    <dgm:cxn modelId="{F02F6FAE-DA08-4921-9BA9-42A9C449A295}" type="presParOf" srcId="{662405C3-8ADA-4964-9DCF-ADB66D1A7B78}" destId="{E6515F8E-8534-429C-802D-22C182262226}" srcOrd="1" destOrd="0" presId="urn:microsoft.com/office/officeart/2005/8/layout/list1"/>
    <dgm:cxn modelId="{4C4A09EE-94A5-449E-B9E2-58309C2A5F2D}" type="presParOf" srcId="{250CA5F1-EFFB-40E7-A416-9C4F57DF906B}" destId="{1034AD8C-09F0-4178-9B1A-14D40891C9B9}" srcOrd="1" destOrd="0" presId="urn:microsoft.com/office/officeart/2005/8/layout/list1"/>
    <dgm:cxn modelId="{55CBC1B0-D6EC-4ED0-A998-1EA3F414618B}" type="presParOf" srcId="{250CA5F1-EFFB-40E7-A416-9C4F57DF906B}" destId="{35119257-8CC8-44AF-9B6C-3B9F62F12997}" srcOrd="2" destOrd="0" presId="urn:microsoft.com/office/officeart/2005/8/layout/list1"/>
    <dgm:cxn modelId="{93CA6169-A992-4C59-BBD4-25418E857A44}" type="presParOf" srcId="{250CA5F1-EFFB-40E7-A416-9C4F57DF906B}" destId="{E1336D8D-A073-4842-BF45-28BFC33E0512}" srcOrd="3" destOrd="0" presId="urn:microsoft.com/office/officeart/2005/8/layout/list1"/>
    <dgm:cxn modelId="{CC3B7923-40A9-4B0B-9586-2F2946CDAC6D}" type="presParOf" srcId="{250CA5F1-EFFB-40E7-A416-9C4F57DF906B}" destId="{914053AE-1C51-47C7-A6AF-F66B031B717F}" srcOrd="4" destOrd="0" presId="urn:microsoft.com/office/officeart/2005/8/layout/list1"/>
    <dgm:cxn modelId="{21030B1A-092F-4BFE-B020-11DFFF735D83}" type="presParOf" srcId="{914053AE-1C51-47C7-A6AF-F66B031B717F}" destId="{8CD512F2-7426-429D-A162-1635F6356F4D}" srcOrd="0" destOrd="0" presId="urn:microsoft.com/office/officeart/2005/8/layout/list1"/>
    <dgm:cxn modelId="{2D4C2195-548E-4220-98E3-2D9D0FB5C011}" type="presParOf" srcId="{914053AE-1C51-47C7-A6AF-F66B031B717F}" destId="{5C473043-4AC5-4E91-B76D-C357368C4293}" srcOrd="1" destOrd="0" presId="urn:microsoft.com/office/officeart/2005/8/layout/list1"/>
    <dgm:cxn modelId="{28407D5A-DE10-4C87-9450-7A7C874041A8}" type="presParOf" srcId="{250CA5F1-EFFB-40E7-A416-9C4F57DF906B}" destId="{41D0213C-32AE-4752-A0D3-29CB34087457}" srcOrd="5" destOrd="0" presId="urn:microsoft.com/office/officeart/2005/8/layout/list1"/>
    <dgm:cxn modelId="{C3471BCF-08B4-4A1C-B1FB-C8CDD3BADE0F}" type="presParOf" srcId="{250CA5F1-EFFB-40E7-A416-9C4F57DF906B}" destId="{C376A6D0-EDCA-4C96-ACA0-EFC88F487D6C}" srcOrd="6" destOrd="0" presId="urn:microsoft.com/office/officeart/2005/8/layout/list1"/>
    <dgm:cxn modelId="{3BB3C5A2-9A46-4C20-AD11-9A9E8A0D08A8}" type="presParOf" srcId="{250CA5F1-EFFB-40E7-A416-9C4F57DF906B}" destId="{51E5264D-0265-45BE-9138-4E80BBF8E36E}" srcOrd="7" destOrd="0" presId="urn:microsoft.com/office/officeart/2005/8/layout/list1"/>
    <dgm:cxn modelId="{5A9C4423-0C9C-4D01-AE22-CDE79D192146}" type="presParOf" srcId="{250CA5F1-EFFB-40E7-A416-9C4F57DF906B}" destId="{7F89D7B9-346E-454A-85A6-955389CB5E06}" srcOrd="8" destOrd="0" presId="urn:microsoft.com/office/officeart/2005/8/layout/list1"/>
    <dgm:cxn modelId="{E8F2EE13-229F-45EB-9E54-3E1BD55C26C0}" type="presParOf" srcId="{7F89D7B9-346E-454A-85A6-955389CB5E06}" destId="{4B9AD08D-EF74-4BFC-AC36-2BA1D277F00C}" srcOrd="0" destOrd="0" presId="urn:microsoft.com/office/officeart/2005/8/layout/list1"/>
    <dgm:cxn modelId="{CD5B4A5D-C0EE-44CE-926B-96E53749EFC4}" type="presParOf" srcId="{7F89D7B9-346E-454A-85A6-955389CB5E06}" destId="{AC1F710C-34B5-4380-BF76-8848CB05E1B2}" srcOrd="1" destOrd="0" presId="urn:microsoft.com/office/officeart/2005/8/layout/list1"/>
    <dgm:cxn modelId="{B2C12A72-AE88-4231-8816-FA0FA4E563F7}" type="presParOf" srcId="{250CA5F1-EFFB-40E7-A416-9C4F57DF906B}" destId="{DAA8542E-7649-4072-82FF-BA93DBFBF809}" srcOrd="9" destOrd="0" presId="urn:microsoft.com/office/officeart/2005/8/layout/list1"/>
    <dgm:cxn modelId="{16F818C9-5EAE-47BE-B689-287970236DE8}" type="presParOf" srcId="{250CA5F1-EFFB-40E7-A416-9C4F57DF906B}" destId="{8440BB80-394E-4261-B149-083CBE01ECBA}" srcOrd="10" destOrd="0" presId="urn:microsoft.com/office/officeart/2005/8/layout/list1"/>
    <dgm:cxn modelId="{190250E6-E6BC-41DF-9E5C-5F044E91E9C7}" type="presParOf" srcId="{250CA5F1-EFFB-40E7-A416-9C4F57DF906B}" destId="{F6A405B2-4BA6-437F-9BF5-50865B8875D7}" srcOrd="11" destOrd="0" presId="urn:microsoft.com/office/officeart/2005/8/layout/list1"/>
    <dgm:cxn modelId="{12CDF3FC-8992-4BA6-ADBC-A20B234D8476}" type="presParOf" srcId="{250CA5F1-EFFB-40E7-A416-9C4F57DF906B}" destId="{6819C43B-669E-43CB-9558-CD761F7A2552}" srcOrd="12" destOrd="0" presId="urn:microsoft.com/office/officeart/2005/8/layout/list1"/>
    <dgm:cxn modelId="{D482E676-D0D1-4811-96B8-654A5FEFFA41}" type="presParOf" srcId="{6819C43B-669E-43CB-9558-CD761F7A2552}" destId="{0EC4C354-DCB5-4F2A-8850-5232FD936CC7}" srcOrd="0" destOrd="0" presId="urn:microsoft.com/office/officeart/2005/8/layout/list1"/>
    <dgm:cxn modelId="{48D553B2-F125-4C12-ACC7-DAE8235C1AFF}" type="presParOf" srcId="{6819C43B-669E-43CB-9558-CD761F7A2552}" destId="{3E8B03FC-7759-46D1-BCDF-5E6380F66D8B}" srcOrd="1" destOrd="0" presId="urn:microsoft.com/office/officeart/2005/8/layout/list1"/>
    <dgm:cxn modelId="{9285A264-9842-48A6-AA81-552DB19B352B}" type="presParOf" srcId="{250CA5F1-EFFB-40E7-A416-9C4F57DF906B}" destId="{76FBBB06-0244-4BEF-8255-7A550B289C7D}" srcOrd="13" destOrd="0" presId="urn:microsoft.com/office/officeart/2005/8/layout/list1"/>
    <dgm:cxn modelId="{83DFAF94-C09F-4A48-8E2D-E62CD8B89C26}" type="presParOf" srcId="{250CA5F1-EFFB-40E7-A416-9C4F57DF906B}" destId="{0C34183F-474A-4C1A-9EF0-81228A629487}" srcOrd="14" destOrd="0" presId="urn:microsoft.com/office/officeart/2005/8/layout/list1"/>
  </dgm:cxnLst>
  <dgm:bg>
    <a:solidFill>
      <a:schemeClr val="bg1"/>
    </a:solid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C359EA3-0C44-4CF1-AE2A-4C7B6A28AB04}" type="doc">
      <dgm:prSet loTypeId="urn:microsoft.com/office/officeart/2005/8/layout/chevron1" loCatId="process" qsTypeId="urn:microsoft.com/office/officeart/2005/8/quickstyle/3d2" qsCatId="3D" csTypeId="urn:microsoft.com/office/officeart/2005/8/colors/colorful1#4" csCatId="colorful" phldr="1"/>
      <dgm:spPr/>
    </dgm:pt>
    <dgm:pt modelId="{E246127A-EAD9-4B94-B661-958D6DA05B49}">
      <dgm:prSet phldrT="[Text]" custT="1"/>
      <dgm:spPr/>
      <dgm:t>
        <a:bodyPr/>
        <a:lstStyle/>
        <a:p>
          <a:r>
            <a:rPr lang="en-US" sz="1800" b="1" dirty="0" smtClean="0">
              <a:solidFill>
                <a:schemeClr val="bg1"/>
              </a:solidFill>
            </a:rPr>
            <a:t>LRA</a:t>
          </a:r>
          <a:endParaRPr lang="en-US" sz="1800" b="1" dirty="0">
            <a:solidFill>
              <a:schemeClr val="bg1"/>
            </a:solidFill>
          </a:endParaRPr>
        </a:p>
      </dgm:t>
    </dgm:pt>
    <dgm:pt modelId="{BC05536A-6E5F-4F5C-B96F-4BB3057B6CD5}" type="parTrans" cxnId="{42C5C7F9-8D53-4BC8-BC9B-7F3C068C5E72}">
      <dgm:prSet/>
      <dgm:spPr/>
      <dgm:t>
        <a:bodyPr/>
        <a:lstStyle/>
        <a:p>
          <a:endParaRPr lang="en-US">
            <a:solidFill>
              <a:schemeClr val="bg1"/>
            </a:solidFill>
          </a:endParaRPr>
        </a:p>
      </dgm:t>
    </dgm:pt>
    <dgm:pt modelId="{97E91060-41A9-4D50-94EF-E611BE8297F1}" type="sibTrans" cxnId="{42C5C7F9-8D53-4BC8-BC9B-7F3C068C5E72}">
      <dgm:prSet/>
      <dgm:spPr/>
      <dgm:t>
        <a:bodyPr/>
        <a:lstStyle/>
        <a:p>
          <a:endParaRPr lang="en-US">
            <a:solidFill>
              <a:schemeClr val="bg1"/>
            </a:solidFill>
          </a:endParaRPr>
        </a:p>
      </dgm:t>
    </dgm:pt>
    <dgm:pt modelId="{C6109F22-0AC7-4CBC-BAAD-F770AAF706E9}">
      <dgm:prSet phldrT="[Text]" custT="1"/>
      <dgm:spPr/>
      <dgm:t>
        <a:bodyPr/>
        <a:lstStyle/>
        <a:p>
          <a:r>
            <a:rPr lang="en-US" sz="1800" b="1" dirty="0" smtClean="0">
              <a:solidFill>
                <a:schemeClr val="bg1"/>
              </a:solidFill>
            </a:rPr>
            <a:t>LAK</a:t>
          </a:r>
          <a:endParaRPr lang="en-US" sz="1800" b="1" dirty="0">
            <a:solidFill>
              <a:schemeClr val="bg1"/>
            </a:solidFill>
          </a:endParaRPr>
        </a:p>
      </dgm:t>
    </dgm:pt>
    <dgm:pt modelId="{DFF2BEA8-7907-427D-B17A-42033FE7138F}" type="parTrans" cxnId="{9988C8C0-CEB5-4E1B-A83E-30A94354DD1B}">
      <dgm:prSet/>
      <dgm:spPr/>
      <dgm:t>
        <a:bodyPr/>
        <a:lstStyle/>
        <a:p>
          <a:endParaRPr lang="en-US">
            <a:solidFill>
              <a:schemeClr val="bg1"/>
            </a:solidFill>
          </a:endParaRPr>
        </a:p>
      </dgm:t>
    </dgm:pt>
    <dgm:pt modelId="{FDAF3FD7-36BC-40A4-9816-0B80DEB27C5D}" type="sibTrans" cxnId="{9988C8C0-CEB5-4E1B-A83E-30A94354DD1B}">
      <dgm:prSet/>
      <dgm:spPr/>
      <dgm:t>
        <a:bodyPr/>
        <a:lstStyle/>
        <a:p>
          <a:endParaRPr lang="en-US">
            <a:solidFill>
              <a:schemeClr val="bg1"/>
            </a:solidFill>
          </a:endParaRPr>
        </a:p>
      </dgm:t>
    </dgm:pt>
    <dgm:pt modelId="{E76B0C85-3728-4171-AF8C-5A6FCC42BECC}">
      <dgm:prSet phldrT="[Text]" custT="1"/>
      <dgm:spPr/>
      <dgm:t>
        <a:bodyPr/>
        <a:lstStyle/>
        <a:p>
          <a:r>
            <a:rPr lang="en-US" sz="1800" b="1" dirty="0" smtClean="0">
              <a:solidFill>
                <a:schemeClr val="bg1"/>
              </a:solidFill>
            </a:rPr>
            <a:t>LAPORAN PERUBAHAN SAL</a:t>
          </a:r>
          <a:endParaRPr lang="en-US" sz="1800" b="1" dirty="0">
            <a:solidFill>
              <a:schemeClr val="bg1"/>
            </a:solidFill>
          </a:endParaRPr>
        </a:p>
      </dgm:t>
    </dgm:pt>
    <dgm:pt modelId="{DF3E17AA-7D69-4DA5-BB65-C06044CBB7A2}" type="parTrans" cxnId="{6DA11483-33FB-4037-9846-9C70646D65DC}">
      <dgm:prSet/>
      <dgm:spPr/>
      <dgm:t>
        <a:bodyPr/>
        <a:lstStyle/>
        <a:p>
          <a:endParaRPr lang="en-US">
            <a:solidFill>
              <a:schemeClr val="bg1"/>
            </a:solidFill>
          </a:endParaRPr>
        </a:p>
      </dgm:t>
    </dgm:pt>
    <dgm:pt modelId="{F79C482C-A44B-4C41-B537-CB20DB298B90}" type="sibTrans" cxnId="{6DA11483-33FB-4037-9846-9C70646D65DC}">
      <dgm:prSet/>
      <dgm:spPr/>
      <dgm:t>
        <a:bodyPr/>
        <a:lstStyle/>
        <a:p>
          <a:endParaRPr lang="en-US">
            <a:solidFill>
              <a:schemeClr val="bg1"/>
            </a:solidFill>
          </a:endParaRPr>
        </a:p>
      </dgm:t>
    </dgm:pt>
    <dgm:pt modelId="{020782F5-FD79-4E5D-9BA4-E25E40FD324A}" type="pres">
      <dgm:prSet presAssocID="{8C359EA3-0C44-4CF1-AE2A-4C7B6A28AB04}" presName="Name0" presStyleCnt="0">
        <dgm:presLayoutVars>
          <dgm:dir/>
          <dgm:animLvl val="lvl"/>
          <dgm:resizeHandles val="exact"/>
        </dgm:presLayoutVars>
      </dgm:prSet>
      <dgm:spPr/>
    </dgm:pt>
    <dgm:pt modelId="{8C7B3751-BBD1-4E51-820C-3F330FCFBAB5}" type="pres">
      <dgm:prSet presAssocID="{E246127A-EAD9-4B94-B661-958D6DA05B49}" presName="parTxOnly" presStyleLbl="node1" presStyleIdx="0" presStyleCnt="3">
        <dgm:presLayoutVars>
          <dgm:chMax val="0"/>
          <dgm:chPref val="0"/>
          <dgm:bulletEnabled val="1"/>
        </dgm:presLayoutVars>
      </dgm:prSet>
      <dgm:spPr/>
      <dgm:t>
        <a:bodyPr/>
        <a:lstStyle/>
        <a:p>
          <a:endParaRPr lang="en-US"/>
        </a:p>
      </dgm:t>
    </dgm:pt>
    <dgm:pt modelId="{BBA29F38-CC77-4C73-98A6-A087B135CBD9}" type="pres">
      <dgm:prSet presAssocID="{97E91060-41A9-4D50-94EF-E611BE8297F1}" presName="parTxOnlySpace" presStyleCnt="0"/>
      <dgm:spPr/>
    </dgm:pt>
    <dgm:pt modelId="{1D452043-89AC-4CD3-8164-CFA54F8D1DF7}" type="pres">
      <dgm:prSet presAssocID="{C6109F22-0AC7-4CBC-BAAD-F770AAF706E9}" presName="parTxOnly" presStyleLbl="node1" presStyleIdx="1" presStyleCnt="3">
        <dgm:presLayoutVars>
          <dgm:chMax val="0"/>
          <dgm:chPref val="0"/>
          <dgm:bulletEnabled val="1"/>
        </dgm:presLayoutVars>
      </dgm:prSet>
      <dgm:spPr/>
      <dgm:t>
        <a:bodyPr/>
        <a:lstStyle/>
        <a:p>
          <a:endParaRPr lang="en-US"/>
        </a:p>
      </dgm:t>
    </dgm:pt>
    <dgm:pt modelId="{84FFE9E4-819A-46E8-9DB2-18447E0A050F}" type="pres">
      <dgm:prSet presAssocID="{FDAF3FD7-36BC-40A4-9816-0B80DEB27C5D}" presName="parTxOnlySpace" presStyleCnt="0"/>
      <dgm:spPr/>
    </dgm:pt>
    <dgm:pt modelId="{5B252F4D-EF11-4A47-B38F-966877474BF8}" type="pres">
      <dgm:prSet presAssocID="{E76B0C85-3728-4171-AF8C-5A6FCC42BECC}" presName="parTxOnly" presStyleLbl="node1" presStyleIdx="2" presStyleCnt="3">
        <dgm:presLayoutVars>
          <dgm:chMax val="0"/>
          <dgm:chPref val="0"/>
          <dgm:bulletEnabled val="1"/>
        </dgm:presLayoutVars>
      </dgm:prSet>
      <dgm:spPr/>
      <dgm:t>
        <a:bodyPr/>
        <a:lstStyle/>
        <a:p>
          <a:endParaRPr lang="en-US"/>
        </a:p>
      </dgm:t>
    </dgm:pt>
  </dgm:ptLst>
  <dgm:cxnLst>
    <dgm:cxn modelId="{0B238856-D229-42A3-BBBF-F6E56FC3E077}" type="presOf" srcId="{C6109F22-0AC7-4CBC-BAAD-F770AAF706E9}" destId="{1D452043-89AC-4CD3-8164-CFA54F8D1DF7}" srcOrd="0" destOrd="0" presId="urn:microsoft.com/office/officeart/2005/8/layout/chevron1"/>
    <dgm:cxn modelId="{9988C8C0-CEB5-4E1B-A83E-30A94354DD1B}" srcId="{8C359EA3-0C44-4CF1-AE2A-4C7B6A28AB04}" destId="{C6109F22-0AC7-4CBC-BAAD-F770AAF706E9}" srcOrd="1" destOrd="0" parTransId="{DFF2BEA8-7907-427D-B17A-42033FE7138F}" sibTransId="{FDAF3FD7-36BC-40A4-9816-0B80DEB27C5D}"/>
    <dgm:cxn modelId="{6DA11483-33FB-4037-9846-9C70646D65DC}" srcId="{8C359EA3-0C44-4CF1-AE2A-4C7B6A28AB04}" destId="{E76B0C85-3728-4171-AF8C-5A6FCC42BECC}" srcOrd="2" destOrd="0" parTransId="{DF3E17AA-7D69-4DA5-BB65-C06044CBB7A2}" sibTransId="{F79C482C-A44B-4C41-B537-CB20DB298B90}"/>
    <dgm:cxn modelId="{42C5C7F9-8D53-4BC8-BC9B-7F3C068C5E72}" srcId="{8C359EA3-0C44-4CF1-AE2A-4C7B6A28AB04}" destId="{E246127A-EAD9-4B94-B661-958D6DA05B49}" srcOrd="0" destOrd="0" parTransId="{BC05536A-6E5F-4F5C-B96F-4BB3057B6CD5}" sibTransId="{97E91060-41A9-4D50-94EF-E611BE8297F1}"/>
    <dgm:cxn modelId="{E4FA7BE4-E1D4-43CD-9440-0528E6F4A39F}" type="presOf" srcId="{8C359EA3-0C44-4CF1-AE2A-4C7B6A28AB04}" destId="{020782F5-FD79-4E5D-9BA4-E25E40FD324A}" srcOrd="0" destOrd="0" presId="urn:microsoft.com/office/officeart/2005/8/layout/chevron1"/>
    <dgm:cxn modelId="{8838694E-A931-493C-AD42-37DBE39FE476}" type="presOf" srcId="{E76B0C85-3728-4171-AF8C-5A6FCC42BECC}" destId="{5B252F4D-EF11-4A47-B38F-966877474BF8}" srcOrd="0" destOrd="0" presId="urn:microsoft.com/office/officeart/2005/8/layout/chevron1"/>
    <dgm:cxn modelId="{92FF58BC-C0D7-4171-8AF5-9B88194CD260}" type="presOf" srcId="{E246127A-EAD9-4B94-B661-958D6DA05B49}" destId="{8C7B3751-BBD1-4E51-820C-3F330FCFBAB5}" srcOrd="0" destOrd="0" presId="urn:microsoft.com/office/officeart/2005/8/layout/chevron1"/>
    <dgm:cxn modelId="{CD228D75-15D2-4346-B159-03F767D6337E}" type="presParOf" srcId="{020782F5-FD79-4E5D-9BA4-E25E40FD324A}" destId="{8C7B3751-BBD1-4E51-820C-3F330FCFBAB5}" srcOrd="0" destOrd="0" presId="urn:microsoft.com/office/officeart/2005/8/layout/chevron1"/>
    <dgm:cxn modelId="{57D4113D-2E48-4AC7-9F9C-E54DCDAE6BFE}" type="presParOf" srcId="{020782F5-FD79-4E5D-9BA4-E25E40FD324A}" destId="{BBA29F38-CC77-4C73-98A6-A087B135CBD9}" srcOrd="1" destOrd="0" presId="urn:microsoft.com/office/officeart/2005/8/layout/chevron1"/>
    <dgm:cxn modelId="{82895CAB-4116-49D0-80CC-EDD1908B44B4}" type="presParOf" srcId="{020782F5-FD79-4E5D-9BA4-E25E40FD324A}" destId="{1D452043-89AC-4CD3-8164-CFA54F8D1DF7}" srcOrd="2" destOrd="0" presId="urn:microsoft.com/office/officeart/2005/8/layout/chevron1"/>
    <dgm:cxn modelId="{E00E6EAE-E432-45B5-B016-B7006178E0F6}" type="presParOf" srcId="{020782F5-FD79-4E5D-9BA4-E25E40FD324A}" destId="{84FFE9E4-819A-46E8-9DB2-18447E0A050F}" srcOrd="3" destOrd="0" presId="urn:microsoft.com/office/officeart/2005/8/layout/chevron1"/>
    <dgm:cxn modelId="{A85343AE-11F0-4D77-8ACB-296F2497AAC2}" type="presParOf" srcId="{020782F5-FD79-4E5D-9BA4-E25E40FD324A}" destId="{5B252F4D-EF11-4A47-B38F-966877474BF8}" srcOrd="4" destOrd="0" presId="urn:microsoft.com/office/officeart/2005/8/layout/chevro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C359EA3-0C44-4CF1-AE2A-4C7B6A28AB04}" type="doc">
      <dgm:prSet loTypeId="urn:microsoft.com/office/officeart/2005/8/layout/chevron1" loCatId="process" qsTypeId="urn:microsoft.com/office/officeart/2005/8/quickstyle/3d2" qsCatId="3D" csTypeId="urn:microsoft.com/office/officeart/2005/8/colors/colorful5" csCatId="colorful" phldr="1"/>
      <dgm:spPr/>
    </dgm:pt>
    <dgm:pt modelId="{E246127A-EAD9-4B94-B661-958D6DA05B49}">
      <dgm:prSet phldrT="[Text]" custT="1"/>
      <dgm:spPr/>
      <dgm:t>
        <a:bodyPr/>
        <a:lstStyle/>
        <a:p>
          <a:r>
            <a:rPr lang="en-US" sz="1800" b="1" dirty="0" smtClean="0">
              <a:solidFill>
                <a:schemeClr val="bg1"/>
              </a:solidFill>
            </a:rPr>
            <a:t>LO</a:t>
          </a:r>
          <a:endParaRPr lang="en-US" sz="1800" b="1" dirty="0">
            <a:solidFill>
              <a:schemeClr val="bg1"/>
            </a:solidFill>
          </a:endParaRPr>
        </a:p>
      </dgm:t>
    </dgm:pt>
    <dgm:pt modelId="{BC05536A-6E5F-4F5C-B96F-4BB3057B6CD5}" type="parTrans" cxnId="{42C5C7F9-8D53-4BC8-BC9B-7F3C068C5E72}">
      <dgm:prSet/>
      <dgm:spPr/>
      <dgm:t>
        <a:bodyPr/>
        <a:lstStyle/>
        <a:p>
          <a:endParaRPr lang="en-US">
            <a:solidFill>
              <a:schemeClr val="bg1"/>
            </a:solidFill>
          </a:endParaRPr>
        </a:p>
      </dgm:t>
    </dgm:pt>
    <dgm:pt modelId="{97E91060-41A9-4D50-94EF-E611BE8297F1}" type="sibTrans" cxnId="{42C5C7F9-8D53-4BC8-BC9B-7F3C068C5E72}">
      <dgm:prSet/>
      <dgm:spPr/>
      <dgm:t>
        <a:bodyPr/>
        <a:lstStyle/>
        <a:p>
          <a:endParaRPr lang="en-US">
            <a:solidFill>
              <a:schemeClr val="bg1"/>
            </a:solidFill>
          </a:endParaRPr>
        </a:p>
      </dgm:t>
    </dgm:pt>
    <dgm:pt modelId="{E76B0C85-3728-4171-AF8C-5A6FCC42BECC}">
      <dgm:prSet phldrT="[Text]" custT="1"/>
      <dgm:spPr/>
      <dgm:t>
        <a:bodyPr/>
        <a:lstStyle/>
        <a:p>
          <a:r>
            <a:rPr lang="en-US" sz="1800" b="1" dirty="0" smtClean="0">
              <a:solidFill>
                <a:schemeClr val="bg1"/>
              </a:solidFill>
            </a:rPr>
            <a:t>NERACA</a:t>
          </a:r>
          <a:endParaRPr lang="en-US" sz="1800" b="1" dirty="0">
            <a:solidFill>
              <a:schemeClr val="bg1"/>
            </a:solidFill>
          </a:endParaRPr>
        </a:p>
      </dgm:t>
    </dgm:pt>
    <dgm:pt modelId="{DF3E17AA-7D69-4DA5-BB65-C06044CBB7A2}" type="parTrans" cxnId="{6DA11483-33FB-4037-9846-9C70646D65DC}">
      <dgm:prSet/>
      <dgm:spPr/>
      <dgm:t>
        <a:bodyPr/>
        <a:lstStyle/>
        <a:p>
          <a:endParaRPr lang="en-US">
            <a:solidFill>
              <a:schemeClr val="bg1"/>
            </a:solidFill>
          </a:endParaRPr>
        </a:p>
      </dgm:t>
    </dgm:pt>
    <dgm:pt modelId="{F79C482C-A44B-4C41-B537-CB20DB298B90}" type="sibTrans" cxnId="{6DA11483-33FB-4037-9846-9C70646D65DC}">
      <dgm:prSet/>
      <dgm:spPr/>
      <dgm:t>
        <a:bodyPr/>
        <a:lstStyle/>
        <a:p>
          <a:endParaRPr lang="en-US">
            <a:solidFill>
              <a:schemeClr val="bg1"/>
            </a:solidFill>
          </a:endParaRPr>
        </a:p>
      </dgm:t>
    </dgm:pt>
    <dgm:pt modelId="{7AFF0985-CDE0-46C2-AC3F-8E45484D0B23}">
      <dgm:prSet phldrT="[Text]" custT="1"/>
      <dgm:spPr/>
      <dgm:t>
        <a:bodyPr/>
        <a:lstStyle/>
        <a:p>
          <a:r>
            <a:rPr lang="en-US" sz="1800" b="1" dirty="0" smtClean="0">
              <a:solidFill>
                <a:schemeClr val="bg1"/>
              </a:solidFill>
            </a:rPr>
            <a:t>LAPORAN PERUBAHAN EKUITAS</a:t>
          </a:r>
          <a:endParaRPr lang="en-US" sz="1800" b="1" dirty="0">
            <a:solidFill>
              <a:schemeClr val="bg1"/>
            </a:solidFill>
          </a:endParaRPr>
        </a:p>
      </dgm:t>
    </dgm:pt>
    <dgm:pt modelId="{AD7CF932-FAD5-4C7C-84CA-8C5C3910CD67}" type="parTrans" cxnId="{42CB7BB9-2C55-48FF-BA53-7489288C9C2D}">
      <dgm:prSet/>
      <dgm:spPr/>
      <dgm:t>
        <a:bodyPr/>
        <a:lstStyle/>
        <a:p>
          <a:endParaRPr lang="en-US">
            <a:solidFill>
              <a:schemeClr val="bg1"/>
            </a:solidFill>
          </a:endParaRPr>
        </a:p>
      </dgm:t>
    </dgm:pt>
    <dgm:pt modelId="{626594A2-A3D9-4D99-9E2E-681992534A04}" type="sibTrans" cxnId="{42CB7BB9-2C55-48FF-BA53-7489288C9C2D}">
      <dgm:prSet/>
      <dgm:spPr/>
      <dgm:t>
        <a:bodyPr/>
        <a:lstStyle/>
        <a:p>
          <a:endParaRPr lang="en-US">
            <a:solidFill>
              <a:schemeClr val="bg1"/>
            </a:solidFill>
          </a:endParaRPr>
        </a:p>
      </dgm:t>
    </dgm:pt>
    <dgm:pt modelId="{020782F5-FD79-4E5D-9BA4-E25E40FD324A}" type="pres">
      <dgm:prSet presAssocID="{8C359EA3-0C44-4CF1-AE2A-4C7B6A28AB04}" presName="Name0" presStyleCnt="0">
        <dgm:presLayoutVars>
          <dgm:dir/>
          <dgm:animLvl val="lvl"/>
          <dgm:resizeHandles val="exact"/>
        </dgm:presLayoutVars>
      </dgm:prSet>
      <dgm:spPr/>
    </dgm:pt>
    <dgm:pt modelId="{8C7B3751-BBD1-4E51-820C-3F330FCFBAB5}" type="pres">
      <dgm:prSet presAssocID="{E246127A-EAD9-4B94-B661-958D6DA05B49}" presName="parTxOnly" presStyleLbl="node1" presStyleIdx="0" presStyleCnt="3" custScaleY="77823" custLinFactNeighborY="0">
        <dgm:presLayoutVars>
          <dgm:chMax val="0"/>
          <dgm:chPref val="0"/>
          <dgm:bulletEnabled val="1"/>
        </dgm:presLayoutVars>
      </dgm:prSet>
      <dgm:spPr/>
      <dgm:t>
        <a:bodyPr/>
        <a:lstStyle/>
        <a:p>
          <a:endParaRPr lang="en-US"/>
        </a:p>
      </dgm:t>
    </dgm:pt>
    <dgm:pt modelId="{BBA29F38-CC77-4C73-98A6-A087B135CBD9}" type="pres">
      <dgm:prSet presAssocID="{97E91060-41A9-4D50-94EF-E611BE8297F1}" presName="parTxOnlySpace" presStyleCnt="0"/>
      <dgm:spPr/>
    </dgm:pt>
    <dgm:pt modelId="{C39ACCE5-5521-4110-8566-0BD4B1C456F6}" type="pres">
      <dgm:prSet presAssocID="{7AFF0985-CDE0-46C2-AC3F-8E45484D0B23}" presName="parTxOnly" presStyleLbl="node1" presStyleIdx="1" presStyleCnt="3" custScaleY="77823" custLinFactNeighborY="0">
        <dgm:presLayoutVars>
          <dgm:chMax val="0"/>
          <dgm:chPref val="0"/>
          <dgm:bulletEnabled val="1"/>
        </dgm:presLayoutVars>
      </dgm:prSet>
      <dgm:spPr/>
      <dgm:t>
        <a:bodyPr/>
        <a:lstStyle/>
        <a:p>
          <a:endParaRPr lang="en-US"/>
        </a:p>
      </dgm:t>
    </dgm:pt>
    <dgm:pt modelId="{3F7E7570-B28D-445E-80B9-0A93DF5D540B}" type="pres">
      <dgm:prSet presAssocID="{626594A2-A3D9-4D99-9E2E-681992534A04}" presName="parTxOnlySpace" presStyleCnt="0"/>
      <dgm:spPr/>
    </dgm:pt>
    <dgm:pt modelId="{5B252F4D-EF11-4A47-B38F-966877474BF8}" type="pres">
      <dgm:prSet presAssocID="{E76B0C85-3728-4171-AF8C-5A6FCC42BECC}" presName="parTxOnly" presStyleLbl="node1" presStyleIdx="2" presStyleCnt="3" custScaleY="77823" custLinFactNeighborY="0">
        <dgm:presLayoutVars>
          <dgm:chMax val="0"/>
          <dgm:chPref val="0"/>
          <dgm:bulletEnabled val="1"/>
        </dgm:presLayoutVars>
      </dgm:prSet>
      <dgm:spPr/>
      <dgm:t>
        <a:bodyPr/>
        <a:lstStyle/>
        <a:p>
          <a:endParaRPr lang="en-US"/>
        </a:p>
      </dgm:t>
    </dgm:pt>
  </dgm:ptLst>
  <dgm:cxnLst>
    <dgm:cxn modelId="{42CB7BB9-2C55-48FF-BA53-7489288C9C2D}" srcId="{8C359EA3-0C44-4CF1-AE2A-4C7B6A28AB04}" destId="{7AFF0985-CDE0-46C2-AC3F-8E45484D0B23}" srcOrd="1" destOrd="0" parTransId="{AD7CF932-FAD5-4C7C-84CA-8C5C3910CD67}" sibTransId="{626594A2-A3D9-4D99-9E2E-681992534A04}"/>
    <dgm:cxn modelId="{DAD49852-4623-4D14-B563-43B597388E8E}" type="presOf" srcId="{E246127A-EAD9-4B94-B661-958D6DA05B49}" destId="{8C7B3751-BBD1-4E51-820C-3F330FCFBAB5}" srcOrd="0" destOrd="0" presId="urn:microsoft.com/office/officeart/2005/8/layout/chevron1"/>
    <dgm:cxn modelId="{6DA11483-33FB-4037-9846-9C70646D65DC}" srcId="{8C359EA3-0C44-4CF1-AE2A-4C7B6A28AB04}" destId="{E76B0C85-3728-4171-AF8C-5A6FCC42BECC}" srcOrd="2" destOrd="0" parTransId="{DF3E17AA-7D69-4DA5-BB65-C06044CBB7A2}" sibTransId="{F79C482C-A44B-4C41-B537-CB20DB298B90}"/>
    <dgm:cxn modelId="{591FFC9D-AA57-4348-A7C9-D1B3660F8A48}" type="presOf" srcId="{8C359EA3-0C44-4CF1-AE2A-4C7B6A28AB04}" destId="{020782F5-FD79-4E5D-9BA4-E25E40FD324A}" srcOrd="0" destOrd="0" presId="urn:microsoft.com/office/officeart/2005/8/layout/chevron1"/>
    <dgm:cxn modelId="{42C5C7F9-8D53-4BC8-BC9B-7F3C068C5E72}" srcId="{8C359EA3-0C44-4CF1-AE2A-4C7B6A28AB04}" destId="{E246127A-EAD9-4B94-B661-958D6DA05B49}" srcOrd="0" destOrd="0" parTransId="{BC05536A-6E5F-4F5C-B96F-4BB3057B6CD5}" sibTransId="{97E91060-41A9-4D50-94EF-E611BE8297F1}"/>
    <dgm:cxn modelId="{FA74EC6F-D445-43D4-AAA4-8D5C1EF78F3A}" type="presOf" srcId="{E76B0C85-3728-4171-AF8C-5A6FCC42BECC}" destId="{5B252F4D-EF11-4A47-B38F-966877474BF8}" srcOrd="0" destOrd="0" presId="urn:microsoft.com/office/officeart/2005/8/layout/chevron1"/>
    <dgm:cxn modelId="{34159308-2958-4E80-9875-0081523D205A}" type="presOf" srcId="{7AFF0985-CDE0-46C2-AC3F-8E45484D0B23}" destId="{C39ACCE5-5521-4110-8566-0BD4B1C456F6}" srcOrd="0" destOrd="0" presId="urn:microsoft.com/office/officeart/2005/8/layout/chevron1"/>
    <dgm:cxn modelId="{286CB0EC-F058-4C75-9FFA-5FC6B3E2F29B}" type="presParOf" srcId="{020782F5-FD79-4E5D-9BA4-E25E40FD324A}" destId="{8C7B3751-BBD1-4E51-820C-3F330FCFBAB5}" srcOrd="0" destOrd="0" presId="urn:microsoft.com/office/officeart/2005/8/layout/chevron1"/>
    <dgm:cxn modelId="{32CEA422-8A54-4276-8685-CADFB210ECC7}" type="presParOf" srcId="{020782F5-FD79-4E5D-9BA4-E25E40FD324A}" destId="{BBA29F38-CC77-4C73-98A6-A087B135CBD9}" srcOrd="1" destOrd="0" presId="urn:microsoft.com/office/officeart/2005/8/layout/chevron1"/>
    <dgm:cxn modelId="{7DBE723B-93B6-4060-94E5-922B7EDC9C26}" type="presParOf" srcId="{020782F5-FD79-4E5D-9BA4-E25E40FD324A}" destId="{C39ACCE5-5521-4110-8566-0BD4B1C456F6}" srcOrd="2" destOrd="0" presId="urn:microsoft.com/office/officeart/2005/8/layout/chevron1"/>
    <dgm:cxn modelId="{330C2B9F-1D96-4C0A-8E2B-C7D20F831E40}" type="presParOf" srcId="{020782F5-FD79-4E5D-9BA4-E25E40FD324A}" destId="{3F7E7570-B28D-445E-80B9-0A93DF5D540B}" srcOrd="3" destOrd="0" presId="urn:microsoft.com/office/officeart/2005/8/layout/chevron1"/>
    <dgm:cxn modelId="{D5CDBF1B-3B80-4D64-BD88-8E9468664844}" type="presParOf" srcId="{020782F5-FD79-4E5D-9BA4-E25E40FD324A}" destId="{5B252F4D-EF11-4A47-B38F-966877474BF8}" srcOrd="4" destOrd="0" presId="urn:microsoft.com/office/officeart/2005/8/layout/chevron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679DA82-9B25-46E7-A47B-7D85F6733F90}" type="doc">
      <dgm:prSet loTypeId="urn:microsoft.com/office/officeart/2005/8/layout/process1" loCatId="process" qsTypeId="urn:microsoft.com/office/officeart/2005/8/quickstyle/simple1" qsCatId="simple" csTypeId="urn:microsoft.com/office/officeart/2005/8/colors/colorful5" csCatId="colorful" phldr="1"/>
      <dgm:spPr/>
    </dgm:pt>
    <dgm:pt modelId="{005BC687-65CC-419E-86C3-13161FB2F3F9}">
      <dgm:prSet phldrT="[Text]"/>
      <dgm:spPr>
        <a:solidFill>
          <a:srgbClr val="00B0F0"/>
        </a:solidFill>
      </dgm:spPr>
      <dgm:t>
        <a:bodyPr/>
        <a:lstStyle/>
        <a:p>
          <a:r>
            <a:rPr lang="en-US" dirty="0" smtClean="0"/>
            <a:t>Donor</a:t>
          </a:r>
          <a:endParaRPr lang="en-US" dirty="0"/>
        </a:p>
      </dgm:t>
    </dgm:pt>
    <dgm:pt modelId="{C6E9D96B-C10B-41CC-9A39-BEDB39CD86B3}" type="parTrans" cxnId="{9D9F7758-9CFC-4471-B968-268CDD706EA5}">
      <dgm:prSet/>
      <dgm:spPr/>
      <dgm:t>
        <a:bodyPr/>
        <a:lstStyle/>
        <a:p>
          <a:endParaRPr lang="en-US">
            <a:solidFill>
              <a:schemeClr val="bg1"/>
            </a:solidFill>
          </a:endParaRPr>
        </a:p>
      </dgm:t>
    </dgm:pt>
    <dgm:pt modelId="{E51D74D5-B7A9-4928-8FD0-DFF91B6D3264}" type="sibTrans" cxnId="{9D9F7758-9CFC-4471-B968-268CDD706EA5}">
      <dgm:prSet>
        <dgm:style>
          <a:lnRef idx="1">
            <a:schemeClr val="accent2"/>
          </a:lnRef>
          <a:fillRef idx="3">
            <a:schemeClr val="accent2"/>
          </a:fillRef>
          <a:effectRef idx="2">
            <a:schemeClr val="accent2"/>
          </a:effectRef>
          <a:fontRef idx="minor">
            <a:schemeClr val="lt1"/>
          </a:fontRef>
        </dgm:style>
      </dgm:prSet>
      <dgm:spPr/>
      <dgm:t>
        <a:bodyPr/>
        <a:lstStyle/>
        <a:p>
          <a:endParaRPr lang="en-US">
            <a:solidFill>
              <a:schemeClr val="bg1"/>
            </a:solidFill>
          </a:endParaRPr>
        </a:p>
      </dgm:t>
    </dgm:pt>
    <dgm:pt modelId="{DFCC786C-ED32-4B78-9785-29EE7045F91B}">
      <dgm:prSet phldrT="[Text]" custT="1"/>
      <dgm:spPr>
        <a:solidFill>
          <a:srgbClr val="FF0000"/>
        </a:solidFill>
      </dgm:spPr>
      <dgm:t>
        <a:bodyPr/>
        <a:lstStyle/>
        <a:p>
          <a:r>
            <a:rPr lang="en-US" sz="2000" b="1" dirty="0" err="1" smtClean="0"/>
            <a:t>Pihak</a:t>
          </a:r>
          <a:r>
            <a:rPr lang="en-US" sz="2000" b="1" dirty="0" smtClean="0"/>
            <a:t> ke-3</a:t>
          </a:r>
          <a:endParaRPr lang="en-US" sz="2000" b="1" dirty="0"/>
        </a:p>
      </dgm:t>
    </dgm:pt>
    <dgm:pt modelId="{609BE9FD-4BB4-4795-A7DB-5168B023227F}" type="parTrans" cxnId="{F5A5DEA1-612D-4010-AF49-7C1E42457972}">
      <dgm:prSet/>
      <dgm:spPr/>
      <dgm:t>
        <a:bodyPr/>
        <a:lstStyle/>
        <a:p>
          <a:endParaRPr lang="en-US">
            <a:solidFill>
              <a:schemeClr val="bg1"/>
            </a:solidFill>
          </a:endParaRPr>
        </a:p>
      </dgm:t>
    </dgm:pt>
    <dgm:pt modelId="{B2F34B8B-F1BD-4C27-B950-3EB807B04A4B}" type="sibTrans" cxnId="{F5A5DEA1-612D-4010-AF49-7C1E42457972}">
      <dgm:prSet/>
      <dgm:spPr/>
      <dgm:t>
        <a:bodyPr/>
        <a:lstStyle/>
        <a:p>
          <a:endParaRPr lang="en-US">
            <a:solidFill>
              <a:schemeClr val="bg1"/>
            </a:solidFill>
          </a:endParaRPr>
        </a:p>
      </dgm:t>
    </dgm:pt>
    <dgm:pt modelId="{6B6D2B3A-056E-4C6B-A6A4-7A5F5CD9BFE4}">
      <dgm:prSet phldrT="[Text]">
        <dgm:style>
          <a:lnRef idx="1">
            <a:schemeClr val="accent2"/>
          </a:lnRef>
          <a:fillRef idx="3">
            <a:schemeClr val="accent2"/>
          </a:fillRef>
          <a:effectRef idx="2">
            <a:schemeClr val="accent2"/>
          </a:effectRef>
          <a:fontRef idx="minor">
            <a:schemeClr val="lt1"/>
          </a:fontRef>
        </dgm:style>
      </dgm:prSet>
      <dgm:spPr>
        <a:solidFill>
          <a:srgbClr val="92D050"/>
        </a:solidFill>
      </dgm:spPr>
      <dgm:t>
        <a:bodyPr/>
        <a:lstStyle/>
        <a:p>
          <a:r>
            <a:rPr lang="en-US" dirty="0" smtClean="0"/>
            <a:t>K/L</a:t>
          </a:r>
          <a:endParaRPr lang="en-US" dirty="0"/>
        </a:p>
      </dgm:t>
    </dgm:pt>
    <dgm:pt modelId="{590B9BD6-0C58-4D71-9469-300BB1D62EEA}" type="parTrans" cxnId="{DA72378E-9066-486E-AD25-CD91E838A84B}">
      <dgm:prSet/>
      <dgm:spPr/>
      <dgm:t>
        <a:bodyPr/>
        <a:lstStyle/>
        <a:p>
          <a:endParaRPr lang="en-US">
            <a:solidFill>
              <a:schemeClr val="bg1"/>
            </a:solidFill>
          </a:endParaRPr>
        </a:p>
      </dgm:t>
    </dgm:pt>
    <dgm:pt modelId="{047077EE-C9E7-4685-9D09-ADD7F0BF3684}" type="sibTrans" cxnId="{DA72378E-9066-486E-AD25-CD91E838A84B}">
      <dgm:prSet/>
      <dgm:spPr/>
      <dgm:t>
        <a:bodyPr/>
        <a:lstStyle/>
        <a:p>
          <a:endParaRPr lang="en-US">
            <a:solidFill>
              <a:schemeClr val="bg1"/>
            </a:solidFill>
          </a:endParaRPr>
        </a:p>
      </dgm:t>
    </dgm:pt>
    <dgm:pt modelId="{A723D870-9772-4632-844B-653F36D40779}" type="pres">
      <dgm:prSet presAssocID="{B679DA82-9B25-46E7-A47B-7D85F6733F90}" presName="Name0" presStyleCnt="0">
        <dgm:presLayoutVars>
          <dgm:dir/>
          <dgm:resizeHandles val="exact"/>
        </dgm:presLayoutVars>
      </dgm:prSet>
      <dgm:spPr/>
    </dgm:pt>
    <dgm:pt modelId="{D3601DBD-8855-4A6E-8D94-A23240DD638D}" type="pres">
      <dgm:prSet presAssocID="{005BC687-65CC-419E-86C3-13161FB2F3F9}" presName="node" presStyleLbl="node1" presStyleIdx="0" presStyleCnt="3">
        <dgm:presLayoutVars>
          <dgm:bulletEnabled val="1"/>
        </dgm:presLayoutVars>
      </dgm:prSet>
      <dgm:spPr/>
      <dgm:t>
        <a:bodyPr/>
        <a:lstStyle/>
        <a:p>
          <a:endParaRPr lang="en-US"/>
        </a:p>
      </dgm:t>
    </dgm:pt>
    <dgm:pt modelId="{C4ED0D00-A329-4D4B-8368-464400B198A3}" type="pres">
      <dgm:prSet presAssocID="{E51D74D5-B7A9-4928-8FD0-DFF91B6D3264}" presName="sibTrans" presStyleLbl="sibTrans2D1" presStyleIdx="0" presStyleCnt="2"/>
      <dgm:spPr/>
      <dgm:t>
        <a:bodyPr/>
        <a:lstStyle/>
        <a:p>
          <a:endParaRPr lang="en-US"/>
        </a:p>
      </dgm:t>
    </dgm:pt>
    <dgm:pt modelId="{1323849D-DFDD-4F90-85A3-E9444037B1A0}" type="pres">
      <dgm:prSet presAssocID="{E51D74D5-B7A9-4928-8FD0-DFF91B6D3264}" presName="connectorText" presStyleLbl="sibTrans2D1" presStyleIdx="0" presStyleCnt="2"/>
      <dgm:spPr/>
      <dgm:t>
        <a:bodyPr/>
        <a:lstStyle/>
        <a:p>
          <a:endParaRPr lang="en-US"/>
        </a:p>
      </dgm:t>
    </dgm:pt>
    <dgm:pt modelId="{240FB6DE-1956-4E89-A4B2-7CF2A146AA64}" type="pres">
      <dgm:prSet presAssocID="{DFCC786C-ED32-4B78-9785-29EE7045F91B}" presName="node" presStyleLbl="node1" presStyleIdx="1" presStyleCnt="3">
        <dgm:presLayoutVars>
          <dgm:bulletEnabled val="1"/>
        </dgm:presLayoutVars>
      </dgm:prSet>
      <dgm:spPr/>
      <dgm:t>
        <a:bodyPr/>
        <a:lstStyle/>
        <a:p>
          <a:endParaRPr lang="en-US"/>
        </a:p>
      </dgm:t>
    </dgm:pt>
    <dgm:pt modelId="{FE97C8E2-45A5-4C3C-804A-EEB134A8269C}" type="pres">
      <dgm:prSet presAssocID="{B2F34B8B-F1BD-4C27-B950-3EB807B04A4B}" presName="sibTrans" presStyleLbl="sibTrans2D1" presStyleIdx="1" presStyleCnt="2"/>
      <dgm:spPr/>
      <dgm:t>
        <a:bodyPr/>
        <a:lstStyle/>
        <a:p>
          <a:endParaRPr lang="en-US"/>
        </a:p>
      </dgm:t>
    </dgm:pt>
    <dgm:pt modelId="{441557FE-2E4A-4409-AB13-ED68BF023170}" type="pres">
      <dgm:prSet presAssocID="{B2F34B8B-F1BD-4C27-B950-3EB807B04A4B}" presName="connectorText" presStyleLbl="sibTrans2D1" presStyleIdx="1" presStyleCnt="2"/>
      <dgm:spPr/>
      <dgm:t>
        <a:bodyPr/>
        <a:lstStyle/>
        <a:p>
          <a:endParaRPr lang="en-US"/>
        </a:p>
      </dgm:t>
    </dgm:pt>
    <dgm:pt modelId="{0705BCE3-3236-4F2E-BDCE-A1B728FA8FF9}" type="pres">
      <dgm:prSet presAssocID="{6B6D2B3A-056E-4C6B-A6A4-7A5F5CD9BFE4}" presName="node" presStyleLbl="node1" presStyleIdx="2" presStyleCnt="3">
        <dgm:presLayoutVars>
          <dgm:bulletEnabled val="1"/>
        </dgm:presLayoutVars>
      </dgm:prSet>
      <dgm:spPr/>
      <dgm:t>
        <a:bodyPr/>
        <a:lstStyle/>
        <a:p>
          <a:endParaRPr lang="en-US"/>
        </a:p>
      </dgm:t>
    </dgm:pt>
  </dgm:ptLst>
  <dgm:cxnLst>
    <dgm:cxn modelId="{7D73DD0A-3851-47FF-A1CB-32D8C17B3357}" type="presOf" srcId="{005BC687-65CC-419E-86C3-13161FB2F3F9}" destId="{D3601DBD-8855-4A6E-8D94-A23240DD638D}" srcOrd="0" destOrd="0" presId="urn:microsoft.com/office/officeart/2005/8/layout/process1"/>
    <dgm:cxn modelId="{06F17C96-EB49-43BB-8536-B5B47AB18F89}" type="presOf" srcId="{B679DA82-9B25-46E7-A47B-7D85F6733F90}" destId="{A723D870-9772-4632-844B-653F36D40779}" srcOrd="0" destOrd="0" presId="urn:microsoft.com/office/officeart/2005/8/layout/process1"/>
    <dgm:cxn modelId="{F5A5DEA1-612D-4010-AF49-7C1E42457972}" srcId="{B679DA82-9B25-46E7-A47B-7D85F6733F90}" destId="{DFCC786C-ED32-4B78-9785-29EE7045F91B}" srcOrd="1" destOrd="0" parTransId="{609BE9FD-4BB4-4795-A7DB-5168B023227F}" sibTransId="{B2F34B8B-F1BD-4C27-B950-3EB807B04A4B}"/>
    <dgm:cxn modelId="{03936069-D74D-4B31-ACB5-0E54F86AEC86}" type="presOf" srcId="{B2F34B8B-F1BD-4C27-B950-3EB807B04A4B}" destId="{441557FE-2E4A-4409-AB13-ED68BF023170}" srcOrd="1" destOrd="0" presId="urn:microsoft.com/office/officeart/2005/8/layout/process1"/>
    <dgm:cxn modelId="{59169752-AC31-441C-94BA-0696EB1995D8}" type="presOf" srcId="{B2F34B8B-F1BD-4C27-B950-3EB807B04A4B}" destId="{FE97C8E2-45A5-4C3C-804A-EEB134A8269C}" srcOrd="0" destOrd="0" presId="urn:microsoft.com/office/officeart/2005/8/layout/process1"/>
    <dgm:cxn modelId="{848C14D1-102B-4685-BE2E-878362346DB2}" type="presOf" srcId="{E51D74D5-B7A9-4928-8FD0-DFF91B6D3264}" destId="{1323849D-DFDD-4F90-85A3-E9444037B1A0}" srcOrd="1" destOrd="0" presId="urn:microsoft.com/office/officeart/2005/8/layout/process1"/>
    <dgm:cxn modelId="{CB1BF037-7CA9-4CC8-80A2-CC7E3A57DA05}" type="presOf" srcId="{6B6D2B3A-056E-4C6B-A6A4-7A5F5CD9BFE4}" destId="{0705BCE3-3236-4F2E-BDCE-A1B728FA8FF9}" srcOrd="0" destOrd="0" presId="urn:microsoft.com/office/officeart/2005/8/layout/process1"/>
    <dgm:cxn modelId="{D6CEF6F6-5555-4532-A495-974B833014E4}" type="presOf" srcId="{E51D74D5-B7A9-4928-8FD0-DFF91B6D3264}" destId="{C4ED0D00-A329-4D4B-8368-464400B198A3}" srcOrd="0" destOrd="0" presId="urn:microsoft.com/office/officeart/2005/8/layout/process1"/>
    <dgm:cxn modelId="{298280E6-27FF-4FE8-BEFA-8D3F9203CA52}" type="presOf" srcId="{DFCC786C-ED32-4B78-9785-29EE7045F91B}" destId="{240FB6DE-1956-4E89-A4B2-7CF2A146AA64}" srcOrd="0" destOrd="0" presId="urn:microsoft.com/office/officeart/2005/8/layout/process1"/>
    <dgm:cxn modelId="{9D9F7758-9CFC-4471-B968-268CDD706EA5}" srcId="{B679DA82-9B25-46E7-A47B-7D85F6733F90}" destId="{005BC687-65CC-419E-86C3-13161FB2F3F9}" srcOrd="0" destOrd="0" parTransId="{C6E9D96B-C10B-41CC-9A39-BEDB39CD86B3}" sibTransId="{E51D74D5-B7A9-4928-8FD0-DFF91B6D3264}"/>
    <dgm:cxn modelId="{DA72378E-9066-486E-AD25-CD91E838A84B}" srcId="{B679DA82-9B25-46E7-A47B-7D85F6733F90}" destId="{6B6D2B3A-056E-4C6B-A6A4-7A5F5CD9BFE4}" srcOrd="2" destOrd="0" parTransId="{590B9BD6-0C58-4D71-9469-300BB1D62EEA}" sibTransId="{047077EE-C9E7-4685-9D09-ADD7F0BF3684}"/>
    <dgm:cxn modelId="{88E8B40C-C223-4DE5-99C1-38163C17F66A}" type="presParOf" srcId="{A723D870-9772-4632-844B-653F36D40779}" destId="{D3601DBD-8855-4A6E-8D94-A23240DD638D}" srcOrd="0" destOrd="0" presId="urn:microsoft.com/office/officeart/2005/8/layout/process1"/>
    <dgm:cxn modelId="{D2A60AFF-4320-45FE-927C-005AFEAD9CAF}" type="presParOf" srcId="{A723D870-9772-4632-844B-653F36D40779}" destId="{C4ED0D00-A329-4D4B-8368-464400B198A3}" srcOrd="1" destOrd="0" presId="urn:microsoft.com/office/officeart/2005/8/layout/process1"/>
    <dgm:cxn modelId="{68ABD8B2-D110-4272-9DFE-391652C02602}" type="presParOf" srcId="{C4ED0D00-A329-4D4B-8368-464400B198A3}" destId="{1323849D-DFDD-4F90-85A3-E9444037B1A0}" srcOrd="0" destOrd="0" presId="urn:microsoft.com/office/officeart/2005/8/layout/process1"/>
    <dgm:cxn modelId="{B977AF27-57DA-48C6-BE13-93E0C592BFB2}" type="presParOf" srcId="{A723D870-9772-4632-844B-653F36D40779}" destId="{240FB6DE-1956-4E89-A4B2-7CF2A146AA64}" srcOrd="2" destOrd="0" presId="urn:microsoft.com/office/officeart/2005/8/layout/process1"/>
    <dgm:cxn modelId="{BFA70D8A-6D69-413B-B02E-FA154F58A3CC}" type="presParOf" srcId="{A723D870-9772-4632-844B-653F36D40779}" destId="{FE97C8E2-45A5-4C3C-804A-EEB134A8269C}" srcOrd="3" destOrd="0" presId="urn:microsoft.com/office/officeart/2005/8/layout/process1"/>
    <dgm:cxn modelId="{2E84ADC9-3548-4D01-B7A0-68F7A9133A98}" type="presParOf" srcId="{FE97C8E2-45A5-4C3C-804A-EEB134A8269C}" destId="{441557FE-2E4A-4409-AB13-ED68BF023170}" srcOrd="0" destOrd="0" presId="urn:microsoft.com/office/officeart/2005/8/layout/process1"/>
    <dgm:cxn modelId="{D4E1DE2E-C963-45EB-952D-1E35051DCA29}" type="presParOf" srcId="{A723D870-9772-4632-844B-653F36D40779}" destId="{0705BCE3-3236-4F2E-BDCE-A1B728FA8FF9}" srcOrd="4" destOrd="0" presId="urn:microsoft.com/office/officeart/2005/8/layout/process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9A80FCD-3FD8-40F7-8A55-33593DA097A8}" type="doc">
      <dgm:prSet loTypeId="urn:microsoft.com/office/officeart/2005/8/layout/hierarchy2" loCatId="hierarchy" qsTypeId="urn:microsoft.com/office/officeart/2005/8/quickstyle/simple1" qsCatId="simple" csTypeId="urn:microsoft.com/office/officeart/2005/8/colors/colorful2" csCatId="colorful" phldr="1"/>
      <dgm:spPr/>
      <dgm:t>
        <a:bodyPr/>
        <a:lstStyle/>
        <a:p>
          <a:endParaRPr lang="en-US"/>
        </a:p>
      </dgm:t>
    </dgm:pt>
    <dgm:pt modelId="{C36C713F-AAF9-4A46-8683-581A25D85B00}">
      <dgm:prSet phldrT="[Text]" custT="1"/>
      <dgm:spPr/>
      <dgm:t>
        <a:bodyPr/>
        <a:lstStyle/>
        <a:p>
          <a:r>
            <a:rPr lang="en-US" sz="1800" dirty="0" err="1" smtClean="0">
              <a:solidFill>
                <a:schemeClr val="bg1"/>
              </a:solidFill>
            </a:rPr>
            <a:t>Menggunakan</a:t>
          </a:r>
          <a:r>
            <a:rPr lang="en-US" sz="1800" dirty="0" smtClean="0">
              <a:solidFill>
                <a:schemeClr val="bg1"/>
              </a:solidFill>
            </a:rPr>
            <a:t> </a:t>
          </a:r>
          <a:r>
            <a:rPr lang="en-US" sz="1800" dirty="0" err="1" smtClean="0">
              <a:solidFill>
                <a:schemeClr val="bg1"/>
              </a:solidFill>
            </a:rPr>
            <a:t>Rek</a:t>
          </a:r>
          <a:r>
            <a:rPr lang="en-US" sz="1800" dirty="0" smtClean="0">
              <a:solidFill>
                <a:schemeClr val="bg1"/>
              </a:solidFill>
            </a:rPr>
            <a:t>. </a:t>
          </a:r>
          <a:r>
            <a:rPr lang="en-US" sz="1800" dirty="0" err="1" smtClean="0">
              <a:solidFill>
                <a:schemeClr val="bg1"/>
              </a:solidFill>
            </a:rPr>
            <a:t>Bendahara</a:t>
          </a:r>
          <a:r>
            <a:rPr lang="en-US" sz="1800" dirty="0" smtClean="0">
              <a:solidFill>
                <a:schemeClr val="bg1"/>
              </a:solidFill>
            </a:rPr>
            <a:t> </a:t>
          </a:r>
          <a:r>
            <a:rPr lang="en-US" sz="1800" dirty="0" err="1" smtClean="0">
              <a:solidFill>
                <a:schemeClr val="bg1"/>
              </a:solidFill>
            </a:rPr>
            <a:t>Penerimaan</a:t>
          </a:r>
          <a:r>
            <a:rPr lang="en-US" sz="1800" dirty="0" smtClean="0">
              <a:solidFill>
                <a:schemeClr val="bg1"/>
              </a:solidFill>
            </a:rPr>
            <a:t>/ </a:t>
          </a:r>
          <a:r>
            <a:rPr lang="en-US" sz="1800" dirty="0" err="1" smtClean="0">
              <a:solidFill>
                <a:schemeClr val="bg1"/>
              </a:solidFill>
            </a:rPr>
            <a:t>Pengeluaran</a:t>
          </a:r>
          <a:endParaRPr lang="en-US" sz="1800" dirty="0">
            <a:solidFill>
              <a:schemeClr val="bg1"/>
            </a:solidFill>
          </a:endParaRPr>
        </a:p>
      </dgm:t>
    </dgm:pt>
    <dgm:pt modelId="{B2BEBE01-25CA-4C66-911C-AD5C84179CE4}" type="parTrans" cxnId="{322EEBCE-23C6-4EC4-A413-64DDAC079D68}">
      <dgm:prSet/>
      <dgm:spPr/>
      <dgm:t>
        <a:bodyPr/>
        <a:lstStyle/>
        <a:p>
          <a:endParaRPr lang="en-US"/>
        </a:p>
      </dgm:t>
    </dgm:pt>
    <dgm:pt modelId="{A992726B-2FD2-430B-BEA6-7F77A95B7287}" type="sibTrans" cxnId="{322EEBCE-23C6-4EC4-A413-64DDAC079D68}">
      <dgm:prSet/>
      <dgm:spPr/>
      <dgm:t>
        <a:bodyPr/>
        <a:lstStyle/>
        <a:p>
          <a:endParaRPr lang="en-US"/>
        </a:p>
      </dgm:t>
    </dgm:pt>
    <dgm:pt modelId="{A9E7A6AE-A490-4417-A6AA-A26B9222107E}">
      <dgm:prSet phldrT="[Text]"/>
      <dgm:spPr/>
      <dgm:t>
        <a:bodyPr/>
        <a:lstStyle/>
        <a:p>
          <a:r>
            <a:rPr lang="en-US" dirty="0" err="1" smtClean="0">
              <a:solidFill>
                <a:schemeClr val="bg1"/>
              </a:solidFill>
            </a:rPr>
            <a:t>Sudah</a:t>
          </a:r>
          <a:r>
            <a:rPr lang="en-US" dirty="0" smtClean="0">
              <a:solidFill>
                <a:schemeClr val="bg1"/>
              </a:solidFill>
            </a:rPr>
            <a:t> </a:t>
          </a:r>
          <a:r>
            <a:rPr lang="en-US" dirty="0" err="1" smtClean="0">
              <a:solidFill>
                <a:schemeClr val="bg1"/>
              </a:solidFill>
            </a:rPr>
            <a:t>Habis</a:t>
          </a:r>
          <a:endParaRPr lang="en-US" dirty="0">
            <a:solidFill>
              <a:schemeClr val="bg1"/>
            </a:solidFill>
          </a:endParaRPr>
        </a:p>
      </dgm:t>
    </dgm:pt>
    <dgm:pt modelId="{59162D28-575E-4416-B127-27814E2D386F}" type="parTrans" cxnId="{1BAC101D-1DFC-4FAD-978A-8286D4917E96}">
      <dgm:prSet>
        <dgm:style>
          <a:lnRef idx="3">
            <a:schemeClr val="accent3"/>
          </a:lnRef>
          <a:fillRef idx="0">
            <a:schemeClr val="accent3"/>
          </a:fillRef>
          <a:effectRef idx="2">
            <a:schemeClr val="accent3"/>
          </a:effectRef>
          <a:fontRef idx="minor">
            <a:schemeClr val="tx1"/>
          </a:fontRef>
        </dgm:style>
      </dgm:prSet>
      <dgm:spPr/>
      <dgm:t>
        <a:bodyPr/>
        <a:lstStyle/>
        <a:p>
          <a:endParaRPr lang="en-US"/>
        </a:p>
      </dgm:t>
    </dgm:pt>
    <dgm:pt modelId="{44A5CD77-3B29-4618-A4FC-01DC3152AF14}" type="sibTrans" cxnId="{1BAC101D-1DFC-4FAD-978A-8286D4917E96}">
      <dgm:prSet/>
      <dgm:spPr/>
      <dgm:t>
        <a:bodyPr/>
        <a:lstStyle/>
        <a:p>
          <a:endParaRPr lang="en-US"/>
        </a:p>
      </dgm:t>
    </dgm:pt>
    <dgm:pt modelId="{C339A8EF-E269-4662-9D8C-F0AF11897F8F}">
      <dgm:prSet phldrT="[Text]"/>
      <dgm:spPr>
        <a:solidFill>
          <a:schemeClr val="accent4">
            <a:lumMod val="75000"/>
          </a:schemeClr>
        </a:solidFill>
      </dgm:spPr>
      <dgm:t>
        <a:bodyPr/>
        <a:lstStyle/>
        <a:p>
          <a:r>
            <a:rPr lang="en-US" dirty="0" err="1" smtClean="0"/>
            <a:t>Masih</a:t>
          </a:r>
          <a:r>
            <a:rPr lang="en-US" dirty="0" smtClean="0"/>
            <a:t> </a:t>
          </a:r>
          <a:r>
            <a:rPr lang="en-US" dirty="0" err="1" smtClean="0"/>
            <a:t>ada</a:t>
          </a:r>
          <a:r>
            <a:rPr lang="en-US" dirty="0" smtClean="0"/>
            <a:t> </a:t>
          </a:r>
          <a:r>
            <a:rPr lang="en-US" dirty="0" err="1" smtClean="0"/>
            <a:t>Sisa</a:t>
          </a:r>
          <a:endParaRPr lang="en-US" dirty="0"/>
        </a:p>
      </dgm:t>
    </dgm:pt>
    <dgm:pt modelId="{E9ECB029-B0BC-4451-82CE-4A52A385AD02}" type="parTrans" cxnId="{024399BB-D876-43F9-BA17-FC8FDE9FAEB2}">
      <dgm:prSet>
        <dgm:style>
          <a:lnRef idx="3">
            <a:schemeClr val="accent4"/>
          </a:lnRef>
          <a:fillRef idx="0">
            <a:schemeClr val="accent4"/>
          </a:fillRef>
          <a:effectRef idx="2">
            <a:schemeClr val="accent4"/>
          </a:effectRef>
          <a:fontRef idx="minor">
            <a:schemeClr val="tx1"/>
          </a:fontRef>
        </dgm:style>
      </dgm:prSet>
      <dgm:spPr/>
      <dgm:t>
        <a:bodyPr/>
        <a:lstStyle/>
        <a:p>
          <a:endParaRPr lang="en-US"/>
        </a:p>
      </dgm:t>
    </dgm:pt>
    <dgm:pt modelId="{F89A00C9-31FB-423C-BDCC-F51E002C4836}" type="sibTrans" cxnId="{024399BB-D876-43F9-BA17-FC8FDE9FAEB2}">
      <dgm:prSet/>
      <dgm:spPr/>
      <dgm:t>
        <a:bodyPr/>
        <a:lstStyle/>
        <a:p>
          <a:endParaRPr lang="en-US"/>
        </a:p>
      </dgm:t>
    </dgm:pt>
    <dgm:pt modelId="{1211C77E-A608-4C3A-9BF3-67AB084D5460}">
      <dgm:prSet phldrT="[Text]"/>
      <dgm:spPr>
        <a:solidFill>
          <a:schemeClr val="accent4">
            <a:lumMod val="75000"/>
          </a:schemeClr>
        </a:solidFill>
      </dgm:spPr>
      <dgm:t>
        <a:bodyPr/>
        <a:lstStyle/>
        <a:p>
          <a:r>
            <a:rPr lang="en-US" dirty="0" err="1" smtClean="0"/>
            <a:t>Mengajukan</a:t>
          </a:r>
          <a:r>
            <a:rPr lang="en-US" dirty="0" smtClean="0"/>
            <a:t> </a:t>
          </a:r>
          <a:r>
            <a:rPr lang="en-US" dirty="0" err="1" smtClean="0"/>
            <a:t>Permohonan</a:t>
          </a:r>
          <a:r>
            <a:rPr lang="en-US" dirty="0" smtClean="0"/>
            <a:t> </a:t>
          </a:r>
          <a:r>
            <a:rPr lang="en-US" dirty="0" err="1" smtClean="0"/>
            <a:t>Membuka</a:t>
          </a:r>
          <a:r>
            <a:rPr lang="en-US" dirty="0" smtClean="0"/>
            <a:t> </a:t>
          </a:r>
          <a:r>
            <a:rPr lang="en-US" dirty="0" err="1" smtClean="0"/>
            <a:t>Rekening</a:t>
          </a:r>
          <a:endParaRPr lang="en-US" dirty="0"/>
        </a:p>
      </dgm:t>
    </dgm:pt>
    <dgm:pt modelId="{D3934478-214A-4356-9495-06C4616E275A}" type="parTrans" cxnId="{E634796E-9F6A-474E-B1FB-117C91B2D697}">
      <dgm:prSet>
        <dgm:style>
          <a:lnRef idx="3">
            <a:schemeClr val="accent4"/>
          </a:lnRef>
          <a:fillRef idx="0">
            <a:schemeClr val="accent4"/>
          </a:fillRef>
          <a:effectRef idx="2">
            <a:schemeClr val="accent4"/>
          </a:effectRef>
          <a:fontRef idx="minor">
            <a:schemeClr val="tx1"/>
          </a:fontRef>
        </dgm:style>
      </dgm:prSet>
      <dgm:spPr/>
      <dgm:t>
        <a:bodyPr/>
        <a:lstStyle/>
        <a:p>
          <a:endParaRPr lang="en-US"/>
        </a:p>
      </dgm:t>
    </dgm:pt>
    <dgm:pt modelId="{68EC90E5-CD20-4D43-9DDE-C242F2099724}" type="sibTrans" cxnId="{E634796E-9F6A-474E-B1FB-117C91B2D697}">
      <dgm:prSet/>
      <dgm:spPr/>
      <dgm:t>
        <a:bodyPr/>
        <a:lstStyle/>
        <a:p>
          <a:endParaRPr lang="en-US"/>
        </a:p>
      </dgm:t>
    </dgm:pt>
    <dgm:pt modelId="{41B020A5-C61D-4DC4-A91E-E849BDDF2188}">
      <dgm:prSet phldrT="[Text]"/>
      <dgm:spPr>
        <a:solidFill>
          <a:srgbClr val="C00000"/>
        </a:solidFill>
      </dgm:spPr>
      <dgm:t>
        <a:bodyPr/>
        <a:lstStyle/>
        <a:p>
          <a:r>
            <a:rPr lang="id-ID" dirty="0" smtClean="0"/>
            <a:t>Surat Pernyataan Penggunaan Rekening Bendahara untuk Hibah</a:t>
          </a:r>
          <a:endParaRPr lang="en-US" dirty="0"/>
        </a:p>
      </dgm:t>
    </dgm:pt>
    <dgm:pt modelId="{F543D10E-D61A-4284-B2A2-370362EE5D91}" type="parTrans" cxnId="{F7E73540-ABC2-4440-BABC-6FA83556DB8F}">
      <dgm:prSet>
        <dgm:style>
          <a:lnRef idx="3">
            <a:schemeClr val="accent3"/>
          </a:lnRef>
          <a:fillRef idx="0">
            <a:schemeClr val="accent3"/>
          </a:fillRef>
          <a:effectRef idx="2">
            <a:schemeClr val="accent3"/>
          </a:effectRef>
          <a:fontRef idx="minor">
            <a:schemeClr val="tx1"/>
          </a:fontRef>
        </dgm:style>
      </dgm:prSet>
      <dgm:spPr/>
      <dgm:t>
        <a:bodyPr/>
        <a:lstStyle/>
        <a:p>
          <a:endParaRPr lang="en-US"/>
        </a:p>
      </dgm:t>
    </dgm:pt>
    <dgm:pt modelId="{AACEE5C7-3745-45AE-8020-D0E3F7E02F82}" type="sibTrans" cxnId="{F7E73540-ABC2-4440-BABC-6FA83556DB8F}">
      <dgm:prSet/>
      <dgm:spPr/>
      <dgm:t>
        <a:bodyPr/>
        <a:lstStyle/>
        <a:p>
          <a:endParaRPr lang="en-US"/>
        </a:p>
      </dgm:t>
    </dgm:pt>
    <dgm:pt modelId="{C857A97E-8F27-41E5-8562-B7FC4B073548}">
      <dgm:prSet phldrT="[Text]"/>
      <dgm:spPr>
        <a:solidFill>
          <a:schemeClr val="accent4">
            <a:lumMod val="75000"/>
          </a:schemeClr>
        </a:solidFill>
      </dgm:spPr>
      <dgm:t>
        <a:bodyPr/>
        <a:lstStyle/>
        <a:p>
          <a:r>
            <a:rPr lang="en-US" dirty="0" err="1" smtClean="0"/>
            <a:t>Memindahkan</a:t>
          </a:r>
          <a:endParaRPr lang="en-US" dirty="0" smtClean="0"/>
        </a:p>
        <a:p>
          <a:r>
            <a:rPr lang="en-US" dirty="0" err="1" smtClean="0"/>
            <a:t>Sisa</a:t>
          </a:r>
          <a:r>
            <a:rPr lang="en-US" dirty="0" smtClean="0"/>
            <a:t> Dana</a:t>
          </a:r>
          <a:endParaRPr lang="en-US" dirty="0"/>
        </a:p>
      </dgm:t>
    </dgm:pt>
    <dgm:pt modelId="{4F1C8303-F67E-400E-B384-1BF984113FAC}" type="parTrans" cxnId="{42F37CE9-C8B6-4CDC-A367-E0D29255344A}">
      <dgm:prSet>
        <dgm:style>
          <a:lnRef idx="3">
            <a:schemeClr val="accent4"/>
          </a:lnRef>
          <a:fillRef idx="0">
            <a:schemeClr val="accent4"/>
          </a:fillRef>
          <a:effectRef idx="2">
            <a:schemeClr val="accent4"/>
          </a:effectRef>
          <a:fontRef idx="minor">
            <a:schemeClr val="tx1"/>
          </a:fontRef>
        </dgm:style>
      </dgm:prSet>
      <dgm:spPr/>
      <dgm:t>
        <a:bodyPr/>
        <a:lstStyle/>
        <a:p>
          <a:endParaRPr lang="en-US"/>
        </a:p>
      </dgm:t>
    </dgm:pt>
    <dgm:pt modelId="{E5004EDD-48AA-4370-9702-70F7A36E4669}" type="sibTrans" cxnId="{42F37CE9-C8B6-4CDC-A367-E0D29255344A}">
      <dgm:prSet/>
      <dgm:spPr/>
      <dgm:t>
        <a:bodyPr/>
        <a:lstStyle/>
        <a:p>
          <a:endParaRPr lang="en-US"/>
        </a:p>
      </dgm:t>
    </dgm:pt>
    <dgm:pt modelId="{84433543-ED0F-4894-8DA6-CB9F77921EA5}" type="pres">
      <dgm:prSet presAssocID="{29A80FCD-3FD8-40F7-8A55-33593DA097A8}" presName="diagram" presStyleCnt="0">
        <dgm:presLayoutVars>
          <dgm:chPref val="1"/>
          <dgm:dir/>
          <dgm:animOne val="branch"/>
          <dgm:animLvl val="lvl"/>
          <dgm:resizeHandles val="exact"/>
        </dgm:presLayoutVars>
      </dgm:prSet>
      <dgm:spPr/>
      <dgm:t>
        <a:bodyPr/>
        <a:lstStyle/>
        <a:p>
          <a:endParaRPr lang="en-US"/>
        </a:p>
      </dgm:t>
    </dgm:pt>
    <dgm:pt modelId="{87AFC1DB-6750-4E28-9B3D-93B7640E04CF}" type="pres">
      <dgm:prSet presAssocID="{C36C713F-AAF9-4A46-8683-581A25D85B00}" presName="root1" presStyleCnt="0"/>
      <dgm:spPr/>
    </dgm:pt>
    <dgm:pt modelId="{A66A8561-9A14-4C4D-84D7-BB178D4A88AB}" type="pres">
      <dgm:prSet presAssocID="{C36C713F-AAF9-4A46-8683-581A25D85B00}" presName="LevelOneTextNode" presStyleLbl="node0" presStyleIdx="0" presStyleCnt="1">
        <dgm:presLayoutVars>
          <dgm:chPref val="3"/>
        </dgm:presLayoutVars>
      </dgm:prSet>
      <dgm:spPr/>
      <dgm:t>
        <a:bodyPr/>
        <a:lstStyle/>
        <a:p>
          <a:endParaRPr lang="en-US"/>
        </a:p>
      </dgm:t>
    </dgm:pt>
    <dgm:pt modelId="{39F000F7-7509-4E01-BF59-9BD6D36B363D}" type="pres">
      <dgm:prSet presAssocID="{C36C713F-AAF9-4A46-8683-581A25D85B00}" presName="level2hierChild" presStyleCnt="0"/>
      <dgm:spPr/>
    </dgm:pt>
    <dgm:pt modelId="{68A104EB-F225-4A74-A8C5-337F70CFFE00}" type="pres">
      <dgm:prSet presAssocID="{59162D28-575E-4416-B127-27814E2D386F}" presName="conn2-1" presStyleLbl="parChTrans1D2" presStyleIdx="0" presStyleCnt="2"/>
      <dgm:spPr/>
      <dgm:t>
        <a:bodyPr/>
        <a:lstStyle/>
        <a:p>
          <a:endParaRPr lang="en-US"/>
        </a:p>
      </dgm:t>
    </dgm:pt>
    <dgm:pt modelId="{54B1320D-8FA7-403C-8A04-336C1AA21FAF}" type="pres">
      <dgm:prSet presAssocID="{59162D28-575E-4416-B127-27814E2D386F}" presName="connTx" presStyleLbl="parChTrans1D2" presStyleIdx="0" presStyleCnt="2"/>
      <dgm:spPr/>
      <dgm:t>
        <a:bodyPr/>
        <a:lstStyle/>
        <a:p>
          <a:endParaRPr lang="en-US"/>
        </a:p>
      </dgm:t>
    </dgm:pt>
    <dgm:pt modelId="{0A854AE0-EC2D-4F1E-80B6-D3D863E91B4A}" type="pres">
      <dgm:prSet presAssocID="{A9E7A6AE-A490-4417-A6AA-A26B9222107E}" presName="root2" presStyleCnt="0"/>
      <dgm:spPr/>
    </dgm:pt>
    <dgm:pt modelId="{B4AA2CFE-BE1C-4EE3-BAE6-66D8BB47B369}" type="pres">
      <dgm:prSet presAssocID="{A9E7A6AE-A490-4417-A6AA-A26B9222107E}" presName="LevelTwoTextNode" presStyleLbl="node2" presStyleIdx="0" presStyleCnt="2">
        <dgm:presLayoutVars>
          <dgm:chPref val="3"/>
        </dgm:presLayoutVars>
      </dgm:prSet>
      <dgm:spPr/>
      <dgm:t>
        <a:bodyPr/>
        <a:lstStyle/>
        <a:p>
          <a:endParaRPr lang="en-US"/>
        </a:p>
      </dgm:t>
    </dgm:pt>
    <dgm:pt modelId="{CC480196-3E6F-4EE3-BA69-FBA367B86A74}" type="pres">
      <dgm:prSet presAssocID="{A9E7A6AE-A490-4417-A6AA-A26B9222107E}" presName="level3hierChild" presStyleCnt="0"/>
      <dgm:spPr/>
    </dgm:pt>
    <dgm:pt modelId="{4184643A-C436-4799-939F-EE0CAFD8771E}" type="pres">
      <dgm:prSet presAssocID="{F543D10E-D61A-4284-B2A2-370362EE5D91}" presName="conn2-1" presStyleLbl="parChTrans1D3" presStyleIdx="0" presStyleCnt="3"/>
      <dgm:spPr/>
      <dgm:t>
        <a:bodyPr/>
        <a:lstStyle/>
        <a:p>
          <a:endParaRPr lang="en-US"/>
        </a:p>
      </dgm:t>
    </dgm:pt>
    <dgm:pt modelId="{763FADC2-8ED3-4492-9808-BA99030C0BFC}" type="pres">
      <dgm:prSet presAssocID="{F543D10E-D61A-4284-B2A2-370362EE5D91}" presName="connTx" presStyleLbl="parChTrans1D3" presStyleIdx="0" presStyleCnt="3"/>
      <dgm:spPr/>
      <dgm:t>
        <a:bodyPr/>
        <a:lstStyle/>
        <a:p>
          <a:endParaRPr lang="en-US"/>
        </a:p>
      </dgm:t>
    </dgm:pt>
    <dgm:pt modelId="{5A4EE049-DBBB-4CDE-9D99-96A70A2F99A0}" type="pres">
      <dgm:prSet presAssocID="{41B020A5-C61D-4DC4-A91E-E849BDDF2188}" presName="root2" presStyleCnt="0"/>
      <dgm:spPr/>
    </dgm:pt>
    <dgm:pt modelId="{5D96E915-FA46-494D-AAEE-E89B170BB4EA}" type="pres">
      <dgm:prSet presAssocID="{41B020A5-C61D-4DC4-A91E-E849BDDF2188}" presName="LevelTwoTextNode" presStyleLbl="node3" presStyleIdx="0" presStyleCnt="3">
        <dgm:presLayoutVars>
          <dgm:chPref val="3"/>
        </dgm:presLayoutVars>
      </dgm:prSet>
      <dgm:spPr/>
      <dgm:t>
        <a:bodyPr/>
        <a:lstStyle/>
        <a:p>
          <a:endParaRPr lang="en-US"/>
        </a:p>
      </dgm:t>
    </dgm:pt>
    <dgm:pt modelId="{6F704C3A-E505-46CA-8275-BB799339E8A5}" type="pres">
      <dgm:prSet presAssocID="{41B020A5-C61D-4DC4-A91E-E849BDDF2188}" presName="level3hierChild" presStyleCnt="0"/>
      <dgm:spPr/>
    </dgm:pt>
    <dgm:pt modelId="{32CB6E51-4C60-46B9-A178-F808ECB97ABB}" type="pres">
      <dgm:prSet presAssocID="{E9ECB029-B0BC-4451-82CE-4A52A385AD02}" presName="conn2-1" presStyleLbl="parChTrans1D2" presStyleIdx="1" presStyleCnt="2"/>
      <dgm:spPr/>
      <dgm:t>
        <a:bodyPr/>
        <a:lstStyle/>
        <a:p>
          <a:endParaRPr lang="en-US"/>
        </a:p>
      </dgm:t>
    </dgm:pt>
    <dgm:pt modelId="{40301E58-C8DE-445E-9BF5-232C2FFCECD9}" type="pres">
      <dgm:prSet presAssocID="{E9ECB029-B0BC-4451-82CE-4A52A385AD02}" presName="connTx" presStyleLbl="parChTrans1D2" presStyleIdx="1" presStyleCnt="2"/>
      <dgm:spPr/>
      <dgm:t>
        <a:bodyPr/>
        <a:lstStyle/>
        <a:p>
          <a:endParaRPr lang="en-US"/>
        </a:p>
      </dgm:t>
    </dgm:pt>
    <dgm:pt modelId="{85D3B898-45DC-4AF0-B2D4-D202BDFBFFE9}" type="pres">
      <dgm:prSet presAssocID="{C339A8EF-E269-4662-9D8C-F0AF11897F8F}" presName="root2" presStyleCnt="0"/>
      <dgm:spPr/>
    </dgm:pt>
    <dgm:pt modelId="{DF8DB65F-9AB2-4BB8-AAAF-65F97E6E8748}" type="pres">
      <dgm:prSet presAssocID="{C339A8EF-E269-4662-9D8C-F0AF11897F8F}" presName="LevelTwoTextNode" presStyleLbl="node2" presStyleIdx="1" presStyleCnt="2">
        <dgm:presLayoutVars>
          <dgm:chPref val="3"/>
        </dgm:presLayoutVars>
      </dgm:prSet>
      <dgm:spPr/>
      <dgm:t>
        <a:bodyPr/>
        <a:lstStyle/>
        <a:p>
          <a:endParaRPr lang="en-US"/>
        </a:p>
      </dgm:t>
    </dgm:pt>
    <dgm:pt modelId="{7A1F4118-9AD9-423D-93E9-9B2D49FB04A5}" type="pres">
      <dgm:prSet presAssocID="{C339A8EF-E269-4662-9D8C-F0AF11897F8F}" presName="level3hierChild" presStyleCnt="0"/>
      <dgm:spPr/>
    </dgm:pt>
    <dgm:pt modelId="{148089BB-7406-46AB-8939-583888AC5812}" type="pres">
      <dgm:prSet presAssocID="{D3934478-214A-4356-9495-06C4616E275A}" presName="conn2-1" presStyleLbl="parChTrans1D3" presStyleIdx="1" presStyleCnt="3"/>
      <dgm:spPr/>
      <dgm:t>
        <a:bodyPr/>
        <a:lstStyle/>
        <a:p>
          <a:endParaRPr lang="en-US"/>
        </a:p>
      </dgm:t>
    </dgm:pt>
    <dgm:pt modelId="{58D07E06-9E7E-425D-9EDE-36FD83333EE5}" type="pres">
      <dgm:prSet presAssocID="{D3934478-214A-4356-9495-06C4616E275A}" presName="connTx" presStyleLbl="parChTrans1D3" presStyleIdx="1" presStyleCnt="3"/>
      <dgm:spPr/>
      <dgm:t>
        <a:bodyPr/>
        <a:lstStyle/>
        <a:p>
          <a:endParaRPr lang="en-US"/>
        </a:p>
      </dgm:t>
    </dgm:pt>
    <dgm:pt modelId="{B2CF407E-A049-47D8-972F-3E5697D51426}" type="pres">
      <dgm:prSet presAssocID="{1211C77E-A608-4C3A-9BF3-67AB084D5460}" presName="root2" presStyleCnt="0"/>
      <dgm:spPr/>
    </dgm:pt>
    <dgm:pt modelId="{665940BC-1BE2-497F-A607-6A3BA860263C}" type="pres">
      <dgm:prSet presAssocID="{1211C77E-A608-4C3A-9BF3-67AB084D5460}" presName="LevelTwoTextNode" presStyleLbl="node3" presStyleIdx="1" presStyleCnt="3">
        <dgm:presLayoutVars>
          <dgm:chPref val="3"/>
        </dgm:presLayoutVars>
      </dgm:prSet>
      <dgm:spPr/>
      <dgm:t>
        <a:bodyPr/>
        <a:lstStyle/>
        <a:p>
          <a:endParaRPr lang="en-US"/>
        </a:p>
      </dgm:t>
    </dgm:pt>
    <dgm:pt modelId="{70F9B2EF-71F3-40A7-803E-1FDCD36F6A87}" type="pres">
      <dgm:prSet presAssocID="{1211C77E-A608-4C3A-9BF3-67AB084D5460}" presName="level3hierChild" presStyleCnt="0"/>
      <dgm:spPr/>
    </dgm:pt>
    <dgm:pt modelId="{93DF4E08-A4D0-41AA-AAC2-C39E206DE800}" type="pres">
      <dgm:prSet presAssocID="{4F1C8303-F67E-400E-B384-1BF984113FAC}" presName="conn2-1" presStyleLbl="parChTrans1D3" presStyleIdx="2" presStyleCnt="3"/>
      <dgm:spPr/>
      <dgm:t>
        <a:bodyPr/>
        <a:lstStyle/>
        <a:p>
          <a:endParaRPr lang="en-US"/>
        </a:p>
      </dgm:t>
    </dgm:pt>
    <dgm:pt modelId="{5051FB88-A1A7-49C4-AD62-9EE63F5AFEF3}" type="pres">
      <dgm:prSet presAssocID="{4F1C8303-F67E-400E-B384-1BF984113FAC}" presName="connTx" presStyleLbl="parChTrans1D3" presStyleIdx="2" presStyleCnt="3"/>
      <dgm:spPr/>
      <dgm:t>
        <a:bodyPr/>
        <a:lstStyle/>
        <a:p>
          <a:endParaRPr lang="en-US"/>
        </a:p>
      </dgm:t>
    </dgm:pt>
    <dgm:pt modelId="{89595750-99A7-4129-A7D5-9E115DC92B1E}" type="pres">
      <dgm:prSet presAssocID="{C857A97E-8F27-41E5-8562-B7FC4B073548}" presName="root2" presStyleCnt="0"/>
      <dgm:spPr/>
    </dgm:pt>
    <dgm:pt modelId="{88DC437A-3C85-4237-B236-4381B32ECFF8}" type="pres">
      <dgm:prSet presAssocID="{C857A97E-8F27-41E5-8562-B7FC4B073548}" presName="LevelTwoTextNode" presStyleLbl="node3" presStyleIdx="2" presStyleCnt="3">
        <dgm:presLayoutVars>
          <dgm:chPref val="3"/>
        </dgm:presLayoutVars>
      </dgm:prSet>
      <dgm:spPr/>
      <dgm:t>
        <a:bodyPr/>
        <a:lstStyle/>
        <a:p>
          <a:endParaRPr lang="en-US"/>
        </a:p>
      </dgm:t>
    </dgm:pt>
    <dgm:pt modelId="{498D925F-7BB4-43CD-8345-A09B9B42D1C2}" type="pres">
      <dgm:prSet presAssocID="{C857A97E-8F27-41E5-8562-B7FC4B073548}" presName="level3hierChild" presStyleCnt="0"/>
      <dgm:spPr/>
    </dgm:pt>
  </dgm:ptLst>
  <dgm:cxnLst>
    <dgm:cxn modelId="{6DD78CFC-A3FC-4D28-96FC-310B7EE363BD}" type="presOf" srcId="{4F1C8303-F67E-400E-B384-1BF984113FAC}" destId="{5051FB88-A1A7-49C4-AD62-9EE63F5AFEF3}" srcOrd="1" destOrd="0" presId="urn:microsoft.com/office/officeart/2005/8/layout/hierarchy2"/>
    <dgm:cxn modelId="{1BAC101D-1DFC-4FAD-978A-8286D4917E96}" srcId="{C36C713F-AAF9-4A46-8683-581A25D85B00}" destId="{A9E7A6AE-A490-4417-A6AA-A26B9222107E}" srcOrd="0" destOrd="0" parTransId="{59162D28-575E-4416-B127-27814E2D386F}" sibTransId="{44A5CD77-3B29-4618-A4FC-01DC3152AF14}"/>
    <dgm:cxn modelId="{A19B41DB-DBD3-4274-9206-E8445F2FBADB}" type="presOf" srcId="{1211C77E-A608-4C3A-9BF3-67AB084D5460}" destId="{665940BC-1BE2-497F-A607-6A3BA860263C}" srcOrd="0" destOrd="0" presId="urn:microsoft.com/office/officeart/2005/8/layout/hierarchy2"/>
    <dgm:cxn modelId="{41CA1200-EE84-4883-8AC3-194F6E6F307B}" type="presOf" srcId="{41B020A5-C61D-4DC4-A91E-E849BDDF2188}" destId="{5D96E915-FA46-494D-AAEE-E89B170BB4EA}" srcOrd="0" destOrd="0" presId="urn:microsoft.com/office/officeart/2005/8/layout/hierarchy2"/>
    <dgm:cxn modelId="{1034EAE2-4F9A-448C-9943-CD1BEC12F2F7}" type="presOf" srcId="{59162D28-575E-4416-B127-27814E2D386F}" destId="{54B1320D-8FA7-403C-8A04-336C1AA21FAF}" srcOrd="1" destOrd="0" presId="urn:microsoft.com/office/officeart/2005/8/layout/hierarchy2"/>
    <dgm:cxn modelId="{FDBE4FBE-A455-4932-A137-1106873BA2F1}" type="presOf" srcId="{D3934478-214A-4356-9495-06C4616E275A}" destId="{148089BB-7406-46AB-8939-583888AC5812}" srcOrd="0" destOrd="0" presId="urn:microsoft.com/office/officeart/2005/8/layout/hierarchy2"/>
    <dgm:cxn modelId="{CC5FEBCD-9D0A-44F0-8CF4-96B1CD685CA5}" type="presOf" srcId="{4F1C8303-F67E-400E-B384-1BF984113FAC}" destId="{93DF4E08-A4D0-41AA-AAC2-C39E206DE800}" srcOrd="0" destOrd="0" presId="urn:microsoft.com/office/officeart/2005/8/layout/hierarchy2"/>
    <dgm:cxn modelId="{A98575D6-F668-46BE-A97B-8BE1267A28C1}" type="presOf" srcId="{59162D28-575E-4416-B127-27814E2D386F}" destId="{68A104EB-F225-4A74-A8C5-337F70CFFE00}" srcOrd="0" destOrd="0" presId="urn:microsoft.com/office/officeart/2005/8/layout/hierarchy2"/>
    <dgm:cxn modelId="{3B85FE55-DBA9-4302-8ADE-D03A9064C110}" type="presOf" srcId="{29A80FCD-3FD8-40F7-8A55-33593DA097A8}" destId="{84433543-ED0F-4894-8DA6-CB9F77921EA5}" srcOrd="0" destOrd="0" presId="urn:microsoft.com/office/officeart/2005/8/layout/hierarchy2"/>
    <dgm:cxn modelId="{5A70CD03-E77F-4C3C-81BB-6F5658689B23}" type="presOf" srcId="{F543D10E-D61A-4284-B2A2-370362EE5D91}" destId="{763FADC2-8ED3-4492-9808-BA99030C0BFC}" srcOrd="1" destOrd="0" presId="urn:microsoft.com/office/officeart/2005/8/layout/hierarchy2"/>
    <dgm:cxn modelId="{DB9FAB55-913C-4F6B-835C-F6507D8E5F7A}" type="presOf" srcId="{C36C713F-AAF9-4A46-8683-581A25D85B00}" destId="{A66A8561-9A14-4C4D-84D7-BB178D4A88AB}" srcOrd="0" destOrd="0" presId="urn:microsoft.com/office/officeart/2005/8/layout/hierarchy2"/>
    <dgm:cxn modelId="{5D6459B4-2654-418C-AE7F-8E9AE86BAF9C}" type="presOf" srcId="{C339A8EF-E269-4662-9D8C-F0AF11897F8F}" destId="{DF8DB65F-9AB2-4BB8-AAAF-65F97E6E8748}" srcOrd="0" destOrd="0" presId="urn:microsoft.com/office/officeart/2005/8/layout/hierarchy2"/>
    <dgm:cxn modelId="{978E84C8-91F2-4C17-B7FF-28D69A553246}" type="presOf" srcId="{E9ECB029-B0BC-4451-82CE-4A52A385AD02}" destId="{40301E58-C8DE-445E-9BF5-232C2FFCECD9}" srcOrd="1" destOrd="0" presId="urn:microsoft.com/office/officeart/2005/8/layout/hierarchy2"/>
    <dgm:cxn modelId="{024399BB-D876-43F9-BA17-FC8FDE9FAEB2}" srcId="{C36C713F-AAF9-4A46-8683-581A25D85B00}" destId="{C339A8EF-E269-4662-9D8C-F0AF11897F8F}" srcOrd="1" destOrd="0" parTransId="{E9ECB029-B0BC-4451-82CE-4A52A385AD02}" sibTransId="{F89A00C9-31FB-423C-BDCC-F51E002C4836}"/>
    <dgm:cxn modelId="{7F2B3C11-FF7B-455F-89B1-738C94051BBA}" type="presOf" srcId="{E9ECB029-B0BC-4451-82CE-4A52A385AD02}" destId="{32CB6E51-4C60-46B9-A178-F808ECB97ABB}" srcOrd="0" destOrd="0" presId="urn:microsoft.com/office/officeart/2005/8/layout/hierarchy2"/>
    <dgm:cxn modelId="{7FCBD94F-92AD-4EAF-BED8-BCFD3101E71D}" type="presOf" srcId="{F543D10E-D61A-4284-B2A2-370362EE5D91}" destId="{4184643A-C436-4799-939F-EE0CAFD8771E}" srcOrd="0" destOrd="0" presId="urn:microsoft.com/office/officeart/2005/8/layout/hierarchy2"/>
    <dgm:cxn modelId="{BD6C0681-D9D4-4377-B4E7-136B117455E7}" type="presOf" srcId="{A9E7A6AE-A490-4417-A6AA-A26B9222107E}" destId="{B4AA2CFE-BE1C-4EE3-BAE6-66D8BB47B369}" srcOrd="0" destOrd="0" presId="urn:microsoft.com/office/officeart/2005/8/layout/hierarchy2"/>
    <dgm:cxn modelId="{42F37CE9-C8B6-4CDC-A367-E0D29255344A}" srcId="{C339A8EF-E269-4662-9D8C-F0AF11897F8F}" destId="{C857A97E-8F27-41E5-8562-B7FC4B073548}" srcOrd="1" destOrd="0" parTransId="{4F1C8303-F67E-400E-B384-1BF984113FAC}" sibTransId="{E5004EDD-48AA-4370-9702-70F7A36E4669}"/>
    <dgm:cxn modelId="{322EEBCE-23C6-4EC4-A413-64DDAC079D68}" srcId="{29A80FCD-3FD8-40F7-8A55-33593DA097A8}" destId="{C36C713F-AAF9-4A46-8683-581A25D85B00}" srcOrd="0" destOrd="0" parTransId="{B2BEBE01-25CA-4C66-911C-AD5C84179CE4}" sibTransId="{A992726B-2FD2-430B-BEA6-7F77A95B7287}"/>
    <dgm:cxn modelId="{F7E73540-ABC2-4440-BABC-6FA83556DB8F}" srcId="{A9E7A6AE-A490-4417-A6AA-A26B9222107E}" destId="{41B020A5-C61D-4DC4-A91E-E849BDDF2188}" srcOrd="0" destOrd="0" parTransId="{F543D10E-D61A-4284-B2A2-370362EE5D91}" sibTransId="{AACEE5C7-3745-45AE-8020-D0E3F7E02F82}"/>
    <dgm:cxn modelId="{795EAED9-8727-4E40-A62A-BF354C69EC87}" type="presOf" srcId="{D3934478-214A-4356-9495-06C4616E275A}" destId="{58D07E06-9E7E-425D-9EDE-36FD83333EE5}" srcOrd="1" destOrd="0" presId="urn:microsoft.com/office/officeart/2005/8/layout/hierarchy2"/>
    <dgm:cxn modelId="{E634796E-9F6A-474E-B1FB-117C91B2D697}" srcId="{C339A8EF-E269-4662-9D8C-F0AF11897F8F}" destId="{1211C77E-A608-4C3A-9BF3-67AB084D5460}" srcOrd="0" destOrd="0" parTransId="{D3934478-214A-4356-9495-06C4616E275A}" sibTransId="{68EC90E5-CD20-4D43-9DDE-C242F2099724}"/>
    <dgm:cxn modelId="{D678CB25-05C6-43FF-96B1-2C91CB530587}" type="presOf" srcId="{C857A97E-8F27-41E5-8562-B7FC4B073548}" destId="{88DC437A-3C85-4237-B236-4381B32ECFF8}" srcOrd="0" destOrd="0" presId="urn:microsoft.com/office/officeart/2005/8/layout/hierarchy2"/>
    <dgm:cxn modelId="{7B667A03-646A-4315-9D62-2293F6D189A3}" type="presParOf" srcId="{84433543-ED0F-4894-8DA6-CB9F77921EA5}" destId="{87AFC1DB-6750-4E28-9B3D-93B7640E04CF}" srcOrd="0" destOrd="0" presId="urn:microsoft.com/office/officeart/2005/8/layout/hierarchy2"/>
    <dgm:cxn modelId="{8FBB33B7-490F-4806-8B4A-11AD74F6A7D8}" type="presParOf" srcId="{87AFC1DB-6750-4E28-9B3D-93B7640E04CF}" destId="{A66A8561-9A14-4C4D-84D7-BB178D4A88AB}" srcOrd="0" destOrd="0" presId="urn:microsoft.com/office/officeart/2005/8/layout/hierarchy2"/>
    <dgm:cxn modelId="{2F499053-72A6-4065-BF61-432933312C98}" type="presParOf" srcId="{87AFC1DB-6750-4E28-9B3D-93B7640E04CF}" destId="{39F000F7-7509-4E01-BF59-9BD6D36B363D}" srcOrd="1" destOrd="0" presId="urn:microsoft.com/office/officeart/2005/8/layout/hierarchy2"/>
    <dgm:cxn modelId="{1A1EA52F-45FF-45B3-B803-D72703D097E8}" type="presParOf" srcId="{39F000F7-7509-4E01-BF59-9BD6D36B363D}" destId="{68A104EB-F225-4A74-A8C5-337F70CFFE00}" srcOrd="0" destOrd="0" presId="urn:microsoft.com/office/officeart/2005/8/layout/hierarchy2"/>
    <dgm:cxn modelId="{ECDD3CFD-5D0F-47E7-9E52-B4F49B1F9CE6}" type="presParOf" srcId="{68A104EB-F225-4A74-A8C5-337F70CFFE00}" destId="{54B1320D-8FA7-403C-8A04-336C1AA21FAF}" srcOrd="0" destOrd="0" presId="urn:microsoft.com/office/officeart/2005/8/layout/hierarchy2"/>
    <dgm:cxn modelId="{93B33CAD-8F09-483D-938C-937B883BB1B3}" type="presParOf" srcId="{39F000F7-7509-4E01-BF59-9BD6D36B363D}" destId="{0A854AE0-EC2D-4F1E-80B6-D3D863E91B4A}" srcOrd="1" destOrd="0" presId="urn:microsoft.com/office/officeart/2005/8/layout/hierarchy2"/>
    <dgm:cxn modelId="{A2A7CA32-DF27-465B-A3DD-D596BAE9D340}" type="presParOf" srcId="{0A854AE0-EC2D-4F1E-80B6-D3D863E91B4A}" destId="{B4AA2CFE-BE1C-4EE3-BAE6-66D8BB47B369}" srcOrd="0" destOrd="0" presId="urn:microsoft.com/office/officeart/2005/8/layout/hierarchy2"/>
    <dgm:cxn modelId="{9B14A85B-5180-48C7-B3F5-966B411086F2}" type="presParOf" srcId="{0A854AE0-EC2D-4F1E-80B6-D3D863E91B4A}" destId="{CC480196-3E6F-4EE3-BA69-FBA367B86A74}" srcOrd="1" destOrd="0" presId="urn:microsoft.com/office/officeart/2005/8/layout/hierarchy2"/>
    <dgm:cxn modelId="{A858643B-6EB3-4683-8BDA-DC4FD25A0B8F}" type="presParOf" srcId="{CC480196-3E6F-4EE3-BA69-FBA367B86A74}" destId="{4184643A-C436-4799-939F-EE0CAFD8771E}" srcOrd="0" destOrd="0" presId="urn:microsoft.com/office/officeart/2005/8/layout/hierarchy2"/>
    <dgm:cxn modelId="{07541625-8023-43FB-A38D-3991C635CF18}" type="presParOf" srcId="{4184643A-C436-4799-939F-EE0CAFD8771E}" destId="{763FADC2-8ED3-4492-9808-BA99030C0BFC}" srcOrd="0" destOrd="0" presId="urn:microsoft.com/office/officeart/2005/8/layout/hierarchy2"/>
    <dgm:cxn modelId="{1B023C55-7F60-420E-88BE-C0B1694F4825}" type="presParOf" srcId="{CC480196-3E6F-4EE3-BA69-FBA367B86A74}" destId="{5A4EE049-DBBB-4CDE-9D99-96A70A2F99A0}" srcOrd="1" destOrd="0" presId="urn:microsoft.com/office/officeart/2005/8/layout/hierarchy2"/>
    <dgm:cxn modelId="{EE7EB14E-7C50-4D64-8772-C15D75EE10A6}" type="presParOf" srcId="{5A4EE049-DBBB-4CDE-9D99-96A70A2F99A0}" destId="{5D96E915-FA46-494D-AAEE-E89B170BB4EA}" srcOrd="0" destOrd="0" presId="urn:microsoft.com/office/officeart/2005/8/layout/hierarchy2"/>
    <dgm:cxn modelId="{B1E03C77-0E0C-4E20-8702-F2B01CBB89DA}" type="presParOf" srcId="{5A4EE049-DBBB-4CDE-9D99-96A70A2F99A0}" destId="{6F704C3A-E505-46CA-8275-BB799339E8A5}" srcOrd="1" destOrd="0" presId="urn:microsoft.com/office/officeart/2005/8/layout/hierarchy2"/>
    <dgm:cxn modelId="{69D5D24A-853C-4F6C-A34A-B51BC5D52C2B}" type="presParOf" srcId="{39F000F7-7509-4E01-BF59-9BD6D36B363D}" destId="{32CB6E51-4C60-46B9-A178-F808ECB97ABB}" srcOrd="2" destOrd="0" presId="urn:microsoft.com/office/officeart/2005/8/layout/hierarchy2"/>
    <dgm:cxn modelId="{00EC230A-CF7B-4159-A990-06FFD1CA0EB7}" type="presParOf" srcId="{32CB6E51-4C60-46B9-A178-F808ECB97ABB}" destId="{40301E58-C8DE-445E-9BF5-232C2FFCECD9}" srcOrd="0" destOrd="0" presId="urn:microsoft.com/office/officeart/2005/8/layout/hierarchy2"/>
    <dgm:cxn modelId="{EB96F0F4-D781-4891-8302-4616C2318753}" type="presParOf" srcId="{39F000F7-7509-4E01-BF59-9BD6D36B363D}" destId="{85D3B898-45DC-4AF0-B2D4-D202BDFBFFE9}" srcOrd="3" destOrd="0" presId="urn:microsoft.com/office/officeart/2005/8/layout/hierarchy2"/>
    <dgm:cxn modelId="{0F0E22BE-7D08-42B8-AFAC-CFCB4BFF6207}" type="presParOf" srcId="{85D3B898-45DC-4AF0-B2D4-D202BDFBFFE9}" destId="{DF8DB65F-9AB2-4BB8-AAAF-65F97E6E8748}" srcOrd="0" destOrd="0" presId="urn:microsoft.com/office/officeart/2005/8/layout/hierarchy2"/>
    <dgm:cxn modelId="{1D2F7F75-9CB2-4150-B5AE-C9D919479245}" type="presParOf" srcId="{85D3B898-45DC-4AF0-B2D4-D202BDFBFFE9}" destId="{7A1F4118-9AD9-423D-93E9-9B2D49FB04A5}" srcOrd="1" destOrd="0" presId="urn:microsoft.com/office/officeart/2005/8/layout/hierarchy2"/>
    <dgm:cxn modelId="{6E7BDDC1-79C5-4848-8477-68703D21473E}" type="presParOf" srcId="{7A1F4118-9AD9-423D-93E9-9B2D49FB04A5}" destId="{148089BB-7406-46AB-8939-583888AC5812}" srcOrd="0" destOrd="0" presId="urn:microsoft.com/office/officeart/2005/8/layout/hierarchy2"/>
    <dgm:cxn modelId="{12E2121E-66F2-492B-BEFF-7D4A124AF57C}" type="presParOf" srcId="{148089BB-7406-46AB-8939-583888AC5812}" destId="{58D07E06-9E7E-425D-9EDE-36FD83333EE5}" srcOrd="0" destOrd="0" presId="urn:microsoft.com/office/officeart/2005/8/layout/hierarchy2"/>
    <dgm:cxn modelId="{6D881E1F-61F7-4881-9992-67D3A95555C6}" type="presParOf" srcId="{7A1F4118-9AD9-423D-93E9-9B2D49FB04A5}" destId="{B2CF407E-A049-47D8-972F-3E5697D51426}" srcOrd="1" destOrd="0" presId="urn:microsoft.com/office/officeart/2005/8/layout/hierarchy2"/>
    <dgm:cxn modelId="{196A603E-689E-48A2-80ED-3536FDD4DD85}" type="presParOf" srcId="{B2CF407E-A049-47D8-972F-3E5697D51426}" destId="{665940BC-1BE2-497F-A607-6A3BA860263C}" srcOrd="0" destOrd="0" presId="urn:microsoft.com/office/officeart/2005/8/layout/hierarchy2"/>
    <dgm:cxn modelId="{622A6CFB-DC9F-4339-AFC6-F184CA32A0BA}" type="presParOf" srcId="{B2CF407E-A049-47D8-972F-3E5697D51426}" destId="{70F9B2EF-71F3-40A7-803E-1FDCD36F6A87}" srcOrd="1" destOrd="0" presId="urn:microsoft.com/office/officeart/2005/8/layout/hierarchy2"/>
    <dgm:cxn modelId="{7B5F1BE3-479D-4E57-AFCC-CBE3021E4B70}" type="presParOf" srcId="{7A1F4118-9AD9-423D-93E9-9B2D49FB04A5}" destId="{93DF4E08-A4D0-41AA-AAC2-C39E206DE800}" srcOrd="2" destOrd="0" presId="urn:microsoft.com/office/officeart/2005/8/layout/hierarchy2"/>
    <dgm:cxn modelId="{4F62492D-39BE-4851-84A0-C609057ECDEC}" type="presParOf" srcId="{93DF4E08-A4D0-41AA-AAC2-C39E206DE800}" destId="{5051FB88-A1A7-49C4-AD62-9EE63F5AFEF3}" srcOrd="0" destOrd="0" presId="urn:microsoft.com/office/officeart/2005/8/layout/hierarchy2"/>
    <dgm:cxn modelId="{929AFEE5-35A6-4167-8FDD-3EE850DBDD9C}" type="presParOf" srcId="{7A1F4118-9AD9-423D-93E9-9B2D49FB04A5}" destId="{89595750-99A7-4129-A7D5-9E115DC92B1E}" srcOrd="3" destOrd="0" presId="urn:microsoft.com/office/officeart/2005/8/layout/hierarchy2"/>
    <dgm:cxn modelId="{0F4095AE-283E-4F95-BE89-513C2881C2A1}" type="presParOf" srcId="{89595750-99A7-4129-A7D5-9E115DC92B1E}" destId="{88DC437A-3C85-4237-B236-4381B32ECFF8}" srcOrd="0" destOrd="0" presId="urn:microsoft.com/office/officeart/2005/8/layout/hierarchy2"/>
    <dgm:cxn modelId="{24277EAE-6C8D-4249-AF27-416D0FEED044}" type="presParOf" srcId="{89595750-99A7-4129-A7D5-9E115DC92B1E}" destId="{498D925F-7BB4-43CD-8345-A09B9B42D1C2}"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14A8160-73EE-4AD2-902E-4422BA476E0B}" type="doc">
      <dgm:prSet loTypeId="urn:microsoft.com/office/officeart/2005/8/layout/vList6" loCatId="list" qsTypeId="urn:microsoft.com/office/officeart/2005/8/quickstyle/3d1" qsCatId="3D" csTypeId="urn:microsoft.com/office/officeart/2005/8/colors/accent2_5" csCatId="accent2" phldr="1"/>
      <dgm:spPr/>
      <dgm:t>
        <a:bodyPr/>
        <a:lstStyle/>
        <a:p>
          <a:endParaRPr lang="en-US"/>
        </a:p>
      </dgm:t>
    </dgm:pt>
    <dgm:pt modelId="{6FE0B46B-A109-4F03-AB09-0E234AD70DFD}">
      <dgm:prSet phldrT="[Text]">
        <dgm:style>
          <a:lnRef idx="0">
            <a:schemeClr val="accent4"/>
          </a:lnRef>
          <a:fillRef idx="3">
            <a:schemeClr val="accent4"/>
          </a:fillRef>
          <a:effectRef idx="3">
            <a:schemeClr val="accent4"/>
          </a:effectRef>
          <a:fontRef idx="minor">
            <a:schemeClr val="lt1"/>
          </a:fontRef>
        </dgm:style>
      </dgm:prSet>
      <dgm:spPr/>
      <dgm:t>
        <a:bodyPr/>
        <a:lstStyle/>
        <a:p>
          <a:r>
            <a:rPr lang="en-US" b="0" dirty="0" smtClean="0">
              <a:latin typeface="Arial" panose="020B0604020202020204" pitchFamily="34" charset="0"/>
              <a:cs typeface="Arial" panose="020B0604020202020204" pitchFamily="34" charset="0"/>
            </a:rPr>
            <a:t>DJPPR</a:t>
          </a:r>
          <a:endParaRPr lang="en-US" b="0" dirty="0">
            <a:latin typeface="Arial" panose="020B0604020202020204" pitchFamily="34" charset="0"/>
            <a:cs typeface="Arial" panose="020B0604020202020204" pitchFamily="34" charset="0"/>
          </a:endParaRPr>
        </a:p>
      </dgm:t>
    </dgm:pt>
    <dgm:pt modelId="{14553CE3-9DB5-494C-A588-2EC5A14E7587}" type="parTrans" cxnId="{16CC5B13-A735-43F5-BEFD-D53C77AEB914}">
      <dgm:prSet/>
      <dgm:spPr/>
      <dgm:t>
        <a:bodyPr/>
        <a:lstStyle/>
        <a:p>
          <a:endParaRPr lang="en-US" b="0">
            <a:latin typeface="Arial" panose="020B0604020202020204" pitchFamily="34" charset="0"/>
            <a:cs typeface="Arial" panose="020B0604020202020204" pitchFamily="34" charset="0"/>
          </a:endParaRPr>
        </a:p>
      </dgm:t>
    </dgm:pt>
    <dgm:pt modelId="{A5F3F28A-0BC3-4F65-8A0C-1A19B332E0A0}" type="sibTrans" cxnId="{16CC5B13-A735-43F5-BEFD-D53C77AEB914}">
      <dgm:prSet/>
      <dgm:spPr/>
      <dgm:t>
        <a:bodyPr/>
        <a:lstStyle/>
        <a:p>
          <a:endParaRPr lang="en-US" b="0">
            <a:latin typeface="Arial" panose="020B0604020202020204" pitchFamily="34" charset="0"/>
            <a:cs typeface="Arial" panose="020B0604020202020204" pitchFamily="34" charset="0"/>
          </a:endParaRPr>
        </a:p>
      </dgm:t>
    </dgm:pt>
    <dgm:pt modelId="{FDE10565-9D1E-4976-A244-D82667D09D2B}">
      <dgm:prSet phldrT="[Text]" custT="1">
        <dgm:style>
          <a:lnRef idx="1">
            <a:schemeClr val="accent4"/>
          </a:lnRef>
          <a:fillRef idx="2">
            <a:schemeClr val="accent4"/>
          </a:fillRef>
          <a:effectRef idx="1">
            <a:schemeClr val="accent4"/>
          </a:effectRef>
          <a:fontRef idx="minor">
            <a:schemeClr val="dk1"/>
          </a:fontRef>
        </dgm:style>
      </dgm:prSet>
      <dgm:spPr/>
      <dgm:t>
        <a:bodyPr anchor="ctr"/>
        <a:lstStyle/>
        <a:p>
          <a:r>
            <a:rPr lang="en-US" sz="1800" b="0" dirty="0" err="1" smtClean="0">
              <a:latin typeface="Arial" panose="020B0604020202020204" pitchFamily="34" charset="0"/>
              <a:cs typeface="Arial" panose="020B0604020202020204" pitchFamily="34" charset="0"/>
            </a:rPr>
            <a:t>Mencatat</a:t>
          </a:r>
          <a:r>
            <a:rPr lang="en-US" sz="1800" b="0" dirty="0" smtClean="0">
              <a:latin typeface="Arial" panose="020B0604020202020204" pitchFamily="34" charset="0"/>
              <a:cs typeface="Arial" panose="020B0604020202020204" pitchFamily="34" charset="0"/>
            </a:rPr>
            <a:t> </a:t>
          </a:r>
          <a:r>
            <a:rPr lang="en-US" sz="1800" b="0" dirty="0" err="1" smtClean="0">
              <a:latin typeface="Arial" panose="020B0604020202020204" pitchFamily="34" charset="0"/>
              <a:cs typeface="Arial" panose="020B0604020202020204" pitchFamily="34" charset="0"/>
            </a:rPr>
            <a:t>Pendapatan</a:t>
          </a:r>
          <a:r>
            <a:rPr lang="en-US" sz="1800" b="0" dirty="0" smtClean="0">
              <a:latin typeface="Arial" panose="020B0604020202020204" pitchFamily="34" charset="0"/>
              <a:cs typeface="Arial" panose="020B0604020202020204" pitchFamily="34" charset="0"/>
            </a:rPr>
            <a:t> </a:t>
          </a:r>
          <a:r>
            <a:rPr lang="en-US" sz="1800" b="0" dirty="0" err="1" smtClean="0">
              <a:latin typeface="Arial" panose="020B0604020202020204" pitchFamily="34" charset="0"/>
              <a:cs typeface="Arial" panose="020B0604020202020204" pitchFamily="34" charset="0"/>
            </a:rPr>
            <a:t>Hibah</a:t>
          </a:r>
          <a:endParaRPr lang="en-US" sz="1800" b="0" dirty="0">
            <a:latin typeface="Arial" panose="020B0604020202020204" pitchFamily="34" charset="0"/>
            <a:cs typeface="Arial" panose="020B0604020202020204" pitchFamily="34" charset="0"/>
          </a:endParaRPr>
        </a:p>
      </dgm:t>
    </dgm:pt>
    <dgm:pt modelId="{CFFA5CE8-4D6C-4618-8427-516AA30FB5D2}" type="parTrans" cxnId="{08B50109-AE64-4DE4-B5D9-2E424CB9747A}">
      <dgm:prSet/>
      <dgm:spPr/>
      <dgm:t>
        <a:bodyPr/>
        <a:lstStyle/>
        <a:p>
          <a:endParaRPr lang="en-US" b="0">
            <a:latin typeface="Arial" panose="020B0604020202020204" pitchFamily="34" charset="0"/>
            <a:cs typeface="Arial" panose="020B0604020202020204" pitchFamily="34" charset="0"/>
          </a:endParaRPr>
        </a:p>
      </dgm:t>
    </dgm:pt>
    <dgm:pt modelId="{F78E2C4E-4416-46EE-8B38-EEC0A94A9B05}" type="sibTrans" cxnId="{08B50109-AE64-4DE4-B5D9-2E424CB9747A}">
      <dgm:prSet/>
      <dgm:spPr/>
      <dgm:t>
        <a:bodyPr/>
        <a:lstStyle/>
        <a:p>
          <a:endParaRPr lang="en-US" b="0">
            <a:latin typeface="Arial" panose="020B0604020202020204" pitchFamily="34" charset="0"/>
            <a:cs typeface="Arial" panose="020B0604020202020204" pitchFamily="34" charset="0"/>
          </a:endParaRPr>
        </a:p>
      </dgm:t>
    </dgm:pt>
    <dgm:pt modelId="{EAA9EBCB-9322-40BA-892D-7E99ACC5264B}">
      <dgm:prSet phldrT="[Text]" custT="1">
        <dgm:style>
          <a:lnRef idx="1">
            <a:schemeClr val="accent4"/>
          </a:lnRef>
          <a:fillRef idx="2">
            <a:schemeClr val="accent4"/>
          </a:fillRef>
          <a:effectRef idx="1">
            <a:schemeClr val="accent4"/>
          </a:effectRef>
          <a:fontRef idx="minor">
            <a:schemeClr val="dk1"/>
          </a:fontRef>
        </dgm:style>
      </dgm:prSet>
      <dgm:spPr/>
      <dgm:t>
        <a:bodyPr anchor="ctr"/>
        <a:lstStyle/>
        <a:p>
          <a:r>
            <a:rPr lang="en-US" sz="1800" b="0" dirty="0" err="1" smtClean="0">
              <a:latin typeface="Arial" panose="020B0604020202020204" pitchFamily="34" charset="0"/>
              <a:cs typeface="Arial" panose="020B0604020202020204" pitchFamily="34" charset="0"/>
            </a:rPr>
            <a:t>Dokumen</a:t>
          </a:r>
          <a:r>
            <a:rPr lang="en-US" sz="1800" b="0" dirty="0" smtClean="0">
              <a:latin typeface="Arial" panose="020B0604020202020204" pitchFamily="34" charset="0"/>
              <a:cs typeface="Arial" panose="020B0604020202020204" pitchFamily="34" charset="0"/>
            </a:rPr>
            <a:t> SPHL </a:t>
          </a:r>
          <a:r>
            <a:rPr lang="en-US" sz="1800" b="0" dirty="0" err="1" smtClean="0">
              <a:latin typeface="Arial" panose="020B0604020202020204" pitchFamily="34" charset="0"/>
              <a:cs typeface="Arial" panose="020B0604020202020204" pitchFamily="34" charset="0"/>
            </a:rPr>
            <a:t>dari</a:t>
          </a:r>
          <a:r>
            <a:rPr lang="en-US" sz="1800" b="0" dirty="0" smtClean="0">
              <a:latin typeface="Arial" panose="020B0604020202020204" pitchFamily="34" charset="0"/>
              <a:cs typeface="Arial" panose="020B0604020202020204" pitchFamily="34" charset="0"/>
            </a:rPr>
            <a:t> KPPN</a:t>
          </a:r>
          <a:endParaRPr lang="en-US" sz="1800" b="0" dirty="0">
            <a:latin typeface="Arial" panose="020B0604020202020204" pitchFamily="34" charset="0"/>
            <a:cs typeface="Arial" panose="020B0604020202020204" pitchFamily="34" charset="0"/>
          </a:endParaRPr>
        </a:p>
      </dgm:t>
    </dgm:pt>
    <dgm:pt modelId="{2D15D3ED-292A-497E-8B9D-3AE76E985F8D}" type="parTrans" cxnId="{A85C6ED2-F572-4721-8A8E-8480CDE41CE9}">
      <dgm:prSet/>
      <dgm:spPr/>
      <dgm:t>
        <a:bodyPr/>
        <a:lstStyle/>
        <a:p>
          <a:endParaRPr lang="en-US" b="0">
            <a:latin typeface="Arial" panose="020B0604020202020204" pitchFamily="34" charset="0"/>
            <a:cs typeface="Arial" panose="020B0604020202020204" pitchFamily="34" charset="0"/>
          </a:endParaRPr>
        </a:p>
      </dgm:t>
    </dgm:pt>
    <dgm:pt modelId="{EA210202-919F-4042-AC82-728EC2DC7E6D}" type="sibTrans" cxnId="{A85C6ED2-F572-4721-8A8E-8480CDE41CE9}">
      <dgm:prSet/>
      <dgm:spPr/>
      <dgm:t>
        <a:bodyPr/>
        <a:lstStyle/>
        <a:p>
          <a:endParaRPr lang="en-US" b="0">
            <a:latin typeface="Arial" panose="020B0604020202020204" pitchFamily="34" charset="0"/>
            <a:cs typeface="Arial" panose="020B0604020202020204" pitchFamily="34" charset="0"/>
          </a:endParaRPr>
        </a:p>
      </dgm:t>
    </dgm:pt>
    <dgm:pt modelId="{20FA26AA-B463-4D85-9065-72346E522889}">
      <dgm:prSet phldrT="[Text]">
        <dgm:style>
          <a:lnRef idx="1">
            <a:schemeClr val="accent2"/>
          </a:lnRef>
          <a:fillRef idx="3">
            <a:schemeClr val="accent2"/>
          </a:fillRef>
          <a:effectRef idx="2">
            <a:schemeClr val="accent2"/>
          </a:effectRef>
          <a:fontRef idx="minor">
            <a:schemeClr val="lt1"/>
          </a:fontRef>
        </dgm:style>
      </dgm:prSet>
      <dgm:spPr/>
      <dgm:t>
        <a:bodyPr/>
        <a:lstStyle/>
        <a:p>
          <a:r>
            <a:rPr lang="en-US" b="0" dirty="0" err="1" smtClean="0">
              <a:latin typeface="Arial" panose="020B0604020202020204" pitchFamily="34" charset="0"/>
              <a:cs typeface="Arial" panose="020B0604020202020204" pitchFamily="34" charset="0"/>
            </a:rPr>
            <a:t>Satker</a:t>
          </a:r>
          <a:endParaRPr lang="en-US" b="0" dirty="0">
            <a:latin typeface="Arial" panose="020B0604020202020204" pitchFamily="34" charset="0"/>
            <a:cs typeface="Arial" panose="020B0604020202020204" pitchFamily="34" charset="0"/>
          </a:endParaRPr>
        </a:p>
      </dgm:t>
    </dgm:pt>
    <dgm:pt modelId="{7BDCA49F-90C0-4BC6-84CE-31FB13653BCA}" type="parTrans" cxnId="{3A4F577D-9265-49C8-9555-7D2D0074FC78}">
      <dgm:prSet/>
      <dgm:spPr/>
      <dgm:t>
        <a:bodyPr/>
        <a:lstStyle/>
        <a:p>
          <a:endParaRPr lang="en-US" b="0">
            <a:latin typeface="Arial" panose="020B0604020202020204" pitchFamily="34" charset="0"/>
            <a:cs typeface="Arial" panose="020B0604020202020204" pitchFamily="34" charset="0"/>
          </a:endParaRPr>
        </a:p>
      </dgm:t>
    </dgm:pt>
    <dgm:pt modelId="{3FF9A824-2857-4AA4-A120-E423AF1D0321}" type="sibTrans" cxnId="{3A4F577D-9265-49C8-9555-7D2D0074FC78}">
      <dgm:prSet/>
      <dgm:spPr/>
      <dgm:t>
        <a:bodyPr/>
        <a:lstStyle/>
        <a:p>
          <a:endParaRPr lang="en-US" b="0">
            <a:latin typeface="Arial" panose="020B0604020202020204" pitchFamily="34" charset="0"/>
            <a:cs typeface="Arial" panose="020B0604020202020204" pitchFamily="34" charset="0"/>
          </a:endParaRPr>
        </a:p>
      </dgm:t>
    </dgm:pt>
    <dgm:pt modelId="{B9B2DF64-123C-47A7-B1E6-25F6D80E5210}">
      <dgm:prSet phldrT="[Text]" custT="1">
        <dgm:style>
          <a:lnRef idx="1">
            <a:schemeClr val="accent2"/>
          </a:lnRef>
          <a:fillRef idx="2">
            <a:schemeClr val="accent2"/>
          </a:fillRef>
          <a:effectRef idx="1">
            <a:schemeClr val="accent2"/>
          </a:effectRef>
          <a:fontRef idx="minor">
            <a:schemeClr val="dk1"/>
          </a:fontRef>
        </dgm:style>
      </dgm:prSet>
      <dgm:spPr/>
      <dgm:t>
        <a:bodyPr/>
        <a:lstStyle/>
        <a:p>
          <a:pPr>
            <a:tabLst>
              <a:tab pos="2919413" algn="l"/>
            </a:tabLst>
          </a:pPr>
          <a:r>
            <a:rPr lang="en-US" sz="1800" b="0" dirty="0" err="1" smtClean="0">
              <a:latin typeface="Arial" panose="020B0604020202020204" pitchFamily="34" charset="0"/>
              <a:cs typeface="Arial" panose="020B0604020202020204" pitchFamily="34" charset="0"/>
            </a:rPr>
            <a:t>Rekam</a:t>
          </a:r>
          <a:r>
            <a:rPr lang="en-US" sz="1800" b="0" dirty="0" smtClean="0">
              <a:latin typeface="Arial" panose="020B0604020202020204" pitchFamily="34" charset="0"/>
              <a:cs typeface="Arial" panose="020B0604020202020204" pitchFamily="34" charset="0"/>
            </a:rPr>
            <a:t> SPHL</a:t>
          </a:r>
          <a:endParaRPr lang="en-US" sz="1800" b="0" dirty="0">
            <a:latin typeface="Arial" panose="020B0604020202020204" pitchFamily="34" charset="0"/>
            <a:cs typeface="Arial" panose="020B0604020202020204" pitchFamily="34" charset="0"/>
          </a:endParaRPr>
        </a:p>
      </dgm:t>
    </dgm:pt>
    <dgm:pt modelId="{28B3FD6E-5EB0-40F3-8F5B-E0F51E4966EB}" type="parTrans" cxnId="{AD8BF474-D43B-4A80-985F-81D93610654A}">
      <dgm:prSet/>
      <dgm:spPr/>
      <dgm:t>
        <a:bodyPr/>
        <a:lstStyle/>
        <a:p>
          <a:endParaRPr lang="en-US" b="0">
            <a:latin typeface="Arial" panose="020B0604020202020204" pitchFamily="34" charset="0"/>
            <a:cs typeface="Arial" panose="020B0604020202020204" pitchFamily="34" charset="0"/>
          </a:endParaRPr>
        </a:p>
      </dgm:t>
    </dgm:pt>
    <dgm:pt modelId="{940C3E7B-B63F-4EC4-8235-C538B3E58C1B}" type="sibTrans" cxnId="{AD8BF474-D43B-4A80-985F-81D93610654A}">
      <dgm:prSet/>
      <dgm:spPr/>
      <dgm:t>
        <a:bodyPr/>
        <a:lstStyle/>
        <a:p>
          <a:endParaRPr lang="en-US" b="0">
            <a:latin typeface="Arial" panose="020B0604020202020204" pitchFamily="34" charset="0"/>
            <a:cs typeface="Arial" panose="020B0604020202020204" pitchFamily="34" charset="0"/>
          </a:endParaRPr>
        </a:p>
      </dgm:t>
    </dgm:pt>
    <dgm:pt modelId="{ADB7F71A-20CA-440B-B028-87A767ECF28A}">
      <dgm:prSet phldrT="[Text]" custT="1">
        <dgm:style>
          <a:lnRef idx="1">
            <a:schemeClr val="accent2"/>
          </a:lnRef>
          <a:fillRef idx="2">
            <a:schemeClr val="accent2"/>
          </a:fillRef>
          <a:effectRef idx="1">
            <a:schemeClr val="accent2"/>
          </a:effectRef>
          <a:fontRef idx="minor">
            <a:schemeClr val="dk1"/>
          </a:fontRef>
        </dgm:style>
      </dgm:prSet>
      <dgm:spPr/>
      <dgm:t>
        <a:bodyPr/>
        <a:lstStyle/>
        <a:p>
          <a:pPr>
            <a:tabLst>
              <a:tab pos="2919413" algn="l"/>
            </a:tabLst>
          </a:pPr>
          <a:r>
            <a:rPr lang="en-US" sz="1800" b="0" dirty="0" err="1" smtClean="0">
              <a:latin typeface="Arial" panose="020B0604020202020204" pitchFamily="34" charset="0"/>
              <a:cs typeface="Arial" panose="020B0604020202020204" pitchFamily="34" charset="0"/>
            </a:rPr>
            <a:t>Dilaporkan</a:t>
          </a:r>
          <a:r>
            <a:rPr lang="en-US" sz="1800" b="0" dirty="0" smtClean="0">
              <a:latin typeface="Arial" panose="020B0604020202020204" pitchFamily="34" charset="0"/>
              <a:cs typeface="Arial" panose="020B0604020202020204" pitchFamily="34" charset="0"/>
            </a:rPr>
            <a:t> </a:t>
          </a:r>
          <a:r>
            <a:rPr lang="en-US" sz="1800" b="0" dirty="0" err="1" smtClean="0">
              <a:latin typeface="Arial" panose="020B0604020202020204" pitchFamily="34" charset="0"/>
              <a:cs typeface="Arial" panose="020B0604020202020204" pitchFamily="34" charset="0"/>
            </a:rPr>
            <a:t>dalam</a:t>
          </a:r>
          <a:r>
            <a:rPr lang="en-US" sz="1800" b="0" dirty="0" smtClean="0">
              <a:latin typeface="Arial" panose="020B0604020202020204" pitchFamily="34" charset="0"/>
              <a:cs typeface="Arial" panose="020B0604020202020204" pitchFamily="34" charset="0"/>
            </a:rPr>
            <a:t> </a:t>
          </a:r>
          <a:r>
            <a:rPr lang="en-US" sz="1800" b="0" dirty="0" err="1" smtClean="0">
              <a:latin typeface="Arial" panose="020B0604020202020204" pitchFamily="34" charset="0"/>
              <a:cs typeface="Arial" panose="020B0604020202020204" pitchFamily="34" charset="0"/>
            </a:rPr>
            <a:t>Neraca</a:t>
          </a:r>
          <a:r>
            <a:rPr lang="en-US" sz="1800" b="0" dirty="0" smtClean="0">
              <a:latin typeface="Arial" panose="020B0604020202020204" pitchFamily="34" charset="0"/>
              <a:cs typeface="Arial" panose="020B0604020202020204" pitchFamily="34" charset="0"/>
            </a:rPr>
            <a:t> </a:t>
          </a:r>
          <a:r>
            <a:rPr lang="en-US" sz="1800" b="0" dirty="0" err="1" smtClean="0">
              <a:latin typeface="Arial" panose="020B0604020202020204" pitchFamily="34" charset="0"/>
              <a:cs typeface="Arial" panose="020B0604020202020204" pitchFamily="34" charset="0"/>
            </a:rPr>
            <a:t>sebesar</a:t>
          </a:r>
          <a:r>
            <a:rPr lang="en-US" sz="1800" b="0" dirty="0" smtClean="0">
              <a:latin typeface="Arial" panose="020B0604020202020204" pitchFamily="34" charset="0"/>
              <a:cs typeface="Arial" panose="020B0604020202020204" pitchFamily="34" charset="0"/>
            </a:rPr>
            <a:t> </a:t>
          </a:r>
          <a:r>
            <a:rPr lang="en-US" sz="1800" b="0" dirty="0" err="1" smtClean="0">
              <a:latin typeface="Arial" panose="020B0604020202020204" pitchFamily="34" charset="0"/>
              <a:cs typeface="Arial" panose="020B0604020202020204" pitchFamily="34" charset="0"/>
            </a:rPr>
            <a:t>saldo</a:t>
          </a:r>
          <a:r>
            <a:rPr lang="en-US" sz="1800" b="0" dirty="0" smtClean="0">
              <a:latin typeface="Arial" panose="020B0604020202020204" pitchFamily="34" charset="0"/>
              <a:cs typeface="Arial" panose="020B0604020202020204" pitchFamily="34" charset="0"/>
            </a:rPr>
            <a:t> </a:t>
          </a:r>
          <a:r>
            <a:rPr lang="en-US" sz="1800" b="0" dirty="0" err="1" smtClean="0">
              <a:latin typeface="Arial" panose="020B0604020202020204" pitchFamily="34" charset="0"/>
              <a:cs typeface="Arial" panose="020B0604020202020204" pitchFamily="34" charset="0"/>
            </a:rPr>
            <a:t>kas</a:t>
          </a:r>
          <a:endParaRPr lang="en-US" sz="1800" b="0" dirty="0">
            <a:latin typeface="Arial" panose="020B0604020202020204" pitchFamily="34" charset="0"/>
            <a:cs typeface="Arial" panose="020B0604020202020204" pitchFamily="34" charset="0"/>
          </a:endParaRPr>
        </a:p>
      </dgm:t>
    </dgm:pt>
    <dgm:pt modelId="{1CEDA8A0-2B19-436B-B351-9D21D665A9A3}" type="parTrans" cxnId="{D833953A-45CA-4660-B111-0E441F1E91D8}">
      <dgm:prSet/>
      <dgm:spPr/>
      <dgm:t>
        <a:bodyPr/>
        <a:lstStyle/>
        <a:p>
          <a:endParaRPr lang="en-US" b="0">
            <a:latin typeface="Arial" panose="020B0604020202020204" pitchFamily="34" charset="0"/>
            <a:cs typeface="Arial" panose="020B0604020202020204" pitchFamily="34" charset="0"/>
          </a:endParaRPr>
        </a:p>
      </dgm:t>
    </dgm:pt>
    <dgm:pt modelId="{EA16CC5F-25E9-4A7B-B43C-8652CAB82883}" type="sibTrans" cxnId="{D833953A-45CA-4660-B111-0E441F1E91D8}">
      <dgm:prSet/>
      <dgm:spPr/>
      <dgm:t>
        <a:bodyPr/>
        <a:lstStyle/>
        <a:p>
          <a:endParaRPr lang="en-US" b="0">
            <a:latin typeface="Arial" panose="020B0604020202020204" pitchFamily="34" charset="0"/>
            <a:cs typeface="Arial" panose="020B0604020202020204" pitchFamily="34" charset="0"/>
          </a:endParaRPr>
        </a:p>
      </dgm:t>
    </dgm:pt>
    <dgm:pt modelId="{398952D4-15EE-48EB-959E-B1A8B1C60D52}">
      <dgm:prSet phldrT="[Text]" custT="1">
        <dgm:style>
          <a:lnRef idx="1">
            <a:schemeClr val="accent4"/>
          </a:lnRef>
          <a:fillRef idx="2">
            <a:schemeClr val="accent4"/>
          </a:fillRef>
          <a:effectRef idx="1">
            <a:schemeClr val="accent4"/>
          </a:effectRef>
          <a:fontRef idx="minor">
            <a:schemeClr val="dk1"/>
          </a:fontRef>
        </dgm:style>
      </dgm:prSet>
      <dgm:spPr/>
      <dgm:t>
        <a:bodyPr anchor="ctr"/>
        <a:lstStyle/>
        <a:p>
          <a:r>
            <a:rPr lang="en-US" sz="1800" b="0" dirty="0" err="1" smtClean="0">
              <a:latin typeface="Arial" panose="020B0604020202020204" pitchFamily="34" charset="0"/>
              <a:cs typeface="Arial" panose="020B0604020202020204" pitchFamily="34" charset="0"/>
            </a:rPr>
            <a:t>Dilaporkan</a:t>
          </a:r>
          <a:r>
            <a:rPr lang="en-US" sz="1800" b="0" dirty="0" smtClean="0">
              <a:latin typeface="Arial" panose="020B0604020202020204" pitchFamily="34" charset="0"/>
              <a:cs typeface="Arial" panose="020B0604020202020204" pitchFamily="34" charset="0"/>
            </a:rPr>
            <a:t> </a:t>
          </a:r>
          <a:r>
            <a:rPr lang="en-US" sz="1800" b="0" dirty="0" err="1" smtClean="0">
              <a:latin typeface="Arial" panose="020B0604020202020204" pitchFamily="34" charset="0"/>
              <a:cs typeface="Arial" panose="020B0604020202020204" pitchFamily="34" charset="0"/>
            </a:rPr>
            <a:t>dalam</a:t>
          </a:r>
          <a:r>
            <a:rPr lang="en-US" sz="1800" b="0" dirty="0" smtClean="0">
              <a:latin typeface="Arial" panose="020B0604020202020204" pitchFamily="34" charset="0"/>
              <a:cs typeface="Arial" panose="020B0604020202020204" pitchFamily="34" charset="0"/>
            </a:rPr>
            <a:t> LRA BA 999.02</a:t>
          </a:r>
          <a:endParaRPr lang="en-US" sz="1800" b="0" dirty="0">
            <a:latin typeface="Arial" panose="020B0604020202020204" pitchFamily="34" charset="0"/>
            <a:cs typeface="Arial" panose="020B0604020202020204" pitchFamily="34" charset="0"/>
          </a:endParaRPr>
        </a:p>
      </dgm:t>
    </dgm:pt>
    <dgm:pt modelId="{DE1B2687-E9E7-42C2-9202-EBA9CCC71C5D}" type="parTrans" cxnId="{A6AC09FA-04DF-4CF4-82A7-4648BB10721E}">
      <dgm:prSet/>
      <dgm:spPr/>
      <dgm:t>
        <a:bodyPr/>
        <a:lstStyle/>
        <a:p>
          <a:endParaRPr lang="en-US" b="0">
            <a:latin typeface="Arial" panose="020B0604020202020204" pitchFamily="34" charset="0"/>
            <a:cs typeface="Arial" panose="020B0604020202020204" pitchFamily="34" charset="0"/>
          </a:endParaRPr>
        </a:p>
      </dgm:t>
    </dgm:pt>
    <dgm:pt modelId="{965A2C7E-1776-4601-8FF7-A276A097B9AA}" type="sibTrans" cxnId="{A6AC09FA-04DF-4CF4-82A7-4648BB10721E}">
      <dgm:prSet/>
      <dgm:spPr/>
      <dgm:t>
        <a:bodyPr/>
        <a:lstStyle/>
        <a:p>
          <a:endParaRPr lang="en-US" b="0">
            <a:latin typeface="Arial" panose="020B0604020202020204" pitchFamily="34" charset="0"/>
            <a:cs typeface="Arial" panose="020B0604020202020204" pitchFamily="34" charset="0"/>
          </a:endParaRPr>
        </a:p>
      </dgm:t>
    </dgm:pt>
    <dgm:pt modelId="{E38E7CEB-9D09-4AA5-BF4C-58BADCF0AD6F}">
      <dgm:prSet phldrT="[Text]" custT="1">
        <dgm:style>
          <a:lnRef idx="1">
            <a:schemeClr val="accent2"/>
          </a:lnRef>
          <a:fillRef idx="2">
            <a:schemeClr val="accent2"/>
          </a:fillRef>
          <a:effectRef idx="1">
            <a:schemeClr val="accent2"/>
          </a:effectRef>
          <a:fontRef idx="minor">
            <a:schemeClr val="dk1"/>
          </a:fontRef>
        </dgm:style>
      </dgm:prSet>
      <dgm:spPr/>
      <dgm:t>
        <a:bodyPr/>
        <a:lstStyle/>
        <a:p>
          <a:pPr>
            <a:tabLst>
              <a:tab pos="2919413" algn="l"/>
            </a:tabLst>
          </a:pPr>
          <a:r>
            <a:rPr lang="en-US" sz="1800" b="0" dirty="0" err="1" smtClean="0">
              <a:latin typeface="Arial" panose="020B0604020202020204" pitchFamily="34" charset="0"/>
              <a:cs typeface="Arial" panose="020B0604020202020204" pitchFamily="34" charset="0"/>
            </a:rPr>
            <a:t>Tidak</a:t>
          </a:r>
          <a:r>
            <a:rPr lang="en-US" sz="1800" b="0" dirty="0" smtClean="0">
              <a:latin typeface="Arial" panose="020B0604020202020204" pitchFamily="34" charset="0"/>
              <a:cs typeface="Arial" panose="020B0604020202020204" pitchFamily="34" charset="0"/>
            </a:rPr>
            <a:t> </a:t>
          </a:r>
          <a:r>
            <a:rPr lang="en-US" sz="1800" b="0" dirty="0" err="1" smtClean="0">
              <a:latin typeface="Arial" panose="020B0604020202020204" pitchFamily="34" charset="0"/>
              <a:cs typeface="Arial" panose="020B0604020202020204" pitchFamily="34" charset="0"/>
            </a:rPr>
            <a:t>dilaporkan</a:t>
          </a:r>
          <a:r>
            <a:rPr lang="en-US" sz="1800" b="0" dirty="0" smtClean="0">
              <a:latin typeface="Arial" panose="020B0604020202020204" pitchFamily="34" charset="0"/>
              <a:cs typeface="Arial" panose="020B0604020202020204" pitchFamily="34" charset="0"/>
            </a:rPr>
            <a:t> </a:t>
          </a:r>
          <a:r>
            <a:rPr lang="en-US" sz="1800" b="0" dirty="0" err="1" smtClean="0">
              <a:latin typeface="Arial" panose="020B0604020202020204" pitchFamily="34" charset="0"/>
              <a:cs typeface="Arial" panose="020B0604020202020204" pitchFamily="34" charset="0"/>
            </a:rPr>
            <a:t>dalam</a:t>
          </a:r>
          <a:r>
            <a:rPr lang="en-US" sz="1800" b="0" dirty="0" smtClean="0">
              <a:latin typeface="Arial" panose="020B0604020202020204" pitchFamily="34" charset="0"/>
              <a:cs typeface="Arial" panose="020B0604020202020204" pitchFamily="34" charset="0"/>
            </a:rPr>
            <a:t> LRA</a:t>
          </a:r>
          <a:endParaRPr lang="en-US" sz="1800" b="0" dirty="0">
            <a:latin typeface="Arial" panose="020B0604020202020204" pitchFamily="34" charset="0"/>
            <a:cs typeface="Arial" panose="020B0604020202020204" pitchFamily="34" charset="0"/>
          </a:endParaRPr>
        </a:p>
      </dgm:t>
    </dgm:pt>
    <dgm:pt modelId="{EE328F64-0D29-4CAA-A3DD-E91D601F7F58}" type="parTrans" cxnId="{5875A0AD-F069-4697-AAF0-3FA85AA22ED6}">
      <dgm:prSet/>
      <dgm:spPr/>
      <dgm:t>
        <a:bodyPr/>
        <a:lstStyle/>
        <a:p>
          <a:endParaRPr lang="en-US" b="0">
            <a:latin typeface="Arial" panose="020B0604020202020204" pitchFamily="34" charset="0"/>
            <a:cs typeface="Arial" panose="020B0604020202020204" pitchFamily="34" charset="0"/>
          </a:endParaRPr>
        </a:p>
      </dgm:t>
    </dgm:pt>
    <dgm:pt modelId="{7022DDD0-FF44-4309-BFB3-30BB933FF116}" type="sibTrans" cxnId="{5875A0AD-F069-4697-AAF0-3FA85AA22ED6}">
      <dgm:prSet/>
      <dgm:spPr/>
      <dgm:t>
        <a:bodyPr/>
        <a:lstStyle/>
        <a:p>
          <a:endParaRPr lang="en-US" b="0">
            <a:latin typeface="Arial" panose="020B0604020202020204" pitchFamily="34" charset="0"/>
            <a:cs typeface="Arial" panose="020B0604020202020204" pitchFamily="34" charset="0"/>
          </a:endParaRPr>
        </a:p>
      </dgm:t>
    </dgm:pt>
    <dgm:pt modelId="{A8E4B848-4988-4876-BB21-5D3901174C46}" type="pres">
      <dgm:prSet presAssocID="{014A8160-73EE-4AD2-902E-4422BA476E0B}" presName="Name0" presStyleCnt="0">
        <dgm:presLayoutVars>
          <dgm:dir/>
          <dgm:animLvl val="lvl"/>
          <dgm:resizeHandles/>
        </dgm:presLayoutVars>
      </dgm:prSet>
      <dgm:spPr/>
      <dgm:t>
        <a:bodyPr/>
        <a:lstStyle/>
        <a:p>
          <a:endParaRPr lang="en-US"/>
        </a:p>
      </dgm:t>
    </dgm:pt>
    <dgm:pt modelId="{1BA755A2-6ECA-40EA-812D-442A1A913C8F}" type="pres">
      <dgm:prSet presAssocID="{6FE0B46B-A109-4F03-AB09-0E234AD70DFD}" presName="linNode" presStyleCnt="0"/>
      <dgm:spPr/>
      <dgm:t>
        <a:bodyPr/>
        <a:lstStyle/>
        <a:p>
          <a:endParaRPr lang="en-US"/>
        </a:p>
      </dgm:t>
    </dgm:pt>
    <dgm:pt modelId="{5F29D214-CDFB-4822-983C-B318C35033C9}" type="pres">
      <dgm:prSet presAssocID="{6FE0B46B-A109-4F03-AB09-0E234AD70DFD}" presName="parentShp" presStyleLbl="node1" presStyleIdx="0" presStyleCnt="2">
        <dgm:presLayoutVars>
          <dgm:bulletEnabled val="1"/>
        </dgm:presLayoutVars>
      </dgm:prSet>
      <dgm:spPr/>
      <dgm:t>
        <a:bodyPr/>
        <a:lstStyle/>
        <a:p>
          <a:endParaRPr lang="en-US"/>
        </a:p>
      </dgm:t>
    </dgm:pt>
    <dgm:pt modelId="{6406CFB3-D8A8-4C7A-8CA9-ECCF76E91B7E}" type="pres">
      <dgm:prSet presAssocID="{6FE0B46B-A109-4F03-AB09-0E234AD70DFD}" presName="childShp" presStyleLbl="bgAccFollowNode1" presStyleIdx="0" presStyleCnt="2">
        <dgm:presLayoutVars>
          <dgm:bulletEnabled val="1"/>
        </dgm:presLayoutVars>
      </dgm:prSet>
      <dgm:spPr/>
      <dgm:t>
        <a:bodyPr/>
        <a:lstStyle/>
        <a:p>
          <a:endParaRPr lang="en-US"/>
        </a:p>
      </dgm:t>
    </dgm:pt>
    <dgm:pt modelId="{1BB7D907-E2F5-43C3-B3AF-83E0124D38A1}" type="pres">
      <dgm:prSet presAssocID="{A5F3F28A-0BC3-4F65-8A0C-1A19B332E0A0}" presName="spacing" presStyleCnt="0"/>
      <dgm:spPr/>
      <dgm:t>
        <a:bodyPr/>
        <a:lstStyle/>
        <a:p>
          <a:endParaRPr lang="en-US"/>
        </a:p>
      </dgm:t>
    </dgm:pt>
    <dgm:pt modelId="{5A8D6CBE-8BDB-46DC-98DB-66AB3554977A}" type="pres">
      <dgm:prSet presAssocID="{20FA26AA-B463-4D85-9065-72346E522889}" presName="linNode" presStyleCnt="0"/>
      <dgm:spPr/>
      <dgm:t>
        <a:bodyPr/>
        <a:lstStyle/>
        <a:p>
          <a:endParaRPr lang="en-US"/>
        </a:p>
      </dgm:t>
    </dgm:pt>
    <dgm:pt modelId="{B3807E35-FED2-44E2-ADE9-86678968F99B}" type="pres">
      <dgm:prSet presAssocID="{20FA26AA-B463-4D85-9065-72346E522889}" presName="parentShp" presStyleLbl="node1" presStyleIdx="1" presStyleCnt="2">
        <dgm:presLayoutVars>
          <dgm:bulletEnabled val="1"/>
        </dgm:presLayoutVars>
      </dgm:prSet>
      <dgm:spPr/>
      <dgm:t>
        <a:bodyPr/>
        <a:lstStyle/>
        <a:p>
          <a:endParaRPr lang="en-US"/>
        </a:p>
      </dgm:t>
    </dgm:pt>
    <dgm:pt modelId="{36B022F1-AB27-474D-9AC9-034510B2990F}" type="pres">
      <dgm:prSet presAssocID="{20FA26AA-B463-4D85-9065-72346E522889}" presName="childShp" presStyleLbl="bgAccFollowNode1" presStyleIdx="1" presStyleCnt="2">
        <dgm:presLayoutVars>
          <dgm:bulletEnabled val="1"/>
        </dgm:presLayoutVars>
      </dgm:prSet>
      <dgm:spPr/>
      <dgm:t>
        <a:bodyPr/>
        <a:lstStyle/>
        <a:p>
          <a:endParaRPr lang="en-US"/>
        </a:p>
      </dgm:t>
    </dgm:pt>
  </dgm:ptLst>
  <dgm:cxnLst>
    <dgm:cxn modelId="{35AE1ECD-7F6E-4A23-875E-AA5BCBBDF9EA}" type="presOf" srcId="{6FE0B46B-A109-4F03-AB09-0E234AD70DFD}" destId="{5F29D214-CDFB-4822-983C-B318C35033C9}" srcOrd="0" destOrd="0" presId="urn:microsoft.com/office/officeart/2005/8/layout/vList6"/>
    <dgm:cxn modelId="{3A5167B8-FB09-4E89-A2A7-2790589D8ADB}" type="presOf" srcId="{398952D4-15EE-48EB-959E-B1A8B1C60D52}" destId="{6406CFB3-D8A8-4C7A-8CA9-ECCF76E91B7E}" srcOrd="0" destOrd="2" presId="urn:microsoft.com/office/officeart/2005/8/layout/vList6"/>
    <dgm:cxn modelId="{A6AC09FA-04DF-4CF4-82A7-4648BB10721E}" srcId="{6FE0B46B-A109-4F03-AB09-0E234AD70DFD}" destId="{398952D4-15EE-48EB-959E-B1A8B1C60D52}" srcOrd="2" destOrd="0" parTransId="{DE1B2687-E9E7-42C2-9202-EBA9CCC71C5D}" sibTransId="{965A2C7E-1776-4601-8FF7-A276A097B9AA}"/>
    <dgm:cxn modelId="{CE5513DF-06F0-4E10-B9A3-C1B55F2749C4}" type="presOf" srcId="{EAA9EBCB-9322-40BA-892D-7E99ACC5264B}" destId="{6406CFB3-D8A8-4C7A-8CA9-ECCF76E91B7E}" srcOrd="0" destOrd="1" presId="urn:microsoft.com/office/officeart/2005/8/layout/vList6"/>
    <dgm:cxn modelId="{16CC5B13-A735-43F5-BEFD-D53C77AEB914}" srcId="{014A8160-73EE-4AD2-902E-4422BA476E0B}" destId="{6FE0B46B-A109-4F03-AB09-0E234AD70DFD}" srcOrd="0" destOrd="0" parTransId="{14553CE3-9DB5-494C-A588-2EC5A14E7587}" sibTransId="{A5F3F28A-0BC3-4F65-8A0C-1A19B332E0A0}"/>
    <dgm:cxn modelId="{AD8BF474-D43B-4A80-985F-81D93610654A}" srcId="{20FA26AA-B463-4D85-9065-72346E522889}" destId="{B9B2DF64-123C-47A7-B1E6-25F6D80E5210}" srcOrd="0" destOrd="0" parTransId="{28B3FD6E-5EB0-40F3-8F5B-E0F51E4966EB}" sibTransId="{940C3E7B-B63F-4EC4-8235-C538B3E58C1B}"/>
    <dgm:cxn modelId="{5875A0AD-F069-4697-AAF0-3FA85AA22ED6}" srcId="{20FA26AA-B463-4D85-9065-72346E522889}" destId="{E38E7CEB-9D09-4AA5-BF4C-58BADCF0AD6F}" srcOrd="2" destOrd="0" parTransId="{EE328F64-0D29-4CAA-A3DD-E91D601F7F58}" sibTransId="{7022DDD0-FF44-4309-BFB3-30BB933FF116}"/>
    <dgm:cxn modelId="{D833953A-45CA-4660-B111-0E441F1E91D8}" srcId="{20FA26AA-B463-4D85-9065-72346E522889}" destId="{ADB7F71A-20CA-440B-B028-87A767ECF28A}" srcOrd="1" destOrd="0" parTransId="{1CEDA8A0-2B19-436B-B351-9D21D665A9A3}" sibTransId="{EA16CC5F-25E9-4A7B-B43C-8652CAB82883}"/>
    <dgm:cxn modelId="{C4355D24-28E8-480F-8B21-33F15D0BF2FB}" type="presOf" srcId="{B9B2DF64-123C-47A7-B1E6-25F6D80E5210}" destId="{36B022F1-AB27-474D-9AC9-034510B2990F}" srcOrd="0" destOrd="0" presId="urn:microsoft.com/office/officeart/2005/8/layout/vList6"/>
    <dgm:cxn modelId="{A85C6ED2-F572-4721-8A8E-8480CDE41CE9}" srcId="{6FE0B46B-A109-4F03-AB09-0E234AD70DFD}" destId="{EAA9EBCB-9322-40BA-892D-7E99ACC5264B}" srcOrd="1" destOrd="0" parTransId="{2D15D3ED-292A-497E-8B9D-3AE76E985F8D}" sibTransId="{EA210202-919F-4042-AC82-728EC2DC7E6D}"/>
    <dgm:cxn modelId="{3D36E0F7-EB57-46D2-A116-0B6E49600B7B}" type="presOf" srcId="{FDE10565-9D1E-4976-A244-D82667D09D2B}" destId="{6406CFB3-D8A8-4C7A-8CA9-ECCF76E91B7E}" srcOrd="0" destOrd="0" presId="urn:microsoft.com/office/officeart/2005/8/layout/vList6"/>
    <dgm:cxn modelId="{08B50109-AE64-4DE4-B5D9-2E424CB9747A}" srcId="{6FE0B46B-A109-4F03-AB09-0E234AD70DFD}" destId="{FDE10565-9D1E-4976-A244-D82667D09D2B}" srcOrd="0" destOrd="0" parTransId="{CFFA5CE8-4D6C-4618-8427-516AA30FB5D2}" sibTransId="{F78E2C4E-4416-46EE-8B38-EEC0A94A9B05}"/>
    <dgm:cxn modelId="{3A4F577D-9265-49C8-9555-7D2D0074FC78}" srcId="{014A8160-73EE-4AD2-902E-4422BA476E0B}" destId="{20FA26AA-B463-4D85-9065-72346E522889}" srcOrd="1" destOrd="0" parTransId="{7BDCA49F-90C0-4BC6-84CE-31FB13653BCA}" sibTransId="{3FF9A824-2857-4AA4-A120-E423AF1D0321}"/>
    <dgm:cxn modelId="{5C074C61-1A3F-4673-9EFA-8F49EEBD50BB}" type="presOf" srcId="{014A8160-73EE-4AD2-902E-4422BA476E0B}" destId="{A8E4B848-4988-4876-BB21-5D3901174C46}" srcOrd="0" destOrd="0" presId="urn:microsoft.com/office/officeart/2005/8/layout/vList6"/>
    <dgm:cxn modelId="{864A2CCC-2A32-494B-B6FC-F24860E419C2}" type="presOf" srcId="{20FA26AA-B463-4D85-9065-72346E522889}" destId="{B3807E35-FED2-44E2-ADE9-86678968F99B}" srcOrd="0" destOrd="0" presId="urn:microsoft.com/office/officeart/2005/8/layout/vList6"/>
    <dgm:cxn modelId="{A4203938-1D64-4A2B-932B-7F15EC45C034}" type="presOf" srcId="{ADB7F71A-20CA-440B-B028-87A767ECF28A}" destId="{36B022F1-AB27-474D-9AC9-034510B2990F}" srcOrd="0" destOrd="1" presId="urn:microsoft.com/office/officeart/2005/8/layout/vList6"/>
    <dgm:cxn modelId="{E9388C34-A738-413E-9A3F-9D4B7025ED04}" type="presOf" srcId="{E38E7CEB-9D09-4AA5-BF4C-58BADCF0AD6F}" destId="{36B022F1-AB27-474D-9AC9-034510B2990F}" srcOrd="0" destOrd="2" presId="urn:microsoft.com/office/officeart/2005/8/layout/vList6"/>
    <dgm:cxn modelId="{E92C9EFF-CF32-4E24-8303-335078442DF8}" type="presParOf" srcId="{A8E4B848-4988-4876-BB21-5D3901174C46}" destId="{1BA755A2-6ECA-40EA-812D-442A1A913C8F}" srcOrd="0" destOrd="0" presId="urn:microsoft.com/office/officeart/2005/8/layout/vList6"/>
    <dgm:cxn modelId="{ACAAAAD3-09CD-4719-A50E-75642D9CF99E}" type="presParOf" srcId="{1BA755A2-6ECA-40EA-812D-442A1A913C8F}" destId="{5F29D214-CDFB-4822-983C-B318C35033C9}" srcOrd="0" destOrd="0" presId="urn:microsoft.com/office/officeart/2005/8/layout/vList6"/>
    <dgm:cxn modelId="{BF6E360D-0ABC-4C82-A1CF-87FED505A0B4}" type="presParOf" srcId="{1BA755A2-6ECA-40EA-812D-442A1A913C8F}" destId="{6406CFB3-D8A8-4C7A-8CA9-ECCF76E91B7E}" srcOrd="1" destOrd="0" presId="urn:microsoft.com/office/officeart/2005/8/layout/vList6"/>
    <dgm:cxn modelId="{00C64EC1-3443-42A3-9BEF-B24FDE026B1F}" type="presParOf" srcId="{A8E4B848-4988-4876-BB21-5D3901174C46}" destId="{1BB7D907-E2F5-43C3-B3AF-83E0124D38A1}" srcOrd="1" destOrd="0" presId="urn:microsoft.com/office/officeart/2005/8/layout/vList6"/>
    <dgm:cxn modelId="{6D85C8A7-B10E-4A28-9A06-6A86CE7551E3}" type="presParOf" srcId="{A8E4B848-4988-4876-BB21-5D3901174C46}" destId="{5A8D6CBE-8BDB-46DC-98DB-66AB3554977A}" srcOrd="2" destOrd="0" presId="urn:microsoft.com/office/officeart/2005/8/layout/vList6"/>
    <dgm:cxn modelId="{3C95BC42-4118-4E78-B579-6B21D0020BF9}" type="presParOf" srcId="{5A8D6CBE-8BDB-46DC-98DB-66AB3554977A}" destId="{B3807E35-FED2-44E2-ADE9-86678968F99B}" srcOrd="0" destOrd="0" presId="urn:microsoft.com/office/officeart/2005/8/layout/vList6"/>
    <dgm:cxn modelId="{226DC633-FAA9-44C4-8F36-07A1B464441F}" type="presParOf" srcId="{5A8D6CBE-8BDB-46DC-98DB-66AB3554977A}" destId="{36B022F1-AB27-474D-9AC9-034510B2990F}"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E88845D-3890-4358-81E5-FA0B6A04C5E8}" type="doc">
      <dgm:prSet loTypeId="urn:microsoft.com/office/officeart/2005/8/layout/radial4" loCatId="relationship" qsTypeId="urn:microsoft.com/office/officeart/2005/8/quickstyle/simple2" qsCatId="simple" csTypeId="urn:microsoft.com/office/officeart/2005/8/colors/accent1_2" csCatId="accent1" phldr="1"/>
      <dgm:spPr/>
      <dgm:t>
        <a:bodyPr/>
        <a:lstStyle/>
        <a:p>
          <a:endParaRPr lang="id-ID"/>
        </a:p>
      </dgm:t>
    </dgm:pt>
    <dgm:pt modelId="{E4D89CF5-9FDF-46FA-BBC7-CCF0E9A1F61F}">
      <dgm:prSet phldrT="[Text]"/>
      <dgm:spPr>
        <a:solidFill>
          <a:schemeClr val="accent5">
            <a:lumMod val="50000"/>
          </a:schemeClr>
        </a:solidFill>
      </dgm:spPr>
      <dgm:t>
        <a:bodyPr/>
        <a:lstStyle/>
        <a:p>
          <a:r>
            <a:rPr lang="id-ID" dirty="0" smtClean="0">
              <a:solidFill>
                <a:srgbClr val="FFFF00"/>
              </a:solidFill>
              <a:latin typeface="Bernard MT Condensed" pitchFamily="18" charset="0"/>
            </a:rPr>
            <a:t>Kuasa BUN</a:t>
          </a:r>
          <a:endParaRPr lang="id-ID" dirty="0">
            <a:solidFill>
              <a:srgbClr val="FFFF00"/>
            </a:solidFill>
            <a:latin typeface="Bernard MT Condensed" pitchFamily="18" charset="0"/>
          </a:endParaRPr>
        </a:p>
      </dgm:t>
    </dgm:pt>
    <dgm:pt modelId="{34BC30D1-CE3D-44D4-835F-48FC9715F1B6}" type="parTrans" cxnId="{1A4E3095-6D2E-4388-AA32-9BB4F1E7BDBC}">
      <dgm:prSet/>
      <dgm:spPr/>
      <dgm:t>
        <a:bodyPr/>
        <a:lstStyle/>
        <a:p>
          <a:endParaRPr lang="id-ID"/>
        </a:p>
      </dgm:t>
    </dgm:pt>
    <dgm:pt modelId="{A6CA6630-7945-485C-8626-827ED29633D5}" type="sibTrans" cxnId="{1A4E3095-6D2E-4388-AA32-9BB4F1E7BDBC}">
      <dgm:prSet/>
      <dgm:spPr/>
      <dgm:t>
        <a:bodyPr/>
        <a:lstStyle/>
        <a:p>
          <a:endParaRPr lang="id-ID"/>
        </a:p>
      </dgm:t>
    </dgm:pt>
    <dgm:pt modelId="{4291AB5D-2D35-4C3B-AC97-C6CC6BA8E14B}">
      <dgm:prSet phldrT="[Text]"/>
      <dgm:spPr>
        <a:solidFill>
          <a:srgbClr val="FF6600"/>
        </a:solidFill>
      </dgm:spPr>
      <dgm:t>
        <a:bodyPr/>
        <a:lstStyle/>
        <a:p>
          <a:r>
            <a:rPr lang="id-ID" dirty="0" smtClean="0"/>
            <a:t>Bendahara Pengeluaran</a:t>
          </a:r>
          <a:endParaRPr lang="id-ID" dirty="0"/>
        </a:p>
      </dgm:t>
    </dgm:pt>
    <dgm:pt modelId="{0CF6892B-78A5-463A-9977-6DD78A61D5E4}" type="parTrans" cxnId="{980DE1AE-F8D4-4699-9E97-7A5DAD46F78B}">
      <dgm:prSet/>
      <dgm:spPr>
        <a:solidFill>
          <a:schemeClr val="tx2">
            <a:lumMod val="50000"/>
          </a:schemeClr>
        </a:solidFill>
      </dgm:spPr>
      <dgm:t>
        <a:bodyPr/>
        <a:lstStyle/>
        <a:p>
          <a:endParaRPr lang="id-ID"/>
        </a:p>
      </dgm:t>
    </dgm:pt>
    <dgm:pt modelId="{D484ED93-A395-4036-8978-5522C15AEC3E}" type="sibTrans" cxnId="{980DE1AE-F8D4-4699-9E97-7A5DAD46F78B}">
      <dgm:prSet/>
      <dgm:spPr/>
      <dgm:t>
        <a:bodyPr/>
        <a:lstStyle/>
        <a:p>
          <a:endParaRPr lang="id-ID"/>
        </a:p>
      </dgm:t>
    </dgm:pt>
    <dgm:pt modelId="{016A9998-1164-4807-8949-C8BD33444A6E}">
      <dgm:prSet phldrT="[Text]"/>
      <dgm:spPr>
        <a:solidFill>
          <a:srgbClr val="085815"/>
        </a:solidFill>
      </dgm:spPr>
      <dgm:t>
        <a:bodyPr/>
        <a:lstStyle/>
        <a:p>
          <a:r>
            <a:rPr lang="id-ID" dirty="0" smtClean="0"/>
            <a:t>Bendahara Penerimaan</a:t>
          </a:r>
          <a:endParaRPr lang="id-ID" dirty="0"/>
        </a:p>
      </dgm:t>
    </dgm:pt>
    <dgm:pt modelId="{9B3F1A91-5751-4E4A-B0F8-619DDC639228}" type="parTrans" cxnId="{DDEB12F2-6DF8-4124-B725-51B19842BB11}">
      <dgm:prSet/>
      <dgm:spPr>
        <a:solidFill>
          <a:schemeClr val="accent2">
            <a:lumMod val="75000"/>
          </a:schemeClr>
        </a:solidFill>
      </dgm:spPr>
      <dgm:t>
        <a:bodyPr/>
        <a:lstStyle/>
        <a:p>
          <a:endParaRPr lang="id-ID"/>
        </a:p>
      </dgm:t>
    </dgm:pt>
    <dgm:pt modelId="{3258BF99-2844-48A7-ABCD-D2450B28CCC9}" type="sibTrans" cxnId="{DDEB12F2-6DF8-4124-B725-51B19842BB11}">
      <dgm:prSet/>
      <dgm:spPr/>
      <dgm:t>
        <a:bodyPr/>
        <a:lstStyle/>
        <a:p>
          <a:endParaRPr lang="id-ID"/>
        </a:p>
      </dgm:t>
    </dgm:pt>
    <dgm:pt modelId="{0D6ABE77-38B3-4749-A52A-E3520D72CD3C}">
      <dgm:prSet phldrT="[Text]"/>
      <dgm:spPr>
        <a:solidFill>
          <a:srgbClr val="FFC000"/>
        </a:solidFill>
      </dgm:spPr>
      <dgm:t>
        <a:bodyPr/>
        <a:lstStyle/>
        <a:p>
          <a:r>
            <a:rPr lang="id-ID" dirty="0" smtClean="0">
              <a:solidFill>
                <a:schemeClr val="accent4">
                  <a:lumMod val="85000"/>
                  <a:lumOff val="15000"/>
                </a:schemeClr>
              </a:solidFill>
            </a:rPr>
            <a:t>BPP</a:t>
          </a:r>
          <a:endParaRPr lang="id-ID" dirty="0">
            <a:solidFill>
              <a:schemeClr val="accent4">
                <a:lumMod val="85000"/>
                <a:lumOff val="15000"/>
              </a:schemeClr>
            </a:solidFill>
          </a:endParaRPr>
        </a:p>
      </dgm:t>
    </dgm:pt>
    <dgm:pt modelId="{ACB72037-F3B5-46F9-8D59-C954E9FEA54F}" type="parTrans" cxnId="{24AD8D6A-404D-4692-9909-5882A235D9DD}">
      <dgm:prSet/>
      <dgm:spPr>
        <a:solidFill>
          <a:srgbClr val="0070C0"/>
        </a:solidFill>
      </dgm:spPr>
      <dgm:t>
        <a:bodyPr/>
        <a:lstStyle/>
        <a:p>
          <a:endParaRPr lang="id-ID"/>
        </a:p>
      </dgm:t>
    </dgm:pt>
    <dgm:pt modelId="{51EAF4BA-2BDB-4181-8302-35498BD30017}" type="sibTrans" cxnId="{24AD8D6A-404D-4692-9909-5882A235D9DD}">
      <dgm:prSet/>
      <dgm:spPr/>
      <dgm:t>
        <a:bodyPr/>
        <a:lstStyle/>
        <a:p>
          <a:endParaRPr lang="id-ID"/>
        </a:p>
      </dgm:t>
    </dgm:pt>
    <dgm:pt modelId="{6F2615C8-486D-44B2-A14A-A56268FE9866}" type="pres">
      <dgm:prSet presAssocID="{DE88845D-3890-4358-81E5-FA0B6A04C5E8}" presName="cycle" presStyleCnt="0">
        <dgm:presLayoutVars>
          <dgm:chMax val="1"/>
          <dgm:dir/>
          <dgm:animLvl val="ctr"/>
          <dgm:resizeHandles val="exact"/>
        </dgm:presLayoutVars>
      </dgm:prSet>
      <dgm:spPr/>
      <dgm:t>
        <a:bodyPr/>
        <a:lstStyle/>
        <a:p>
          <a:endParaRPr lang="id-ID"/>
        </a:p>
      </dgm:t>
    </dgm:pt>
    <dgm:pt modelId="{F1DFAB26-4293-421E-AD7D-EEB2618E2B6B}" type="pres">
      <dgm:prSet presAssocID="{E4D89CF5-9FDF-46FA-BBC7-CCF0E9A1F61F}" presName="centerShape" presStyleLbl="node0" presStyleIdx="0" presStyleCnt="1" custScaleY="219118" custLinFactNeighborX="55726" custLinFactNeighborY="-25220"/>
      <dgm:spPr/>
      <dgm:t>
        <a:bodyPr/>
        <a:lstStyle/>
        <a:p>
          <a:endParaRPr lang="id-ID"/>
        </a:p>
      </dgm:t>
    </dgm:pt>
    <dgm:pt modelId="{A094AE17-79E6-4545-BF10-2160D6B2DCE8}" type="pres">
      <dgm:prSet presAssocID="{0CF6892B-78A5-463A-9977-6DD78A61D5E4}" presName="parTrans" presStyleLbl="bgSibTrans2D1" presStyleIdx="0" presStyleCnt="3" custAng="998873" custLinFactNeighborX="5752" custLinFactNeighborY="47040"/>
      <dgm:spPr/>
      <dgm:t>
        <a:bodyPr/>
        <a:lstStyle/>
        <a:p>
          <a:endParaRPr lang="id-ID"/>
        </a:p>
      </dgm:t>
    </dgm:pt>
    <dgm:pt modelId="{E9A47401-D782-4E80-9763-2F606D12D022}" type="pres">
      <dgm:prSet presAssocID="{4291AB5D-2D35-4C3B-AC97-C6CC6BA8E14B}" presName="node" presStyleLbl="node1" presStyleIdx="0" presStyleCnt="3" custRadScaleRad="18734" custRadScaleInc="-143659">
        <dgm:presLayoutVars>
          <dgm:bulletEnabled val="1"/>
        </dgm:presLayoutVars>
      </dgm:prSet>
      <dgm:spPr/>
      <dgm:t>
        <a:bodyPr/>
        <a:lstStyle/>
        <a:p>
          <a:endParaRPr lang="id-ID"/>
        </a:p>
      </dgm:t>
    </dgm:pt>
    <dgm:pt modelId="{8C7DDC37-B0E8-4268-A11A-876D33DD977E}" type="pres">
      <dgm:prSet presAssocID="{9B3F1A91-5751-4E4A-B0F8-619DDC639228}" presName="parTrans" presStyleLbl="bgSibTrans2D1" presStyleIdx="1" presStyleCnt="3" custAng="20580651" custLinFactNeighborX="4441" custLinFactNeighborY="-7472" custRadScaleRad="299340" custRadScaleInc="-2147483648"/>
      <dgm:spPr/>
      <dgm:t>
        <a:bodyPr/>
        <a:lstStyle/>
        <a:p>
          <a:endParaRPr lang="id-ID"/>
        </a:p>
      </dgm:t>
    </dgm:pt>
    <dgm:pt modelId="{20BAF592-D9BD-4E9C-85F7-03706FCC7C9D}" type="pres">
      <dgm:prSet presAssocID="{016A9998-1164-4807-8949-C8BD33444A6E}" presName="node" presStyleLbl="node1" presStyleIdx="1" presStyleCnt="3" custRadScaleRad="61472" custRadScaleInc="-18350">
        <dgm:presLayoutVars>
          <dgm:bulletEnabled val="1"/>
        </dgm:presLayoutVars>
      </dgm:prSet>
      <dgm:spPr/>
      <dgm:t>
        <a:bodyPr/>
        <a:lstStyle/>
        <a:p>
          <a:endParaRPr lang="id-ID"/>
        </a:p>
      </dgm:t>
    </dgm:pt>
    <dgm:pt modelId="{740368E4-BBB0-4998-8AE7-2BECF79CFCA5}" type="pres">
      <dgm:prSet presAssocID="{ACB72037-F3B5-46F9-8D59-C954E9FEA54F}" presName="parTrans" presStyleLbl="bgSibTrans2D1" presStyleIdx="2" presStyleCnt="3" custAng="507700" custScaleX="43567" custLinFactNeighborX="-31804" custLinFactNeighborY="42892" custRadScaleRad="442951"/>
      <dgm:spPr/>
      <dgm:t>
        <a:bodyPr/>
        <a:lstStyle/>
        <a:p>
          <a:endParaRPr lang="id-ID"/>
        </a:p>
      </dgm:t>
    </dgm:pt>
    <dgm:pt modelId="{929ED6C9-D609-4E86-B1E7-885797D8D3C5}" type="pres">
      <dgm:prSet presAssocID="{0D6ABE77-38B3-4749-A52A-E3520D72CD3C}" presName="node" presStyleLbl="node1" presStyleIdx="2" presStyleCnt="3" custRadScaleRad="121765" custRadScaleInc="-253410">
        <dgm:presLayoutVars>
          <dgm:bulletEnabled val="1"/>
        </dgm:presLayoutVars>
      </dgm:prSet>
      <dgm:spPr/>
      <dgm:t>
        <a:bodyPr/>
        <a:lstStyle/>
        <a:p>
          <a:endParaRPr lang="id-ID"/>
        </a:p>
      </dgm:t>
    </dgm:pt>
  </dgm:ptLst>
  <dgm:cxnLst>
    <dgm:cxn modelId="{34EEDAAA-4946-474F-8BE2-CC203BE08BB1}" type="presOf" srcId="{DE88845D-3890-4358-81E5-FA0B6A04C5E8}" destId="{6F2615C8-486D-44B2-A14A-A56268FE9866}" srcOrd="0" destOrd="0" presId="urn:microsoft.com/office/officeart/2005/8/layout/radial4"/>
    <dgm:cxn modelId="{113C823E-9E7A-4BBE-BBDE-3E6B94C0E18C}" type="presOf" srcId="{0CF6892B-78A5-463A-9977-6DD78A61D5E4}" destId="{A094AE17-79E6-4545-BF10-2160D6B2DCE8}" srcOrd="0" destOrd="0" presId="urn:microsoft.com/office/officeart/2005/8/layout/radial4"/>
    <dgm:cxn modelId="{DDEB12F2-6DF8-4124-B725-51B19842BB11}" srcId="{E4D89CF5-9FDF-46FA-BBC7-CCF0E9A1F61F}" destId="{016A9998-1164-4807-8949-C8BD33444A6E}" srcOrd="1" destOrd="0" parTransId="{9B3F1A91-5751-4E4A-B0F8-619DDC639228}" sibTransId="{3258BF99-2844-48A7-ABCD-D2450B28CCC9}"/>
    <dgm:cxn modelId="{38119C3B-395F-4BDB-80AA-7FD0E165C3DB}" type="presOf" srcId="{016A9998-1164-4807-8949-C8BD33444A6E}" destId="{20BAF592-D9BD-4E9C-85F7-03706FCC7C9D}" srcOrd="0" destOrd="0" presId="urn:microsoft.com/office/officeart/2005/8/layout/radial4"/>
    <dgm:cxn modelId="{2F1255FD-2268-4AEF-88CB-8868B484562F}" type="presOf" srcId="{0D6ABE77-38B3-4749-A52A-E3520D72CD3C}" destId="{929ED6C9-D609-4E86-B1E7-885797D8D3C5}" srcOrd="0" destOrd="0" presId="urn:microsoft.com/office/officeart/2005/8/layout/radial4"/>
    <dgm:cxn modelId="{E544C985-7B69-45BF-87D8-DFC98DEF6B2F}" type="presOf" srcId="{ACB72037-F3B5-46F9-8D59-C954E9FEA54F}" destId="{740368E4-BBB0-4998-8AE7-2BECF79CFCA5}" srcOrd="0" destOrd="0" presId="urn:microsoft.com/office/officeart/2005/8/layout/radial4"/>
    <dgm:cxn modelId="{980DE1AE-F8D4-4699-9E97-7A5DAD46F78B}" srcId="{E4D89CF5-9FDF-46FA-BBC7-CCF0E9A1F61F}" destId="{4291AB5D-2D35-4C3B-AC97-C6CC6BA8E14B}" srcOrd="0" destOrd="0" parTransId="{0CF6892B-78A5-463A-9977-6DD78A61D5E4}" sibTransId="{D484ED93-A395-4036-8978-5522C15AEC3E}"/>
    <dgm:cxn modelId="{3E799D16-F5C8-4DBA-B770-05B1AC4FCE44}" type="presOf" srcId="{E4D89CF5-9FDF-46FA-BBC7-CCF0E9A1F61F}" destId="{F1DFAB26-4293-421E-AD7D-EEB2618E2B6B}" srcOrd="0" destOrd="0" presId="urn:microsoft.com/office/officeart/2005/8/layout/radial4"/>
    <dgm:cxn modelId="{57855ADF-3E33-4DCB-9B97-9C90DBC0E7B0}" type="presOf" srcId="{9B3F1A91-5751-4E4A-B0F8-619DDC639228}" destId="{8C7DDC37-B0E8-4268-A11A-876D33DD977E}" srcOrd="0" destOrd="0" presId="urn:microsoft.com/office/officeart/2005/8/layout/radial4"/>
    <dgm:cxn modelId="{138260B6-20C1-4783-B365-F86115B8FBBB}" type="presOf" srcId="{4291AB5D-2D35-4C3B-AC97-C6CC6BA8E14B}" destId="{E9A47401-D782-4E80-9763-2F606D12D022}" srcOrd="0" destOrd="0" presId="urn:microsoft.com/office/officeart/2005/8/layout/radial4"/>
    <dgm:cxn modelId="{1A4E3095-6D2E-4388-AA32-9BB4F1E7BDBC}" srcId="{DE88845D-3890-4358-81E5-FA0B6A04C5E8}" destId="{E4D89CF5-9FDF-46FA-BBC7-CCF0E9A1F61F}" srcOrd="0" destOrd="0" parTransId="{34BC30D1-CE3D-44D4-835F-48FC9715F1B6}" sibTransId="{A6CA6630-7945-485C-8626-827ED29633D5}"/>
    <dgm:cxn modelId="{24AD8D6A-404D-4692-9909-5882A235D9DD}" srcId="{E4D89CF5-9FDF-46FA-BBC7-CCF0E9A1F61F}" destId="{0D6ABE77-38B3-4749-A52A-E3520D72CD3C}" srcOrd="2" destOrd="0" parTransId="{ACB72037-F3B5-46F9-8D59-C954E9FEA54F}" sibTransId="{51EAF4BA-2BDB-4181-8302-35498BD30017}"/>
    <dgm:cxn modelId="{CD8EDEE8-F215-476B-BCFC-511996A37C87}" type="presParOf" srcId="{6F2615C8-486D-44B2-A14A-A56268FE9866}" destId="{F1DFAB26-4293-421E-AD7D-EEB2618E2B6B}" srcOrd="0" destOrd="0" presId="urn:microsoft.com/office/officeart/2005/8/layout/radial4"/>
    <dgm:cxn modelId="{BAD6816A-310E-4B81-98E8-A3C4F0BFB473}" type="presParOf" srcId="{6F2615C8-486D-44B2-A14A-A56268FE9866}" destId="{A094AE17-79E6-4545-BF10-2160D6B2DCE8}" srcOrd="1" destOrd="0" presId="urn:microsoft.com/office/officeart/2005/8/layout/radial4"/>
    <dgm:cxn modelId="{CC72E122-8CBD-4BE5-B6D1-D9447FADDC68}" type="presParOf" srcId="{6F2615C8-486D-44B2-A14A-A56268FE9866}" destId="{E9A47401-D782-4E80-9763-2F606D12D022}" srcOrd="2" destOrd="0" presId="urn:microsoft.com/office/officeart/2005/8/layout/radial4"/>
    <dgm:cxn modelId="{BC172479-A88D-47E1-9E94-DB0E84DC3DE8}" type="presParOf" srcId="{6F2615C8-486D-44B2-A14A-A56268FE9866}" destId="{8C7DDC37-B0E8-4268-A11A-876D33DD977E}" srcOrd="3" destOrd="0" presId="urn:microsoft.com/office/officeart/2005/8/layout/radial4"/>
    <dgm:cxn modelId="{092A4D3D-148A-44CD-950F-B863852ACD94}" type="presParOf" srcId="{6F2615C8-486D-44B2-A14A-A56268FE9866}" destId="{20BAF592-D9BD-4E9C-85F7-03706FCC7C9D}" srcOrd="4" destOrd="0" presId="urn:microsoft.com/office/officeart/2005/8/layout/radial4"/>
    <dgm:cxn modelId="{3A91E1FE-1FE5-4011-9768-E19480936439}" type="presParOf" srcId="{6F2615C8-486D-44B2-A14A-A56268FE9866}" destId="{740368E4-BBB0-4998-8AE7-2BECF79CFCA5}" srcOrd="5" destOrd="0" presId="urn:microsoft.com/office/officeart/2005/8/layout/radial4"/>
    <dgm:cxn modelId="{9002B55E-97B9-4E74-8F43-4DAD674960BA}" type="presParOf" srcId="{6F2615C8-486D-44B2-A14A-A56268FE9866}" destId="{929ED6C9-D609-4E86-B1E7-885797D8D3C5}" srcOrd="6" destOrd="0" presId="urn:microsoft.com/office/officeart/2005/8/layout/radial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ADE8D82-FE41-45B6-B0E1-A02865DCFE12}">
      <dsp:nvSpPr>
        <dsp:cNvPr id="0" name=""/>
        <dsp:cNvSpPr/>
      </dsp:nvSpPr>
      <dsp:spPr>
        <a:xfrm>
          <a:off x="685799" y="0"/>
          <a:ext cx="7772400" cy="5181600"/>
        </a:xfrm>
        <a:prstGeom prst="rightArrow">
          <a:avLst/>
        </a:prstGeom>
        <a:solidFill>
          <a:schemeClr val="accent6">
            <a:lumMod val="40000"/>
            <a:lumOff val="60000"/>
            <a:alpha val="50000"/>
          </a:schemeClr>
        </a:solidFill>
        <a:ln>
          <a:noFill/>
        </a:ln>
        <a:effectLst/>
        <a:sp3d z="-152400" prstMaterial="plastic">
          <a:bevelT w="25400" h="25400"/>
          <a:bevelB w="25400" h="25400"/>
        </a:sp3d>
      </dsp:spPr>
      <dsp:style>
        <a:lnRef idx="0">
          <a:scrgbClr r="0" g="0" b="0"/>
        </a:lnRef>
        <a:fillRef idx="1">
          <a:scrgbClr r="0" g="0" b="0"/>
        </a:fillRef>
        <a:effectRef idx="0">
          <a:scrgbClr r="0" g="0" b="0"/>
        </a:effectRef>
        <a:fontRef idx="minor"/>
      </dsp:style>
    </dsp:sp>
    <dsp:sp modelId="{8C749BF7-F9C6-4DA1-86CD-4AE44B4B4B8B}">
      <dsp:nvSpPr>
        <dsp:cNvPr id="0" name=""/>
        <dsp:cNvSpPr/>
      </dsp:nvSpPr>
      <dsp:spPr>
        <a:xfrm>
          <a:off x="4576" y="1554480"/>
          <a:ext cx="2201167" cy="2072640"/>
        </a:xfrm>
        <a:prstGeom prst="roundRect">
          <a:avLst/>
        </a:prstGeom>
        <a:solidFill>
          <a:schemeClr val="tx2">
            <a:lumMod val="5000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id-ID" sz="2200" b="1" kern="1200" dirty="0" smtClean="0">
              <a:solidFill>
                <a:schemeClr val="bg1"/>
              </a:solidFill>
            </a:rPr>
            <a:t>Pengajuan permohonan nomor </a:t>
          </a:r>
          <a:r>
            <a:rPr lang="en-US" sz="2200" b="1" kern="1200" dirty="0" smtClean="0">
              <a:solidFill>
                <a:schemeClr val="bg1"/>
              </a:solidFill>
            </a:rPr>
            <a:t>R</a:t>
          </a:r>
          <a:r>
            <a:rPr lang="id-ID" sz="2200" b="1" kern="1200" dirty="0" smtClean="0">
              <a:solidFill>
                <a:schemeClr val="bg1"/>
              </a:solidFill>
            </a:rPr>
            <a:t>EGISTER</a:t>
          </a:r>
          <a:r>
            <a:rPr lang="en-US" sz="2200" b="1" kern="1200" dirty="0" smtClean="0">
              <a:solidFill>
                <a:schemeClr val="bg1"/>
              </a:solidFill>
            </a:rPr>
            <a:t> </a:t>
          </a:r>
          <a:r>
            <a:rPr lang="en-US" sz="2200" b="1" kern="1200" dirty="0" err="1" smtClean="0">
              <a:solidFill>
                <a:schemeClr val="bg1"/>
              </a:solidFill>
            </a:rPr>
            <a:t>ke</a:t>
          </a:r>
          <a:r>
            <a:rPr lang="en-US" sz="2200" b="1" kern="1200" dirty="0" smtClean="0">
              <a:solidFill>
                <a:schemeClr val="bg1"/>
              </a:solidFill>
            </a:rPr>
            <a:t> DJPPR</a:t>
          </a:r>
          <a:endParaRPr lang="en-US" sz="2200" b="1" kern="1200" dirty="0">
            <a:solidFill>
              <a:schemeClr val="bg1"/>
            </a:solidFill>
          </a:endParaRPr>
        </a:p>
      </dsp:txBody>
      <dsp:txXfrm>
        <a:off x="4576" y="1554480"/>
        <a:ext cx="2201167" cy="2072640"/>
      </dsp:txXfrm>
    </dsp:sp>
    <dsp:sp modelId="{712A004F-1E20-42CA-A223-ACB2EE96D79B}">
      <dsp:nvSpPr>
        <dsp:cNvPr id="0" name=""/>
        <dsp:cNvSpPr/>
      </dsp:nvSpPr>
      <dsp:spPr>
        <a:xfrm>
          <a:off x="2315802" y="1554480"/>
          <a:ext cx="2201167" cy="2072640"/>
        </a:xfrm>
        <a:prstGeom prst="roundRect">
          <a:avLst/>
        </a:prstGeom>
        <a:solidFill>
          <a:srgbClr val="C00000"/>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b="1" kern="1200" dirty="0" err="1" smtClean="0">
              <a:solidFill>
                <a:schemeClr val="bg1"/>
              </a:solidFill>
            </a:rPr>
            <a:t>Penandatangan</a:t>
          </a:r>
          <a:r>
            <a:rPr lang="en-US" sz="2200" b="1" kern="1200" dirty="0" smtClean="0">
              <a:solidFill>
                <a:schemeClr val="bg1"/>
              </a:solidFill>
            </a:rPr>
            <a:t> BAST (</a:t>
          </a:r>
          <a:r>
            <a:rPr lang="en-US" sz="2200" b="1" kern="1200" dirty="0" err="1" smtClean="0">
              <a:solidFill>
                <a:schemeClr val="bg1"/>
              </a:solidFill>
            </a:rPr>
            <a:t>antara</a:t>
          </a:r>
          <a:r>
            <a:rPr lang="en-US" sz="2200" b="1" kern="1200" dirty="0" smtClean="0">
              <a:solidFill>
                <a:schemeClr val="bg1"/>
              </a:solidFill>
            </a:rPr>
            <a:t> </a:t>
          </a:r>
          <a:r>
            <a:rPr lang="en-US" sz="2200" b="1" kern="1200" dirty="0" err="1" smtClean="0">
              <a:solidFill>
                <a:schemeClr val="bg1"/>
              </a:solidFill>
            </a:rPr>
            <a:t>Pemberi</a:t>
          </a:r>
          <a:r>
            <a:rPr lang="en-US" sz="2200" b="1" kern="1200" dirty="0" smtClean="0">
              <a:solidFill>
                <a:schemeClr val="bg1"/>
              </a:solidFill>
            </a:rPr>
            <a:t> </a:t>
          </a:r>
          <a:r>
            <a:rPr lang="en-US" sz="2200" b="1" kern="1200" dirty="0" err="1" smtClean="0">
              <a:solidFill>
                <a:schemeClr val="bg1"/>
              </a:solidFill>
            </a:rPr>
            <a:t>dan</a:t>
          </a:r>
          <a:r>
            <a:rPr lang="en-US" sz="2200" b="1" kern="1200" dirty="0" smtClean="0">
              <a:solidFill>
                <a:schemeClr val="bg1"/>
              </a:solidFill>
            </a:rPr>
            <a:t> </a:t>
          </a:r>
          <a:r>
            <a:rPr lang="en-US" sz="2200" b="1" kern="1200" dirty="0" err="1" smtClean="0">
              <a:solidFill>
                <a:schemeClr val="bg1"/>
              </a:solidFill>
            </a:rPr>
            <a:t>Penerima</a:t>
          </a:r>
          <a:r>
            <a:rPr lang="en-US" sz="2200" b="1" kern="1200" dirty="0" smtClean="0">
              <a:solidFill>
                <a:schemeClr val="bg1"/>
              </a:solidFill>
            </a:rPr>
            <a:t>)</a:t>
          </a:r>
          <a:endParaRPr lang="en-US" sz="2200" b="1" kern="1200" dirty="0">
            <a:solidFill>
              <a:schemeClr val="bg1"/>
            </a:solidFill>
          </a:endParaRPr>
        </a:p>
      </dsp:txBody>
      <dsp:txXfrm>
        <a:off x="2315802" y="1554480"/>
        <a:ext cx="2201167" cy="2072640"/>
      </dsp:txXfrm>
    </dsp:sp>
    <dsp:sp modelId="{48B0ABB1-9C4A-4C52-BC1E-EDCC36A6E43C}">
      <dsp:nvSpPr>
        <dsp:cNvPr id="0" name=""/>
        <dsp:cNvSpPr/>
      </dsp:nvSpPr>
      <dsp:spPr>
        <a:xfrm>
          <a:off x="4627029" y="1554480"/>
          <a:ext cx="2201167" cy="2072640"/>
        </a:xfrm>
        <a:prstGeom prst="roundRect">
          <a:avLst/>
        </a:prstGeom>
        <a:solidFill>
          <a:srgbClr val="FFC000"/>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b="1" kern="1200" dirty="0" smtClean="0">
              <a:solidFill>
                <a:schemeClr val="tx1"/>
              </a:solidFill>
            </a:rPr>
            <a:t>PENGESAHAN PENDAPATAN </a:t>
          </a:r>
          <a:r>
            <a:rPr lang="en-US" sz="2200" b="1" kern="1200" dirty="0" err="1" smtClean="0">
              <a:solidFill>
                <a:schemeClr val="tx1"/>
              </a:solidFill>
            </a:rPr>
            <a:t>ke</a:t>
          </a:r>
          <a:r>
            <a:rPr lang="en-US" sz="2200" b="1" kern="1200" dirty="0" smtClean="0">
              <a:solidFill>
                <a:schemeClr val="tx1"/>
              </a:solidFill>
            </a:rPr>
            <a:t> DJPPR</a:t>
          </a:r>
          <a:endParaRPr lang="en-US" sz="2200" b="1" kern="1200" dirty="0">
            <a:solidFill>
              <a:schemeClr val="tx1"/>
            </a:solidFill>
          </a:endParaRPr>
        </a:p>
      </dsp:txBody>
      <dsp:txXfrm>
        <a:off x="4627029" y="1554480"/>
        <a:ext cx="2201167" cy="2072640"/>
      </dsp:txXfrm>
    </dsp:sp>
    <dsp:sp modelId="{48C87282-CF70-474D-8195-F1C892943AD0}">
      <dsp:nvSpPr>
        <dsp:cNvPr id="0" name=""/>
        <dsp:cNvSpPr/>
      </dsp:nvSpPr>
      <dsp:spPr>
        <a:xfrm>
          <a:off x="6938255" y="1554480"/>
          <a:ext cx="2201167" cy="2072640"/>
        </a:xfrm>
        <a:prstGeom prst="roundRect">
          <a:avLst/>
        </a:prstGeom>
        <a:solidFill>
          <a:schemeClr val="accent4">
            <a:lumMod val="7500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bg1"/>
              </a:solidFill>
            </a:rPr>
            <a:t>PENGESAHAN </a:t>
          </a:r>
          <a:r>
            <a:rPr lang="en-US" sz="1200" b="1" kern="1200" dirty="0" smtClean="0">
              <a:solidFill>
                <a:schemeClr val="bg1"/>
              </a:solidFill>
            </a:rPr>
            <a:t>(</a:t>
          </a:r>
          <a:r>
            <a:rPr lang="en-US" sz="1200" b="1" kern="1200" dirty="0" err="1" smtClean="0">
              <a:solidFill>
                <a:schemeClr val="bg1"/>
              </a:solidFill>
            </a:rPr>
            <a:t>Pencatatan</a:t>
          </a:r>
          <a:r>
            <a:rPr lang="en-US" sz="1200" b="1" kern="1200" dirty="0" smtClean="0">
              <a:solidFill>
                <a:schemeClr val="bg1"/>
              </a:solidFill>
            </a:rPr>
            <a:t> </a:t>
          </a:r>
          <a:r>
            <a:rPr lang="en-US" sz="1200" b="1" kern="1200" dirty="0" err="1" smtClean="0">
              <a:solidFill>
                <a:schemeClr val="bg1"/>
              </a:solidFill>
            </a:rPr>
            <a:t>Beban</a:t>
          </a:r>
          <a:r>
            <a:rPr lang="en-US" sz="1200" b="1" kern="1200" dirty="0" smtClean="0">
              <a:solidFill>
                <a:schemeClr val="bg1"/>
              </a:solidFill>
            </a:rPr>
            <a:t> </a:t>
          </a:r>
          <a:r>
            <a:rPr lang="en-US" sz="1200" b="1" kern="1200" dirty="0" err="1" smtClean="0">
              <a:solidFill>
                <a:schemeClr val="bg1"/>
              </a:solidFill>
            </a:rPr>
            <a:t>Jasa</a:t>
          </a:r>
          <a:r>
            <a:rPr lang="en-US" sz="1200" b="1" kern="1200" dirty="0" smtClean="0">
              <a:solidFill>
                <a:schemeClr val="bg1"/>
              </a:solidFill>
            </a:rPr>
            <a:t>, </a:t>
          </a:r>
          <a:r>
            <a:rPr lang="en-US" sz="1200" b="1" kern="1200" dirty="0" err="1" smtClean="0">
              <a:solidFill>
                <a:schemeClr val="bg1"/>
              </a:solidFill>
            </a:rPr>
            <a:t>Aset</a:t>
          </a:r>
          <a:r>
            <a:rPr lang="en-US" sz="1200" b="1" kern="1200" dirty="0" smtClean="0">
              <a:solidFill>
                <a:schemeClr val="bg1"/>
              </a:solidFill>
            </a:rPr>
            <a:t>/</a:t>
          </a:r>
          <a:r>
            <a:rPr lang="en-US" sz="1200" b="1" kern="1200" dirty="0" err="1" smtClean="0">
              <a:solidFill>
                <a:schemeClr val="bg1"/>
              </a:solidFill>
            </a:rPr>
            <a:t>Persediaan</a:t>
          </a:r>
          <a:r>
            <a:rPr lang="en-US" sz="1200" b="1" kern="1200" dirty="0" smtClean="0">
              <a:solidFill>
                <a:schemeClr val="bg1"/>
              </a:solidFill>
            </a:rPr>
            <a:t>)</a:t>
          </a:r>
          <a:r>
            <a:rPr lang="en-US" sz="1800" b="1" kern="1200" dirty="0" smtClean="0">
              <a:solidFill>
                <a:schemeClr val="bg1"/>
              </a:solidFill>
            </a:rPr>
            <a:t> </a:t>
          </a:r>
        </a:p>
        <a:p>
          <a:pPr lvl="0" algn="ctr" defTabSz="889000">
            <a:lnSpc>
              <a:spcPct val="90000"/>
            </a:lnSpc>
            <a:spcBef>
              <a:spcPct val="0"/>
            </a:spcBef>
            <a:spcAft>
              <a:spcPct val="35000"/>
            </a:spcAft>
          </a:pPr>
          <a:r>
            <a:rPr lang="en-US" sz="1800" b="1" kern="1200" dirty="0" err="1" smtClean="0">
              <a:solidFill>
                <a:schemeClr val="bg1"/>
              </a:solidFill>
            </a:rPr>
            <a:t>ke</a:t>
          </a:r>
          <a:r>
            <a:rPr lang="en-US" sz="1800" b="1" kern="1200" dirty="0" smtClean="0">
              <a:solidFill>
                <a:schemeClr val="bg1"/>
              </a:solidFill>
            </a:rPr>
            <a:t> </a:t>
          </a:r>
          <a:r>
            <a:rPr lang="en-US" sz="2000" b="1" kern="1200" dirty="0" smtClean="0">
              <a:solidFill>
                <a:schemeClr val="bg1"/>
              </a:solidFill>
            </a:rPr>
            <a:t>KPPN</a:t>
          </a:r>
          <a:endParaRPr lang="en-US" sz="2000" b="1" kern="1200" dirty="0">
            <a:solidFill>
              <a:schemeClr val="bg1"/>
            </a:solidFill>
          </a:endParaRPr>
        </a:p>
      </dsp:txBody>
      <dsp:txXfrm>
        <a:off x="6938255" y="1554480"/>
        <a:ext cx="2201167" cy="2072640"/>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ADE8D82-FE41-45B6-B0E1-A02865DCFE12}">
      <dsp:nvSpPr>
        <dsp:cNvPr id="0" name=""/>
        <dsp:cNvSpPr/>
      </dsp:nvSpPr>
      <dsp:spPr>
        <a:xfrm>
          <a:off x="685799" y="0"/>
          <a:ext cx="7772400" cy="5284440"/>
        </a:xfrm>
        <a:prstGeom prst="rightArrow">
          <a:avLst/>
        </a:prstGeom>
        <a:solidFill>
          <a:schemeClr val="accent5">
            <a:tint val="40000"/>
            <a:hueOff val="0"/>
            <a:satOff val="0"/>
            <a:lumOff val="0"/>
            <a:alphaOff val="0"/>
          </a:schemeClr>
        </a:solidFill>
        <a:ln>
          <a:noFill/>
        </a:ln>
        <a:effectLst/>
        <a:sp3d z="-152400" prstMaterial="plastic">
          <a:bevelT w="25400" h="25400"/>
          <a:bevelB w="25400" h="25400"/>
        </a:sp3d>
      </dsp:spPr>
      <dsp:style>
        <a:lnRef idx="0">
          <a:scrgbClr r="0" g="0" b="0"/>
        </a:lnRef>
        <a:fillRef idx="1">
          <a:scrgbClr r="0" g="0" b="0"/>
        </a:fillRef>
        <a:effectRef idx="0">
          <a:scrgbClr r="0" g="0" b="0"/>
        </a:effectRef>
        <a:fontRef idx="minor"/>
      </dsp:style>
    </dsp:sp>
    <dsp:sp modelId="{8C749BF7-F9C6-4DA1-86CD-4AE44B4B4B8B}">
      <dsp:nvSpPr>
        <dsp:cNvPr id="0" name=""/>
        <dsp:cNvSpPr/>
      </dsp:nvSpPr>
      <dsp:spPr>
        <a:xfrm>
          <a:off x="0" y="1600191"/>
          <a:ext cx="2201167" cy="2113776"/>
        </a:xfrm>
        <a:prstGeom prst="roundRect">
          <a:avLst/>
        </a:prstGeom>
        <a:solidFill>
          <a:schemeClr val="accent6">
            <a:lumMod val="60000"/>
            <a:lumOff val="4000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kern="1200" dirty="0" smtClean="0">
              <a:solidFill>
                <a:schemeClr val="tx1"/>
              </a:solidFill>
            </a:rPr>
            <a:t>Pengajuan permohonan nomor </a:t>
          </a:r>
          <a:r>
            <a:rPr lang="en-US" sz="2000" b="1" kern="1200" dirty="0" smtClean="0">
              <a:solidFill>
                <a:srgbClr val="0000FF"/>
              </a:solidFill>
            </a:rPr>
            <a:t>R</a:t>
          </a:r>
          <a:r>
            <a:rPr lang="id-ID" sz="2000" b="1" kern="1200" dirty="0" smtClean="0">
              <a:solidFill>
                <a:srgbClr val="0000FF"/>
              </a:solidFill>
            </a:rPr>
            <a:t>EGISTER</a:t>
          </a:r>
          <a:r>
            <a:rPr lang="en-US" sz="2000" b="1" kern="1200" dirty="0" smtClean="0">
              <a:solidFill>
                <a:srgbClr val="0000FF"/>
              </a:solidFill>
            </a:rPr>
            <a:t> </a:t>
          </a:r>
          <a:r>
            <a:rPr lang="en-US" sz="2000" b="1" kern="1200" dirty="0" err="1" smtClean="0">
              <a:solidFill>
                <a:schemeClr val="tx1"/>
              </a:solidFill>
            </a:rPr>
            <a:t>ke</a:t>
          </a:r>
          <a:r>
            <a:rPr lang="en-US" sz="2000" b="1" kern="1200" dirty="0" smtClean="0">
              <a:solidFill>
                <a:schemeClr val="tx1"/>
              </a:solidFill>
            </a:rPr>
            <a:t> DJPPR</a:t>
          </a:r>
          <a:endParaRPr lang="en-US" sz="2000" b="1" kern="1200" dirty="0">
            <a:solidFill>
              <a:schemeClr val="tx1"/>
            </a:solidFill>
          </a:endParaRPr>
        </a:p>
      </dsp:txBody>
      <dsp:txXfrm>
        <a:off x="0" y="1600191"/>
        <a:ext cx="2201167" cy="2113776"/>
      </dsp:txXfrm>
    </dsp:sp>
    <dsp:sp modelId="{712A004F-1E20-42CA-A223-ACB2EE96D79B}">
      <dsp:nvSpPr>
        <dsp:cNvPr id="0" name=""/>
        <dsp:cNvSpPr/>
      </dsp:nvSpPr>
      <dsp:spPr>
        <a:xfrm>
          <a:off x="2315802" y="1585331"/>
          <a:ext cx="2201167" cy="2113776"/>
        </a:xfrm>
        <a:prstGeom prst="roundRect">
          <a:avLst/>
        </a:prstGeom>
        <a:solidFill>
          <a:srgbClr val="00B0F0"/>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kern="1200" dirty="0" smtClean="0">
              <a:solidFill>
                <a:schemeClr val="tx1"/>
              </a:solidFill>
            </a:rPr>
            <a:t>Pengajuan persetujuan pembukaan </a:t>
          </a:r>
          <a:r>
            <a:rPr lang="id-ID" sz="2000" b="1" kern="1200" dirty="0" smtClean="0">
              <a:solidFill>
                <a:srgbClr val="0000FF"/>
              </a:solidFill>
            </a:rPr>
            <a:t>REKENING HIBAH</a:t>
          </a:r>
          <a:r>
            <a:rPr lang="en-US" sz="2000" b="1" kern="1200" dirty="0" smtClean="0">
              <a:solidFill>
                <a:srgbClr val="0000FF"/>
              </a:solidFill>
            </a:rPr>
            <a:t> </a:t>
          </a:r>
          <a:r>
            <a:rPr lang="en-US" sz="2000" b="1" kern="1200" dirty="0" err="1" smtClean="0">
              <a:solidFill>
                <a:schemeClr val="tx1"/>
              </a:solidFill>
            </a:rPr>
            <a:t>Ke</a:t>
          </a:r>
          <a:r>
            <a:rPr lang="en-US" sz="2000" b="1" kern="1200" dirty="0" smtClean="0">
              <a:solidFill>
                <a:schemeClr val="tx1"/>
              </a:solidFill>
            </a:rPr>
            <a:t> KPPN</a:t>
          </a:r>
          <a:endParaRPr lang="en-US" sz="2000" b="1" kern="1200" dirty="0">
            <a:solidFill>
              <a:schemeClr val="tx1"/>
            </a:solidFill>
          </a:endParaRPr>
        </a:p>
      </dsp:txBody>
      <dsp:txXfrm>
        <a:off x="2315802" y="1585331"/>
        <a:ext cx="2201167" cy="2113776"/>
      </dsp:txXfrm>
    </dsp:sp>
    <dsp:sp modelId="{48B0ABB1-9C4A-4C52-BC1E-EDCC36A6E43C}">
      <dsp:nvSpPr>
        <dsp:cNvPr id="0" name=""/>
        <dsp:cNvSpPr/>
      </dsp:nvSpPr>
      <dsp:spPr>
        <a:xfrm>
          <a:off x="4627029" y="1585331"/>
          <a:ext cx="2201167" cy="2113776"/>
        </a:xfrm>
        <a:prstGeom prst="roundRect">
          <a:avLst/>
        </a:prstGeom>
        <a:solidFill>
          <a:srgbClr val="92D050"/>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kern="1200" dirty="0" smtClean="0">
              <a:solidFill>
                <a:schemeClr val="tx1"/>
              </a:solidFill>
            </a:rPr>
            <a:t>Penyesuaian pagu hibah dalam </a:t>
          </a:r>
          <a:r>
            <a:rPr lang="id-ID" sz="2000" b="1" kern="1200" baseline="0" dirty="0" smtClean="0">
              <a:solidFill>
                <a:schemeClr val="tx1"/>
              </a:solidFill>
            </a:rPr>
            <a:t>DIPA</a:t>
          </a:r>
          <a:r>
            <a:rPr lang="en-US" sz="2000" b="1" kern="1200" dirty="0" smtClean="0">
              <a:solidFill>
                <a:srgbClr val="0000FF"/>
              </a:solidFill>
            </a:rPr>
            <a:t> (REVISI DIPA)</a:t>
          </a:r>
          <a:r>
            <a:rPr lang="en-US" sz="2000" b="1" kern="1200" dirty="0" smtClean="0">
              <a:solidFill>
                <a:schemeClr val="tx1"/>
              </a:solidFill>
            </a:rPr>
            <a:t> </a:t>
          </a:r>
          <a:r>
            <a:rPr lang="en-US" sz="2000" b="1" kern="1200" dirty="0" err="1" smtClean="0">
              <a:solidFill>
                <a:schemeClr val="tx1"/>
              </a:solidFill>
            </a:rPr>
            <a:t>ke</a:t>
          </a:r>
          <a:r>
            <a:rPr lang="en-US" sz="2000" b="1" kern="1200" dirty="0" smtClean="0">
              <a:solidFill>
                <a:schemeClr val="tx1"/>
              </a:solidFill>
            </a:rPr>
            <a:t> </a:t>
          </a:r>
          <a:r>
            <a:rPr lang="en-US" sz="2000" b="1" kern="1200" dirty="0" smtClean="0">
              <a:solidFill>
                <a:srgbClr val="0000CC"/>
              </a:solidFill>
            </a:rPr>
            <a:t>DJA</a:t>
          </a:r>
          <a:r>
            <a:rPr lang="en-US" sz="2000" b="1" kern="1200" dirty="0" smtClean="0">
              <a:solidFill>
                <a:schemeClr val="tx1"/>
              </a:solidFill>
            </a:rPr>
            <a:t>/ </a:t>
          </a:r>
          <a:r>
            <a:rPr lang="en-US" sz="2000" b="1" kern="1200" dirty="0" err="1" smtClean="0">
              <a:solidFill>
                <a:schemeClr val="tx1"/>
              </a:solidFill>
            </a:rPr>
            <a:t>Kanwil</a:t>
          </a:r>
          <a:r>
            <a:rPr lang="en-US" sz="2000" b="1" kern="1200" dirty="0" smtClean="0">
              <a:solidFill>
                <a:schemeClr val="tx1"/>
              </a:solidFill>
            </a:rPr>
            <a:t> DJPBN</a:t>
          </a:r>
          <a:endParaRPr lang="en-US" sz="2000" b="1" kern="1200" dirty="0">
            <a:solidFill>
              <a:schemeClr val="tx1"/>
            </a:solidFill>
          </a:endParaRPr>
        </a:p>
      </dsp:txBody>
      <dsp:txXfrm>
        <a:off x="4627029" y="1585331"/>
        <a:ext cx="2201167" cy="2113776"/>
      </dsp:txXfrm>
    </dsp:sp>
    <dsp:sp modelId="{48C87282-CF70-474D-8195-F1C892943AD0}">
      <dsp:nvSpPr>
        <dsp:cNvPr id="0" name=""/>
        <dsp:cNvSpPr/>
      </dsp:nvSpPr>
      <dsp:spPr>
        <a:xfrm>
          <a:off x="6938255" y="1585331"/>
          <a:ext cx="2201167" cy="2113776"/>
        </a:xfrm>
        <a:prstGeom prst="roundRect">
          <a:avLst/>
        </a:prstGeom>
        <a:solidFill>
          <a:srgbClr val="FFC000"/>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err="1" smtClean="0">
              <a:solidFill>
                <a:schemeClr val="tx1"/>
              </a:solidFill>
            </a:rPr>
            <a:t>Pengajuan</a:t>
          </a:r>
          <a:r>
            <a:rPr lang="en-US" sz="2000" b="1" kern="1200" dirty="0" smtClean="0">
              <a:solidFill>
                <a:schemeClr val="tx1"/>
              </a:solidFill>
            </a:rPr>
            <a:t> </a:t>
          </a:r>
          <a:r>
            <a:rPr lang="id-ID" sz="2000" b="1" kern="1200" dirty="0" smtClean="0">
              <a:solidFill>
                <a:srgbClr val="0000FF"/>
              </a:solidFill>
            </a:rPr>
            <a:t>PENGESAHAN</a:t>
          </a:r>
          <a:r>
            <a:rPr lang="en-US" sz="2000" b="1" kern="1200" dirty="0" smtClean="0">
              <a:solidFill>
                <a:schemeClr val="tx1"/>
              </a:solidFill>
            </a:rPr>
            <a:t> </a:t>
          </a:r>
          <a:r>
            <a:rPr lang="en-US" sz="2000" b="1" kern="1200" dirty="0" err="1" smtClean="0">
              <a:solidFill>
                <a:schemeClr val="tx1"/>
              </a:solidFill>
            </a:rPr>
            <a:t>ke</a:t>
          </a:r>
          <a:r>
            <a:rPr lang="en-US" sz="2000" b="1" kern="1200" dirty="0" smtClean="0">
              <a:solidFill>
                <a:schemeClr val="tx1"/>
              </a:solidFill>
            </a:rPr>
            <a:t> KPPN</a:t>
          </a:r>
          <a:endParaRPr lang="en-US" sz="2000" b="1" kern="1200" dirty="0">
            <a:solidFill>
              <a:schemeClr val="tx1"/>
            </a:solidFill>
          </a:endParaRPr>
        </a:p>
      </dsp:txBody>
      <dsp:txXfrm>
        <a:off x="6938255" y="1585331"/>
        <a:ext cx="2201167" cy="211377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5119257-8CC8-44AF-9B6C-3B9F62F12997}">
      <dsp:nvSpPr>
        <dsp:cNvPr id="0" name=""/>
        <dsp:cNvSpPr/>
      </dsp:nvSpPr>
      <dsp:spPr>
        <a:xfrm>
          <a:off x="0" y="819191"/>
          <a:ext cx="8153400" cy="6048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6515F8E-8534-429C-802D-22C182262226}">
      <dsp:nvSpPr>
        <dsp:cNvPr id="0" name=""/>
        <dsp:cNvSpPr/>
      </dsp:nvSpPr>
      <dsp:spPr>
        <a:xfrm>
          <a:off x="389356" y="75684"/>
          <a:ext cx="7759598" cy="1097747"/>
        </a:xfrm>
        <a:prstGeom prst="roundRect">
          <a:avLst/>
        </a:prstGeom>
        <a:solidFill>
          <a:schemeClr val="tx2">
            <a:lumMod val="5000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889000">
            <a:lnSpc>
              <a:spcPct val="90000"/>
            </a:lnSpc>
            <a:spcBef>
              <a:spcPct val="0"/>
            </a:spcBef>
            <a:spcAft>
              <a:spcPct val="35000"/>
            </a:spcAft>
          </a:pPr>
          <a:r>
            <a:rPr lang="en-US" sz="2000" kern="1200" dirty="0" err="1" smtClean="0">
              <a:latin typeface="Arial" panose="020B0604020202020204" pitchFamily="34" charset="0"/>
              <a:cs typeface="Arial" panose="020B0604020202020204" pitchFamily="34" charset="0"/>
            </a:rPr>
            <a:t>Transaksi</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dalam</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mata</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uang</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asing</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harus</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dibukukan</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dalam</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mata</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uang</a:t>
          </a:r>
          <a:r>
            <a:rPr lang="en-US" sz="2000" kern="1200" dirty="0" smtClean="0">
              <a:latin typeface="Arial" panose="020B0604020202020204" pitchFamily="34" charset="0"/>
              <a:cs typeface="Arial" panose="020B0604020202020204" pitchFamily="34" charset="0"/>
            </a:rPr>
            <a:t> rupiah </a:t>
          </a:r>
          <a:r>
            <a:rPr lang="en-US" sz="2000" kern="1200" dirty="0" err="1" smtClean="0">
              <a:latin typeface="Arial" panose="020B0604020202020204" pitchFamily="34" charset="0"/>
              <a:cs typeface="Arial" panose="020B0604020202020204" pitchFamily="34" charset="0"/>
            </a:rPr>
            <a:t>dengan</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menjabarkan</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jumlah</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mata</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uang</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asing</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tersebut</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menurut</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kurs</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transaksi</a:t>
          </a:r>
          <a:r>
            <a:rPr lang="en-US" sz="2000" kern="1200" dirty="0" smtClean="0">
              <a:latin typeface="Arial" panose="020B0604020202020204" pitchFamily="34" charset="0"/>
              <a:cs typeface="Arial" panose="020B0604020202020204" pitchFamily="34" charset="0"/>
            </a:rPr>
            <a:t>.</a:t>
          </a:r>
          <a:endParaRPr lang="en-US" sz="2000" kern="1200" dirty="0">
            <a:latin typeface="Arial" panose="020B0604020202020204" pitchFamily="34" charset="0"/>
            <a:cs typeface="Arial" panose="020B0604020202020204" pitchFamily="34" charset="0"/>
          </a:endParaRPr>
        </a:p>
      </dsp:txBody>
      <dsp:txXfrm>
        <a:off x="389356" y="75684"/>
        <a:ext cx="7759598" cy="1097747"/>
      </dsp:txXfrm>
    </dsp:sp>
    <dsp:sp modelId="{C376A6D0-EDCA-4C96-ACA0-EFC88F487D6C}">
      <dsp:nvSpPr>
        <dsp:cNvPr id="0" name=""/>
        <dsp:cNvSpPr/>
      </dsp:nvSpPr>
      <dsp:spPr>
        <a:xfrm>
          <a:off x="0" y="2338474"/>
          <a:ext cx="8153400" cy="6048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C473043-4AC5-4E91-B76D-C357368C4293}">
      <dsp:nvSpPr>
        <dsp:cNvPr id="0" name=""/>
        <dsp:cNvSpPr/>
      </dsp:nvSpPr>
      <dsp:spPr>
        <a:xfrm>
          <a:off x="407670" y="1553591"/>
          <a:ext cx="7355728" cy="1139122"/>
        </a:xfrm>
        <a:prstGeom prst="roundRect">
          <a:avLst/>
        </a:prstGeom>
        <a:solidFill>
          <a:srgbClr val="FF4E5E"/>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215725" tIns="0" rIns="215725" bIns="0" numCol="1" spcCol="1270" anchor="ctr" anchorCtr="0">
          <a:noAutofit/>
        </a:bodyPr>
        <a:lstStyle/>
        <a:p>
          <a:pPr lvl="0" algn="l" defTabSz="889000">
            <a:lnSpc>
              <a:spcPct val="90000"/>
            </a:lnSpc>
            <a:spcBef>
              <a:spcPct val="0"/>
            </a:spcBef>
            <a:spcAft>
              <a:spcPct val="35000"/>
            </a:spcAft>
          </a:pPr>
          <a:r>
            <a:rPr lang="en-US" sz="2000" kern="1200" dirty="0" err="1" smtClean="0">
              <a:latin typeface="Arial" panose="020B0604020202020204" pitchFamily="34" charset="0"/>
              <a:cs typeface="Arial" panose="020B0604020202020204" pitchFamily="34" charset="0"/>
            </a:rPr>
            <a:t>Terhadap</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pendapatan</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hibah</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dalam</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bentuk</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uang</a:t>
          </a:r>
          <a:r>
            <a:rPr lang="en-US" sz="2000" kern="1200" dirty="0" smtClean="0">
              <a:latin typeface="Arial" panose="020B0604020202020204" pitchFamily="34" charset="0"/>
              <a:cs typeface="Arial" panose="020B0604020202020204" pitchFamily="34" charset="0"/>
            </a:rPr>
            <a:t> yang </a:t>
          </a:r>
          <a:r>
            <a:rPr lang="en-US" sz="2000" kern="1200" dirty="0" err="1" smtClean="0">
              <a:latin typeface="Arial" panose="020B0604020202020204" pitchFamily="34" charset="0"/>
              <a:cs typeface="Arial" panose="020B0604020202020204" pitchFamily="34" charset="0"/>
            </a:rPr>
            <a:t>diterima</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dalam</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valas</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satker</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disarankan</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untuk</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mengkonversi</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seluruh</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valas</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dalam</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mata</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uang</a:t>
          </a:r>
          <a:r>
            <a:rPr lang="en-US" sz="2000" kern="1200" dirty="0" smtClean="0">
              <a:latin typeface="Arial" panose="020B0604020202020204" pitchFamily="34" charset="0"/>
              <a:cs typeface="Arial" panose="020B0604020202020204" pitchFamily="34" charset="0"/>
            </a:rPr>
            <a:t> rupiah.</a:t>
          </a:r>
          <a:endParaRPr lang="en-US" sz="2000" kern="1200" dirty="0">
            <a:latin typeface="Arial" panose="020B0604020202020204" pitchFamily="34" charset="0"/>
            <a:cs typeface="Arial" panose="020B0604020202020204" pitchFamily="34" charset="0"/>
          </a:endParaRPr>
        </a:p>
      </dsp:txBody>
      <dsp:txXfrm>
        <a:off x="407670" y="1553591"/>
        <a:ext cx="7355728" cy="1139122"/>
      </dsp:txXfrm>
    </dsp:sp>
    <dsp:sp modelId="{8440BB80-394E-4261-B149-083CBE01ECBA}">
      <dsp:nvSpPr>
        <dsp:cNvPr id="0" name=""/>
        <dsp:cNvSpPr/>
      </dsp:nvSpPr>
      <dsp:spPr>
        <a:xfrm>
          <a:off x="0" y="3687112"/>
          <a:ext cx="8153400" cy="6048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C1F710C-34B5-4380-BF76-8848CB05E1B2}">
      <dsp:nvSpPr>
        <dsp:cNvPr id="0" name=""/>
        <dsp:cNvSpPr/>
      </dsp:nvSpPr>
      <dsp:spPr>
        <a:xfrm>
          <a:off x="377473" y="3080440"/>
          <a:ext cx="7496586" cy="968477"/>
        </a:xfrm>
        <a:prstGeom prst="roundRect">
          <a:avLst/>
        </a:prstGeom>
        <a:solidFill>
          <a:schemeClr val="tx2">
            <a:lumMod val="5000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889000">
            <a:lnSpc>
              <a:spcPct val="90000"/>
            </a:lnSpc>
            <a:spcBef>
              <a:spcPct val="0"/>
            </a:spcBef>
            <a:spcAft>
              <a:spcPct val="35000"/>
            </a:spcAft>
          </a:pPr>
          <a:r>
            <a:rPr lang="en-US" sz="2000" kern="1200" dirty="0" err="1" smtClean="0">
              <a:latin typeface="Arial" panose="020B0604020202020204" pitchFamily="34" charset="0"/>
              <a:cs typeface="Arial" panose="020B0604020202020204" pitchFamily="34" charset="0"/>
            </a:rPr>
            <a:t>Pendapatan</a:t>
          </a:r>
          <a:r>
            <a:rPr lang="en-US" sz="2000" kern="1200" dirty="0" smtClean="0">
              <a:latin typeface="Arial" panose="020B0604020202020204" pitchFamily="34" charset="0"/>
              <a:cs typeface="Arial" panose="020B0604020202020204" pitchFamily="34" charset="0"/>
            </a:rPr>
            <a:t> yang </a:t>
          </a:r>
          <a:r>
            <a:rPr lang="en-US" sz="2000" kern="1200" dirty="0" err="1" smtClean="0">
              <a:latin typeface="Arial" panose="020B0604020202020204" pitchFamily="34" charset="0"/>
              <a:cs typeface="Arial" panose="020B0604020202020204" pitchFamily="34" charset="0"/>
            </a:rPr>
            <a:t>disahkan</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sebesar</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realisasi</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jumlah</a:t>
          </a:r>
          <a:r>
            <a:rPr lang="en-US" sz="2000" kern="1200" dirty="0" smtClean="0">
              <a:latin typeface="Arial" panose="020B0604020202020204" pitchFamily="34" charset="0"/>
              <a:cs typeface="Arial" panose="020B0604020202020204" pitchFamily="34" charset="0"/>
            </a:rPr>
            <a:t> rupiah </a:t>
          </a:r>
          <a:r>
            <a:rPr lang="en-US" sz="2000" kern="1200" dirty="0" err="1" smtClean="0">
              <a:latin typeface="Arial" panose="020B0604020202020204" pitchFamily="34" charset="0"/>
              <a:cs typeface="Arial" panose="020B0604020202020204" pitchFamily="34" charset="0"/>
            </a:rPr>
            <a:t>berdasarkan</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hasil</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konversi</a:t>
          </a:r>
          <a:r>
            <a:rPr lang="en-US" sz="2000" kern="1200" dirty="0" smtClean="0">
              <a:latin typeface="Arial" panose="020B0604020202020204" pitchFamily="34" charset="0"/>
              <a:cs typeface="Arial" panose="020B0604020202020204" pitchFamily="34" charset="0"/>
            </a:rPr>
            <a:t>. </a:t>
          </a:r>
          <a:endParaRPr lang="en-US" sz="2000" kern="1200" dirty="0">
            <a:latin typeface="Arial" panose="020B0604020202020204" pitchFamily="34" charset="0"/>
            <a:cs typeface="Arial" panose="020B0604020202020204" pitchFamily="34" charset="0"/>
          </a:endParaRPr>
        </a:p>
      </dsp:txBody>
      <dsp:txXfrm>
        <a:off x="377473" y="3080440"/>
        <a:ext cx="7496586" cy="968477"/>
      </dsp:txXfrm>
    </dsp:sp>
    <dsp:sp modelId="{0C34183F-474A-4C1A-9EF0-81228A629487}">
      <dsp:nvSpPr>
        <dsp:cNvPr id="0" name=""/>
        <dsp:cNvSpPr/>
      </dsp:nvSpPr>
      <dsp:spPr>
        <a:xfrm>
          <a:off x="0" y="4775752"/>
          <a:ext cx="8153400" cy="6048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8B03FC-7759-46D1-BCDF-5E6380F66D8B}">
      <dsp:nvSpPr>
        <dsp:cNvPr id="0" name=""/>
        <dsp:cNvSpPr/>
      </dsp:nvSpPr>
      <dsp:spPr>
        <a:xfrm>
          <a:off x="388162" y="4421512"/>
          <a:ext cx="7763239" cy="708480"/>
        </a:xfrm>
        <a:prstGeom prst="roundRect">
          <a:avLst/>
        </a:prstGeom>
        <a:solidFill>
          <a:srgbClr val="FF4E5E"/>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725" tIns="0" rIns="215725" bIns="0" numCol="1" spcCol="1270" anchor="ctr" anchorCtr="0">
          <a:noAutofit/>
        </a:bodyPr>
        <a:lstStyle/>
        <a:p>
          <a:pPr lvl="0" algn="l" defTabSz="889000">
            <a:lnSpc>
              <a:spcPct val="90000"/>
            </a:lnSpc>
            <a:spcBef>
              <a:spcPct val="0"/>
            </a:spcBef>
            <a:spcAft>
              <a:spcPct val="35000"/>
            </a:spcAft>
          </a:pPr>
          <a:r>
            <a:rPr lang="en-US" sz="2000" kern="1200" dirty="0" err="1" smtClean="0">
              <a:latin typeface="Arial" panose="020B0604020202020204" pitchFamily="34" charset="0"/>
              <a:cs typeface="Arial" panose="020B0604020202020204" pitchFamily="34" charset="0"/>
            </a:rPr>
            <a:t>Dengan</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demikian</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maka</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tidak</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akan</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terjadi</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selisih</a:t>
          </a:r>
          <a:r>
            <a:rPr lang="en-US" sz="2000" kern="1200" dirty="0" smtClean="0">
              <a:latin typeface="Arial" panose="020B0604020202020204" pitchFamily="34" charset="0"/>
              <a:cs typeface="Arial" panose="020B0604020202020204" pitchFamily="34" charset="0"/>
            </a:rPr>
            <a:t> </a:t>
          </a:r>
          <a:r>
            <a:rPr lang="en-US" sz="2000" kern="1200" dirty="0" err="1" smtClean="0">
              <a:latin typeface="Arial" panose="020B0604020202020204" pitchFamily="34" charset="0"/>
              <a:cs typeface="Arial" panose="020B0604020202020204" pitchFamily="34" charset="0"/>
            </a:rPr>
            <a:t>kurs</a:t>
          </a:r>
          <a:endParaRPr lang="en-US" sz="2000" kern="1200" dirty="0">
            <a:latin typeface="Arial" panose="020B0604020202020204" pitchFamily="34" charset="0"/>
            <a:cs typeface="Arial" panose="020B0604020202020204" pitchFamily="34" charset="0"/>
          </a:endParaRPr>
        </a:p>
      </dsp:txBody>
      <dsp:txXfrm>
        <a:off x="388162" y="4421512"/>
        <a:ext cx="7763239" cy="70848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7B3751-BBD1-4E51-820C-3F330FCFBAB5}">
      <dsp:nvSpPr>
        <dsp:cNvPr id="0" name=""/>
        <dsp:cNvSpPr/>
      </dsp:nvSpPr>
      <dsp:spPr>
        <a:xfrm>
          <a:off x="2411" y="0"/>
          <a:ext cx="2937420" cy="990600"/>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rPr>
            <a:t>LRA</a:t>
          </a:r>
          <a:endParaRPr lang="en-US" sz="1800" b="1" kern="1200" dirty="0">
            <a:solidFill>
              <a:schemeClr val="bg1"/>
            </a:solidFill>
          </a:endParaRPr>
        </a:p>
      </dsp:txBody>
      <dsp:txXfrm>
        <a:off x="2411" y="0"/>
        <a:ext cx="2937420" cy="990600"/>
      </dsp:txXfrm>
    </dsp:sp>
    <dsp:sp modelId="{1D452043-89AC-4CD3-8164-CFA54F8D1DF7}">
      <dsp:nvSpPr>
        <dsp:cNvPr id="0" name=""/>
        <dsp:cNvSpPr/>
      </dsp:nvSpPr>
      <dsp:spPr>
        <a:xfrm>
          <a:off x="2646089" y="0"/>
          <a:ext cx="2937420" cy="990600"/>
        </a:xfrm>
        <a:prstGeom prst="chevron">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rPr>
            <a:t>LAK</a:t>
          </a:r>
          <a:endParaRPr lang="en-US" sz="1800" b="1" kern="1200" dirty="0">
            <a:solidFill>
              <a:schemeClr val="bg1"/>
            </a:solidFill>
          </a:endParaRPr>
        </a:p>
      </dsp:txBody>
      <dsp:txXfrm>
        <a:off x="2646089" y="0"/>
        <a:ext cx="2937420" cy="990600"/>
      </dsp:txXfrm>
    </dsp:sp>
    <dsp:sp modelId="{5B252F4D-EF11-4A47-B38F-966877474BF8}">
      <dsp:nvSpPr>
        <dsp:cNvPr id="0" name=""/>
        <dsp:cNvSpPr/>
      </dsp:nvSpPr>
      <dsp:spPr>
        <a:xfrm>
          <a:off x="5289768" y="0"/>
          <a:ext cx="2937420" cy="990600"/>
        </a:xfrm>
        <a:prstGeom prst="chevron">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rPr>
            <a:t>LAPORAN PERUBAHAN SAL</a:t>
          </a:r>
          <a:endParaRPr lang="en-US" sz="1800" b="1" kern="1200" dirty="0">
            <a:solidFill>
              <a:schemeClr val="bg1"/>
            </a:solidFill>
          </a:endParaRPr>
        </a:p>
      </dsp:txBody>
      <dsp:txXfrm>
        <a:off x="5289768" y="0"/>
        <a:ext cx="2937420" cy="99060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7B3751-BBD1-4E51-820C-3F330FCFBAB5}">
      <dsp:nvSpPr>
        <dsp:cNvPr id="0" name=""/>
        <dsp:cNvSpPr/>
      </dsp:nvSpPr>
      <dsp:spPr>
        <a:xfrm>
          <a:off x="2411" y="228601"/>
          <a:ext cx="2937420" cy="914395"/>
        </a:xfrm>
        <a:prstGeom prst="chevron">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rPr>
            <a:t>LO</a:t>
          </a:r>
          <a:endParaRPr lang="en-US" sz="1800" b="1" kern="1200" dirty="0">
            <a:solidFill>
              <a:schemeClr val="bg1"/>
            </a:solidFill>
          </a:endParaRPr>
        </a:p>
      </dsp:txBody>
      <dsp:txXfrm>
        <a:off x="2411" y="228601"/>
        <a:ext cx="2937420" cy="914395"/>
      </dsp:txXfrm>
    </dsp:sp>
    <dsp:sp modelId="{C39ACCE5-5521-4110-8566-0BD4B1C456F6}">
      <dsp:nvSpPr>
        <dsp:cNvPr id="0" name=""/>
        <dsp:cNvSpPr/>
      </dsp:nvSpPr>
      <dsp:spPr>
        <a:xfrm>
          <a:off x="2646089" y="228601"/>
          <a:ext cx="2937420" cy="914395"/>
        </a:xfrm>
        <a:prstGeom prst="chevron">
          <a:avLst/>
        </a:prstGeom>
        <a:gradFill rotWithShape="0">
          <a:gsLst>
            <a:gs pos="0">
              <a:schemeClr val="accent5">
                <a:hueOff val="-4966938"/>
                <a:satOff val="19906"/>
                <a:lumOff val="4314"/>
                <a:alphaOff val="0"/>
                <a:shade val="51000"/>
                <a:satMod val="130000"/>
              </a:schemeClr>
            </a:gs>
            <a:gs pos="80000">
              <a:schemeClr val="accent5">
                <a:hueOff val="-4966938"/>
                <a:satOff val="19906"/>
                <a:lumOff val="4314"/>
                <a:alphaOff val="0"/>
                <a:shade val="93000"/>
                <a:satMod val="130000"/>
              </a:schemeClr>
            </a:gs>
            <a:gs pos="100000">
              <a:schemeClr val="accent5">
                <a:hueOff val="-4966938"/>
                <a:satOff val="19906"/>
                <a:lumOff val="431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rPr>
            <a:t>LAPORAN PERUBAHAN EKUITAS</a:t>
          </a:r>
          <a:endParaRPr lang="en-US" sz="1800" b="1" kern="1200" dirty="0">
            <a:solidFill>
              <a:schemeClr val="bg1"/>
            </a:solidFill>
          </a:endParaRPr>
        </a:p>
      </dsp:txBody>
      <dsp:txXfrm>
        <a:off x="2646089" y="228601"/>
        <a:ext cx="2937420" cy="914395"/>
      </dsp:txXfrm>
    </dsp:sp>
    <dsp:sp modelId="{5B252F4D-EF11-4A47-B38F-966877474BF8}">
      <dsp:nvSpPr>
        <dsp:cNvPr id="0" name=""/>
        <dsp:cNvSpPr/>
      </dsp:nvSpPr>
      <dsp:spPr>
        <a:xfrm>
          <a:off x="5289768" y="228601"/>
          <a:ext cx="2937420" cy="914395"/>
        </a:xfrm>
        <a:prstGeom prst="chevron">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rPr>
            <a:t>NERACA</a:t>
          </a:r>
          <a:endParaRPr lang="en-US" sz="1800" b="1" kern="1200" dirty="0">
            <a:solidFill>
              <a:schemeClr val="bg1"/>
            </a:solidFill>
          </a:endParaRPr>
        </a:p>
      </dsp:txBody>
      <dsp:txXfrm>
        <a:off x="5289768" y="228601"/>
        <a:ext cx="2937420" cy="914395"/>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3601DBD-8855-4A6E-8D94-A23240DD638D}">
      <dsp:nvSpPr>
        <dsp:cNvPr id="0" name=""/>
        <dsp:cNvSpPr/>
      </dsp:nvSpPr>
      <dsp:spPr>
        <a:xfrm>
          <a:off x="5357" y="391649"/>
          <a:ext cx="1601390" cy="960834"/>
        </a:xfrm>
        <a:prstGeom prst="roundRect">
          <a:avLst>
            <a:gd name="adj" fmla="val 10000"/>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en-US" sz="3800" kern="1200" dirty="0" smtClean="0"/>
            <a:t>Donor</a:t>
          </a:r>
          <a:endParaRPr lang="en-US" sz="3800" kern="1200" dirty="0"/>
        </a:p>
      </dsp:txBody>
      <dsp:txXfrm>
        <a:off x="5357" y="391649"/>
        <a:ext cx="1601390" cy="960834"/>
      </dsp:txXfrm>
    </dsp:sp>
    <dsp:sp modelId="{C4ED0D00-A329-4D4B-8368-464400B198A3}">
      <dsp:nvSpPr>
        <dsp:cNvPr id="0" name=""/>
        <dsp:cNvSpPr/>
      </dsp:nvSpPr>
      <dsp:spPr>
        <a:xfrm>
          <a:off x="1766887" y="673494"/>
          <a:ext cx="339494" cy="397144"/>
        </a:xfrm>
        <a:prstGeom prst="rightArrow">
          <a:avLst>
            <a:gd name="adj1" fmla="val 60000"/>
            <a:gd name="adj2" fmla="val 50000"/>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w="9525" cap="flat" cmpd="sng" algn="ctr">
          <a:solidFill>
            <a:schemeClr val="accent2">
              <a:shade val="95000"/>
              <a:satMod val="105000"/>
            </a:schemeClr>
          </a:solidFill>
          <a:prstDash val="solid"/>
        </a:ln>
        <a:effectLst>
          <a:outerShdw blurRad="40000" dist="23000" dir="5400000" rotWithShape="0">
            <a:srgbClr val="000000">
              <a:alpha val="35000"/>
            </a:srgbClr>
          </a:outerShdw>
        </a:effectLst>
      </dsp:spPr>
      <dsp:style>
        <a:lnRef idx="1">
          <a:schemeClr val="accent2"/>
        </a:lnRef>
        <a:fillRef idx="3">
          <a:schemeClr val="accent2"/>
        </a:fillRef>
        <a:effectRef idx="2">
          <a:schemeClr val="accent2"/>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chemeClr val="bg1"/>
            </a:solidFill>
          </a:endParaRPr>
        </a:p>
      </dsp:txBody>
      <dsp:txXfrm>
        <a:off x="1766887" y="673494"/>
        <a:ext cx="339494" cy="397144"/>
      </dsp:txXfrm>
    </dsp:sp>
    <dsp:sp modelId="{240FB6DE-1956-4E89-A4B2-7CF2A146AA64}">
      <dsp:nvSpPr>
        <dsp:cNvPr id="0" name=""/>
        <dsp:cNvSpPr/>
      </dsp:nvSpPr>
      <dsp:spPr>
        <a:xfrm>
          <a:off x="2247304" y="391649"/>
          <a:ext cx="1601390" cy="960834"/>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err="1" smtClean="0"/>
            <a:t>Pihak</a:t>
          </a:r>
          <a:r>
            <a:rPr lang="en-US" sz="2000" b="1" kern="1200" dirty="0" smtClean="0"/>
            <a:t> ke-3</a:t>
          </a:r>
          <a:endParaRPr lang="en-US" sz="2000" b="1" kern="1200" dirty="0"/>
        </a:p>
      </dsp:txBody>
      <dsp:txXfrm>
        <a:off x="2247304" y="391649"/>
        <a:ext cx="1601390" cy="960834"/>
      </dsp:txXfrm>
    </dsp:sp>
    <dsp:sp modelId="{FE97C8E2-45A5-4C3C-804A-EEB134A8269C}">
      <dsp:nvSpPr>
        <dsp:cNvPr id="0" name=""/>
        <dsp:cNvSpPr/>
      </dsp:nvSpPr>
      <dsp:spPr>
        <a:xfrm>
          <a:off x="4008834" y="673494"/>
          <a:ext cx="339494" cy="397144"/>
        </a:xfrm>
        <a:prstGeom prst="rightArrow">
          <a:avLst>
            <a:gd name="adj1" fmla="val 60000"/>
            <a:gd name="adj2" fmla="val 50000"/>
          </a:avLst>
        </a:prstGeom>
        <a:solidFill>
          <a:schemeClr val="accent5">
            <a:hueOff val="-9933876"/>
            <a:satOff val="39811"/>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chemeClr val="bg1"/>
            </a:solidFill>
          </a:endParaRPr>
        </a:p>
      </dsp:txBody>
      <dsp:txXfrm>
        <a:off x="4008834" y="673494"/>
        <a:ext cx="339494" cy="397144"/>
      </dsp:txXfrm>
    </dsp:sp>
    <dsp:sp modelId="{0705BCE3-3236-4F2E-BDCE-A1B728FA8FF9}">
      <dsp:nvSpPr>
        <dsp:cNvPr id="0" name=""/>
        <dsp:cNvSpPr/>
      </dsp:nvSpPr>
      <dsp:spPr>
        <a:xfrm>
          <a:off x="4489251" y="391649"/>
          <a:ext cx="1601390" cy="960834"/>
        </a:xfrm>
        <a:prstGeom prst="roundRect">
          <a:avLst>
            <a:gd name="adj" fmla="val 10000"/>
          </a:avLst>
        </a:prstGeom>
        <a:solidFill>
          <a:srgbClr val="92D050"/>
        </a:solidFill>
        <a:ln w="9525" cap="flat" cmpd="sng" algn="ctr">
          <a:solidFill>
            <a:schemeClr val="accent2">
              <a:shade val="95000"/>
              <a:satMod val="105000"/>
            </a:schemeClr>
          </a:solidFill>
          <a:prstDash val="solid"/>
        </a:ln>
        <a:effectLst>
          <a:outerShdw blurRad="40000" dist="23000" dir="5400000" rotWithShape="0">
            <a:srgbClr val="000000">
              <a:alpha val="35000"/>
            </a:srgbClr>
          </a:outerShdw>
        </a:effectLst>
      </dsp:spPr>
      <dsp:style>
        <a:lnRef idx="1">
          <a:schemeClr val="accent2"/>
        </a:lnRef>
        <a:fillRef idx="3">
          <a:schemeClr val="accent2"/>
        </a:fillRef>
        <a:effectRef idx="2">
          <a:schemeClr val="accent2"/>
        </a:effectRef>
        <a:fontRef idx="minor">
          <a:schemeClr val="lt1"/>
        </a:fontRef>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en-US" sz="3800" kern="1200" dirty="0" smtClean="0"/>
            <a:t>K/L</a:t>
          </a:r>
          <a:endParaRPr lang="en-US" sz="3800" kern="1200" dirty="0"/>
        </a:p>
      </dsp:txBody>
      <dsp:txXfrm>
        <a:off x="4489251" y="391649"/>
        <a:ext cx="1601390" cy="960834"/>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vl1pPr>
          </a:lstStyle>
          <a:p>
            <a:fld id="{110E0CEC-4C61-42D1-949B-90EBFA513158}" type="datetimeFigureOut">
              <a:rPr lang="en-US" smtClean="0"/>
              <a:pPr/>
              <a:t>8/26/2016</a:t>
            </a:fld>
            <a:endParaRPr lang="en-US"/>
          </a:p>
        </p:txBody>
      </p:sp>
      <p:sp>
        <p:nvSpPr>
          <p:cNvPr id="4" name="Footer Placeholder 3"/>
          <p:cNvSpPr>
            <a:spLocks noGrp="1"/>
          </p:cNvSpPr>
          <p:nvPr>
            <p:ph type="ftr" sz="quarter" idx="2"/>
          </p:nvPr>
        </p:nvSpPr>
        <p:spPr>
          <a:xfrm>
            <a:off x="0" y="9429750"/>
            <a:ext cx="2946400" cy="4984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8" y="9429750"/>
            <a:ext cx="2946400" cy="498475"/>
          </a:xfrm>
          <a:prstGeom prst="rect">
            <a:avLst/>
          </a:prstGeom>
        </p:spPr>
        <p:txBody>
          <a:bodyPr vert="horz" lIns="91440" tIns="45720" rIns="91440" bIns="45720" rtlCol="0" anchor="b"/>
          <a:lstStyle>
            <a:lvl1pPr algn="r">
              <a:defRPr sz="1200"/>
            </a:lvl1pPr>
          </a:lstStyle>
          <a:p>
            <a:fld id="{CB80F2BD-6205-4D35-BAF0-577619E76D9D}" type="slidenum">
              <a:rPr lang="en-US" smtClean="0"/>
              <a:pPr/>
              <a:t>‹#›</a:t>
            </a:fld>
            <a:endParaRPr lang="en-US"/>
          </a:p>
        </p:txBody>
      </p:sp>
    </p:spTree>
    <p:extLst>
      <p:ext uri="{BB962C8B-B14F-4D97-AF65-F5344CB8AC3E}">
        <p14:creationId xmlns:p14="http://schemas.microsoft.com/office/powerpoint/2010/main" xmlns="" val="23443691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BD3570DC-260B-48EA-B514-A65A30C1DF73}" type="datetimeFigureOut">
              <a:rPr lang="en-US" smtClean="0"/>
              <a:pPr/>
              <a:t>8/26/2016</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A2DD6FCC-B3F4-4397-9BBD-7F7ABEED31D8}" type="slidenum">
              <a:rPr lang="en-US" smtClean="0"/>
              <a:pPr/>
              <a:t>‹#›</a:t>
            </a:fld>
            <a:endParaRPr lang="en-US"/>
          </a:p>
        </p:txBody>
      </p:sp>
    </p:spTree>
    <p:extLst>
      <p:ext uri="{BB962C8B-B14F-4D97-AF65-F5344CB8AC3E}">
        <p14:creationId xmlns:p14="http://schemas.microsoft.com/office/powerpoint/2010/main" xmlns="" val="12288474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070D5A-CC77-45D5-9C65-3D7B638E513B}" type="slidenum">
              <a:rPr lang="en-US"/>
              <a:pPr/>
              <a:t>1</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599563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10</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2515628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11</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25610222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12</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3045413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13</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4904563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14</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3270651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15</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2056967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16</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5665374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17</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20085203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18</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26271717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19</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2641624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2</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11970825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20</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22402132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21</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32174820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22</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24076909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23</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36883277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24</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7741211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25</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20680939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26</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40532235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27</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12261612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29</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38847387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p:sp>
      <p:sp>
        <p:nvSpPr>
          <p:cNvPr id="6349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id-ID" altLang="en-US" smtClean="0"/>
          </a:p>
        </p:txBody>
      </p:sp>
      <p:sp>
        <p:nvSpPr>
          <p:cNvPr id="6349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Microsoft YaHei" panose="020B0503020204020204" pitchFamily="34" charset="-122"/>
              </a:defRPr>
            </a:lvl1pPr>
            <a:lvl2pPr marL="742950" indent="-285750">
              <a:defRPr>
                <a:solidFill>
                  <a:schemeClr val="tx1"/>
                </a:solidFill>
                <a:latin typeface="Times New Roman" panose="02020603050405020304" pitchFamily="18" charset="0"/>
                <a:ea typeface="Microsoft YaHei" panose="020B0503020204020204" pitchFamily="34" charset="-122"/>
              </a:defRPr>
            </a:lvl2pPr>
            <a:lvl3pPr marL="1143000" indent="-228600">
              <a:defRPr>
                <a:solidFill>
                  <a:schemeClr val="tx1"/>
                </a:solidFill>
                <a:latin typeface="Times New Roman" panose="02020603050405020304" pitchFamily="18" charset="0"/>
                <a:ea typeface="Microsoft YaHei" panose="020B0503020204020204" pitchFamily="34" charset="-122"/>
              </a:defRPr>
            </a:lvl3pPr>
            <a:lvl4pPr marL="1600200" indent="-228600">
              <a:defRPr>
                <a:solidFill>
                  <a:schemeClr val="tx1"/>
                </a:solidFill>
                <a:latin typeface="Times New Roman" panose="02020603050405020304" pitchFamily="18" charset="0"/>
                <a:ea typeface="Microsoft YaHei" panose="020B0503020204020204" pitchFamily="34" charset="-122"/>
              </a:defRPr>
            </a:lvl4pPr>
            <a:lvl5pPr marL="2057400" indent="-228600">
              <a:defRPr>
                <a:solidFill>
                  <a:schemeClr val="tx1"/>
                </a:solidFill>
                <a:latin typeface="Times New Roman" panose="02020603050405020304" pitchFamily="18" charset="0"/>
                <a:ea typeface="Microsoft YaHei" panose="020B0503020204020204" pitchFamily="34"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9pPr>
          </a:lstStyle>
          <a:p>
            <a:fld id="{78A12116-323B-44FB-AE12-5C1029AE9BD7}" type="slidenum">
              <a:rPr lang="en-US" altLang="en-US">
                <a:latin typeface="Arial" panose="020B0604020202020204" pitchFamily="34" charset="0"/>
                <a:ea typeface="Gulim" panose="020B0600000101010101" pitchFamily="34" charset="-127"/>
              </a:rPr>
              <a:pPr/>
              <a:t>31</a:t>
            </a:fld>
            <a:endParaRPr lang="en-US" altLang="en-US">
              <a:latin typeface="Arial" panose="020B0604020202020204" pitchFamily="34" charset="0"/>
              <a:ea typeface="Gulim" panose="020B0600000101010101" pitchFamily="34" charset="-127"/>
            </a:endParaRPr>
          </a:p>
        </p:txBody>
      </p:sp>
    </p:spTree>
    <p:extLst>
      <p:ext uri="{BB962C8B-B14F-4D97-AF65-F5344CB8AC3E}">
        <p14:creationId xmlns:p14="http://schemas.microsoft.com/office/powerpoint/2010/main" xmlns="" val="2770611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3</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12657815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p:sp>
      <p:sp>
        <p:nvSpPr>
          <p:cNvPr id="6861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id-ID" altLang="en-US" smtClean="0"/>
          </a:p>
        </p:txBody>
      </p:sp>
      <p:sp>
        <p:nvSpPr>
          <p:cNvPr id="6861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Microsoft YaHei" panose="020B0503020204020204" pitchFamily="34" charset="-122"/>
              </a:defRPr>
            </a:lvl1pPr>
            <a:lvl2pPr marL="742950" indent="-285750">
              <a:defRPr>
                <a:solidFill>
                  <a:schemeClr val="tx1"/>
                </a:solidFill>
                <a:latin typeface="Times New Roman" panose="02020603050405020304" pitchFamily="18" charset="0"/>
                <a:ea typeface="Microsoft YaHei" panose="020B0503020204020204" pitchFamily="34" charset="-122"/>
              </a:defRPr>
            </a:lvl2pPr>
            <a:lvl3pPr marL="1143000" indent="-228600">
              <a:defRPr>
                <a:solidFill>
                  <a:schemeClr val="tx1"/>
                </a:solidFill>
                <a:latin typeface="Times New Roman" panose="02020603050405020304" pitchFamily="18" charset="0"/>
                <a:ea typeface="Microsoft YaHei" panose="020B0503020204020204" pitchFamily="34" charset="-122"/>
              </a:defRPr>
            </a:lvl3pPr>
            <a:lvl4pPr marL="1600200" indent="-228600">
              <a:defRPr>
                <a:solidFill>
                  <a:schemeClr val="tx1"/>
                </a:solidFill>
                <a:latin typeface="Times New Roman" panose="02020603050405020304" pitchFamily="18" charset="0"/>
                <a:ea typeface="Microsoft YaHei" panose="020B0503020204020204" pitchFamily="34" charset="-122"/>
              </a:defRPr>
            </a:lvl4pPr>
            <a:lvl5pPr marL="2057400" indent="-228600">
              <a:defRPr>
                <a:solidFill>
                  <a:schemeClr val="tx1"/>
                </a:solidFill>
                <a:latin typeface="Times New Roman" panose="02020603050405020304" pitchFamily="18" charset="0"/>
                <a:ea typeface="Microsoft YaHei" panose="020B0503020204020204" pitchFamily="34"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9pPr>
          </a:lstStyle>
          <a:p>
            <a:fld id="{CCAEFFFC-CDA1-42DB-B0EA-D274540AA7A7}" type="slidenum">
              <a:rPr lang="en-US" altLang="en-US">
                <a:latin typeface="Arial" panose="020B0604020202020204" pitchFamily="34" charset="0"/>
                <a:ea typeface="Gulim" panose="020B0600000101010101" pitchFamily="34" charset="-127"/>
              </a:rPr>
              <a:pPr/>
              <a:t>33</a:t>
            </a:fld>
            <a:endParaRPr lang="en-US" altLang="en-US">
              <a:latin typeface="Arial" panose="020B0604020202020204" pitchFamily="34" charset="0"/>
              <a:ea typeface="Gulim" panose="020B0600000101010101" pitchFamily="34" charset="-127"/>
            </a:endParaRPr>
          </a:p>
        </p:txBody>
      </p:sp>
    </p:spTree>
    <p:extLst>
      <p:ext uri="{BB962C8B-B14F-4D97-AF65-F5344CB8AC3E}">
        <p14:creationId xmlns:p14="http://schemas.microsoft.com/office/powerpoint/2010/main" xmlns="" val="26443670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p:sp>
      <p:sp>
        <p:nvSpPr>
          <p:cNvPr id="3993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id-ID" altLang="en-US" smtClean="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Microsoft YaHei" panose="020B0503020204020204" pitchFamily="34" charset="-122"/>
              </a:defRPr>
            </a:lvl1pPr>
            <a:lvl2pPr marL="742950" indent="-285750">
              <a:defRPr>
                <a:solidFill>
                  <a:schemeClr val="tx1"/>
                </a:solidFill>
                <a:latin typeface="Times New Roman" panose="02020603050405020304" pitchFamily="18" charset="0"/>
                <a:ea typeface="Microsoft YaHei" panose="020B0503020204020204" pitchFamily="34" charset="-122"/>
              </a:defRPr>
            </a:lvl2pPr>
            <a:lvl3pPr marL="1143000" indent="-228600">
              <a:defRPr>
                <a:solidFill>
                  <a:schemeClr val="tx1"/>
                </a:solidFill>
                <a:latin typeface="Times New Roman" panose="02020603050405020304" pitchFamily="18" charset="0"/>
                <a:ea typeface="Microsoft YaHei" panose="020B0503020204020204" pitchFamily="34" charset="-122"/>
              </a:defRPr>
            </a:lvl3pPr>
            <a:lvl4pPr marL="1600200" indent="-228600">
              <a:defRPr>
                <a:solidFill>
                  <a:schemeClr val="tx1"/>
                </a:solidFill>
                <a:latin typeface="Times New Roman" panose="02020603050405020304" pitchFamily="18" charset="0"/>
                <a:ea typeface="Microsoft YaHei" panose="020B0503020204020204" pitchFamily="34" charset="-122"/>
              </a:defRPr>
            </a:lvl4pPr>
            <a:lvl5pPr marL="2057400" indent="-228600">
              <a:defRPr>
                <a:solidFill>
                  <a:schemeClr val="tx1"/>
                </a:solidFill>
                <a:latin typeface="Times New Roman" panose="02020603050405020304" pitchFamily="18" charset="0"/>
                <a:ea typeface="Microsoft YaHei" panose="020B0503020204020204" pitchFamily="34"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9pPr>
          </a:lstStyle>
          <a:p>
            <a:fld id="{8D64D795-1A54-4A15-B9B6-A304F161E980}" type="slidenum">
              <a:rPr lang="ko-KR" altLang="en-US" smtClean="0">
                <a:latin typeface="Arial" panose="020B0604020202020204" pitchFamily="34" charset="0"/>
                <a:ea typeface="Gulim" panose="020B0600000101010101" pitchFamily="34" charset="-127"/>
              </a:rPr>
              <a:pPr/>
              <a:t>35</a:t>
            </a:fld>
            <a:endParaRPr lang="en-US" altLang="en-US" smtClean="0">
              <a:latin typeface="Arial" panose="020B0604020202020204" pitchFamily="34" charset="0"/>
              <a:ea typeface="Gulim" panose="020B0600000101010101" pitchFamily="34" charset="-127"/>
            </a:endParaRPr>
          </a:p>
        </p:txBody>
      </p:sp>
    </p:spTree>
    <p:extLst>
      <p:ext uri="{BB962C8B-B14F-4D97-AF65-F5344CB8AC3E}">
        <p14:creationId xmlns:p14="http://schemas.microsoft.com/office/powerpoint/2010/main" xmlns="" val="559232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36</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42038412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p:sp>
      <p:sp>
        <p:nvSpPr>
          <p:cNvPr id="5837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smtClean="0"/>
          </a:p>
        </p:txBody>
      </p:sp>
      <p:sp>
        <p:nvSpPr>
          <p:cNvPr id="5837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Microsoft YaHei" panose="020B0503020204020204" pitchFamily="34" charset="-122"/>
              </a:defRPr>
            </a:lvl1pPr>
            <a:lvl2pPr marL="742950" indent="-285750">
              <a:defRPr>
                <a:solidFill>
                  <a:schemeClr val="tx1"/>
                </a:solidFill>
                <a:latin typeface="Times New Roman" panose="02020603050405020304" pitchFamily="18" charset="0"/>
                <a:ea typeface="Microsoft YaHei" panose="020B0503020204020204" pitchFamily="34" charset="-122"/>
              </a:defRPr>
            </a:lvl2pPr>
            <a:lvl3pPr marL="1143000" indent="-228600">
              <a:defRPr>
                <a:solidFill>
                  <a:schemeClr val="tx1"/>
                </a:solidFill>
                <a:latin typeface="Times New Roman" panose="02020603050405020304" pitchFamily="18" charset="0"/>
                <a:ea typeface="Microsoft YaHei" panose="020B0503020204020204" pitchFamily="34" charset="-122"/>
              </a:defRPr>
            </a:lvl3pPr>
            <a:lvl4pPr marL="1600200" indent="-228600">
              <a:defRPr>
                <a:solidFill>
                  <a:schemeClr val="tx1"/>
                </a:solidFill>
                <a:latin typeface="Times New Roman" panose="02020603050405020304" pitchFamily="18" charset="0"/>
                <a:ea typeface="Microsoft YaHei" panose="020B0503020204020204" pitchFamily="34" charset="-122"/>
              </a:defRPr>
            </a:lvl4pPr>
            <a:lvl5pPr marL="2057400" indent="-228600">
              <a:defRPr>
                <a:solidFill>
                  <a:schemeClr val="tx1"/>
                </a:solidFill>
                <a:latin typeface="Times New Roman" panose="02020603050405020304" pitchFamily="18" charset="0"/>
                <a:ea typeface="Microsoft YaHei" panose="020B0503020204020204" pitchFamily="34"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9pPr>
          </a:lstStyle>
          <a:p>
            <a:fld id="{B7AF9A20-43C5-46F1-BBC0-007ADB091D91}" type="slidenum">
              <a:rPr lang="ko-KR" altLang="en-US">
                <a:latin typeface="Arial" panose="020B0604020202020204" pitchFamily="34" charset="0"/>
                <a:ea typeface="Gulim" panose="020B0600000101010101" pitchFamily="34" charset="-127"/>
              </a:rPr>
              <a:pPr/>
              <a:t>52</a:t>
            </a:fld>
            <a:endParaRPr lang="en-US" altLang="en-US">
              <a:latin typeface="Arial" panose="020B0604020202020204" pitchFamily="34" charset="0"/>
              <a:ea typeface="Gulim" panose="020B0600000101010101" pitchFamily="34" charset="-127"/>
            </a:endParaRPr>
          </a:p>
        </p:txBody>
      </p:sp>
    </p:spTree>
    <p:extLst>
      <p:ext uri="{BB962C8B-B14F-4D97-AF65-F5344CB8AC3E}">
        <p14:creationId xmlns:p14="http://schemas.microsoft.com/office/powerpoint/2010/main" xmlns="" val="22964385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54</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22731729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55</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7322260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56</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14179533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57</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37304391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58</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35654431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59</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536014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4</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11096843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60</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26038720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61</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1703356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p:sp>
      <p:sp>
        <p:nvSpPr>
          <p:cNvPr id="6553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id-ID" altLang="en-US" smtClean="0"/>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Microsoft YaHei" panose="020B0503020204020204" pitchFamily="34" charset="-122"/>
              </a:defRPr>
            </a:lvl1pPr>
            <a:lvl2pPr marL="742950" indent="-285750">
              <a:defRPr>
                <a:solidFill>
                  <a:schemeClr val="tx1"/>
                </a:solidFill>
                <a:latin typeface="Times New Roman" panose="02020603050405020304" pitchFamily="18" charset="0"/>
                <a:ea typeface="Microsoft YaHei" panose="020B0503020204020204" pitchFamily="34" charset="-122"/>
              </a:defRPr>
            </a:lvl2pPr>
            <a:lvl3pPr marL="1143000" indent="-228600">
              <a:defRPr>
                <a:solidFill>
                  <a:schemeClr val="tx1"/>
                </a:solidFill>
                <a:latin typeface="Times New Roman" panose="02020603050405020304" pitchFamily="18" charset="0"/>
                <a:ea typeface="Microsoft YaHei" panose="020B0503020204020204" pitchFamily="34" charset="-122"/>
              </a:defRPr>
            </a:lvl3pPr>
            <a:lvl4pPr marL="1600200" indent="-228600">
              <a:defRPr>
                <a:solidFill>
                  <a:schemeClr val="tx1"/>
                </a:solidFill>
                <a:latin typeface="Times New Roman" panose="02020603050405020304" pitchFamily="18" charset="0"/>
                <a:ea typeface="Microsoft YaHei" panose="020B0503020204020204" pitchFamily="34" charset="-122"/>
              </a:defRPr>
            </a:lvl4pPr>
            <a:lvl5pPr marL="2057400" indent="-228600">
              <a:defRPr>
                <a:solidFill>
                  <a:schemeClr val="tx1"/>
                </a:solidFill>
                <a:latin typeface="Times New Roman" panose="02020603050405020304" pitchFamily="18" charset="0"/>
                <a:ea typeface="Microsoft YaHei" panose="020B0503020204020204" pitchFamily="34"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9pPr>
          </a:lstStyle>
          <a:p>
            <a:fld id="{7F4ED881-9BC5-4F52-BCFA-A84AFC77921B}" type="slidenum">
              <a:rPr lang="en-US" altLang="en-US">
                <a:latin typeface="Arial" panose="020B0604020202020204" pitchFamily="34" charset="0"/>
                <a:ea typeface="Gulim" panose="020B0600000101010101" pitchFamily="34" charset="-127"/>
              </a:rPr>
              <a:pPr/>
              <a:t>70</a:t>
            </a:fld>
            <a:endParaRPr lang="en-US" altLang="en-US">
              <a:latin typeface="Arial" panose="020B0604020202020204" pitchFamily="34" charset="0"/>
              <a:ea typeface="Gulim" panose="020B0600000101010101" pitchFamily="34" charset="-127"/>
            </a:endParaRPr>
          </a:p>
        </p:txBody>
      </p:sp>
    </p:spTree>
    <p:extLst>
      <p:ext uri="{BB962C8B-B14F-4D97-AF65-F5344CB8AC3E}">
        <p14:creationId xmlns:p14="http://schemas.microsoft.com/office/powerpoint/2010/main" xmlns="" val="26178840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770" tIns="43884" rIns="87770" bIns="43884"/>
          <a:lstStyle>
            <a:lvl1pPr>
              <a:defRPr>
                <a:solidFill>
                  <a:schemeClr val="tx1"/>
                </a:solidFill>
                <a:latin typeface="Times New Roman" panose="02020603050405020304" pitchFamily="18" charset="0"/>
                <a:ea typeface="Microsoft YaHei" panose="020B0503020204020204" pitchFamily="34" charset="-122"/>
              </a:defRPr>
            </a:lvl1pPr>
            <a:lvl2pPr marL="742950" indent="-285750">
              <a:defRPr>
                <a:solidFill>
                  <a:schemeClr val="tx1"/>
                </a:solidFill>
                <a:latin typeface="Times New Roman" panose="02020603050405020304" pitchFamily="18" charset="0"/>
                <a:ea typeface="Microsoft YaHei" panose="020B0503020204020204" pitchFamily="34" charset="-122"/>
              </a:defRPr>
            </a:lvl2pPr>
            <a:lvl3pPr marL="1143000" indent="-228600">
              <a:defRPr>
                <a:solidFill>
                  <a:schemeClr val="tx1"/>
                </a:solidFill>
                <a:latin typeface="Times New Roman" panose="02020603050405020304" pitchFamily="18" charset="0"/>
                <a:ea typeface="Microsoft YaHei" panose="020B0503020204020204" pitchFamily="34" charset="-122"/>
              </a:defRPr>
            </a:lvl3pPr>
            <a:lvl4pPr marL="1600200" indent="-228600">
              <a:defRPr>
                <a:solidFill>
                  <a:schemeClr val="tx1"/>
                </a:solidFill>
                <a:latin typeface="Times New Roman" panose="02020603050405020304" pitchFamily="18" charset="0"/>
                <a:ea typeface="Microsoft YaHei" panose="020B0503020204020204" pitchFamily="34" charset="-122"/>
              </a:defRPr>
            </a:lvl4pPr>
            <a:lvl5pPr marL="2057400" indent="-228600">
              <a:defRPr>
                <a:solidFill>
                  <a:schemeClr val="tx1"/>
                </a:solidFill>
                <a:latin typeface="Times New Roman" panose="02020603050405020304" pitchFamily="18" charset="0"/>
                <a:ea typeface="Microsoft YaHei" panose="020B0503020204020204" pitchFamily="34"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9pPr>
          </a:lstStyle>
          <a:p>
            <a:fld id="{5D0CAB07-F839-46CA-A817-AA4DE6CAFBA3}" type="slidenum">
              <a:rPr lang="en-US" altLang="en-US">
                <a:latin typeface="Arial" panose="020B0604020202020204" pitchFamily="34" charset="0"/>
                <a:ea typeface="Gulim" panose="020B0600000101010101" pitchFamily="34" charset="-127"/>
              </a:rPr>
              <a:pPr/>
              <a:t>74</a:t>
            </a:fld>
            <a:endParaRPr lang="en-US" altLang="en-US">
              <a:latin typeface="Arial" panose="020B0604020202020204" pitchFamily="34" charset="0"/>
              <a:ea typeface="Gulim" panose="020B0600000101010101" pitchFamily="34" charset="-127"/>
            </a:endParaRPr>
          </a:p>
        </p:txBody>
      </p:sp>
      <p:sp>
        <p:nvSpPr>
          <p:cNvPr id="25603" name="Rectangle 2"/>
          <p:cNvSpPr>
            <a:spLocks noGrp="1" noRot="1" noChangeAspect="1" noChangeArrowheads="1" noTextEdit="1"/>
          </p:cNvSpPr>
          <p:nvPr>
            <p:ph type="sldImg"/>
          </p:nvPr>
        </p:nvSpPr>
        <p:spPr>
          <a:ln>
            <a:solidFill>
              <a:srgbClr val="000000"/>
            </a:solidFill>
            <a:miter lim="800000"/>
            <a:headEnd/>
            <a:tailEnd/>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770" tIns="43884" rIns="87770" bIns="43884" anchor="t"/>
          <a:lstStyle/>
          <a:p>
            <a:pPr eaLnBrk="1" hangingPunct="1">
              <a:spcBef>
                <a:spcPct val="0"/>
              </a:spcBef>
            </a:pPr>
            <a:endParaRPr lang="id-ID" altLang="en-US" smtClean="0">
              <a:latin typeface="Times New Roman" panose="02020603050405020304" pitchFamily="18" charset="0"/>
            </a:endParaRPr>
          </a:p>
        </p:txBody>
      </p:sp>
    </p:spTree>
    <p:extLst>
      <p:ext uri="{BB962C8B-B14F-4D97-AF65-F5344CB8AC3E}">
        <p14:creationId xmlns:p14="http://schemas.microsoft.com/office/powerpoint/2010/main" xmlns="" val="25274783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770" tIns="43884" rIns="87770" bIns="43884"/>
          <a:lstStyle>
            <a:lvl1pPr>
              <a:defRPr>
                <a:solidFill>
                  <a:schemeClr val="tx1"/>
                </a:solidFill>
                <a:latin typeface="Times New Roman" panose="02020603050405020304" pitchFamily="18" charset="0"/>
                <a:ea typeface="Microsoft YaHei" panose="020B0503020204020204" pitchFamily="34" charset="-122"/>
              </a:defRPr>
            </a:lvl1pPr>
            <a:lvl2pPr marL="742950" indent="-285750">
              <a:defRPr>
                <a:solidFill>
                  <a:schemeClr val="tx1"/>
                </a:solidFill>
                <a:latin typeface="Times New Roman" panose="02020603050405020304" pitchFamily="18" charset="0"/>
                <a:ea typeface="Microsoft YaHei" panose="020B0503020204020204" pitchFamily="34" charset="-122"/>
              </a:defRPr>
            </a:lvl2pPr>
            <a:lvl3pPr marL="1143000" indent="-228600">
              <a:defRPr>
                <a:solidFill>
                  <a:schemeClr val="tx1"/>
                </a:solidFill>
                <a:latin typeface="Times New Roman" panose="02020603050405020304" pitchFamily="18" charset="0"/>
                <a:ea typeface="Microsoft YaHei" panose="020B0503020204020204" pitchFamily="34" charset="-122"/>
              </a:defRPr>
            </a:lvl3pPr>
            <a:lvl4pPr marL="1600200" indent="-228600">
              <a:defRPr>
                <a:solidFill>
                  <a:schemeClr val="tx1"/>
                </a:solidFill>
                <a:latin typeface="Times New Roman" panose="02020603050405020304" pitchFamily="18" charset="0"/>
                <a:ea typeface="Microsoft YaHei" panose="020B0503020204020204" pitchFamily="34" charset="-122"/>
              </a:defRPr>
            </a:lvl4pPr>
            <a:lvl5pPr marL="2057400" indent="-228600">
              <a:defRPr>
                <a:solidFill>
                  <a:schemeClr val="tx1"/>
                </a:solidFill>
                <a:latin typeface="Times New Roman" panose="02020603050405020304" pitchFamily="18" charset="0"/>
                <a:ea typeface="Microsoft YaHei" panose="020B0503020204020204" pitchFamily="34"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Microsoft YaHei" panose="020B0503020204020204" pitchFamily="34" charset="-122"/>
              </a:defRPr>
            </a:lvl9pPr>
          </a:lstStyle>
          <a:p>
            <a:fld id="{78807B3C-9353-45FA-A369-62DDF8401464}" type="slidenum">
              <a:rPr lang="en-US" altLang="en-US">
                <a:latin typeface="Arial" panose="020B0604020202020204" pitchFamily="34" charset="0"/>
                <a:ea typeface="Gulim" panose="020B0600000101010101" pitchFamily="34" charset="-127"/>
              </a:rPr>
              <a:pPr/>
              <a:t>75</a:t>
            </a:fld>
            <a:endParaRPr lang="en-US" altLang="en-US">
              <a:latin typeface="Arial" panose="020B0604020202020204" pitchFamily="34" charset="0"/>
              <a:ea typeface="Gulim" panose="020B0600000101010101" pitchFamily="34" charset="-127"/>
            </a:endParaRPr>
          </a:p>
        </p:txBody>
      </p:sp>
      <p:sp>
        <p:nvSpPr>
          <p:cNvPr id="27651" name="Rectangle 2"/>
          <p:cNvSpPr>
            <a:spLocks noGrp="1" noRot="1" noChangeAspect="1" noChangeArrowheads="1" noTextEdit="1"/>
          </p:cNvSpPr>
          <p:nvPr>
            <p:ph type="sldImg"/>
          </p:nvPr>
        </p:nvSpPr>
        <p:spPr>
          <a:ln>
            <a:solidFill>
              <a:srgbClr val="000000"/>
            </a:solidFill>
            <a:miter lim="800000"/>
            <a:headEnd/>
            <a:tailEnd/>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770" tIns="43884" rIns="87770" bIns="43884" anchor="t"/>
          <a:lstStyle/>
          <a:p>
            <a:pPr eaLnBrk="1" hangingPunct="1">
              <a:spcBef>
                <a:spcPct val="0"/>
              </a:spcBef>
            </a:pPr>
            <a:endParaRPr lang="id-ID" altLang="en-US" smtClean="0">
              <a:latin typeface="Times New Roman" panose="02020603050405020304" pitchFamily="18" charset="0"/>
            </a:endParaRPr>
          </a:p>
        </p:txBody>
      </p:sp>
    </p:spTree>
    <p:extLst>
      <p:ext uri="{BB962C8B-B14F-4D97-AF65-F5344CB8AC3E}">
        <p14:creationId xmlns:p14="http://schemas.microsoft.com/office/powerpoint/2010/main" xmlns="" val="36394624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a:solidFill>
              <a:srgbClr val="000000"/>
            </a:solidFill>
          </a:ln>
        </p:spPr>
      </p:sp>
      <p:sp>
        <p:nvSpPr>
          <p:cNvPr id="113667" name="Notes Placeholder 2"/>
          <p:cNvSpPr>
            <a:spLocks noGrp="1"/>
          </p:cNvSpPr>
          <p:nvPr>
            <p:ph type="body" idx="1"/>
          </p:nvPr>
        </p:nvSpPr>
        <p:spPr>
          <a:noFill/>
          <a:ln/>
        </p:spPr>
        <p:txBody>
          <a:bodyPr anchor="t"/>
          <a:lstStyle/>
          <a:p>
            <a:endParaRPr lang="en-US" altLang="en-US" smtClean="0"/>
          </a:p>
        </p:txBody>
      </p:sp>
      <p:sp>
        <p:nvSpPr>
          <p:cNvPr id="113668" name="Slide Number Placeholder 3"/>
          <p:cNvSpPr>
            <a:spLocks noGrp="1"/>
          </p:cNvSpPr>
          <p:nvPr>
            <p:ph type="sldNum" sz="quarter" idx="5"/>
          </p:nvPr>
        </p:nvSpPr>
        <p:spPr>
          <a:noFill/>
        </p:spPr>
        <p:txBody>
          <a:bodyPr/>
          <a:lstStyle/>
          <a:p>
            <a:fld id="{203A960E-E425-47C2-B2A2-BA6DEEB84D17}" type="slidenum">
              <a:rPr lang="id-ID" altLang="en-US" smtClean="0"/>
              <a:pPr/>
              <a:t>131</a:t>
            </a:fld>
            <a:endParaRPr lang="id-ID" altLang="en-US" smtClean="0"/>
          </a:p>
        </p:txBody>
      </p:sp>
    </p:spTree>
    <p:extLst>
      <p:ext uri="{BB962C8B-B14F-4D97-AF65-F5344CB8AC3E}">
        <p14:creationId xmlns:p14="http://schemas.microsoft.com/office/powerpoint/2010/main" xmlns="" val="13599897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a:solidFill>
              <a:srgbClr val="000000"/>
            </a:solidFill>
          </a:ln>
        </p:spPr>
      </p:sp>
      <p:sp>
        <p:nvSpPr>
          <p:cNvPr id="115715" name="Notes Placeholder 2"/>
          <p:cNvSpPr>
            <a:spLocks noGrp="1"/>
          </p:cNvSpPr>
          <p:nvPr>
            <p:ph type="body" idx="1"/>
          </p:nvPr>
        </p:nvSpPr>
        <p:spPr>
          <a:noFill/>
          <a:ln/>
        </p:spPr>
        <p:txBody>
          <a:bodyPr anchor="t"/>
          <a:lstStyle/>
          <a:p>
            <a:endParaRPr lang="id-ID" smtClean="0"/>
          </a:p>
        </p:txBody>
      </p:sp>
    </p:spTree>
    <p:extLst>
      <p:ext uri="{BB962C8B-B14F-4D97-AF65-F5344CB8AC3E}">
        <p14:creationId xmlns:p14="http://schemas.microsoft.com/office/powerpoint/2010/main" xmlns="" val="19097510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a:solidFill>
              <a:srgbClr val="000000"/>
            </a:solidFill>
          </a:ln>
        </p:spPr>
      </p:sp>
      <p:sp>
        <p:nvSpPr>
          <p:cNvPr id="116739" name="Notes Placeholder 2"/>
          <p:cNvSpPr>
            <a:spLocks noGrp="1"/>
          </p:cNvSpPr>
          <p:nvPr>
            <p:ph type="body" idx="1"/>
          </p:nvPr>
        </p:nvSpPr>
        <p:spPr>
          <a:noFill/>
          <a:ln/>
        </p:spPr>
        <p:txBody>
          <a:bodyPr anchor="t"/>
          <a:lstStyle/>
          <a:p>
            <a:endParaRPr lang="id-ID" smtClean="0"/>
          </a:p>
        </p:txBody>
      </p:sp>
    </p:spTree>
    <p:extLst>
      <p:ext uri="{BB962C8B-B14F-4D97-AF65-F5344CB8AC3E}">
        <p14:creationId xmlns:p14="http://schemas.microsoft.com/office/powerpoint/2010/main" xmlns="" val="42775238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a:solidFill>
              <a:srgbClr val="000000"/>
            </a:solidFill>
          </a:ln>
        </p:spPr>
      </p:sp>
      <p:sp>
        <p:nvSpPr>
          <p:cNvPr id="117763" name="Notes Placeholder 2"/>
          <p:cNvSpPr>
            <a:spLocks noGrp="1"/>
          </p:cNvSpPr>
          <p:nvPr>
            <p:ph type="body" idx="1"/>
          </p:nvPr>
        </p:nvSpPr>
        <p:spPr>
          <a:noFill/>
          <a:ln/>
        </p:spPr>
        <p:txBody>
          <a:bodyPr anchor="t"/>
          <a:lstStyle/>
          <a:p>
            <a:endParaRPr lang="id-ID" smtClean="0"/>
          </a:p>
        </p:txBody>
      </p:sp>
    </p:spTree>
    <p:extLst>
      <p:ext uri="{BB962C8B-B14F-4D97-AF65-F5344CB8AC3E}">
        <p14:creationId xmlns:p14="http://schemas.microsoft.com/office/powerpoint/2010/main" xmlns="" val="35012432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a:solidFill>
              <a:srgbClr val="000000"/>
            </a:solidFill>
          </a:ln>
        </p:spPr>
      </p:sp>
      <p:sp>
        <p:nvSpPr>
          <p:cNvPr id="118787" name="Notes Placeholder 2"/>
          <p:cNvSpPr>
            <a:spLocks noGrp="1"/>
          </p:cNvSpPr>
          <p:nvPr>
            <p:ph type="body" idx="1"/>
          </p:nvPr>
        </p:nvSpPr>
        <p:spPr>
          <a:noFill/>
          <a:ln/>
        </p:spPr>
        <p:txBody>
          <a:bodyPr anchor="t"/>
          <a:lstStyle/>
          <a:p>
            <a:endParaRPr lang="id-ID" smtClean="0"/>
          </a:p>
        </p:txBody>
      </p:sp>
    </p:spTree>
    <p:extLst>
      <p:ext uri="{BB962C8B-B14F-4D97-AF65-F5344CB8AC3E}">
        <p14:creationId xmlns:p14="http://schemas.microsoft.com/office/powerpoint/2010/main" xmlns="" val="2873097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5</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450760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6</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562235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7</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2127053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8</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3831307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A66747-E54E-4C4F-8B39-05AD35662696}" type="slidenum">
              <a:rPr lang="en-US"/>
              <a:pPr/>
              <a:t>9</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2949760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569685-E73B-422B-BF4B-BA09C7734E07}" type="datetimeFigureOut">
              <a:rPr lang="en-US" smtClean="0"/>
              <a:pPr/>
              <a:t>8/26/2016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B8F323-D47A-4B65-84C9-5B3E897FCDDE}" type="slidenum">
              <a:rPr lang="en-US" smtClean="0"/>
              <a:pPr/>
              <a:t>‹#›</a:t>
            </a:fld>
            <a:endParaRPr lang="en-US"/>
          </a:p>
        </p:txBody>
      </p:sp>
    </p:spTree>
    <p:extLst>
      <p:ext uri="{BB962C8B-B14F-4D97-AF65-F5344CB8AC3E}">
        <p14:creationId xmlns:p14="http://schemas.microsoft.com/office/powerpoint/2010/main" xmlns="" val="3332530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569685-E73B-422B-BF4B-BA09C7734E07}" type="datetimeFigureOut">
              <a:rPr lang="en-US" smtClean="0"/>
              <a:pPr/>
              <a:t>8/26/2016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B8F323-D47A-4B65-84C9-5B3E897FCDDE}" type="slidenum">
              <a:rPr lang="en-US" smtClean="0"/>
              <a:pPr/>
              <a:t>‹#›</a:t>
            </a:fld>
            <a:endParaRPr lang="en-US"/>
          </a:p>
        </p:txBody>
      </p:sp>
    </p:spTree>
    <p:extLst>
      <p:ext uri="{BB962C8B-B14F-4D97-AF65-F5344CB8AC3E}">
        <p14:creationId xmlns:p14="http://schemas.microsoft.com/office/powerpoint/2010/main" xmlns="" val="919956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569685-E73B-422B-BF4B-BA09C7734E07}" type="datetimeFigureOut">
              <a:rPr lang="en-US" smtClean="0"/>
              <a:pPr/>
              <a:t>8/26/2016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B8F323-D47A-4B65-84C9-5B3E897FCDDE}" type="slidenum">
              <a:rPr lang="en-US" smtClean="0"/>
              <a:pPr/>
              <a:t>‹#›</a:t>
            </a:fld>
            <a:endParaRPr lang="en-US"/>
          </a:p>
        </p:txBody>
      </p:sp>
    </p:spTree>
    <p:extLst>
      <p:ext uri="{BB962C8B-B14F-4D97-AF65-F5344CB8AC3E}">
        <p14:creationId xmlns:p14="http://schemas.microsoft.com/office/powerpoint/2010/main" xmlns="" val="20136526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4" name="Picture 8" descr="C:\Users\Armytha Alistair\Documents\Downloads\logo_depkeu (1).png"/>
          <p:cNvPicPr>
            <a:picLocks noChangeAspect="1" noChangeArrowheads="1"/>
          </p:cNvPicPr>
          <p:nvPr userDrawn="1"/>
        </p:nvPicPr>
        <p:blipFill>
          <a:blip r:embed="rId2" cstate="print"/>
          <a:srcRect/>
          <a:stretch>
            <a:fillRect/>
          </a:stretch>
        </p:blipFill>
        <p:spPr bwMode="auto">
          <a:xfrm>
            <a:off x="8453438" y="165100"/>
            <a:ext cx="690562" cy="596900"/>
          </a:xfrm>
          <a:prstGeom prst="rect">
            <a:avLst/>
          </a:prstGeom>
          <a:noFill/>
          <a:ln w="9525">
            <a:noFill/>
            <a:miter lim="800000"/>
            <a:headEnd/>
            <a:tailEnd/>
          </a:ln>
        </p:spPr>
      </p:pic>
      <p:pic>
        <p:nvPicPr>
          <p:cNvPr id="5" name="Picture 3" descr="E:\HUNT\E\LOGO\garuda.png"/>
          <p:cNvPicPr>
            <a:picLocks noChangeAspect="1" noChangeArrowheads="1"/>
          </p:cNvPicPr>
          <p:nvPr userDrawn="1"/>
        </p:nvPicPr>
        <p:blipFill>
          <a:blip r:embed="rId3" cstate="print"/>
          <a:srcRect/>
          <a:stretch>
            <a:fillRect/>
          </a:stretch>
        </p:blipFill>
        <p:spPr bwMode="auto">
          <a:xfrm>
            <a:off x="103188" y="192088"/>
            <a:ext cx="533400" cy="533400"/>
          </a:xfrm>
          <a:prstGeom prst="rect">
            <a:avLst/>
          </a:prstGeom>
          <a:noFill/>
          <a:ln w="9525">
            <a:noFill/>
            <a:miter lim="800000"/>
            <a:headEnd/>
            <a:tailEnd/>
          </a:ln>
        </p:spPr>
      </p:pic>
      <p:sp>
        <p:nvSpPr>
          <p:cNvPr id="6" name="Title 1"/>
          <p:cNvSpPr txBox="1">
            <a:spLocks/>
          </p:cNvSpPr>
          <p:nvPr userDrawn="1"/>
        </p:nvSpPr>
        <p:spPr>
          <a:xfrm>
            <a:off x="0" y="0"/>
            <a:ext cx="9144000" cy="914400"/>
          </a:xfrm>
          <a:prstGeom prst="rect">
            <a:avLst/>
          </a:prstGeom>
          <a:solidFill>
            <a:srgbClr val="0070C0"/>
          </a:solidFill>
          <a:ln>
            <a:noFill/>
          </a:ln>
        </p:spPr>
        <p:txBody>
          <a:bodyPr/>
          <a:lstStyle>
            <a:lvl1pPr>
              <a:defRPr>
                <a:solidFill>
                  <a:schemeClr val="bg1"/>
                </a:solidFill>
              </a:defRPr>
            </a:lvl1pPr>
          </a:lstStyle>
          <a:p>
            <a:pPr algn="ctr" eaLnBrk="0" hangingPunct="0">
              <a:defRPr/>
            </a:pPr>
            <a:endParaRPr lang="en-US" sz="4400">
              <a:solidFill>
                <a:prstClr val="white"/>
              </a:solidFill>
              <a:latin typeface="Cambria" pitchFamily="18" charset="0"/>
              <a:ea typeface="+mj-ea"/>
              <a:cs typeface="+mj-cs"/>
            </a:endParaRPr>
          </a:p>
        </p:txBody>
      </p:sp>
      <p:pic>
        <p:nvPicPr>
          <p:cNvPr id="7" name="Picture 8" descr="C:\Users\Armytha Alistair\Documents\Downloads\logo_depkeu (1).png"/>
          <p:cNvPicPr>
            <a:picLocks noChangeAspect="1" noChangeArrowheads="1"/>
          </p:cNvPicPr>
          <p:nvPr userDrawn="1"/>
        </p:nvPicPr>
        <p:blipFill>
          <a:blip r:embed="rId2" cstate="print"/>
          <a:srcRect/>
          <a:stretch>
            <a:fillRect/>
          </a:stretch>
        </p:blipFill>
        <p:spPr bwMode="auto">
          <a:xfrm>
            <a:off x="8458200" y="66675"/>
            <a:ext cx="685800" cy="592138"/>
          </a:xfrm>
          <a:prstGeom prst="rect">
            <a:avLst/>
          </a:prstGeom>
          <a:noFill/>
          <a:ln w="9525">
            <a:noFill/>
            <a:miter lim="800000"/>
            <a:headEnd/>
            <a:tailEnd/>
          </a:ln>
        </p:spPr>
      </p:pic>
      <p:pic>
        <p:nvPicPr>
          <p:cNvPr id="8" name="Picture 3" descr="E:\HUNT\E\LOGO\garuda.png"/>
          <p:cNvPicPr>
            <a:picLocks noChangeAspect="1" noChangeArrowheads="1"/>
          </p:cNvPicPr>
          <p:nvPr userDrawn="1"/>
        </p:nvPicPr>
        <p:blipFill>
          <a:blip r:embed="rId4" cstate="print"/>
          <a:srcRect/>
          <a:stretch>
            <a:fillRect/>
          </a:stretch>
        </p:blipFill>
        <p:spPr bwMode="auto">
          <a:xfrm>
            <a:off x="44450" y="80963"/>
            <a:ext cx="528638" cy="530225"/>
          </a:xfrm>
          <a:prstGeom prst="rect">
            <a:avLst/>
          </a:prstGeom>
          <a:noFill/>
          <a:ln w="9525">
            <a:noFill/>
            <a:miter lim="800000"/>
            <a:headEnd/>
            <a:tailEnd/>
          </a:ln>
        </p:spPr>
      </p:pic>
      <p:sp>
        <p:nvSpPr>
          <p:cNvPr id="3" name="Content Placeholder 2"/>
          <p:cNvSpPr>
            <a:spLocks noGrp="1"/>
          </p:cNvSpPr>
          <p:nvPr>
            <p:ph idx="1"/>
          </p:nvPr>
        </p:nvSpPr>
        <p:spPr>
          <a:xfrm>
            <a:off x="152400" y="1219202"/>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3"/>
          <p:cNvSpPr>
            <a:spLocks noGrp="1"/>
          </p:cNvSpPr>
          <p:nvPr>
            <p:ph type="dt" sz="half" idx="10"/>
          </p:nvPr>
        </p:nvSpPr>
        <p:spPr/>
        <p:txBody>
          <a:bodyPr/>
          <a:lstStyle>
            <a:lvl1pPr fontAlgn="auto">
              <a:spcBef>
                <a:spcPts val="0"/>
              </a:spcBef>
              <a:spcAft>
                <a:spcPts val="0"/>
              </a:spcAft>
              <a:defRPr>
                <a:solidFill>
                  <a:prstClr val="black"/>
                </a:solidFill>
                <a:latin typeface="+mn-lt"/>
                <a:cs typeface="+mn-cs"/>
              </a:defRPr>
            </a:lvl1pPr>
          </a:lstStyle>
          <a:p>
            <a:pPr>
              <a:defRPr/>
            </a:pPr>
            <a:fld id="{E9B775DE-EAEF-4C43-8196-98F874526A22}" type="datetime1">
              <a:rPr lang="en-US"/>
              <a:pPr>
                <a:defRPr/>
              </a:pPr>
              <a:t>8/26/2016</a:t>
            </a:fld>
            <a:endParaRPr lang="en-US"/>
          </a:p>
        </p:txBody>
      </p:sp>
      <p:sp>
        <p:nvSpPr>
          <p:cNvPr id="10"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id-ID"/>
          </a:p>
        </p:txBody>
      </p:sp>
      <p:sp>
        <p:nvSpPr>
          <p:cNvPr id="11" name="Slide Number Placeholder 5"/>
          <p:cNvSpPr>
            <a:spLocks noGrp="1"/>
          </p:cNvSpPr>
          <p:nvPr>
            <p:ph type="sldNum" sz="quarter" idx="12"/>
          </p:nvPr>
        </p:nvSpPr>
        <p:spPr>
          <a:xfrm>
            <a:off x="8534400" y="6400800"/>
            <a:ext cx="609600" cy="457200"/>
          </a:xfrm>
        </p:spPr>
        <p:txBody>
          <a:bodyPr/>
          <a:lstStyle>
            <a:lvl1pPr>
              <a:defRPr b="1">
                <a:solidFill>
                  <a:prstClr val="black"/>
                </a:solidFill>
                <a:latin typeface="Cambria" pitchFamily="18" charset="0"/>
              </a:defRPr>
            </a:lvl1pPr>
          </a:lstStyle>
          <a:p>
            <a:pPr>
              <a:defRPr/>
            </a:pPr>
            <a:fld id="{2417AD57-B8FE-4C21-96E4-2D022B96AA85}" type="slidenum">
              <a:rPr lang="en-US"/>
              <a:pPr>
                <a:defRPr/>
              </a:pPr>
              <a:t>‹#›</a:t>
            </a:fld>
            <a:endParaRPr lang="en-US"/>
          </a:p>
        </p:txBody>
      </p:sp>
    </p:spTree>
    <p:extLst>
      <p:ext uri="{BB962C8B-B14F-4D97-AF65-F5344CB8AC3E}">
        <p14:creationId xmlns:p14="http://schemas.microsoft.com/office/powerpoint/2010/main" xmlns="" val="2307458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569685-E73B-422B-BF4B-BA09C7734E07}" type="datetimeFigureOut">
              <a:rPr lang="en-US" smtClean="0"/>
              <a:pPr/>
              <a:t>8/26/2016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B8F323-D47A-4B65-84C9-5B3E897FCDDE}" type="slidenum">
              <a:rPr lang="en-US" smtClean="0"/>
              <a:pPr/>
              <a:t>‹#›</a:t>
            </a:fld>
            <a:endParaRPr lang="en-US"/>
          </a:p>
        </p:txBody>
      </p:sp>
    </p:spTree>
    <p:extLst>
      <p:ext uri="{BB962C8B-B14F-4D97-AF65-F5344CB8AC3E}">
        <p14:creationId xmlns:p14="http://schemas.microsoft.com/office/powerpoint/2010/main" xmlns="" val="2503128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569685-E73B-422B-BF4B-BA09C7734E07}" type="datetimeFigureOut">
              <a:rPr lang="en-US" smtClean="0"/>
              <a:pPr/>
              <a:t>8/26/2016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B8F323-D47A-4B65-84C9-5B3E897FCDDE}" type="slidenum">
              <a:rPr lang="en-US" smtClean="0"/>
              <a:pPr/>
              <a:t>‹#›</a:t>
            </a:fld>
            <a:endParaRPr lang="en-US"/>
          </a:p>
        </p:txBody>
      </p:sp>
    </p:spTree>
    <p:extLst>
      <p:ext uri="{BB962C8B-B14F-4D97-AF65-F5344CB8AC3E}">
        <p14:creationId xmlns:p14="http://schemas.microsoft.com/office/powerpoint/2010/main" xmlns="" val="18958548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569685-E73B-422B-BF4B-BA09C7734E07}" type="datetimeFigureOut">
              <a:rPr lang="en-US" smtClean="0"/>
              <a:pPr/>
              <a:t>8/26/2016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B8F323-D47A-4B65-84C9-5B3E897FCDDE}" type="slidenum">
              <a:rPr lang="en-US" smtClean="0"/>
              <a:pPr/>
              <a:t>‹#›</a:t>
            </a:fld>
            <a:endParaRPr lang="en-US"/>
          </a:p>
        </p:txBody>
      </p:sp>
    </p:spTree>
    <p:extLst>
      <p:ext uri="{BB962C8B-B14F-4D97-AF65-F5344CB8AC3E}">
        <p14:creationId xmlns:p14="http://schemas.microsoft.com/office/powerpoint/2010/main" xmlns="" val="5977685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569685-E73B-422B-BF4B-BA09C7734E07}" type="datetimeFigureOut">
              <a:rPr lang="en-US" smtClean="0"/>
              <a:pPr/>
              <a:t>8/26/2016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3B8F323-D47A-4B65-84C9-5B3E897FCDDE}" type="slidenum">
              <a:rPr lang="en-US" smtClean="0"/>
              <a:pPr/>
              <a:t>‹#›</a:t>
            </a:fld>
            <a:endParaRPr lang="en-US"/>
          </a:p>
        </p:txBody>
      </p:sp>
    </p:spTree>
    <p:extLst>
      <p:ext uri="{BB962C8B-B14F-4D97-AF65-F5344CB8AC3E}">
        <p14:creationId xmlns:p14="http://schemas.microsoft.com/office/powerpoint/2010/main" xmlns="" val="31988939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569685-E73B-422B-BF4B-BA09C7734E07}" type="datetimeFigureOut">
              <a:rPr lang="en-US" smtClean="0"/>
              <a:pPr/>
              <a:t>8/26/2016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B8F323-D47A-4B65-84C9-5B3E897FCDDE}" type="slidenum">
              <a:rPr lang="en-US" smtClean="0"/>
              <a:pPr/>
              <a:t>‹#›</a:t>
            </a:fld>
            <a:endParaRPr lang="en-US"/>
          </a:p>
        </p:txBody>
      </p:sp>
    </p:spTree>
    <p:extLst>
      <p:ext uri="{BB962C8B-B14F-4D97-AF65-F5344CB8AC3E}">
        <p14:creationId xmlns:p14="http://schemas.microsoft.com/office/powerpoint/2010/main" xmlns="" val="458747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569685-E73B-422B-BF4B-BA09C7734E07}" type="datetimeFigureOut">
              <a:rPr lang="en-US" smtClean="0"/>
              <a:pPr/>
              <a:t>8/26/2016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B8F323-D47A-4B65-84C9-5B3E897FCDDE}" type="slidenum">
              <a:rPr lang="en-US" smtClean="0"/>
              <a:pPr/>
              <a:t>‹#›</a:t>
            </a:fld>
            <a:endParaRPr lang="en-US"/>
          </a:p>
        </p:txBody>
      </p:sp>
    </p:spTree>
    <p:extLst>
      <p:ext uri="{BB962C8B-B14F-4D97-AF65-F5344CB8AC3E}">
        <p14:creationId xmlns:p14="http://schemas.microsoft.com/office/powerpoint/2010/main" xmlns="" val="4040374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569685-E73B-422B-BF4B-BA09C7734E07}" type="datetimeFigureOut">
              <a:rPr lang="en-US" smtClean="0"/>
              <a:pPr/>
              <a:t>8/26/2016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B8F323-D47A-4B65-84C9-5B3E897FCDDE}" type="slidenum">
              <a:rPr lang="en-US" smtClean="0"/>
              <a:pPr/>
              <a:t>‹#›</a:t>
            </a:fld>
            <a:endParaRPr lang="en-US"/>
          </a:p>
        </p:txBody>
      </p:sp>
    </p:spTree>
    <p:extLst>
      <p:ext uri="{BB962C8B-B14F-4D97-AF65-F5344CB8AC3E}">
        <p14:creationId xmlns:p14="http://schemas.microsoft.com/office/powerpoint/2010/main" xmlns="" val="749301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569685-E73B-422B-BF4B-BA09C7734E07}" type="datetimeFigureOut">
              <a:rPr lang="en-US" smtClean="0"/>
              <a:pPr/>
              <a:t>8/26/2016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B8F323-D47A-4B65-84C9-5B3E897FCDDE}" type="slidenum">
              <a:rPr lang="en-US" smtClean="0"/>
              <a:pPr/>
              <a:t>‹#›</a:t>
            </a:fld>
            <a:endParaRPr lang="en-US"/>
          </a:p>
        </p:txBody>
      </p:sp>
    </p:spTree>
    <p:extLst>
      <p:ext uri="{BB962C8B-B14F-4D97-AF65-F5344CB8AC3E}">
        <p14:creationId xmlns:p14="http://schemas.microsoft.com/office/powerpoint/2010/main" xmlns="" val="982483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569685-E73B-422B-BF4B-BA09C7734E07}" type="datetimeFigureOut">
              <a:rPr lang="en-US" smtClean="0"/>
              <a:pPr/>
              <a:t>8/26/2016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B8F323-D47A-4B65-84C9-5B3E897FCDDE}" type="slidenum">
              <a:rPr lang="en-US" smtClean="0"/>
              <a:pPr/>
              <a:t>‹#›</a:t>
            </a:fld>
            <a:endParaRPr lang="en-US"/>
          </a:p>
        </p:txBody>
      </p:sp>
    </p:spTree>
    <p:extLst>
      <p:ext uri="{BB962C8B-B14F-4D97-AF65-F5344CB8AC3E}">
        <p14:creationId xmlns:p14="http://schemas.microsoft.com/office/powerpoint/2010/main" xmlns="" val="2144270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0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slide" Target="slide104.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6.png"/><Relationship Id="rId1" Type="http://schemas.openxmlformats.org/officeDocument/2006/relationships/slideLayout" Target="../slideLayouts/slideLayout12.xml"/></Relationships>
</file>

<file path=ppt/slides/_rels/slide1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2.xml"/><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5.xml"/><Relationship Id="rId1" Type="http://schemas.openxmlformats.org/officeDocument/2006/relationships/slideLayout" Target="../slideLayouts/slideLayout12.xml"/></Relationships>
</file>

<file path=ppt/slides/_rels/slide12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 Target="slide132.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52.jpeg"/><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4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 Target="slide132.xml"/><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 Target="slide132.xml"/><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 Target="slide13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0.xml.rels><?xml version="1.0" encoding="UTF-8" standalone="yes"?>
<Relationships xmlns="http://schemas.openxmlformats.org/package/2006/relationships"><Relationship Id="rId3" Type="http://schemas.openxmlformats.org/officeDocument/2006/relationships/slide" Target="slide132.xml"/><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 Target="slide132.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15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3" Type="http://schemas.openxmlformats.org/officeDocument/2006/relationships/slide" Target="slide132.xml"/><Relationship Id="rId2" Type="http://schemas.openxmlformats.org/officeDocument/2006/relationships/image" Target="../media/image61.jpeg"/><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15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 Target="slide132.xml"/><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3" Type="http://schemas.openxmlformats.org/officeDocument/2006/relationships/slide" Target="slide132.xml"/><Relationship Id="rId2" Type="http://schemas.openxmlformats.org/officeDocument/2006/relationships/image" Target="../media/image64.png"/><Relationship Id="rId1" Type="http://schemas.openxmlformats.org/officeDocument/2006/relationships/slideLayout" Target="../slideLayouts/slideLayout7.xml"/><Relationship Id="rId5" Type="http://schemas.openxmlformats.org/officeDocument/2006/relationships/image" Target="../media/image45.wmf"/><Relationship Id="rId4" Type="http://schemas.openxmlformats.org/officeDocument/2006/relationships/slide" Target="slide111.xml"/></Relationships>
</file>

<file path=ppt/slides/_rels/slide156.xml.rels><?xml version="1.0" encoding="UTF-8" standalone="yes"?>
<Relationships xmlns="http://schemas.openxmlformats.org/package/2006/relationships"><Relationship Id="rId3" Type="http://schemas.openxmlformats.org/officeDocument/2006/relationships/slide" Target="slide132.xml"/><Relationship Id="rId2" Type="http://schemas.openxmlformats.org/officeDocument/2006/relationships/image" Target="../media/image65.png"/><Relationship Id="rId1" Type="http://schemas.openxmlformats.org/officeDocument/2006/relationships/slideLayout" Target="../slideLayouts/slideLayout7.xml"/><Relationship Id="rId5" Type="http://schemas.openxmlformats.org/officeDocument/2006/relationships/image" Target="../media/image45.wmf"/><Relationship Id="rId4" Type="http://schemas.openxmlformats.org/officeDocument/2006/relationships/slide" Target="slide11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5.xml"/><Relationship Id="rId7" Type="http://schemas.openxmlformats.org/officeDocument/2006/relationships/slide" Target="slide21.xml"/><Relationship Id="rId12" Type="http://schemas.openxmlformats.org/officeDocument/2006/relationships/slide" Target="slide30.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19.xml"/><Relationship Id="rId11" Type="http://schemas.openxmlformats.org/officeDocument/2006/relationships/slide" Target="slide38.xml"/><Relationship Id="rId5" Type="http://schemas.openxmlformats.org/officeDocument/2006/relationships/image" Target="../media/image5.png"/><Relationship Id="rId10" Type="http://schemas.openxmlformats.org/officeDocument/2006/relationships/slide" Target="slide26.xml"/><Relationship Id="rId4" Type="http://schemas.openxmlformats.org/officeDocument/2006/relationships/slide" Target="slide2.xml"/><Relationship Id="rId9" Type="http://schemas.openxmlformats.org/officeDocument/2006/relationships/slide" Target="slide25.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 Target="slide16.xml"/><Relationship Id="rId7" Type="http://schemas.openxmlformats.org/officeDocument/2006/relationships/diagramQuickStyle" Target="../diagrams/quickStyle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5.png"/><Relationship Id="rId9" Type="http://schemas.microsoft.com/office/2007/relationships/diagramDrawing" Target="../diagrams/drawing1.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36.xml"/><Relationship Id="rId5" Type="http://schemas.openxmlformats.org/officeDocument/2006/relationships/slide" Target="slide16.xml"/><Relationship Id="rId4" Type="http://schemas.openxmlformats.org/officeDocument/2006/relationships/slide" Target="slide7.x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xml"/><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2.xml"/><Relationship Id="rId7" Type="http://schemas.openxmlformats.org/officeDocument/2006/relationships/slide" Target="slide16.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slide" Target="slide16.xml"/><Relationship Id="rId4" Type="http://schemas.openxmlformats.org/officeDocument/2006/relationships/image" Target="../media/image7.jpe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slide" Target="slide16.xml"/><Relationship Id="rId4" Type="http://schemas.openxmlformats.org/officeDocument/2006/relationships/image" Target="../media/image7.jpe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37.xml"/><Relationship Id="rId7" Type="http://schemas.openxmlformats.org/officeDocument/2006/relationships/slide" Target="slide2.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slide" Target="slide48.xml"/><Relationship Id="rId5" Type="http://schemas.openxmlformats.org/officeDocument/2006/relationships/slide" Target="slide45.xml"/><Relationship Id="rId4" Type="http://schemas.openxmlformats.org/officeDocument/2006/relationships/slide" Target="slide4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3.xml"/><Relationship Id="rId7" Type="http://schemas.openxmlformats.org/officeDocument/2006/relationships/slide" Target="slide36.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8" Type="http://schemas.openxmlformats.org/officeDocument/2006/relationships/diagramLayout" Target="../diagrams/layout5.xml"/><Relationship Id="rId13" Type="http://schemas.openxmlformats.org/officeDocument/2006/relationships/image" Target="../media/image5.png"/><Relationship Id="rId3" Type="http://schemas.openxmlformats.org/officeDocument/2006/relationships/diagramLayout" Target="../diagrams/layout4.xml"/><Relationship Id="rId7" Type="http://schemas.openxmlformats.org/officeDocument/2006/relationships/diagramData" Target="../diagrams/data5.xml"/><Relationship Id="rId12" Type="http://schemas.openxmlformats.org/officeDocument/2006/relationships/slide" Target="slide36.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4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6.xml"/><Relationship Id="rId7" Type="http://schemas.openxmlformats.org/officeDocument/2006/relationships/slide" Target="slide36.xml"/><Relationship Id="rId2" Type="http://schemas.openxmlformats.org/officeDocument/2006/relationships/diagramData" Target="../diagrams/data6.xml"/><Relationship Id="rId1" Type="http://schemas.openxmlformats.org/officeDocument/2006/relationships/slideLayout" Target="../slideLayouts/slideLayout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6.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1.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 Id="rId9" Type="http://schemas.openxmlformats.org/officeDocument/2006/relationships/image" Target="../media/image5.png"/></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7.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slide" Target="slide16.xml"/><Relationship Id="rId5" Type="http://schemas.openxmlformats.org/officeDocument/2006/relationships/image" Target="../media/image20.png"/><Relationship Id="rId4" Type="http://schemas.openxmlformats.org/officeDocument/2006/relationships/image" Target="../media/image19.jpeg"/></Relationships>
</file>

<file path=ppt/slides/_rels/slide6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7.xml"/><Relationship Id="rId7" Type="http://schemas.openxmlformats.org/officeDocument/2006/relationships/slide" Target="slide16.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11.xml"/><Relationship Id="rId7"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8.xml"/><Relationship Id="rId5" Type="http://schemas.openxmlformats.org/officeDocument/2006/relationships/slide" Target="slide13.xml"/><Relationship Id="rId10" Type="http://schemas.openxmlformats.org/officeDocument/2006/relationships/slide" Target="slide10.xml"/><Relationship Id="rId4" Type="http://schemas.openxmlformats.org/officeDocument/2006/relationships/slide" Target="slide9.xml"/><Relationship Id="rId9" Type="http://schemas.openxmlformats.org/officeDocument/2006/relationships/slide" Target="slide15.xml"/></Relationships>
</file>

<file path=ppt/slides/_rels/slide7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image" Target="../media/image17.jpeg"/><Relationship Id="rId7" Type="http://schemas.openxmlformats.org/officeDocument/2006/relationships/image" Target="../media/image23.wmf"/><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2.wmf"/><Relationship Id="rId5" Type="http://schemas.openxmlformats.org/officeDocument/2006/relationships/image" Target="../media/image21.wmf"/><Relationship Id="rId4" Type="http://schemas.openxmlformats.org/officeDocument/2006/relationships/image" Target="../media/image19.jpeg"/><Relationship Id="rId9" Type="http://schemas.openxmlformats.org/officeDocument/2006/relationships/image" Target="../media/image5.png"/></Relationships>
</file>

<file path=ppt/slides/_rels/slide7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8.xml"/><Relationship Id="rId7" Type="http://schemas.openxmlformats.org/officeDocument/2006/relationships/slide" Target="slide36.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3C61"/>
        </a:solidFill>
        <a:effectLst/>
      </p:bgPr>
    </p:bg>
    <p:spTree>
      <p:nvGrpSpPr>
        <p:cNvPr id="1" name=""/>
        <p:cNvGrpSpPr/>
        <p:nvPr/>
      </p:nvGrpSpPr>
      <p:grpSpPr>
        <a:xfrm>
          <a:off x="0" y="0"/>
          <a:ext cx="0" cy="0"/>
          <a:chOff x="0" y="0"/>
          <a:chExt cx="0" cy="0"/>
        </a:xfrm>
      </p:grpSpPr>
      <p:sp>
        <p:nvSpPr>
          <p:cNvPr id="2" name="Rectangle 1"/>
          <p:cNvSpPr/>
          <p:nvPr/>
        </p:nvSpPr>
        <p:spPr>
          <a:xfrm>
            <a:off x="6477000" y="5486400"/>
            <a:ext cx="2667000" cy="1371600"/>
          </a:xfrm>
          <a:prstGeom prst="rect">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Rectangle 4"/>
          <p:cNvSpPr/>
          <p:nvPr/>
        </p:nvSpPr>
        <p:spPr bwMode="auto">
          <a:xfrm>
            <a:off x="0" y="0"/>
            <a:ext cx="9144000" cy="5486400"/>
          </a:xfrm>
          <a:prstGeom prst="rect">
            <a:avLst/>
          </a:prstGeom>
          <a:solidFill>
            <a:srgbClr val="1E3C6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2053" name="Rectangle 5"/>
          <p:cNvSpPr>
            <a:spLocks noGrp="1" noChangeArrowheads="1"/>
          </p:cNvSpPr>
          <p:nvPr>
            <p:ph type="ctrTitle"/>
          </p:nvPr>
        </p:nvSpPr>
        <p:spPr>
          <a:xfrm>
            <a:off x="609600" y="2895600"/>
            <a:ext cx="8229600" cy="914400"/>
          </a:xfrm>
          <a:noFill/>
        </p:spPr>
        <p:txBody>
          <a:bodyPr>
            <a:normAutofit fontScale="90000"/>
          </a:bodyPr>
          <a:lstStyle/>
          <a:p>
            <a:pPr algn="ctr"/>
            <a:r>
              <a:rPr lang="en-US" sz="4000" dirty="0" smtClean="0">
                <a:solidFill>
                  <a:schemeClr val="bg1"/>
                </a:solidFill>
                <a:latin typeface="Aleo-light" panose="020F0302020204030203" pitchFamily="34" charset="0"/>
              </a:rPr>
              <a:t>MEKANISME PENGELOLAAN HIBAH</a:t>
            </a:r>
            <a:endParaRPr lang="ru-RU" sz="4000" dirty="0">
              <a:solidFill>
                <a:schemeClr val="bg1"/>
              </a:solidFill>
            </a:endParaRPr>
          </a:p>
        </p:txBody>
      </p:sp>
      <p:sp>
        <p:nvSpPr>
          <p:cNvPr id="2056" name="Rectangle 8"/>
          <p:cNvSpPr>
            <a:spLocks noGrp="1" noChangeArrowheads="1"/>
          </p:cNvSpPr>
          <p:nvPr>
            <p:ph type="subTitle" idx="1"/>
          </p:nvPr>
        </p:nvSpPr>
        <p:spPr>
          <a:xfrm>
            <a:off x="6676114" y="5791200"/>
            <a:ext cx="2239286" cy="838200"/>
          </a:xfrm>
        </p:spPr>
        <p:txBody>
          <a:bodyPr>
            <a:normAutofit/>
          </a:bodyPr>
          <a:lstStyle/>
          <a:p>
            <a:pPr algn="ctr">
              <a:lnSpc>
                <a:spcPct val="90000"/>
              </a:lnSpc>
            </a:pPr>
            <a:r>
              <a:rPr lang="en-US" sz="2000" dirty="0" smtClean="0">
                <a:solidFill>
                  <a:schemeClr val="bg1"/>
                </a:solidFill>
                <a:latin typeface="Aleo-light" panose="020F0302020204030203" pitchFamily="34" charset="0"/>
              </a:rPr>
              <a:t>JAKARTA</a:t>
            </a:r>
          </a:p>
          <a:p>
            <a:pPr algn="ctr">
              <a:lnSpc>
                <a:spcPct val="90000"/>
              </a:lnSpc>
            </a:pPr>
            <a:r>
              <a:rPr lang="en-US" sz="2000" dirty="0" smtClean="0">
                <a:solidFill>
                  <a:schemeClr val="bg1"/>
                </a:solidFill>
                <a:latin typeface="Aleo-light" panose="020F0302020204030203" pitchFamily="34" charset="0"/>
              </a:rPr>
              <a:t>22 </a:t>
            </a:r>
            <a:r>
              <a:rPr lang="en-US" sz="2000" dirty="0" err="1" smtClean="0">
                <a:solidFill>
                  <a:schemeClr val="bg1"/>
                </a:solidFill>
                <a:latin typeface="Aleo-light" panose="020F0302020204030203" pitchFamily="34" charset="0"/>
              </a:rPr>
              <a:t>Agustus</a:t>
            </a:r>
            <a:r>
              <a:rPr lang="en-US" sz="2000" dirty="0" smtClean="0">
                <a:solidFill>
                  <a:schemeClr val="bg1"/>
                </a:solidFill>
                <a:latin typeface="Aleo-light" panose="020F0302020204030203" pitchFamily="34" charset="0"/>
              </a:rPr>
              <a:t> 2016</a:t>
            </a:r>
            <a:endParaRPr lang="ru-RU" sz="2000" dirty="0">
              <a:solidFill>
                <a:schemeClr val="bg1"/>
              </a:solidFill>
            </a:endParaRPr>
          </a:p>
        </p:txBody>
      </p:sp>
      <p:sp>
        <p:nvSpPr>
          <p:cNvPr id="4" name="Rectangle 8"/>
          <p:cNvSpPr txBox="1">
            <a:spLocks noChangeArrowheads="1"/>
          </p:cNvSpPr>
          <p:nvPr/>
        </p:nvSpPr>
        <p:spPr bwMode="auto">
          <a:xfrm>
            <a:off x="914400" y="5715000"/>
            <a:ext cx="1371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90000"/>
              </a:lnSpc>
              <a:spcBef>
                <a:spcPct val="20000"/>
              </a:spcBef>
              <a:spcAft>
                <a:spcPct val="0"/>
              </a:spcAft>
              <a:buClrTx/>
              <a:buSzTx/>
              <a:buFontTx/>
              <a:buNone/>
              <a:tabLst/>
              <a:defRPr/>
            </a:pPr>
            <a:r>
              <a:rPr kumimoji="0" lang="en-US" sz="2400" b="0" i="0" u="none" strike="noStrike" kern="0" cap="none" spc="0" normalizeH="0" baseline="0" noProof="0" smtClean="0">
                <a:ln>
                  <a:noFill/>
                </a:ln>
                <a:solidFill>
                  <a:schemeClr val="bg1"/>
                </a:solidFill>
                <a:effectLst/>
                <a:uLnTx/>
                <a:uFillTx/>
                <a:latin typeface="Bernard MT Condensed" pitchFamily="18" charset="0"/>
                <a:ea typeface="+mn-ea"/>
                <a:cs typeface="+mn-cs"/>
              </a:rPr>
              <a:t>Dit.EAS</a:t>
            </a:r>
            <a:endParaRPr kumimoji="0" lang="ru-RU" sz="2400" b="0" i="0" u="none" strike="noStrike" kern="0" cap="none" spc="0" normalizeH="0" baseline="0" noProof="0" smtClean="0">
              <a:ln>
                <a:noFill/>
              </a:ln>
              <a:solidFill>
                <a:schemeClr val="bg1"/>
              </a:solidFill>
              <a:effectLst/>
              <a:uLnTx/>
              <a:uFillTx/>
              <a:latin typeface="+mn-lt"/>
              <a:ea typeface="+mn-ea"/>
              <a:cs typeface="+mn-cs"/>
            </a:endParaRPr>
          </a:p>
        </p:txBody>
      </p:sp>
      <p:sp>
        <p:nvSpPr>
          <p:cNvPr id="6" name="Oval 5"/>
          <p:cNvSpPr/>
          <p:nvPr/>
        </p:nvSpPr>
        <p:spPr bwMode="auto">
          <a:xfrm>
            <a:off x="3657600" y="609600"/>
            <a:ext cx="1752600" cy="1676400"/>
          </a:xfrm>
          <a:prstGeom prst="ellipse">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7" name="Oval 6"/>
          <p:cNvSpPr/>
          <p:nvPr/>
        </p:nvSpPr>
        <p:spPr bwMode="auto">
          <a:xfrm>
            <a:off x="3810000" y="762000"/>
            <a:ext cx="1447800" cy="1401580"/>
          </a:xfrm>
          <a:prstGeom prst="ellipse">
            <a:avLst/>
          </a:prstGeom>
          <a:solidFill>
            <a:srgbClr val="1E3C6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5000" dirty="0" smtClean="0">
                <a:solidFill>
                  <a:schemeClr val="bg1"/>
                </a:solidFill>
                <a:latin typeface="Aleo-light" panose="020F0302020204030203" pitchFamily="34" charset="0"/>
              </a:rPr>
              <a:t>EAS</a:t>
            </a:r>
            <a:endParaRPr kumimoji="0" lang="en-US" sz="5000" b="0" i="0" u="none" strike="noStrike" cap="none" normalizeH="0" baseline="0" dirty="0" smtClean="0">
              <a:ln>
                <a:noFill/>
              </a:ln>
              <a:solidFill>
                <a:schemeClr val="bg1"/>
              </a:solidFill>
              <a:effectLst/>
              <a:latin typeface="Aleo-light" panose="020F0302020204030203" pitchFamily="34" charset="0"/>
            </a:endParaRPr>
          </a:p>
        </p:txBody>
      </p:sp>
      <p:sp>
        <p:nvSpPr>
          <p:cNvPr id="8" name="Rectangle 7"/>
          <p:cNvSpPr/>
          <p:nvPr/>
        </p:nvSpPr>
        <p:spPr bwMode="auto">
          <a:xfrm>
            <a:off x="0" y="5486400"/>
            <a:ext cx="6477000" cy="1371600"/>
          </a:xfrm>
          <a:prstGeom prst="rect">
            <a:avLst/>
          </a:prstGeom>
          <a:solidFill>
            <a:srgbClr val="DB8A1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kumimoji="0" lang="en-US" sz="2000" b="0" i="0" u="none" strike="noStrike" cap="none" normalizeH="0" baseline="0" dirty="0" smtClean="0">
              <a:ln>
                <a:noFill/>
              </a:ln>
              <a:solidFill>
                <a:schemeClr val="tx1"/>
              </a:solidFill>
              <a:effectLst/>
              <a:latin typeface="Aleo-light" panose="020F0302020204030203" pitchFamily="34" charset="0"/>
            </a:endParaRPr>
          </a:p>
        </p:txBody>
      </p:sp>
      <p:sp>
        <p:nvSpPr>
          <p:cNvPr id="9" name="TextBox 8"/>
          <p:cNvSpPr txBox="1"/>
          <p:nvPr/>
        </p:nvSpPr>
        <p:spPr>
          <a:xfrm>
            <a:off x="1389090" y="5766137"/>
            <a:ext cx="4859310" cy="1015663"/>
          </a:xfrm>
          <a:prstGeom prst="rect">
            <a:avLst/>
          </a:prstGeom>
          <a:noFill/>
        </p:spPr>
        <p:txBody>
          <a:bodyPr wrap="square" rtlCol="0">
            <a:spAutoFit/>
          </a:bodyPr>
          <a:lstStyle/>
          <a:p>
            <a:pPr algn="l"/>
            <a:r>
              <a:rPr lang="en-US" sz="2000" dirty="0" smtClean="0">
                <a:latin typeface="Aleo-light" panose="020F0302020204030203" pitchFamily="34" charset="0"/>
              </a:rPr>
              <a:t>DITJEN PENGELOLAAN PEMBIAYAAN DAN RISIKO</a:t>
            </a:r>
            <a:endParaRPr lang="en-US" sz="2000" dirty="0">
              <a:latin typeface="Aleo-light" panose="020F0302020204030203" pitchFamily="34" charset="0"/>
            </a:endParaRPr>
          </a:p>
          <a:p>
            <a:pPr algn="l"/>
            <a:endParaRPr lang="en-US" sz="2000"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9044" y="5691890"/>
            <a:ext cx="880932" cy="838200"/>
          </a:xfrm>
          <a:prstGeom prst="rect">
            <a:avLst/>
          </a:prstGeom>
        </p:spPr>
      </p:pic>
    </p:spTree>
    <p:extLst>
      <p:ext uri="{BB962C8B-B14F-4D97-AF65-F5344CB8AC3E}">
        <p14:creationId xmlns:p14="http://schemas.microsoft.com/office/powerpoint/2010/main" xmlns="" val="27948216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JENIS HIBAH</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6" name="TextBox 11"/>
          <p:cNvSpPr txBox="1">
            <a:spLocks noChangeArrowheads="1"/>
          </p:cNvSpPr>
          <p:nvPr/>
        </p:nvSpPr>
        <p:spPr bwMode="auto">
          <a:xfrm>
            <a:off x="32839" y="3353812"/>
            <a:ext cx="9099104" cy="3046988"/>
          </a:xfrm>
          <a:prstGeom prst="rect">
            <a:avLst/>
          </a:prstGeom>
          <a:solidFill>
            <a:schemeClr val="bg1">
              <a:alpha val="60000"/>
            </a:schemeClr>
          </a:solidFill>
          <a:ln w="9525">
            <a:noFill/>
            <a:miter lim="800000"/>
            <a:headEnd/>
            <a:tailEnd/>
          </a:ln>
        </p:spPr>
        <p:txBody>
          <a:bodyPr wrap="square">
            <a:spAutoFit/>
          </a:bodyPr>
          <a:lstStyle/>
          <a:p>
            <a:pPr algn="just" fontAlgn="auto">
              <a:spcBef>
                <a:spcPts val="0"/>
              </a:spcBef>
              <a:spcAft>
                <a:spcPts val="0"/>
              </a:spcAft>
              <a:defRPr/>
            </a:pPr>
            <a:r>
              <a:rPr lang="en-US" sz="1600" b="1" dirty="0" err="1" smtClean="0">
                <a:solidFill>
                  <a:schemeClr val="accent1">
                    <a:lumMod val="50000"/>
                  </a:schemeClr>
                </a:solidFill>
                <a:latin typeface="Arial" panose="020B0604020202020204" pitchFamily="34" charset="0"/>
                <a:cs typeface="Arial" panose="020B0604020202020204" pitchFamily="34" charset="0"/>
              </a:rPr>
              <a:t>Pasal</a:t>
            </a:r>
            <a:r>
              <a:rPr lang="en-US" sz="1600" b="1" dirty="0" smtClean="0">
                <a:solidFill>
                  <a:schemeClr val="accent1">
                    <a:lumMod val="50000"/>
                  </a:schemeClr>
                </a:solidFill>
                <a:latin typeface="Arial" panose="020B0604020202020204" pitchFamily="34" charset="0"/>
                <a:cs typeface="Arial" panose="020B0604020202020204" pitchFamily="34" charset="0"/>
              </a:rPr>
              <a:t> 48 </a:t>
            </a:r>
            <a:r>
              <a:rPr lang="en-US" sz="1600" b="1" dirty="0" err="1" smtClean="0">
                <a:solidFill>
                  <a:schemeClr val="accent1">
                    <a:lumMod val="50000"/>
                  </a:schemeClr>
                </a:solidFill>
                <a:latin typeface="Arial" panose="020B0604020202020204" pitchFamily="34" charset="0"/>
                <a:cs typeface="Arial" panose="020B0604020202020204" pitchFamily="34" charset="0"/>
              </a:rPr>
              <a:t>ayat</a:t>
            </a:r>
            <a:r>
              <a:rPr lang="en-US" sz="1600" b="1" dirty="0" smtClean="0">
                <a:solidFill>
                  <a:schemeClr val="accent1">
                    <a:lumMod val="50000"/>
                  </a:schemeClr>
                </a:solidFill>
                <a:latin typeface="Arial" panose="020B0604020202020204" pitchFamily="34" charset="0"/>
                <a:cs typeface="Arial" panose="020B0604020202020204" pitchFamily="34" charset="0"/>
              </a:rPr>
              <a:t> (2) :</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yang </a:t>
            </a:r>
            <a:r>
              <a:rPr lang="en-US" sz="1600" dirty="0" err="1" smtClean="0">
                <a:solidFill>
                  <a:schemeClr val="accent1">
                    <a:lumMod val="50000"/>
                  </a:schemeClr>
                </a:solidFill>
                <a:latin typeface="Arial" panose="020B0604020202020204" pitchFamily="34" charset="0"/>
                <a:cs typeface="Arial" panose="020B0604020202020204" pitchFamily="34" charset="0"/>
              </a:rPr>
              <a:t>direncanakan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adalah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yang </a:t>
            </a:r>
            <a:r>
              <a:rPr lang="en-US" sz="1600" dirty="0" err="1" smtClean="0">
                <a:solidFill>
                  <a:schemeClr val="accent1">
                    <a:lumMod val="50000"/>
                  </a:schemeClr>
                </a:solidFill>
                <a:latin typeface="Arial" panose="020B0604020202020204" pitchFamily="34" charset="0"/>
                <a:cs typeface="Arial" panose="020B0604020202020204" pitchFamily="34" charset="0"/>
              </a:rPr>
              <a:t>dilaksanakan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melalui</a:t>
            </a:r>
            <a:endParaRPr lang="en-US" sz="1600" dirty="0" smtClean="0">
              <a:solidFill>
                <a:schemeClr val="accent1">
                  <a:lumMod val="50000"/>
                </a:schemeClr>
              </a:solidFill>
              <a:latin typeface="Arial" panose="020B0604020202020204" pitchFamily="34" charset="0"/>
              <a:cs typeface="Arial" panose="020B0604020202020204" pitchFamily="34" charset="0"/>
            </a:endParaRPr>
          </a:p>
          <a:p>
            <a:pPr algn="just" fontAlgn="auto">
              <a:spcBef>
                <a:spcPts val="0"/>
              </a:spcBef>
              <a:spcAft>
                <a:spcPts val="0"/>
              </a:spcAft>
              <a:defRPr/>
            </a:pP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Mekanisme</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perencanaan</a:t>
            </a:r>
            <a:r>
              <a:rPr lang="en-US" sz="1600" dirty="0" smtClean="0">
                <a:solidFill>
                  <a:schemeClr val="accent1">
                    <a:lumMod val="50000"/>
                  </a:schemeClr>
                </a:solidFill>
                <a:latin typeface="Arial" panose="020B0604020202020204" pitchFamily="34" charset="0"/>
                <a:cs typeface="Arial" panose="020B0604020202020204" pitchFamily="34" charset="0"/>
              </a:rPr>
              <a:t>;</a:t>
            </a:r>
          </a:p>
          <a:p>
            <a:pPr algn="just" fontAlgn="auto">
              <a:spcBef>
                <a:spcPts val="0"/>
              </a:spcBef>
              <a:spcAft>
                <a:spcPts val="0"/>
              </a:spcAft>
              <a:defRPr/>
            </a:pPr>
            <a:r>
              <a:rPr lang="en-US" sz="1600" b="1" dirty="0" err="1" smtClean="0">
                <a:solidFill>
                  <a:schemeClr val="accent1">
                    <a:lumMod val="50000"/>
                  </a:schemeClr>
                </a:solidFill>
                <a:latin typeface="Arial" panose="020B0604020202020204" pitchFamily="34" charset="0"/>
                <a:cs typeface="Arial" panose="020B0604020202020204" pitchFamily="34" charset="0"/>
              </a:rPr>
              <a:t>Pasal</a:t>
            </a:r>
            <a:r>
              <a:rPr lang="en-US" sz="1600" b="1" dirty="0" smtClean="0">
                <a:solidFill>
                  <a:schemeClr val="accent1">
                    <a:lumMod val="50000"/>
                  </a:schemeClr>
                </a:solidFill>
                <a:latin typeface="Arial" panose="020B0604020202020204" pitchFamily="34" charset="0"/>
                <a:cs typeface="Arial" panose="020B0604020202020204" pitchFamily="34" charset="0"/>
              </a:rPr>
              <a:t> 48 </a:t>
            </a:r>
            <a:r>
              <a:rPr lang="en-US" sz="1600" b="1" dirty="0" err="1">
                <a:solidFill>
                  <a:schemeClr val="accent1">
                    <a:lumMod val="50000"/>
                  </a:schemeClr>
                </a:solidFill>
                <a:latin typeface="Arial" panose="020B0604020202020204" pitchFamily="34" charset="0"/>
                <a:cs typeface="Arial" panose="020B0604020202020204" pitchFamily="34" charset="0"/>
              </a:rPr>
              <a:t>ayat</a:t>
            </a:r>
            <a:r>
              <a:rPr lang="en-US" sz="1600" b="1" dirty="0">
                <a:solidFill>
                  <a:schemeClr val="accent1">
                    <a:lumMod val="50000"/>
                  </a:schemeClr>
                </a:solidFill>
                <a:latin typeface="Arial" panose="020B0604020202020204" pitchFamily="34" charset="0"/>
                <a:cs typeface="Arial" panose="020B0604020202020204" pitchFamily="34" charset="0"/>
              </a:rPr>
              <a:t> (3) :  </a:t>
            </a: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langsung</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adalah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yang </a:t>
            </a:r>
            <a:r>
              <a:rPr lang="en-US" sz="1600" dirty="0" err="1" smtClean="0">
                <a:solidFill>
                  <a:schemeClr val="accent1">
                    <a:lumMod val="50000"/>
                  </a:schemeClr>
                </a:solidFill>
                <a:latin typeface="Arial" panose="020B0604020202020204" pitchFamily="34" charset="0"/>
                <a:cs typeface="Arial" panose="020B0604020202020204" pitchFamily="34" charset="0"/>
              </a:rPr>
              <a:t>dilaksanakan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tidak</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melalui</a:t>
            </a:r>
            <a:r>
              <a:rPr lang="en-US" sz="1600" dirty="0" smtClean="0">
                <a:solidFill>
                  <a:schemeClr val="accent1">
                    <a:lumMod val="50000"/>
                  </a:schemeClr>
                </a:solidFill>
                <a:latin typeface="Arial" panose="020B0604020202020204" pitchFamily="34" charset="0"/>
                <a:cs typeface="Arial" panose="020B0604020202020204" pitchFamily="34" charset="0"/>
              </a:rPr>
              <a:t> </a:t>
            </a:r>
          </a:p>
          <a:p>
            <a:pPr algn="just" fontAlgn="auto">
              <a:spcBef>
                <a:spcPts val="0"/>
              </a:spcBef>
              <a:spcAft>
                <a:spcPts val="0"/>
              </a:spcAft>
              <a:defRPr/>
            </a:pP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mekanisme</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perencanaan</a:t>
            </a:r>
            <a:r>
              <a:rPr lang="en-US" sz="1600" dirty="0" smtClean="0">
                <a:solidFill>
                  <a:schemeClr val="accent1">
                    <a:lumMod val="50000"/>
                  </a:schemeClr>
                </a:solidFill>
                <a:latin typeface="Arial" panose="020B0604020202020204" pitchFamily="34" charset="0"/>
                <a:cs typeface="Arial" panose="020B0604020202020204" pitchFamily="34" charset="0"/>
              </a:rPr>
              <a:t>.</a:t>
            </a:r>
          </a:p>
          <a:p>
            <a:pPr algn="just" fontAlgn="auto">
              <a:spcBef>
                <a:spcPts val="0"/>
              </a:spcBef>
              <a:spcAft>
                <a:spcPts val="0"/>
              </a:spcAft>
              <a:defRPr/>
            </a:pPr>
            <a:endParaRPr lang="en-US" sz="1600" dirty="0" smtClean="0">
              <a:solidFill>
                <a:schemeClr val="accent1">
                  <a:lumMod val="50000"/>
                </a:schemeClr>
              </a:solidFill>
              <a:latin typeface="Arial" panose="020B0604020202020204" pitchFamily="34" charset="0"/>
              <a:cs typeface="Arial" panose="020B0604020202020204" pitchFamily="34" charset="0"/>
            </a:endParaRPr>
          </a:p>
          <a:p>
            <a:pPr algn="just" fontAlgn="auto">
              <a:spcBef>
                <a:spcPts val="0"/>
              </a:spcBef>
              <a:spcAft>
                <a:spcPts val="0"/>
              </a:spcAft>
              <a:defRPr/>
            </a:pPr>
            <a:r>
              <a:rPr lang="en-US" sz="1600" b="1" dirty="0" err="1" smtClean="0">
                <a:solidFill>
                  <a:schemeClr val="accent1">
                    <a:lumMod val="50000"/>
                  </a:schemeClr>
                </a:solidFill>
                <a:latin typeface="Arial" panose="020B0604020202020204" pitchFamily="34" charset="0"/>
                <a:cs typeface="Arial" panose="020B0604020202020204" pitchFamily="34" charset="0"/>
              </a:rPr>
              <a:t>Penjelasan</a:t>
            </a:r>
            <a:r>
              <a:rPr lang="en-US" sz="1600" b="1" dirty="0" smtClean="0">
                <a:solidFill>
                  <a:schemeClr val="accent1">
                    <a:lumMod val="50000"/>
                  </a:schemeClr>
                </a:solidFill>
                <a:latin typeface="Arial" panose="020B0604020202020204" pitchFamily="34" charset="0"/>
                <a:cs typeface="Arial" panose="020B0604020202020204" pitchFamily="34" charset="0"/>
              </a:rPr>
              <a:t> </a:t>
            </a:r>
            <a:r>
              <a:rPr lang="en-US" sz="1600" b="1" dirty="0" err="1" smtClean="0">
                <a:solidFill>
                  <a:schemeClr val="accent1">
                    <a:lumMod val="50000"/>
                  </a:schemeClr>
                </a:solidFill>
                <a:latin typeface="Arial" panose="020B0604020202020204" pitchFamily="34" charset="0"/>
                <a:cs typeface="Arial" panose="020B0604020202020204" pitchFamily="34" charset="0"/>
              </a:rPr>
              <a:t>Pasal</a:t>
            </a:r>
            <a:r>
              <a:rPr lang="en-US" sz="1600" b="1" dirty="0" smtClean="0">
                <a:solidFill>
                  <a:schemeClr val="accent1">
                    <a:lumMod val="50000"/>
                  </a:schemeClr>
                </a:solidFill>
                <a:latin typeface="Arial" panose="020B0604020202020204" pitchFamily="34" charset="0"/>
                <a:cs typeface="Arial" panose="020B0604020202020204" pitchFamily="34" charset="0"/>
              </a:rPr>
              <a:t> 48 </a:t>
            </a:r>
            <a:r>
              <a:rPr lang="en-US" sz="1600" b="1" dirty="0" err="1" smtClean="0">
                <a:solidFill>
                  <a:schemeClr val="accent1">
                    <a:lumMod val="50000"/>
                  </a:schemeClr>
                </a:solidFill>
                <a:latin typeface="Arial" panose="020B0604020202020204" pitchFamily="34" charset="0"/>
                <a:cs typeface="Arial" panose="020B0604020202020204" pitchFamily="34" charset="0"/>
              </a:rPr>
              <a:t>ayat</a:t>
            </a:r>
            <a:r>
              <a:rPr lang="en-US" sz="1600" b="1" dirty="0" smtClean="0">
                <a:solidFill>
                  <a:schemeClr val="accent1">
                    <a:lumMod val="50000"/>
                  </a:schemeClr>
                </a:solidFill>
                <a:latin typeface="Arial" panose="020B0604020202020204" pitchFamily="34" charset="0"/>
                <a:cs typeface="Arial" panose="020B0604020202020204" pitchFamily="34" charset="0"/>
              </a:rPr>
              <a:t> (3), </a:t>
            </a:r>
            <a:r>
              <a:rPr lang="en-US" sz="1600" b="1" dirty="0" err="1" smtClean="0">
                <a:solidFill>
                  <a:schemeClr val="accent1">
                    <a:lumMod val="50000"/>
                  </a:schemeClr>
                </a:solidFill>
                <a:latin typeface="Arial" panose="020B0604020202020204" pitchFamily="34" charset="0"/>
                <a:cs typeface="Arial" panose="020B0604020202020204" pitchFamily="34" charset="0"/>
              </a:rPr>
              <a:t>Hibah</a:t>
            </a:r>
            <a:r>
              <a:rPr lang="en-US" sz="1600" b="1" dirty="0" smtClean="0">
                <a:solidFill>
                  <a:schemeClr val="accent1">
                    <a:lumMod val="50000"/>
                  </a:schemeClr>
                </a:solidFill>
                <a:latin typeface="Arial" panose="020B0604020202020204" pitchFamily="34" charset="0"/>
                <a:cs typeface="Arial" panose="020B0604020202020204" pitchFamily="34" charset="0"/>
              </a:rPr>
              <a:t> yang </a:t>
            </a:r>
            <a:r>
              <a:rPr lang="en-US" sz="1600" b="1" dirty="0" err="1" smtClean="0">
                <a:solidFill>
                  <a:schemeClr val="accent1">
                    <a:lumMod val="50000"/>
                  </a:schemeClr>
                </a:solidFill>
                <a:latin typeface="Arial" panose="020B0604020202020204" pitchFamily="34" charset="0"/>
                <a:cs typeface="Arial" panose="020B0604020202020204" pitchFamily="34" charset="0"/>
              </a:rPr>
              <a:t>dimaksud</a:t>
            </a:r>
            <a:r>
              <a:rPr lang="en-US" sz="1600" b="1" dirty="0" smtClean="0">
                <a:solidFill>
                  <a:schemeClr val="accent1">
                    <a:lumMod val="50000"/>
                  </a:schemeClr>
                </a:solidFill>
                <a:latin typeface="Arial" panose="020B0604020202020204" pitchFamily="34" charset="0"/>
                <a:cs typeface="Arial" panose="020B0604020202020204" pitchFamily="34" charset="0"/>
              </a:rPr>
              <a:t> </a:t>
            </a:r>
            <a:r>
              <a:rPr lang="en-US" sz="1600" b="1" dirty="0" err="1" smtClean="0">
                <a:solidFill>
                  <a:schemeClr val="accent1">
                    <a:lumMod val="50000"/>
                  </a:schemeClr>
                </a:solidFill>
                <a:latin typeface="Arial" panose="020B0604020202020204" pitchFamily="34" charset="0"/>
                <a:cs typeface="Arial" panose="020B0604020202020204" pitchFamily="34" charset="0"/>
              </a:rPr>
              <a:t>pada</a:t>
            </a:r>
            <a:r>
              <a:rPr lang="en-US" sz="1600" b="1" dirty="0" smtClean="0">
                <a:solidFill>
                  <a:schemeClr val="accent1">
                    <a:lumMod val="50000"/>
                  </a:schemeClr>
                </a:solidFill>
                <a:latin typeface="Arial" panose="020B0604020202020204" pitchFamily="34" charset="0"/>
                <a:cs typeface="Arial" panose="020B0604020202020204" pitchFamily="34" charset="0"/>
              </a:rPr>
              <a:t> </a:t>
            </a:r>
            <a:r>
              <a:rPr lang="en-US" sz="1600" b="1" dirty="0" err="1" smtClean="0">
                <a:solidFill>
                  <a:schemeClr val="accent1">
                    <a:lumMod val="50000"/>
                  </a:schemeClr>
                </a:solidFill>
                <a:latin typeface="Arial" panose="020B0604020202020204" pitchFamily="34" charset="0"/>
                <a:cs typeface="Arial" panose="020B0604020202020204" pitchFamily="34" charset="0"/>
              </a:rPr>
              <a:t>ayat</a:t>
            </a:r>
            <a:r>
              <a:rPr lang="en-US" sz="1600" b="1" dirty="0" smtClean="0">
                <a:solidFill>
                  <a:schemeClr val="accent1">
                    <a:lumMod val="50000"/>
                  </a:schemeClr>
                </a:solidFill>
                <a:latin typeface="Arial" panose="020B0604020202020204" pitchFamily="34" charset="0"/>
                <a:cs typeface="Arial" panose="020B0604020202020204" pitchFamily="34" charset="0"/>
              </a:rPr>
              <a:t> </a:t>
            </a:r>
            <a:r>
              <a:rPr lang="en-US" sz="1600" b="1" dirty="0" err="1" smtClean="0">
                <a:solidFill>
                  <a:schemeClr val="accent1">
                    <a:lumMod val="50000"/>
                  </a:schemeClr>
                </a:solidFill>
                <a:latin typeface="Arial" panose="020B0604020202020204" pitchFamily="34" charset="0"/>
                <a:cs typeface="Arial" panose="020B0604020202020204" pitchFamily="34" charset="0"/>
              </a:rPr>
              <a:t>ini</a:t>
            </a:r>
            <a:r>
              <a:rPr lang="en-US" sz="1600" b="1" dirty="0" smtClean="0">
                <a:solidFill>
                  <a:schemeClr val="accent1">
                    <a:lumMod val="50000"/>
                  </a:schemeClr>
                </a:solidFill>
                <a:latin typeface="Arial" panose="020B0604020202020204" pitchFamily="34" charset="0"/>
                <a:cs typeface="Arial" panose="020B0604020202020204" pitchFamily="34" charset="0"/>
              </a:rPr>
              <a:t> </a:t>
            </a:r>
            <a:r>
              <a:rPr lang="en-US" sz="1600" b="1" dirty="0" err="1" smtClean="0">
                <a:solidFill>
                  <a:schemeClr val="accent1">
                    <a:lumMod val="50000"/>
                  </a:schemeClr>
                </a:solidFill>
                <a:latin typeface="Arial" panose="020B0604020202020204" pitchFamily="34" charset="0"/>
                <a:cs typeface="Arial" panose="020B0604020202020204" pitchFamily="34" charset="0"/>
              </a:rPr>
              <a:t>mencakup</a:t>
            </a:r>
            <a:r>
              <a:rPr lang="en-US" sz="1600" b="1" dirty="0" smtClean="0">
                <a:solidFill>
                  <a:schemeClr val="accent1">
                    <a:lumMod val="50000"/>
                  </a:schemeClr>
                </a:solidFill>
                <a:latin typeface="Arial" panose="020B0604020202020204" pitchFamily="34" charset="0"/>
                <a:cs typeface="Arial" panose="020B0604020202020204" pitchFamily="34" charset="0"/>
              </a:rPr>
              <a:t> :</a:t>
            </a:r>
          </a:p>
          <a:p>
            <a:pPr algn="just" fontAlgn="auto">
              <a:spcBef>
                <a:spcPts val="0"/>
              </a:spcBef>
              <a:spcAft>
                <a:spcPts val="0"/>
              </a:spcAft>
              <a:defRPr/>
            </a:pPr>
            <a:endParaRPr lang="en-US" sz="1600" dirty="0" smtClean="0">
              <a:solidFill>
                <a:schemeClr val="accent1">
                  <a:lumMod val="50000"/>
                </a:schemeClr>
              </a:solidFill>
              <a:latin typeface="Arial" panose="020B0604020202020204" pitchFamily="34" charset="0"/>
              <a:cs typeface="Arial" panose="020B0604020202020204" pitchFamily="34" charset="0"/>
            </a:endParaRPr>
          </a:p>
          <a:p>
            <a:pPr marL="342900" indent="-342900" algn="just" fontAlgn="auto">
              <a:spcBef>
                <a:spcPts val="0"/>
              </a:spcBef>
              <a:spcAft>
                <a:spcPts val="0"/>
              </a:spcAft>
              <a:buFont typeface="+mj-lt"/>
              <a:buAutoNum type="alphaLcParenR"/>
              <a:defRPr/>
            </a:pP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untuk</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penanggulangan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bencana</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alam</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seperti</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gempa</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bumi</a:t>
            </a:r>
            <a:r>
              <a:rPr lang="en-US" sz="1600" dirty="0" smtClean="0">
                <a:solidFill>
                  <a:schemeClr val="accent1">
                    <a:lumMod val="50000"/>
                  </a:schemeClr>
                </a:solidFill>
                <a:latin typeface="Arial" panose="020B0604020202020204" pitchFamily="34" charset="0"/>
                <a:cs typeface="Arial" panose="020B0604020202020204" pitchFamily="34" charset="0"/>
              </a:rPr>
              <a:t>, tsunami, </a:t>
            </a:r>
            <a:r>
              <a:rPr lang="en-US" sz="1600" dirty="0" err="1" smtClean="0">
                <a:solidFill>
                  <a:schemeClr val="accent1">
                    <a:lumMod val="50000"/>
                  </a:schemeClr>
                </a:solidFill>
                <a:latin typeface="Arial" panose="020B0604020202020204" pitchFamily="34" charset="0"/>
                <a:cs typeface="Arial" panose="020B0604020202020204" pitchFamily="34" charset="0"/>
              </a:rPr>
              <a:t>gunung</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meletus</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banjir</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kekeringan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angin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topan</a:t>
            </a:r>
            <a:r>
              <a:rPr lang="en-US" sz="1600" dirty="0" smtClean="0">
                <a:solidFill>
                  <a:schemeClr val="accent1">
                    <a:lumMod val="50000"/>
                  </a:schemeClr>
                </a:solidFill>
                <a:latin typeface="Arial" panose="020B0604020202020204" pitchFamily="34" charset="0"/>
                <a:cs typeface="Arial" panose="020B0604020202020204" pitchFamily="34" charset="0"/>
              </a:rPr>
              <a:t>;</a:t>
            </a:r>
          </a:p>
          <a:p>
            <a:pPr marL="342900" indent="-342900" algn="just" fontAlgn="auto">
              <a:spcBef>
                <a:spcPts val="0"/>
              </a:spcBef>
              <a:spcAft>
                <a:spcPts val="0"/>
              </a:spcAft>
              <a:buFont typeface="+mj-lt"/>
              <a:buAutoNum type="alphaLcParenR"/>
              <a:defRPr/>
            </a:pP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dalam</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rangka</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kerjasama</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tehnik</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antara</a:t>
            </a:r>
            <a:r>
              <a:rPr lang="en-US" sz="1600" dirty="0" smtClean="0">
                <a:solidFill>
                  <a:schemeClr val="accent1">
                    <a:lumMod val="50000"/>
                  </a:schemeClr>
                </a:solidFill>
                <a:latin typeface="Arial" panose="020B0604020202020204" pitchFamily="34" charset="0"/>
                <a:cs typeface="Arial" panose="020B0604020202020204" pitchFamily="34" charset="0"/>
              </a:rPr>
              <a:t> K/L </a:t>
            </a:r>
            <a:r>
              <a:rPr lang="en-US" sz="1600" dirty="0" err="1" smtClean="0">
                <a:solidFill>
                  <a:schemeClr val="accent1">
                    <a:lumMod val="50000"/>
                  </a:schemeClr>
                </a:solidFill>
                <a:latin typeface="Arial" panose="020B0604020202020204" pitchFamily="34" charset="0"/>
                <a:cs typeface="Arial" panose="020B0604020202020204" pitchFamily="34" charset="0"/>
              </a:rPr>
              <a:t>dengan</a:t>
            </a:r>
            <a:r>
              <a:rPr lang="en-US" sz="1600" dirty="0" smtClean="0">
                <a:solidFill>
                  <a:schemeClr val="accent1">
                    <a:lumMod val="50000"/>
                  </a:schemeClr>
                </a:solidFill>
                <a:latin typeface="Arial" panose="020B0604020202020204" pitchFamily="34" charset="0"/>
                <a:cs typeface="Arial" panose="020B0604020202020204" pitchFamily="34" charset="0"/>
              </a:rPr>
              <a:t> Donor </a:t>
            </a:r>
            <a:r>
              <a:rPr lang="en-US" sz="1600" dirty="0" err="1" smtClean="0">
                <a:solidFill>
                  <a:schemeClr val="accent1">
                    <a:lumMod val="50000"/>
                  </a:schemeClr>
                </a:solidFill>
                <a:latin typeface="Arial" panose="020B0604020202020204" pitchFamily="34" charset="0"/>
                <a:cs typeface="Arial" panose="020B0604020202020204" pitchFamily="34" charset="0"/>
              </a:rPr>
              <a:t>seperti</a:t>
            </a:r>
            <a:r>
              <a:rPr lang="en-US" sz="1600" dirty="0" smtClean="0">
                <a:solidFill>
                  <a:schemeClr val="accent1">
                    <a:lumMod val="50000"/>
                  </a:schemeClr>
                </a:solidFill>
                <a:latin typeface="Arial" panose="020B0604020202020204" pitchFamily="34" charset="0"/>
                <a:cs typeface="Arial" panose="020B0604020202020204" pitchFamily="34" charset="0"/>
              </a:rPr>
              <a:t> workshop, </a:t>
            </a:r>
            <a:r>
              <a:rPr lang="en-US" sz="1600" dirty="0" err="1" smtClean="0">
                <a:solidFill>
                  <a:schemeClr val="accent1">
                    <a:lumMod val="50000"/>
                  </a:schemeClr>
                </a:solidFill>
                <a:latin typeface="Arial" panose="020B0604020202020204" pitchFamily="34" charset="0"/>
                <a:cs typeface="Arial" panose="020B0604020202020204" pitchFamily="34" charset="0"/>
              </a:rPr>
              <a:t>pelatihan,seminar</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Bersaing</a:t>
            </a:r>
            <a:r>
              <a:rPr lang="en-US" sz="1600" dirty="0" smtClean="0">
                <a:solidFill>
                  <a:schemeClr val="accent1">
                    <a:lumMod val="50000"/>
                  </a:schemeClr>
                </a:solidFill>
                <a:latin typeface="Arial" panose="020B0604020202020204" pitchFamily="34" charset="0"/>
                <a:cs typeface="Arial" panose="020B0604020202020204" pitchFamily="34" charset="0"/>
              </a:rPr>
              <a:t> ( </a:t>
            </a:r>
            <a:r>
              <a:rPr lang="en-US" sz="1600" dirty="0" err="1" smtClean="0">
                <a:solidFill>
                  <a:schemeClr val="accent1">
                    <a:lumMod val="50000"/>
                  </a:schemeClr>
                </a:solidFill>
                <a:latin typeface="Arial" panose="020B0604020202020204" pitchFamily="34" charset="0"/>
                <a:cs typeface="Arial" panose="020B0604020202020204" pitchFamily="34" charset="0"/>
              </a:rPr>
              <a:t>seperti</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riset</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dosen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riset</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peneliti</a:t>
            </a:r>
            <a:r>
              <a:rPr lang="en-US" sz="1600" dirty="0" smtClean="0">
                <a:solidFill>
                  <a:schemeClr val="accent1">
                    <a:lumMod val="50000"/>
                  </a:schemeClr>
                </a:solidFill>
                <a:latin typeface="Arial" panose="020B0604020202020204" pitchFamily="34" charset="0"/>
                <a:cs typeface="Arial" panose="020B0604020202020204" pitchFamily="34" charset="0"/>
              </a:rPr>
              <a:t>);</a:t>
            </a:r>
          </a:p>
          <a:p>
            <a:pPr marL="342900" indent="-342900" algn="just" fontAlgn="auto">
              <a:spcBef>
                <a:spcPts val="0"/>
              </a:spcBef>
              <a:spcAft>
                <a:spcPts val="0"/>
              </a:spcAft>
              <a:buFont typeface="+mj-lt"/>
              <a:buAutoNum type="alphaLcParenR"/>
              <a:defRPr/>
            </a:pP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yang </a:t>
            </a:r>
            <a:r>
              <a:rPr lang="en-US" sz="1600" dirty="0" err="1" smtClean="0">
                <a:solidFill>
                  <a:schemeClr val="accent1">
                    <a:lumMod val="50000"/>
                  </a:schemeClr>
                </a:solidFill>
                <a:latin typeface="Arial" panose="020B0604020202020204" pitchFamily="34" charset="0"/>
                <a:cs typeface="Arial" panose="020B0604020202020204" pitchFamily="34" charset="0"/>
              </a:rPr>
              <a:t>atas</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permintaan</a:t>
            </a:r>
            <a:r>
              <a:rPr lang="en-US" sz="1600" dirty="0" smtClean="0">
                <a:solidFill>
                  <a:schemeClr val="accent1">
                    <a:lumMod val="50000"/>
                  </a:schemeClr>
                </a:solidFill>
                <a:latin typeface="Arial" panose="020B0604020202020204" pitchFamily="34" charset="0"/>
                <a:cs typeface="Arial" panose="020B0604020202020204" pitchFamily="34" charset="0"/>
              </a:rPr>
              <a:t> donor </a:t>
            </a:r>
            <a:r>
              <a:rPr lang="en-US" sz="1600" dirty="0" err="1" smtClean="0">
                <a:solidFill>
                  <a:schemeClr val="accent1">
                    <a:lumMod val="50000"/>
                  </a:schemeClr>
                </a:solidFill>
                <a:latin typeface="Arial" panose="020B0604020202020204" pitchFamily="34" charset="0"/>
                <a:cs typeface="Arial" panose="020B0604020202020204" pitchFamily="34" charset="0"/>
              </a:rPr>
              <a:t>diserahkan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langsung</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ke</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Kementerian</a:t>
            </a:r>
            <a:r>
              <a:rPr lang="en-US" sz="1600" dirty="0" smtClean="0">
                <a:solidFill>
                  <a:schemeClr val="accent1">
                    <a:lumMod val="50000"/>
                  </a:schemeClr>
                </a:solidFill>
                <a:latin typeface="Arial" panose="020B0604020202020204" pitchFamily="34" charset="0"/>
                <a:cs typeface="Arial" panose="020B0604020202020204" pitchFamily="34" charset="0"/>
              </a:rPr>
              <a:t>/</a:t>
            </a:r>
            <a:r>
              <a:rPr lang="en-US" sz="1600" dirty="0" err="1" smtClean="0">
                <a:solidFill>
                  <a:schemeClr val="accent1">
                    <a:lumMod val="50000"/>
                  </a:schemeClr>
                </a:solidFill>
                <a:latin typeface="Arial" panose="020B0604020202020204" pitchFamily="34" charset="0"/>
                <a:cs typeface="Arial" panose="020B0604020202020204" pitchFamily="34" charset="0"/>
              </a:rPr>
              <a:t>Lembaga</a:t>
            </a:r>
            <a:r>
              <a:rPr lang="en-US" sz="1600" dirty="0" smtClean="0">
                <a:solidFill>
                  <a:schemeClr val="accent1">
                    <a:lumMod val="50000"/>
                  </a:schemeClr>
                </a:solidFill>
                <a:latin typeface="Arial" panose="020B0604020202020204" pitchFamily="34" charset="0"/>
                <a:cs typeface="Arial" panose="020B0604020202020204" pitchFamily="34" charset="0"/>
              </a:rPr>
              <a:t>.</a:t>
            </a:r>
            <a:endParaRPr lang="en-US" sz="1600" dirty="0">
              <a:solidFill>
                <a:schemeClr val="accent1">
                  <a:lumMod val="50000"/>
                </a:schemeClr>
              </a:solidFill>
              <a:latin typeface="Arial" panose="020B0604020202020204" pitchFamily="34" charset="0"/>
              <a:cs typeface="Arial" panose="020B0604020202020204" pitchFamily="34" charset="0"/>
            </a:endParaRPr>
          </a:p>
        </p:txBody>
      </p:sp>
      <p:sp>
        <p:nvSpPr>
          <p:cNvPr id="7" name="TextBox 11"/>
          <p:cNvSpPr txBox="1">
            <a:spLocks noChangeArrowheads="1"/>
          </p:cNvSpPr>
          <p:nvPr/>
        </p:nvSpPr>
        <p:spPr bwMode="auto">
          <a:xfrm>
            <a:off x="107504" y="1206029"/>
            <a:ext cx="4263008" cy="338554"/>
          </a:xfrm>
          <a:prstGeom prst="rect">
            <a:avLst/>
          </a:prstGeom>
          <a:solidFill>
            <a:srgbClr val="FF4E5E"/>
          </a:solidFill>
          <a:ln>
            <a:headEnd/>
            <a:tailEnd/>
          </a:ln>
        </p:spPr>
        <p:style>
          <a:lnRef idx="3">
            <a:schemeClr val="lt1"/>
          </a:lnRef>
          <a:fillRef idx="1">
            <a:schemeClr val="accent2"/>
          </a:fillRef>
          <a:effectRef idx="1">
            <a:schemeClr val="accent2"/>
          </a:effectRef>
          <a:fontRef idx="minor">
            <a:schemeClr val="lt1"/>
          </a:fontRef>
        </p:style>
        <p:txBody>
          <a:bodyPr wrap="square">
            <a:spAutoFit/>
          </a:bodyPr>
          <a:lstStyle/>
          <a:p>
            <a:pPr algn="ctr" fontAlgn="auto">
              <a:spcBef>
                <a:spcPts val="0"/>
              </a:spcBef>
              <a:spcAft>
                <a:spcPts val="0"/>
              </a:spcAft>
              <a:defRPr/>
            </a:pPr>
            <a:r>
              <a:rPr lang="en-US" sz="1600" b="1" dirty="0">
                <a:solidFill>
                  <a:schemeClr val="bg1"/>
                </a:solidFill>
                <a:latin typeface="Arial" panose="020B0604020202020204" pitchFamily="34" charset="0"/>
                <a:cs typeface="Arial" panose="020B0604020202020204" pitchFamily="34" charset="0"/>
              </a:rPr>
              <a:t>UU No.1 </a:t>
            </a:r>
            <a:r>
              <a:rPr lang="en-US" sz="1600" b="1" dirty="0" err="1">
                <a:solidFill>
                  <a:schemeClr val="bg1"/>
                </a:solidFill>
                <a:latin typeface="Arial" panose="020B0604020202020204" pitchFamily="34" charset="0"/>
                <a:cs typeface="Arial" panose="020B0604020202020204" pitchFamily="34" charset="0"/>
              </a:rPr>
              <a:t>Tahun</a:t>
            </a:r>
            <a:r>
              <a:rPr lang="en-US" sz="1600" b="1" dirty="0">
                <a:solidFill>
                  <a:schemeClr val="bg1"/>
                </a:solidFill>
                <a:latin typeface="Arial" panose="020B0604020202020204" pitchFamily="34" charset="0"/>
                <a:cs typeface="Arial" panose="020B0604020202020204" pitchFamily="34" charset="0"/>
              </a:rPr>
              <a:t> </a:t>
            </a:r>
            <a:r>
              <a:rPr lang="en-US" sz="1600" b="1" dirty="0" smtClean="0">
                <a:solidFill>
                  <a:schemeClr val="bg1"/>
                </a:solidFill>
                <a:latin typeface="Arial" panose="020B0604020202020204" pitchFamily="34" charset="0"/>
                <a:cs typeface="Arial" panose="020B0604020202020204" pitchFamily="34" charset="0"/>
              </a:rPr>
              <a:t>2004</a:t>
            </a:r>
            <a:endParaRPr lang="en-US" sz="1600" b="1" dirty="0">
              <a:solidFill>
                <a:schemeClr val="bg1"/>
              </a:solidFill>
              <a:latin typeface="Arial" panose="020B0604020202020204" pitchFamily="34" charset="0"/>
              <a:cs typeface="Arial" panose="020B0604020202020204" pitchFamily="34" charset="0"/>
            </a:endParaRPr>
          </a:p>
        </p:txBody>
      </p:sp>
      <p:sp>
        <p:nvSpPr>
          <p:cNvPr id="8" name="TextBox 11"/>
          <p:cNvSpPr txBox="1">
            <a:spLocks noChangeArrowheads="1"/>
          </p:cNvSpPr>
          <p:nvPr/>
        </p:nvSpPr>
        <p:spPr bwMode="auto">
          <a:xfrm>
            <a:off x="4644008" y="1208425"/>
            <a:ext cx="4248472" cy="338554"/>
          </a:xfrm>
          <a:prstGeom prst="rect">
            <a:avLst/>
          </a:prstGeom>
          <a:solidFill>
            <a:srgbClr val="FF4E5E"/>
          </a:solidFill>
          <a:ln>
            <a:headEnd/>
            <a:tailEnd/>
          </a:ln>
        </p:spPr>
        <p:style>
          <a:lnRef idx="3">
            <a:schemeClr val="lt1"/>
          </a:lnRef>
          <a:fillRef idx="1">
            <a:schemeClr val="accent2"/>
          </a:fillRef>
          <a:effectRef idx="1">
            <a:schemeClr val="accent2"/>
          </a:effectRef>
          <a:fontRef idx="minor">
            <a:schemeClr val="lt1"/>
          </a:fontRef>
        </p:style>
        <p:txBody>
          <a:bodyPr wrap="square">
            <a:spAutoFit/>
          </a:bodyPr>
          <a:lstStyle/>
          <a:p>
            <a:pPr algn="ctr" fontAlgn="auto">
              <a:spcBef>
                <a:spcPts val="0"/>
              </a:spcBef>
              <a:spcAft>
                <a:spcPts val="0"/>
              </a:spcAft>
              <a:defRPr/>
            </a:pPr>
            <a:r>
              <a:rPr lang="en-US" sz="1600" b="1" dirty="0">
                <a:solidFill>
                  <a:schemeClr val="bg1"/>
                </a:solidFill>
                <a:latin typeface="Arial" panose="020B0604020202020204" pitchFamily="34" charset="0"/>
                <a:cs typeface="Arial" panose="020B0604020202020204" pitchFamily="34" charset="0"/>
              </a:rPr>
              <a:t>UU No.17 </a:t>
            </a:r>
            <a:r>
              <a:rPr lang="en-US" sz="1600" b="1" dirty="0" err="1">
                <a:solidFill>
                  <a:schemeClr val="bg1"/>
                </a:solidFill>
                <a:latin typeface="Arial" panose="020B0604020202020204" pitchFamily="34" charset="0"/>
                <a:cs typeface="Arial" panose="020B0604020202020204" pitchFamily="34" charset="0"/>
              </a:rPr>
              <a:t>Tahun</a:t>
            </a:r>
            <a:r>
              <a:rPr lang="en-US" sz="1600" b="1" dirty="0">
                <a:solidFill>
                  <a:schemeClr val="bg1"/>
                </a:solidFill>
                <a:latin typeface="Arial" panose="020B0604020202020204" pitchFamily="34" charset="0"/>
                <a:cs typeface="Arial" panose="020B0604020202020204" pitchFamily="34" charset="0"/>
              </a:rPr>
              <a:t> </a:t>
            </a:r>
            <a:r>
              <a:rPr lang="en-US" sz="1600" b="1" dirty="0" smtClean="0">
                <a:solidFill>
                  <a:schemeClr val="bg1"/>
                </a:solidFill>
                <a:latin typeface="Arial" panose="020B0604020202020204" pitchFamily="34" charset="0"/>
                <a:cs typeface="Arial" panose="020B0604020202020204" pitchFamily="34" charset="0"/>
              </a:rPr>
              <a:t>2003 </a:t>
            </a:r>
            <a:endParaRPr lang="en-US" sz="1600" b="1" dirty="0">
              <a:solidFill>
                <a:schemeClr val="bg1"/>
              </a:solidFill>
              <a:latin typeface="Arial" panose="020B0604020202020204" pitchFamily="34" charset="0"/>
              <a:cs typeface="Arial" panose="020B0604020202020204" pitchFamily="34" charset="0"/>
            </a:endParaRPr>
          </a:p>
        </p:txBody>
      </p:sp>
      <p:sp>
        <p:nvSpPr>
          <p:cNvPr id="10" name="Rounded Rectangle 9"/>
          <p:cNvSpPr/>
          <p:nvPr/>
        </p:nvSpPr>
        <p:spPr>
          <a:xfrm>
            <a:off x="228600" y="1854101"/>
            <a:ext cx="8659688" cy="1222484"/>
          </a:xfrm>
          <a:prstGeom prst="roundRect">
            <a:avLst>
              <a:gd name="adj" fmla="val 50000"/>
            </a:avLst>
          </a:prstGeom>
          <a:solidFill>
            <a:schemeClr val="accent1">
              <a:lumMod val="50000"/>
            </a:schemeClr>
          </a:solidFill>
          <a:ln/>
          <a:effectLst>
            <a:outerShdw blurRad="50800" dist="38100" dir="2700000" algn="tl" rotWithShape="0">
              <a:prstClr val="black">
                <a:alpha val="40000"/>
              </a:prstClr>
            </a:outerShdw>
          </a:effectLst>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r>
              <a:rPr lang="en-US" sz="1600" b="1" dirty="0" smtClean="0">
                <a:solidFill>
                  <a:schemeClr val="bg1"/>
                </a:solidFill>
                <a:latin typeface="Arial" panose="020B0604020202020204" pitchFamily="34" charset="0"/>
                <a:cs typeface="Arial" panose="020B0604020202020204" pitchFamily="34" charset="0"/>
              </a:rPr>
              <a:t>PP </a:t>
            </a:r>
            <a:r>
              <a:rPr lang="en-US" sz="1600" b="1" dirty="0">
                <a:solidFill>
                  <a:schemeClr val="bg1"/>
                </a:solidFill>
                <a:latin typeface="Arial" panose="020B0604020202020204" pitchFamily="34" charset="0"/>
                <a:cs typeface="Arial" panose="020B0604020202020204" pitchFamily="34" charset="0"/>
              </a:rPr>
              <a:t>10/2011 </a:t>
            </a:r>
            <a:endParaRPr lang="en-US" sz="1600" b="1" dirty="0" smtClean="0">
              <a:solidFill>
                <a:schemeClr val="bg1"/>
              </a:solidFill>
              <a:latin typeface="Arial" panose="020B0604020202020204" pitchFamily="34" charset="0"/>
              <a:cs typeface="Arial" panose="020B0604020202020204" pitchFamily="34" charset="0"/>
            </a:endParaRPr>
          </a:p>
          <a:p>
            <a:pPr algn="ctr" fontAlgn="auto">
              <a:spcBef>
                <a:spcPts val="0"/>
              </a:spcBef>
              <a:spcAft>
                <a:spcPts val="0"/>
              </a:spcAft>
              <a:defRPr/>
            </a:pPr>
            <a:r>
              <a:rPr lang="en-US" sz="1600" b="1" dirty="0" err="1" smtClean="0">
                <a:solidFill>
                  <a:schemeClr val="bg1"/>
                </a:solidFill>
                <a:latin typeface="Arial" panose="020B0604020202020204" pitchFamily="34" charset="0"/>
                <a:cs typeface="Arial" panose="020B0604020202020204" pitchFamily="34" charset="0"/>
              </a:rPr>
              <a:t>Tentang</a:t>
            </a:r>
            <a:r>
              <a:rPr lang="en-US" sz="1600" b="1" dirty="0" smtClean="0">
                <a:solidFill>
                  <a:schemeClr val="bg1"/>
                </a:solidFill>
                <a:latin typeface="Arial" panose="020B0604020202020204" pitchFamily="34" charset="0"/>
                <a:cs typeface="Arial" panose="020B0604020202020204" pitchFamily="34" charset="0"/>
              </a:rPr>
              <a:t> </a:t>
            </a:r>
            <a:r>
              <a:rPr lang="en-US" sz="1600" b="1" dirty="0">
                <a:solidFill>
                  <a:schemeClr val="bg1"/>
                </a:solidFill>
                <a:latin typeface="Arial" panose="020B0604020202020204" pitchFamily="34" charset="0"/>
                <a:cs typeface="Arial" panose="020B0604020202020204" pitchFamily="34" charset="0"/>
              </a:rPr>
              <a:t>Tata Cara </a:t>
            </a:r>
            <a:r>
              <a:rPr lang="en-US" sz="1600" b="1" dirty="0" err="1">
                <a:solidFill>
                  <a:schemeClr val="bg1"/>
                </a:solidFill>
                <a:latin typeface="Arial" panose="020B0604020202020204" pitchFamily="34" charset="0"/>
                <a:cs typeface="Arial" panose="020B0604020202020204" pitchFamily="34" charset="0"/>
              </a:rPr>
              <a:t>Pengadaan</a:t>
            </a:r>
            <a:r>
              <a:rPr lang="en-US" sz="1600" b="1" dirty="0">
                <a:solidFill>
                  <a:schemeClr val="bg1"/>
                </a:solidFill>
                <a:latin typeface="Arial" panose="020B0604020202020204" pitchFamily="34" charset="0"/>
                <a:cs typeface="Arial" panose="020B0604020202020204" pitchFamily="34" charset="0"/>
              </a:rPr>
              <a:t> </a:t>
            </a:r>
            <a:r>
              <a:rPr lang="en-US" sz="1600" b="1" dirty="0" err="1">
                <a:solidFill>
                  <a:schemeClr val="bg1"/>
                </a:solidFill>
                <a:latin typeface="Arial" panose="020B0604020202020204" pitchFamily="34" charset="0"/>
                <a:cs typeface="Arial" panose="020B0604020202020204" pitchFamily="34" charset="0"/>
              </a:rPr>
              <a:t>Pinjaman</a:t>
            </a:r>
            <a:r>
              <a:rPr lang="en-US" sz="1600" b="1" dirty="0">
                <a:solidFill>
                  <a:schemeClr val="bg1"/>
                </a:solidFill>
                <a:latin typeface="Arial" panose="020B0604020202020204" pitchFamily="34" charset="0"/>
                <a:cs typeface="Arial" panose="020B0604020202020204" pitchFamily="34" charset="0"/>
              </a:rPr>
              <a:t> </a:t>
            </a:r>
            <a:r>
              <a:rPr lang="en-US" sz="1600" b="1" dirty="0" err="1">
                <a:solidFill>
                  <a:schemeClr val="bg1"/>
                </a:solidFill>
                <a:latin typeface="Arial" panose="020B0604020202020204" pitchFamily="34" charset="0"/>
                <a:cs typeface="Arial" panose="020B0604020202020204" pitchFamily="34" charset="0"/>
              </a:rPr>
              <a:t>Luar</a:t>
            </a:r>
            <a:r>
              <a:rPr lang="en-US" sz="1600" b="1" dirty="0">
                <a:solidFill>
                  <a:schemeClr val="bg1"/>
                </a:solidFill>
                <a:latin typeface="Arial" panose="020B0604020202020204" pitchFamily="34" charset="0"/>
                <a:cs typeface="Arial" panose="020B0604020202020204" pitchFamily="34" charset="0"/>
              </a:rPr>
              <a:t> </a:t>
            </a:r>
            <a:r>
              <a:rPr lang="en-US" sz="1600" b="1" dirty="0" err="1">
                <a:solidFill>
                  <a:schemeClr val="bg1"/>
                </a:solidFill>
                <a:latin typeface="Arial" panose="020B0604020202020204" pitchFamily="34" charset="0"/>
                <a:cs typeface="Arial" panose="020B0604020202020204" pitchFamily="34" charset="0"/>
              </a:rPr>
              <a:t>Negeri</a:t>
            </a:r>
            <a:r>
              <a:rPr lang="en-US" sz="1600" b="1" dirty="0">
                <a:solidFill>
                  <a:schemeClr val="bg1"/>
                </a:solidFill>
                <a:latin typeface="Arial" panose="020B0604020202020204" pitchFamily="34" charset="0"/>
                <a:cs typeface="Arial" panose="020B0604020202020204" pitchFamily="34" charset="0"/>
              </a:rPr>
              <a:t> </a:t>
            </a:r>
            <a:endParaRPr lang="en-US" sz="1600" b="1" dirty="0" smtClean="0">
              <a:solidFill>
                <a:schemeClr val="bg1"/>
              </a:solidFill>
              <a:latin typeface="Arial" panose="020B0604020202020204" pitchFamily="34" charset="0"/>
              <a:cs typeface="Arial" panose="020B0604020202020204" pitchFamily="34" charset="0"/>
            </a:endParaRPr>
          </a:p>
          <a:p>
            <a:pPr algn="ctr" fontAlgn="auto">
              <a:spcBef>
                <a:spcPts val="0"/>
              </a:spcBef>
              <a:spcAft>
                <a:spcPts val="0"/>
              </a:spcAft>
              <a:defRPr/>
            </a:pPr>
            <a:r>
              <a:rPr lang="en-US" sz="1600" b="1" dirty="0" err="1" smtClean="0">
                <a:solidFill>
                  <a:schemeClr val="bg1"/>
                </a:solidFill>
                <a:latin typeface="Arial" panose="020B0604020202020204" pitchFamily="34" charset="0"/>
                <a:cs typeface="Arial" panose="020B0604020202020204" pitchFamily="34" charset="0"/>
              </a:rPr>
              <a:t>dan</a:t>
            </a:r>
            <a:r>
              <a:rPr lang="en-US" sz="1600" b="1" dirty="0" smtClean="0">
                <a:solidFill>
                  <a:schemeClr val="bg1"/>
                </a:solidFill>
                <a:latin typeface="Arial" panose="020B0604020202020204" pitchFamily="34" charset="0"/>
                <a:cs typeface="Arial" panose="020B0604020202020204" pitchFamily="34" charset="0"/>
              </a:rPr>
              <a:t> </a:t>
            </a:r>
            <a:r>
              <a:rPr lang="en-US" sz="1600" b="1" dirty="0" err="1">
                <a:solidFill>
                  <a:schemeClr val="bg1"/>
                </a:solidFill>
                <a:latin typeface="Arial" panose="020B0604020202020204" pitchFamily="34" charset="0"/>
                <a:cs typeface="Arial" panose="020B0604020202020204" pitchFamily="34" charset="0"/>
              </a:rPr>
              <a:t>Penerimaan</a:t>
            </a:r>
            <a:r>
              <a:rPr lang="en-US" sz="1600" b="1" dirty="0">
                <a:solidFill>
                  <a:schemeClr val="bg1"/>
                </a:solidFill>
                <a:latin typeface="Arial" panose="020B0604020202020204" pitchFamily="34" charset="0"/>
                <a:cs typeface="Arial" panose="020B0604020202020204" pitchFamily="34" charset="0"/>
              </a:rPr>
              <a:t> </a:t>
            </a:r>
            <a:r>
              <a:rPr lang="en-US" sz="1600" b="1" dirty="0" err="1">
                <a:solidFill>
                  <a:schemeClr val="bg1"/>
                </a:solidFill>
                <a:latin typeface="Arial" panose="020B0604020202020204" pitchFamily="34" charset="0"/>
                <a:cs typeface="Arial" panose="020B0604020202020204" pitchFamily="34" charset="0"/>
              </a:rPr>
              <a:t>Hibah</a:t>
            </a:r>
            <a:endParaRPr lang="en-US" sz="1600" b="1" dirty="0">
              <a:solidFill>
                <a:schemeClr val="bg1"/>
              </a:solidFill>
              <a:latin typeface="Arial" panose="020B0604020202020204" pitchFamily="34" charset="0"/>
              <a:cs typeface="Arial" panose="020B0604020202020204" pitchFamily="34" charset="0"/>
            </a:endParaRPr>
          </a:p>
        </p:txBody>
      </p:sp>
      <p:pic>
        <p:nvPicPr>
          <p:cNvPr id="11" name="Picture 10">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8407530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5" descr="LAMP HIBAH LANGSUNG BARANG.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l="10101" t="5170" r="8609" b="35684"/>
          <a:stretch>
            <a:fillRect/>
          </a:stretch>
        </p:blipFill>
        <p:spPr bwMode="auto">
          <a:xfrm>
            <a:off x="0" y="609600"/>
            <a:ext cx="9144000" cy="624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923" name="TextBox 2"/>
          <p:cNvSpPr txBox="1">
            <a:spLocks noChangeArrowheads="1"/>
          </p:cNvSpPr>
          <p:nvPr/>
        </p:nvSpPr>
        <p:spPr bwMode="auto">
          <a:xfrm>
            <a:off x="457200" y="0"/>
            <a:ext cx="1143000" cy="40005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000" b="1">
                <a:latin typeface="Times New Roman" panose="02020603050405020304" pitchFamily="18" charset="0"/>
              </a:rPr>
              <a:t>VIII – 2</a:t>
            </a:r>
          </a:p>
        </p:txBody>
      </p:sp>
      <p:sp>
        <p:nvSpPr>
          <p:cNvPr id="4" name="Rectangle 3"/>
          <p:cNvSpPr/>
          <p:nvPr/>
        </p:nvSpPr>
        <p:spPr>
          <a:xfrm>
            <a:off x="0" y="0"/>
            <a:ext cx="9144000" cy="533400"/>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3200" b="1" dirty="0">
                <a:solidFill>
                  <a:schemeClr val="tx2">
                    <a:lumMod val="75000"/>
                  </a:schemeClr>
                </a:solidFill>
              </a:rPr>
              <a:t>F</a:t>
            </a:r>
            <a:r>
              <a:rPr lang="id-ID" sz="3200" b="1" dirty="0">
                <a:solidFill>
                  <a:schemeClr val="tx2">
                    <a:lumMod val="75000"/>
                  </a:schemeClr>
                </a:solidFill>
              </a:rPr>
              <a:t>ormulir VIII-2</a:t>
            </a:r>
            <a:endParaRPr lang="en-US" sz="1600" b="1" dirty="0">
              <a:solidFill>
                <a:schemeClr val="tx2">
                  <a:lumMod val="75000"/>
                </a:schemeClr>
              </a:solidFill>
            </a:endParaRPr>
          </a:p>
        </p:txBody>
      </p:sp>
    </p:spTree>
    <p:extLst>
      <p:ext uri="{BB962C8B-B14F-4D97-AF65-F5344CB8AC3E}">
        <p14:creationId xmlns:p14="http://schemas.microsoft.com/office/powerpoint/2010/main" xmlns="" val="1074389446"/>
      </p:ext>
    </p:extLst>
  </p:cSld>
  <p:clrMapOvr>
    <a:masterClrMapping/>
  </p:clrMapOvr>
  <p:transition spd="slow">
    <p:push dir="u"/>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990600"/>
            <a:ext cx="1905000" cy="58674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905000" y="990600"/>
            <a:ext cx="1905000" cy="58674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3810000" y="990600"/>
            <a:ext cx="1828800" cy="5867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5638800" y="990600"/>
            <a:ext cx="1828800" cy="58674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7467600" y="990600"/>
            <a:ext cx="1676400" cy="58674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15" name="Title 1"/>
          <p:cNvSpPr>
            <a:spLocks noGrp="1"/>
          </p:cNvSpPr>
          <p:nvPr>
            <p:ph type="title"/>
          </p:nvPr>
        </p:nvSpPr>
        <p:spPr>
          <a:xfrm>
            <a:off x="0" y="0"/>
            <a:ext cx="9144000" cy="971550"/>
          </a:xfrm>
          <a:solidFill>
            <a:srgbClr val="00B0F0"/>
          </a:solidFill>
        </p:spPr>
        <p:txBody>
          <a:bodyPr>
            <a:noAutofit/>
          </a:bodyPr>
          <a:lstStyle/>
          <a:p>
            <a:pPr eaLnBrk="1" hangingPunct="1"/>
            <a:r>
              <a:rPr lang="en-US" sz="2800" b="1" dirty="0" smtClean="0">
                <a:solidFill>
                  <a:srgbClr val="FFFF00"/>
                </a:solidFill>
                <a:cs typeface="Tahoma" pitchFamily="34" charset="0"/>
              </a:rPr>
              <a:t>Pengelolaan </a:t>
            </a:r>
            <a:r>
              <a:rPr lang="en-US" sz="2800" b="1" dirty="0" err="1" smtClean="0">
                <a:solidFill>
                  <a:srgbClr val="FFFF00"/>
                </a:solidFill>
                <a:cs typeface="Tahoma" pitchFamily="34" charset="0"/>
              </a:rPr>
              <a:t>Hibah</a:t>
            </a:r>
            <a:r>
              <a:rPr lang="en-US" sz="2800" b="1" dirty="0" smtClean="0">
                <a:solidFill>
                  <a:srgbClr val="FFFF00"/>
                </a:solidFill>
                <a:cs typeface="Tahoma" pitchFamily="34" charset="0"/>
              </a:rPr>
              <a:t> </a:t>
            </a:r>
            <a:r>
              <a:rPr lang="en-US" sz="2800" b="1" dirty="0" err="1" smtClean="0">
                <a:solidFill>
                  <a:srgbClr val="FFFF00"/>
                </a:solidFill>
                <a:cs typeface="Tahoma" pitchFamily="34" charset="0"/>
              </a:rPr>
              <a:t>Terencana</a:t>
            </a:r>
            <a:r>
              <a:rPr lang="en-US" sz="2800" b="1" dirty="0" smtClean="0">
                <a:solidFill>
                  <a:srgbClr val="FFFF00"/>
                </a:solidFill>
                <a:cs typeface="Tahoma" pitchFamily="34" charset="0"/>
              </a:rPr>
              <a:t> Cash Transaction</a:t>
            </a:r>
            <a:br>
              <a:rPr lang="en-US" sz="2800" b="1" dirty="0" smtClean="0">
                <a:solidFill>
                  <a:srgbClr val="FFFF00"/>
                </a:solidFill>
                <a:cs typeface="Tahoma" pitchFamily="34" charset="0"/>
              </a:rPr>
            </a:br>
            <a:r>
              <a:rPr lang="en-US" sz="2800" b="1" dirty="0" smtClean="0">
                <a:solidFill>
                  <a:srgbClr val="FFFF00"/>
                </a:solidFill>
                <a:cs typeface="Tahoma" pitchFamily="34" charset="0"/>
              </a:rPr>
              <a:t>(On Budget - On Treasury )</a:t>
            </a:r>
          </a:p>
        </p:txBody>
      </p:sp>
      <p:sp>
        <p:nvSpPr>
          <p:cNvPr id="7" name="TextBox 6"/>
          <p:cNvSpPr txBox="1"/>
          <p:nvPr/>
        </p:nvSpPr>
        <p:spPr>
          <a:xfrm>
            <a:off x="152400" y="990602"/>
            <a:ext cx="1524000" cy="307777"/>
          </a:xfrm>
          <a:prstGeom prst="rect">
            <a:avLst/>
          </a:prstGeom>
          <a:noFill/>
        </p:spPr>
        <p:txBody>
          <a:bodyPr wrap="square">
            <a:spAutoFit/>
          </a:bodyPr>
          <a:lstStyle/>
          <a:p>
            <a:pPr algn="ctr">
              <a:defRPr/>
            </a:pPr>
            <a:r>
              <a:rPr lang="en-US" sz="1400" dirty="0" err="1" smtClean="0">
                <a:effectLst>
                  <a:outerShdw blurRad="38100" dist="38100" dir="2700000" algn="tl">
                    <a:srgbClr val="000000">
                      <a:alpha val="43137"/>
                    </a:srgbClr>
                  </a:outerShdw>
                </a:effectLst>
              </a:rPr>
              <a:t>Perencanaan</a:t>
            </a:r>
            <a:endParaRPr lang="en-US" sz="1400" dirty="0">
              <a:effectLst>
                <a:outerShdw blurRad="38100" dist="38100" dir="2700000" algn="tl">
                  <a:srgbClr val="000000">
                    <a:alpha val="43137"/>
                  </a:srgbClr>
                </a:outerShdw>
              </a:effectLst>
            </a:endParaRPr>
          </a:p>
        </p:txBody>
      </p:sp>
      <p:cxnSp>
        <p:nvCxnSpPr>
          <p:cNvPr id="6" name="Straight Connector 5"/>
          <p:cNvCxnSpPr/>
          <p:nvPr/>
        </p:nvCxnSpPr>
        <p:spPr bwMode="auto">
          <a:xfrm>
            <a:off x="0" y="1371600"/>
            <a:ext cx="9144000" cy="0"/>
          </a:xfrm>
          <a:prstGeom prst="line">
            <a:avLst/>
          </a:prstGeom>
          <a:ln w="22225">
            <a:solidFill>
              <a:srgbClr val="5238EC">
                <a:alpha val="62000"/>
              </a:srgb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32" name="TextBox 31"/>
          <p:cNvSpPr txBox="1"/>
          <p:nvPr/>
        </p:nvSpPr>
        <p:spPr>
          <a:xfrm>
            <a:off x="1905000" y="914402"/>
            <a:ext cx="1828800" cy="461665"/>
          </a:xfrm>
          <a:prstGeom prst="rect">
            <a:avLst/>
          </a:prstGeom>
          <a:noFill/>
        </p:spPr>
        <p:txBody>
          <a:bodyPr wrap="square">
            <a:spAutoFit/>
          </a:bodyPr>
          <a:lstStyle/>
          <a:p>
            <a:pPr algn="ctr">
              <a:defRPr/>
            </a:pPr>
            <a:r>
              <a:rPr lang="en-US" sz="1200" dirty="0" err="1" smtClean="0">
                <a:effectLst>
                  <a:outerShdw blurRad="38100" dist="38100" dir="2700000" algn="tl">
                    <a:srgbClr val="000000">
                      <a:alpha val="43137"/>
                    </a:srgbClr>
                  </a:outerShdw>
                </a:effectLst>
              </a:rPr>
              <a:t>Negosiasi</a:t>
            </a:r>
            <a:r>
              <a:rPr lang="en-US" sz="1200" dirty="0" smtClean="0">
                <a:effectLst>
                  <a:outerShdw blurRad="38100" dist="38100" dir="2700000" algn="tl">
                    <a:srgbClr val="000000">
                      <a:alpha val="43137"/>
                    </a:srgbClr>
                  </a:outerShdw>
                </a:effectLst>
              </a:rPr>
              <a:t>/ </a:t>
            </a:r>
            <a:r>
              <a:rPr lang="en-US" sz="1200" dirty="0" err="1" smtClean="0">
                <a:effectLst>
                  <a:outerShdw blurRad="38100" dist="38100" dir="2700000" algn="tl">
                    <a:srgbClr val="000000">
                      <a:alpha val="43137"/>
                    </a:srgbClr>
                  </a:outerShdw>
                </a:effectLst>
              </a:rPr>
              <a:t>Penandatanganan</a:t>
            </a:r>
            <a:endParaRPr lang="en-US" sz="1200" dirty="0">
              <a:effectLst>
                <a:outerShdw blurRad="38100" dist="38100" dir="2700000" algn="tl">
                  <a:srgbClr val="000000">
                    <a:alpha val="43137"/>
                  </a:srgbClr>
                </a:outerShdw>
              </a:effectLst>
            </a:endParaRPr>
          </a:p>
        </p:txBody>
      </p:sp>
      <p:sp>
        <p:nvSpPr>
          <p:cNvPr id="34" name="TextBox 33"/>
          <p:cNvSpPr txBox="1"/>
          <p:nvPr/>
        </p:nvSpPr>
        <p:spPr>
          <a:xfrm>
            <a:off x="3962400" y="987623"/>
            <a:ext cx="1524000" cy="307777"/>
          </a:xfrm>
          <a:prstGeom prst="rect">
            <a:avLst/>
          </a:prstGeom>
          <a:noFill/>
        </p:spPr>
        <p:txBody>
          <a:bodyPr wrap="square">
            <a:spAutoFit/>
          </a:bodyPr>
          <a:lstStyle/>
          <a:p>
            <a:pPr algn="ctr">
              <a:defRPr/>
            </a:pPr>
            <a:r>
              <a:rPr lang="en-US" sz="1400" dirty="0" err="1" smtClean="0">
                <a:effectLst>
                  <a:outerShdw blurRad="38100" dist="38100" dir="2700000" algn="tl">
                    <a:srgbClr val="000000">
                      <a:alpha val="43137"/>
                    </a:srgbClr>
                  </a:outerShdw>
                </a:effectLst>
              </a:rPr>
              <a:t>Penganggaran</a:t>
            </a:r>
            <a:endParaRPr lang="en-US" sz="1400" dirty="0">
              <a:effectLst>
                <a:outerShdw blurRad="38100" dist="38100" dir="2700000" algn="tl">
                  <a:srgbClr val="000000">
                    <a:alpha val="43137"/>
                  </a:srgbClr>
                </a:outerShdw>
              </a:effectLst>
            </a:endParaRPr>
          </a:p>
        </p:txBody>
      </p:sp>
      <p:sp>
        <p:nvSpPr>
          <p:cNvPr id="35" name="TextBox 34"/>
          <p:cNvSpPr txBox="1"/>
          <p:nvPr/>
        </p:nvSpPr>
        <p:spPr>
          <a:xfrm>
            <a:off x="5715000" y="990602"/>
            <a:ext cx="1524000" cy="307777"/>
          </a:xfrm>
          <a:prstGeom prst="rect">
            <a:avLst/>
          </a:prstGeom>
          <a:noFill/>
        </p:spPr>
        <p:txBody>
          <a:bodyPr wrap="square">
            <a:spAutoFit/>
          </a:bodyPr>
          <a:lstStyle/>
          <a:p>
            <a:pPr algn="ctr">
              <a:defRPr/>
            </a:pPr>
            <a:r>
              <a:rPr lang="en-US" sz="1400" dirty="0" err="1" smtClean="0">
                <a:effectLst>
                  <a:outerShdw blurRad="38100" dist="38100" dir="2700000" algn="tl">
                    <a:srgbClr val="000000">
                      <a:alpha val="43137"/>
                    </a:srgbClr>
                  </a:outerShdw>
                </a:effectLst>
              </a:rPr>
              <a:t>Pelaksanaan</a:t>
            </a:r>
            <a:endParaRPr lang="en-US" sz="1400" dirty="0">
              <a:effectLst>
                <a:outerShdw blurRad="38100" dist="38100" dir="2700000" algn="tl">
                  <a:srgbClr val="000000">
                    <a:alpha val="43137"/>
                  </a:srgbClr>
                </a:outerShdw>
              </a:effectLst>
            </a:endParaRPr>
          </a:p>
        </p:txBody>
      </p:sp>
      <p:sp>
        <p:nvSpPr>
          <p:cNvPr id="36" name="TextBox 35"/>
          <p:cNvSpPr txBox="1"/>
          <p:nvPr/>
        </p:nvSpPr>
        <p:spPr>
          <a:xfrm>
            <a:off x="7467600" y="990602"/>
            <a:ext cx="1524000" cy="307777"/>
          </a:xfrm>
          <a:prstGeom prst="rect">
            <a:avLst/>
          </a:prstGeom>
          <a:noFill/>
        </p:spPr>
        <p:txBody>
          <a:bodyPr wrap="square">
            <a:spAutoFit/>
          </a:bodyPr>
          <a:lstStyle/>
          <a:p>
            <a:pPr algn="ctr">
              <a:defRPr/>
            </a:pPr>
            <a:r>
              <a:rPr lang="en-US" sz="1400" dirty="0" err="1" smtClean="0">
                <a:effectLst>
                  <a:outerShdw blurRad="38100" dist="38100" dir="2700000" algn="tl">
                    <a:srgbClr val="000000">
                      <a:alpha val="43137"/>
                    </a:srgbClr>
                  </a:outerShdw>
                </a:effectLst>
              </a:rPr>
              <a:t>Pelaporan</a:t>
            </a:r>
            <a:endParaRPr lang="en-US" sz="1400" dirty="0">
              <a:effectLst>
                <a:outerShdw blurRad="38100" dist="38100" dir="2700000" algn="tl">
                  <a:srgbClr val="000000">
                    <a:alpha val="43137"/>
                  </a:srgbClr>
                </a:outerShdw>
              </a:effectLst>
            </a:endParaRPr>
          </a:p>
        </p:txBody>
      </p:sp>
      <p:sp>
        <p:nvSpPr>
          <p:cNvPr id="38" name="Flowchart: Multidocument 37"/>
          <p:cNvSpPr/>
          <p:nvPr/>
        </p:nvSpPr>
        <p:spPr>
          <a:xfrm>
            <a:off x="152400" y="1524000"/>
            <a:ext cx="1524000" cy="1447800"/>
          </a:xfrm>
          <a:prstGeom prst="flowChartMultidocumen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dirty="0" smtClean="0">
                <a:solidFill>
                  <a:schemeClr val="tx1"/>
                </a:solidFill>
                <a:latin typeface="Arial" pitchFamily="34" charset="0"/>
                <a:cs typeface="Arial" pitchFamily="34" charset="0"/>
              </a:rPr>
              <a:t>K/L </a:t>
            </a:r>
            <a:r>
              <a:rPr lang="en-US" sz="1100" dirty="0" err="1" smtClean="0">
                <a:solidFill>
                  <a:schemeClr val="tx1"/>
                </a:solidFill>
                <a:latin typeface="Arial" pitchFamily="34" charset="0"/>
                <a:cs typeface="Arial" pitchFamily="34" charset="0"/>
              </a:rPr>
              <a:t>menyiapkan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usulan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kegiatan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Bappenas</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menyiapkan</a:t>
            </a:r>
            <a:r>
              <a:rPr lang="en-US" sz="1100" dirty="0" smtClean="0">
                <a:solidFill>
                  <a:schemeClr val="tx1"/>
                </a:solidFill>
                <a:latin typeface="Arial" pitchFamily="34" charset="0"/>
                <a:cs typeface="Arial" pitchFamily="34" charset="0"/>
              </a:rPr>
              <a:t> </a:t>
            </a:r>
            <a:r>
              <a:rPr lang="en-US" sz="1100" i="1" dirty="0" smtClean="0">
                <a:solidFill>
                  <a:schemeClr val="tx1"/>
                </a:solidFill>
                <a:latin typeface="Arial" pitchFamily="34" charset="0"/>
                <a:cs typeface="Arial" pitchFamily="34" charset="0"/>
              </a:rPr>
              <a:t>readiness criteria</a:t>
            </a:r>
            <a:endParaRPr lang="en-US" sz="1100" i="1" dirty="0">
              <a:solidFill>
                <a:schemeClr val="tx1"/>
              </a:solidFill>
              <a:latin typeface="Arial" pitchFamily="34" charset="0"/>
              <a:cs typeface="Arial" pitchFamily="34" charset="0"/>
            </a:endParaRPr>
          </a:p>
        </p:txBody>
      </p:sp>
      <p:sp>
        <p:nvSpPr>
          <p:cNvPr id="40" name="Snip Diagonal Corner Rectangle 39"/>
          <p:cNvSpPr/>
          <p:nvPr/>
        </p:nvSpPr>
        <p:spPr>
          <a:xfrm>
            <a:off x="152400" y="3657600"/>
            <a:ext cx="1524000" cy="1447800"/>
          </a:xfrm>
          <a:prstGeom prst="snip2Diag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dirty="0" err="1" smtClean="0">
                <a:solidFill>
                  <a:schemeClr val="tx1"/>
                </a:solidFill>
                <a:latin typeface="Arial" pitchFamily="34" charset="0"/>
                <a:cs typeface="Arial" pitchFamily="34" charset="0"/>
              </a:rPr>
              <a:t>Bappenas</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menilai</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kelayakan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kesiapan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proyek</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menyusun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Daftar</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Kegiatan</a:t>
            </a:r>
            <a:r>
              <a:rPr lang="en-US" sz="1100" dirty="0" smtClean="0">
                <a:solidFill>
                  <a:schemeClr val="tx1"/>
                </a:solidFill>
                <a:latin typeface="Arial" pitchFamily="34" charset="0"/>
                <a:cs typeface="Arial" pitchFamily="34" charset="0"/>
              </a:rPr>
              <a:t> (DRKH)</a:t>
            </a:r>
            <a:endParaRPr lang="en-US" sz="1100" dirty="0">
              <a:solidFill>
                <a:schemeClr val="tx1"/>
              </a:solidFill>
              <a:latin typeface="Arial" pitchFamily="34" charset="0"/>
              <a:cs typeface="Arial" pitchFamily="34" charset="0"/>
            </a:endParaRPr>
          </a:p>
        </p:txBody>
      </p:sp>
      <p:sp>
        <p:nvSpPr>
          <p:cNvPr id="44" name="Rounded Rectangle 43"/>
          <p:cNvSpPr/>
          <p:nvPr/>
        </p:nvSpPr>
        <p:spPr>
          <a:xfrm>
            <a:off x="1981200" y="1600200"/>
            <a:ext cx="1676400" cy="10668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solidFill>
                  <a:schemeClr val="tx1"/>
                </a:solidFill>
                <a:latin typeface="Arial" pitchFamily="34" charset="0"/>
                <a:cs typeface="Arial" pitchFamily="34" charset="0"/>
              </a:rPr>
              <a:t>Kemenkeu</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melakukan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negosiasi</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penandatanganan</a:t>
            </a:r>
            <a:r>
              <a:rPr lang="en-US" sz="1100" dirty="0" smtClean="0">
                <a:solidFill>
                  <a:schemeClr val="tx1"/>
                </a:solidFill>
                <a:latin typeface="Arial" pitchFamily="34" charset="0"/>
                <a:cs typeface="Arial" pitchFamily="34" charset="0"/>
              </a:rPr>
              <a:t> </a:t>
            </a:r>
            <a:r>
              <a:rPr lang="en-US" sz="1100" i="1" dirty="0" smtClean="0">
                <a:solidFill>
                  <a:schemeClr val="tx1"/>
                </a:solidFill>
                <a:latin typeface="Arial" pitchFamily="34" charset="0"/>
                <a:cs typeface="Arial" pitchFamily="34" charset="0"/>
              </a:rPr>
              <a:t>Grant Agreement</a:t>
            </a:r>
            <a:endParaRPr lang="en-US" sz="1100" i="1" dirty="0">
              <a:solidFill>
                <a:schemeClr val="tx1"/>
              </a:solidFill>
              <a:latin typeface="Arial" pitchFamily="34" charset="0"/>
              <a:cs typeface="Arial" pitchFamily="34" charset="0"/>
            </a:endParaRPr>
          </a:p>
        </p:txBody>
      </p:sp>
      <p:cxnSp>
        <p:nvCxnSpPr>
          <p:cNvPr id="45" name="Shape 44"/>
          <p:cNvCxnSpPr>
            <a:stCxn id="40" idx="0"/>
            <a:endCxn id="44" idx="2"/>
          </p:cNvCxnSpPr>
          <p:nvPr/>
        </p:nvCxnSpPr>
        <p:spPr>
          <a:xfrm flipV="1">
            <a:off x="1676400" y="2667000"/>
            <a:ext cx="1143000" cy="1714500"/>
          </a:xfrm>
          <a:prstGeom prst="bentConnector2">
            <a:avLst/>
          </a:prstGeom>
          <a:ln>
            <a:tailEnd type="arrow"/>
          </a:ln>
        </p:spPr>
        <p:style>
          <a:lnRef idx="3">
            <a:schemeClr val="accent4"/>
          </a:lnRef>
          <a:fillRef idx="0">
            <a:schemeClr val="accent4"/>
          </a:fillRef>
          <a:effectRef idx="2">
            <a:schemeClr val="accent4"/>
          </a:effectRef>
          <a:fontRef idx="minor">
            <a:schemeClr val="tx1"/>
          </a:fontRef>
        </p:style>
      </p:cxnSp>
      <p:sp>
        <p:nvSpPr>
          <p:cNvPr id="61" name="Down Arrow 60"/>
          <p:cNvSpPr/>
          <p:nvPr/>
        </p:nvSpPr>
        <p:spPr bwMode="auto">
          <a:xfrm>
            <a:off x="685800" y="3003635"/>
            <a:ext cx="381000" cy="501567"/>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63" name="Rounded Rectangle 62"/>
          <p:cNvSpPr/>
          <p:nvPr/>
        </p:nvSpPr>
        <p:spPr>
          <a:xfrm>
            <a:off x="3886200" y="1600200"/>
            <a:ext cx="1676400" cy="106680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latin typeface="Arial" pitchFamily="34" charset="0"/>
                <a:cs typeface="Arial" pitchFamily="34" charset="0"/>
              </a:rPr>
              <a:t>K/L </a:t>
            </a:r>
            <a:r>
              <a:rPr lang="en-US" sz="1100" err="1" smtClean="0">
                <a:solidFill>
                  <a:schemeClr val="tx1"/>
                </a:solidFill>
                <a:latin typeface="Arial" pitchFamily="34" charset="0"/>
                <a:cs typeface="Arial" pitchFamily="34" charset="0"/>
              </a:rPr>
              <a:t>mengajukan</a:t>
            </a:r>
            <a:r>
              <a:rPr lang="en-US" sz="1100" smtClean="0">
                <a:solidFill>
                  <a:schemeClr val="tx1"/>
                </a:solidFill>
                <a:latin typeface="Arial" pitchFamily="34" charset="0"/>
                <a:cs typeface="Arial" pitchFamily="34" charset="0"/>
              </a:rPr>
              <a:t> pencantuman dana dalam dokumen anggaran ke </a:t>
            </a:r>
            <a:r>
              <a:rPr lang="en-US" sz="1100" dirty="0" err="1" smtClean="0">
                <a:solidFill>
                  <a:schemeClr val="tx1"/>
                </a:solidFill>
                <a:latin typeface="Arial" pitchFamily="34" charset="0"/>
                <a:cs typeface="Arial" pitchFamily="34" charset="0"/>
              </a:rPr>
              <a:t>Kemenkeu</a:t>
            </a:r>
            <a:r>
              <a:rPr lang="en-US" sz="1100" dirty="0" smtClean="0">
                <a:solidFill>
                  <a:schemeClr val="tx1"/>
                </a:solidFill>
                <a:latin typeface="Arial" pitchFamily="34" charset="0"/>
                <a:cs typeface="Arial" pitchFamily="34" charset="0"/>
              </a:rPr>
              <a:t> </a:t>
            </a:r>
            <a:endParaRPr lang="en-US" sz="1100" i="1" dirty="0">
              <a:solidFill>
                <a:schemeClr val="tx1"/>
              </a:solidFill>
              <a:latin typeface="Arial" pitchFamily="34" charset="0"/>
              <a:cs typeface="Arial" pitchFamily="34" charset="0"/>
            </a:endParaRPr>
          </a:p>
        </p:txBody>
      </p:sp>
      <p:sp>
        <p:nvSpPr>
          <p:cNvPr id="66" name="Snip Diagonal Corner Rectangle 65"/>
          <p:cNvSpPr/>
          <p:nvPr/>
        </p:nvSpPr>
        <p:spPr>
          <a:xfrm>
            <a:off x="3962400" y="3124200"/>
            <a:ext cx="1524000" cy="1066800"/>
          </a:xfrm>
          <a:prstGeom prst="snip2Diag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dirty="0" err="1" smtClean="0">
                <a:solidFill>
                  <a:schemeClr val="tx1"/>
                </a:solidFill>
                <a:latin typeface="Arial" pitchFamily="34" charset="0"/>
                <a:cs typeface="Arial" pitchFamily="34" charset="0"/>
              </a:rPr>
              <a:t>Kemenkeu</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menyampaikan</a:t>
            </a:r>
            <a:r>
              <a:rPr lang="en-US" sz="1100" dirty="0" smtClean="0">
                <a:solidFill>
                  <a:schemeClr val="tx1"/>
                </a:solidFill>
                <a:latin typeface="Arial" pitchFamily="34" charset="0"/>
                <a:cs typeface="Arial" pitchFamily="34" charset="0"/>
              </a:rPr>
              <a:t> RUU APBN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Nota </a:t>
            </a:r>
            <a:r>
              <a:rPr lang="en-US" sz="1100" dirty="0" err="1" smtClean="0">
                <a:solidFill>
                  <a:schemeClr val="tx1"/>
                </a:solidFill>
                <a:latin typeface="Arial" pitchFamily="34" charset="0"/>
                <a:cs typeface="Arial" pitchFamily="34" charset="0"/>
              </a:rPr>
              <a:t>Keuangan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a:t>
            </a:r>
            <a:r>
              <a:rPr lang="en-US" sz="1100" dirty="0" smtClean="0">
                <a:solidFill>
                  <a:schemeClr val="tx1"/>
                </a:solidFill>
                <a:latin typeface="Arial" pitchFamily="34" charset="0"/>
                <a:cs typeface="Arial" pitchFamily="34" charset="0"/>
              </a:rPr>
              <a:t> DPR</a:t>
            </a:r>
            <a:endParaRPr lang="en-US" sz="1100" dirty="0">
              <a:solidFill>
                <a:schemeClr val="tx1"/>
              </a:solidFill>
              <a:latin typeface="Arial" pitchFamily="34" charset="0"/>
              <a:cs typeface="Arial" pitchFamily="34" charset="0"/>
            </a:endParaRPr>
          </a:p>
        </p:txBody>
      </p:sp>
      <p:sp>
        <p:nvSpPr>
          <p:cNvPr id="68" name="Down Arrow 67"/>
          <p:cNvSpPr/>
          <p:nvPr/>
        </p:nvSpPr>
        <p:spPr bwMode="auto">
          <a:xfrm>
            <a:off x="4495800" y="2743201"/>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72" name="Down Arrow 71"/>
          <p:cNvSpPr/>
          <p:nvPr/>
        </p:nvSpPr>
        <p:spPr bwMode="auto">
          <a:xfrm>
            <a:off x="4495800" y="4267200"/>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73" name="Down Arrow 72"/>
          <p:cNvSpPr/>
          <p:nvPr/>
        </p:nvSpPr>
        <p:spPr bwMode="auto">
          <a:xfrm>
            <a:off x="4495800" y="5562600"/>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74" name="Rounded Rectangle 73"/>
          <p:cNvSpPr/>
          <p:nvPr/>
        </p:nvSpPr>
        <p:spPr>
          <a:xfrm>
            <a:off x="5867400" y="1600200"/>
            <a:ext cx="1447800" cy="106680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latin typeface="Arial" pitchFamily="34" charset="0"/>
                <a:cs typeface="Arial" pitchFamily="34" charset="0"/>
              </a:rPr>
              <a:t>K/L </a:t>
            </a:r>
            <a:r>
              <a:rPr lang="en-US" sz="1100" dirty="0" err="1" smtClean="0">
                <a:solidFill>
                  <a:schemeClr val="tx1"/>
                </a:solidFill>
                <a:latin typeface="Arial" pitchFamily="34" charset="0"/>
                <a:cs typeface="Arial" pitchFamily="34" charset="0"/>
              </a:rPr>
              <a:t>melaksanakan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pengadaan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membuat</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kontrak</a:t>
            </a:r>
            <a:endParaRPr lang="en-US" sz="1100" i="1" dirty="0">
              <a:solidFill>
                <a:schemeClr val="tx1"/>
              </a:solidFill>
              <a:latin typeface="Arial" pitchFamily="34" charset="0"/>
              <a:cs typeface="Arial" pitchFamily="34" charset="0"/>
            </a:endParaRPr>
          </a:p>
        </p:txBody>
      </p:sp>
      <p:sp>
        <p:nvSpPr>
          <p:cNvPr id="75" name="Rounded Rectangle 74"/>
          <p:cNvSpPr/>
          <p:nvPr/>
        </p:nvSpPr>
        <p:spPr>
          <a:xfrm>
            <a:off x="3962400" y="4648200"/>
            <a:ext cx="1524000" cy="762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latin typeface="Arial" pitchFamily="34" charset="0"/>
                <a:cs typeface="Arial" pitchFamily="34" charset="0"/>
              </a:rPr>
              <a:t>DPR </a:t>
            </a:r>
            <a:r>
              <a:rPr lang="en-US" sz="1100" dirty="0" err="1" smtClean="0">
                <a:latin typeface="Arial" pitchFamily="34" charset="0"/>
                <a:cs typeface="Arial" pitchFamily="34" charset="0"/>
              </a:rPr>
              <a:t>menyetujui</a:t>
            </a:r>
            <a:r>
              <a:rPr lang="en-US" sz="1100" dirty="0" smtClean="0">
                <a:latin typeface="Arial" pitchFamily="34" charset="0"/>
                <a:cs typeface="Arial" pitchFamily="34" charset="0"/>
              </a:rPr>
              <a:t> APBN</a:t>
            </a:r>
            <a:endParaRPr lang="en-US" sz="1100" dirty="0">
              <a:latin typeface="Arial" pitchFamily="34" charset="0"/>
              <a:cs typeface="Arial" pitchFamily="34" charset="0"/>
            </a:endParaRPr>
          </a:p>
        </p:txBody>
      </p:sp>
      <p:sp>
        <p:nvSpPr>
          <p:cNvPr id="76" name="Rounded Rectangle 75"/>
          <p:cNvSpPr/>
          <p:nvPr/>
        </p:nvSpPr>
        <p:spPr>
          <a:xfrm>
            <a:off x="3962400" y="5943600"/>
            <a:ext cx="1524000" cy="762000"/>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latin typeface="Arial" pitchFamily="34" charset="0"/>
                <a:cs typeface="Arial" pitchFamily="34" charset="0"/>
              </a:rPr>
              <a:t>K/L </a:t>
            </a:r>
            <a:r>
              <a:rPr lang="en-US" sz="1100" dirty="0" err="1" smtClean="0">
                <a:latin typeface="Arial" pitchFamily="34" charset="0"/>
                <a:cs typeface="Arial" pitchFamily="34" charset="0"/>
              </a:rPr>
              <a:t>dan</a:t>
            </a:r>
            <a:r>
              <a:rPr lang="en-US" sz="1100" dirty="0" smtClean="0">
                <a:latin typeface="Arial" pitchFamily="34" charset="0"/>
                <a:cs typeface="Arial" pitchFamily="34" charset="0"/>
              </a:rPr>
              <a:t> </a:t>
            </a:r>
            <a:r>
              <a:rPr lang="en-US" sz="1100" dirty="0" err="1" smtClean="0">
                <a:latin typeface="Arial" pitchFamily="34" charset="0"/>
                <a:cs typeface="Arial" pitchFamily="34" charset="0"/>
              </a:rPr>
              <a:t>Kemenkeu</a:t>
            </a:r>
            <a:r>
              <a:rPr lang="en-US" sz="1100" dirty="0" smtClean="0">
                <a:latin typeface="Arial" pitchFamily="34" charset="0"/>
                <a:cs typeface="Arial" pitchFamily="34" charset="0"/>
              </a:rPr>
              <a:t> </a:t>
            </a:r>
            <a:r>
              <a:rPr lang="en-US" sz="1100" dirty="0" err="1" smtClean="0">
                <a:latin typeface="Arial" pitchFamily="34" charset="0"/>
                <a:cs typeface="Arial" pitchFamily="34" charset="0"/>
              </a:rPr>
              <a:t>menyusun</a:t>
            </a:r>
            <a:r>
              <a:rPr lang="en-US" sz="1100" dirty="0" smtClean="0">
                <a:latin typeface="Arial" pitchFamily="34" charset="0"/>
                <a:cs typeface="Arial" pitchFamily="34" charset="0"/>
              </a:rPr>
              <a:t> DIPA</a:t>
            </a:r>
            <a:endParaRPr lang="en-US" sz="1100" dirty="0">
              <a:latin typeface="Arial" pitchFamily="34" charset="0"/>
              <a:cs typeface="Arial" pitchFamily="34" charset="0"/>
            </a:endParaRPr>
          </a:p>
        </p:txBody>
      </p:sp>
      <p:cxnSp>
        <p:nvCxnSpPr>
          <p:cNvPr id="77" name="Shape 76"/>
          <p:cNvCxnSpPr>
            <a:stCxn id="76" idx="3"/>
            <a:endCxn id="74" idx="1"/>
          </p:cNvCxnSpPr>
          <p:nvPr/>
        </p:nvCxnSpPr>
        <p:spPr>
          <a:xfrm flipV="1">
            <a:off x="5486400" y="2133600"/>
            <a:ext cx="381000" cy="4191000"/>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sp>
        <p:nvSpPr>
          <p:cNvPr id="83" name="Rounded Rectangle 82"/>
          <p:cNvSpPr/>
          <p:nvPr/>
        </p:nvSpPr>
        <p:spPr>
          <a:xfrm>
            <a:off x="5867400" y="3124200"/>
            <a:ext cx="1447800" cy="106680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latin typeface="Arial" pitchFamily="34" charset="0"/>
                <a:cs typeface="Arial" pitchFamily="34" charset="0"/>
              </a:rPr>
              <a:t>K/L </a:t>
            </a:r>
            <a:r>
              <a:rPr lang="en-US" sz="1100" dirty="0" err="1" smtClean="0">
                <a:solidFill>
                  <a:schemeClr val="tx1"/>
                </a:solidFill>
                <a:latin typeface="Arial" pitchFamily="34" charset="0"/>
                <a:cs typeface="Arial" pitchFamily="34" charset="0"/>
              </a:rPr>
              <a:t>melaksanakan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pencairan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hibah</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a:t>
            </a:r>
            <a:r>
              <a:rPr lang="en-US" sz="1100" dirty="0" smtClean="0">
                <a:solidFill>
                  <a:schemeClr val="tx1"/>
                </a:solidFill>
                <a:latin typeface="Arial" pitchFamily="34" charset="0"/>
                <a:cs typeface="Arial" pitchFamily="34" charset="0"/>
              </a:rPr>
              <a:t> KPPN</a:t>
            </a:r>
            <a:endParaRPr lang="en-US" sz="1100" i="1" dirty="0">
              <a:solidFill>
                <a:schemeClr val="tx1"/>
              </a:solidFill>
              <a:latin typeface="Arial" pitchFamily="34" charset="0"/>
              <a:cs typeface="Arial" pitchFamily="34" charset="0"/>
            </a:endParaRPr>
          </a:p>
        </p:txBody>
      </p:sp>
      <p:sp>
        <p:nvSpPr>
          <p:cNvPr id="84" name="Down Arrow 83"/>
          <p:cNvSpPr/>
          <p:nvPr/>
        </p:nvSpPr>
        <p:spPr bwMode="auto">
          <a:xfrm>
            <a:off x="6400800" y="2743200"/>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85" name="Round Diagonal Corner Rectangle 84"/>
          <p:cNvSpPr/>
          <p:nvPr/>
        </p:nvSpPr>
        <p:spPr>
          <a:xfrm>
            <a:off x="7696200" y="1600200"/>
            <a:ext cx="1371600" cy="1295400"/>
          </a:xfrm>
          <a:prstGeom prst="round2DiagRect">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solidFill>
                  <a:schemeClr val="tx1"/>
                </a:solidFill>
                <a:latin typeface="Arial" pitchFamily="34" charset="0"/>
                <a:cs typeface="Arial" pitchFamily="34" charset="0"/>
              </a:rPr>
              <a:t>Dit</a:t>
            </a:r>
            <a:r>
              <a:rPr lang="en-US" sz="1100" dirty="0" smtClean="0">
                <a:solidFill>
                  <a:schemeClr val="tx1"/>
                </a:solidFill>
                <a:latin typeface="Arial" pitchFamily="34" charset="0"/>
                <a:cs typeface="Arial" pitchFamily="34" charset="0"/>
              </a:rPr>
              <a:t> EAS DJPPR </a:t>
            </a:r>
            <a:r>
              <a:rPr lang="en-US" sz="1100" dirty="0" err="1" smtClean="0">
                <a:solidFill>
                  <a:schemeClr val="tx1"/>
                </a:solidFill>
                <a:latin typeface="Arial" pitchFamily="34" charset="0"/>
                <a:cs typeface="Arial" pitchFamily="34" charset="0"/>
              </a:rPr>
              <a:t>menyusun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Laporan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Keuangan</a:t>
            </a:r>
            <a:r>
              <a:rPr lang="en-US" sz="1100" dirty="0" smtClean="0">
                <a:solidFill>
                  <a:schemeClr val="tx1"/>
                </a:solidFill>
                <a:latin typeface="Arial" pitchFamily="34" charset="0"/>
                <a:cs typeface="Arial" pitchFamily="34" charset="0"/>
              </a:rPr>
              <a:t> BA 999.02 </a:t>
            </a:r>
            <a:r>
              <a:rPr lang="en-US" sz="1100" dirty="0" err="1" smtClean="0">
                <a:solidFill>
                  <a:schemeClr val="tx1"/>
                </a:solidFill>
                <a:latin typeface="Arial" pitchFamily="34" charset="0"/>
                <a:cs typeface="Arial" pitchFamily="34" charset="0"/>
              </a:rPr>
              <a:t>berdasarkan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NoD</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dari</a:t>
            </a:r>
            <a:r>
              <a:rPr lang="en-US" sz="1100" dirty="0" smtClean="0">
                <a:solidFill>
                  <a:schemeClr val="tx1"/>
                </a:solidFill>
                <a:latin typeface="Arial" pitchFamily="34" charset="0"/>
                <a:cs typeface="Arial" pitchFamily="34" charset="0"/>
              </a:rPr>
              <a:t> donor</a:t>
            </a:r>
            <a:endParaRPr lang="en-US" sz="1100" dirty="0">
              <a:solidFill>
                <a:schemeClr val="tx1"/>
              </a:solidFill>
              <a:latin typeface="Arial" pitchFamily="34" charset="0"/>
              <a:cs typeface="Arial" pitchFamily="34" charset="0"/>
            </a:endParaRPr>
          </a:p>
        </p:txBody>
      </p:sp>
      <p:sp>
        <p:nvSpPr>
          <p:cNvPr id="86" name="Down Arrow 85"/>
          <p:cNvSpPr/>
          <p:nvPr/>
        </p:nvSpPr>
        <p:spPr bwMode="auto">
          <a:xfrm>
            <a:off x="8229600" y="3048000"/>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87" name="Round Diagonal Corner Rectangle 86"/>
          <p:cNvSpPr/>
          <p:nvPr/>
        </p:nvSpPr>
        <p:spPr>
          <a:xfrm>
            <a:off x="7696200" y="3429000"/>
            <a:ext cx="1371600" cy="1295400"/>
          </a:xfrm>
          <a:prstGeom prst="round2Diag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latin typeface="Arial" pitchFamily="34" charset="0"/>
                <a:cs typeface="Arial" pitchFamily="34" charset="0"/>
              </a:rPr>
              <a:t>KPPN </a:t>
            </a:r>
            <a:r>
              <a:rPr lang="en-US" sz="1100" dirty="0" err="1" smtClean="0">
                <a:solidFill>
                  <a:schemeClr val="tx1"/>
                </a:solidFill>
                <a:latin typeface="Arial" pitchFamily="34" charset="0"/>
                <a:cs typeface="Arial" pitchFamily="34" charset="0"/>
              </a:rPr>
              <a:t>menerbitkan</a:t>
            </a:r>
            <a:r>
              <a:rPr lang="en-US" sz="1100" dirty="0" smtClean="0">
                <a:solidFill>
                  <a:schemeClr val="tx1"/>
                </a:solidFill>
                <a:latin typeface="Arial" pitchFamily="34" charset="0"/>
                <a:cs typeface="Arial" pitchFamily="34" charset="0"/>
              </a:rPr>
              <a:t> SP3 </a:t>
            </a:r>
            <a:r>
              <a:rPr lang="en-US" sz="1100" dirty="0" err="1" smtClean="0">
                <a:solidFill>
                  <a:schemeClr val="tx1"/>
                </a:solidFill>
                <a:latin typeface="Arial" pitchFamily="34" charset="0"/>
                <a:cs typeface="Arial" pitchFamily="34" charset="0"/>
              </a:rPr>
              <a:t>berdasarkan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NoD</a:t>
            </a:r>
            <a:endParaRPr lang="en-US" sz="1100" dirty="0">
              <a:solidFill>
                <a:schemeClr val="tx1"/>
              </a:solidFill>
              <a:latin typeface="Arial" pitchFamily="34" charset="0"/>
              <a:cs typeface="Arial" pitchFamily="34" charset="0"/>
            </a:endParaRPr>
          </a:p>
        </p:txBody>
      </p:sp>
      <p:sp>
        <p:nvSpPr>
          <p:cNvPr id="88" name="Round Diagonal Corner Rectangle 87"/>
          <p:cNvSpPr/>
          <p:nvPr/>
        </p:nvSpPr>
        <p:spPr>
          <a:xfrm>
            <a:off x="7696200" y="5257800"/>
            <a:ext cx="1371600" cy="1295400"/>
          </a:xfrm>
          <a:prstGeom prst="round2Diag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latin typeface="Arial" pitchFamily="34" charset="0"/>
                <a:cs typeface="Arial" pitchFamily="34" charset="0"/>
              </a:rPr>
              <a:t>K/L </a:t>
            </a:r>
            <a:r>
              <a:rPr lang="en-US" sz="1100" dirty="0" err="1" smtClean="0">
                <a:solidFill>
                  <a:schemeClr val="tx1"/>
                </a:solidFill>
                <a:latin typeface="Arial" pitchFamily="34" charset="0"/>
                <a:cs typeface="Arial" pitchFamily="34" charset="0"/>
              </a:rPr>
              <a:t>menyusun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Laporan</a:t>
            </a:r>
            <a:r>
              <a:rPr lang="en-US" sz="1100" dirty="0" smtClean="0">
                <a:solidFill>
                  <a:schemeClr val="tx1"/>
                </a:solidFill>
                <a:latin typeface="Arial" pitchFamily="34" charset="0"/>
                <a:cs typeface="Arial" pitchFamily="34" charset="0"/>
              </a:rPr>
              <a:t> SAI </a:t>
            </a:r>
            <a:r>
              <a:rPr lang="en-US" sz="1100" dirty="0" err="1" smtClean="0">
                <a:solidFill>
                  <a:schemeClr val="tx1"/>
                </a:solidFill>
                <a:latin typeface="Arial" pitchFamily="34" charset="0"/>
                <a:cs typeface="Arial" pitchFamily="34" charset="0"/>
              </a:rPr>
              <a:t>berdasarkan</a:t>
            </a:r>
            <a:r>
              <a:rPr lang="en-US" sz="1100" dirty="0" smtClean="0">
                <a:solidFill>
                  <a:schemeClr val="tx1"/>
                </a:solidFill>
                <a:latin typeface="Arial" pitchFamily="34" charset="0"/>
                <a:cs typeface="Arial" pitchFamily="34" charset="0"/>
              </a:rPr>
              <a:t> SP3</a:t>
            </a:r>
            <a:endParaRPr lang="en-US" sz="1100" dirty="0">
              <a:solidFill>
                <a:schemeClr val="tx1"/>
              </a:solidFill>
              <a:latin typeface="Arial" pitchFamily="34" charset="0"/>
              <a:cs typeface="Arial" pitchFamily="34" charset="0"/>
            </a:endParaRPr>
          </a:p>
        </p:txBody>
      </p:sp>
      <p:cxnSp>
        <p:nvCxnSpPr>
          <p:cNvPr id="89" name="Shape 88"/>
          <p:cNvCxnSpPr>
            <a:stCxn id="83" idx="3"/>
            <a:endCxn id="85" idx="2"/>
          </p:cNvCxnSpPr>
          <p:nvPr/>
        </p:nvCxnSpPr>
        <p:spPr>
          <a:xfrm flipV="1">
            <a:off x="7315200" y="2247900"/>
            <a:ext cx="381000" cy="1409700"/>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sp>
        <p:nvSpPr>
          <p:cNvPr id="92" name="Down Arrow 91"/>
          <p:cNvSpPr/>
          <p:nvPr/>
        </p:nvSpPr>
        <p:spPr bwMode="auto">
          <a:xfrm>
            <a:off x="8229600" y="4876800"/>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cxnSp>
        <p:nvCxnSpPr>
          <p:cNvPr id="93" name="Shape 92"/>
          <p:cNvCxnSpPr>
            <a:stCxn id="44" idx="3"/>
            <a:endCxn id="63" idx="1"/>
          </p:cNvCxnSpPr>
          <p:nvPr/>
        </p:nvCxnSpPr>
        <p:spPr>
          <a:xfrm>
            <a:off x="3657600" y="2133600"/>
            <a:ext cx="228600" cy="12700"/>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sp>
        <p:nvSpPr>
          <p:cNvPr id="37" name="TextBox 36"/>
          <p:cNvSpPr txBox="1"/>
          <p:nvPr/>
        </p:nvSpPr>
        <p:spPr>
          <a:xfrm>
            <a:off x="8153400" y="533400"/>
            <a:ext cx="914400" cy="369332"/>
          </a:xfrm>
          <a:prstGeom prst="rect">
            <a:avLst/>
          </a:prstGeom>
          <a:solidFill>
            <a:srgbClr val="FF0000"/>
          </a:solidFill>
        </p:spPr>
        <p:txBody>
          <a:bodyPr wrap="square" rtlCol="0">
            <a:spAutoFit/>
          </a:bodyPr>
          <a:lstStyle/>
          <a:p>
            <a:pPr algn="ctr"/>
            <a:r>
              <a:rPr lang="en-US" dirty="0" smtClean="0">
                <a:solidFill>
                  <a:schemeClr val="bg1"/>
                </a:solidFill>
              </a:rPr>
              <a:t>Type 1</a:t>
            </a:r>
            <a:endParaRPr lang="en-US" dirty="0">
              <a:solidFill>
                <a:schemeClr val="bg1"/>
              </a:solidFill>
            </a:endParaRPr>
          </a:p>
        </p:txBody>
      </p:sp>
    </p:spTree>
    <p:extLst>
      <p:ext uri="{BB962C8B-B14F-4D97-AF65-F5344CB8AC3E}">
        <p14:creationId xmlns:p14="http://schemas.microsoft.com/office/powerpoint/2010/main" xmlns="" val="4000119291"/>
      </p:ext>
    </p:extLst>
  </p:cSld>
  <p:clrMapOvr>
    <a:masterClrMapping/>
  </p:clrMapOvr>
  <p:transition spd="slow"/>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990600"/>
            <a:ext cx="1905000" cy="58674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905000" y="990600"/>
            <a:ext cx="1905000" cy="58674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3810000" y="990600"/>
            <a:ext cx="1828800" cy="5867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5638800" y="990600"/>
            <a:ext cx="1828800" cy="58674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7467600" y="990600"/>
            <a:ext cx="1676400" cy="58674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15" name="Title 1"/>
          <p:cNvSpPr>
            <a:spLocks noGrp="1"/>
          </p:cNvSpPr>
          <p:nvPr>
            <p:ph type="title"/>
          </p:nvPr>
        </p:nvSpPr>
        <p:spPr>
          <a:xfrm>
            <a:off x="0" y="0"/>
            <a:ext cx="9144000" cy="971550"/>
          </a:xfrm>
          <a:solidFill>
            <a:schemeClr val="accent3">
              <a:lumMod val="75000"/>
            </a:schemeClr>
          </a:solidFill>
        </p:spPr>
        <p:txBody>
          <a:bodyPr>
            <a:noAutofit/>
          </a:bodyPr>
          <a:lstStyle/>
          <a:p>
            <a:pPr eaLnBrk="1" hangingPunct="1"/>
            <a:r>
              <a:rPr lang="en-US" sz="2800" b="1" dirty="0" smtClean="0">
                <a:solidFill>
                  <a:schemeClr val="bg1"/>
                </a:solidFill>
                <a:cs typeface="Tahoma" pitchFamily="34" charset="0"/>
              </a:rPr>
              <a:t>Pengelolaan </a:t>
            </a:r>
            <a:r>
              <a:rPr lang="en-US" sz="2800" b="1" dirty="0" err="1" smtClean="0">
                <a:solidFill>
                  <a:schemeClr val="bg1"/>
                </a:solidFill>
                <a:cs typeface="Tahoma" pitchFamily="34" charset="0"/>
              </a:rPr>
              <a:t>Hibah</a:t>
            </a:r>
            <a:r>
              <a:rPr lang="en-US" sz="2800" b="1" dirty="0" smtClean="0">
                <a:solidFill>
                  <a:schemeClr val="bg1"/>
                </a:solidFill>
                <a:cs typeface="Tahoma" pitchFamily="34" charset="0"/>
              </a:rPr>
              <a:t> </a:t>
            </a:r>
            <a:r>
              <a:rPr lang="en-US" sz="2800" b="1" dirty="0" err="1" smtClean="0">
                <a:solidFill>
                  <a:schemeClr val="bg1"/>
                </a:solidFill>
                <a:cs typeface="Tahoma" pitchFamily="34" charset="0"/>
              </a:rPr>
              <a:t>Terencana</a:t>
            </a:r>
            <a:r>
              <a:rPr lang="en-US" sz="2800" b="1" dirty="0" smtClean="0">
                <a:solidFill>
                  <a:schemeClr val="bg1"/>
                </a:solidFill>
                <a:cs typeface="Tahoma" pitchFamily="34" charset="0"/>
              </a:rPr>
              <a:t> </a:t>
            </a:r>
            <a:r>
              <a:rPr lang="en-US" sz="2800" b="1" dirty="0" err="1" smtClean="0">
                <a:solidFill>
                  <a:schemeClr val="bg1"/>
                </a:solidFill>
                <a:cs typeface="Tahoma" pitchFamily="34" charset="0"/>
              </a:rPr>
              <a:t>Uang</a:t>
            </a:r>
            <a:r>
              <a:rPr lang="en-US" sz="2800" b="1" dirty="0" smtClean="0">
                <a:solidFill>
                  <a:schemeClr val="bg1"/>
                </a:solidFill>
                <a:cs typeface="Tahoma" pitchFamily="34" charset="0"/>
              </a:rPr>
              <a:t> </a:t>
            </a:r>
            <a:br>
              <a:rPr lang="en-US" sz="2800" b="1" dirty="0" smtClean="0">
                <a:solidFill>
                  <a:schemeClr val="bg1"/>
                </a:solidFill>
                <a:cs typeface="Tahoma" pitchFamily="34" charset="0"/>
              </a:rPr>
            </a:br>
            <a:r>
              <a:rPr lang="en-US" sz="2800" b="1" dirty="0" smtClean="0">
                <a:solidFill>
                  <a:schemeClr val="bg1"/>
                </a:solidFill>
                <a:cs typeface="Tahoma" pitchFamily="34" charset="0"/>
              </a:rPr>
              <a:t>(On Budget - Off Treasury)</a:t>
            </a:r>
          </a:p>
        </p:txBody>
      </p:sp>
      <p:sp>
        <p:nvSpPr>
          <p:cNvPr id="7" name="TextBox 6"/>
          <p:cNvSpPr txBox="1"/>
          <p:nvPr/>
        </p:nvSpPr>
        <p:spPr>
          <a:xfrm>
            <a:off x="152400" y="990602"/>
            <a:ext cx="1524000" cy="307777"/>
          </a:xfrm>
          <a:prstGeom prst="rect">
            <a:avLst/>
          </a:prstGeom>
          <a:noFill/>
        </p:spPr>
        <p:txBody>
          <a:bodyPr wrap="square">
            <a:spAutoFit/>
          </a:bodyPr>
          <a:lstStyle/>
          <a:p>
            <a:pPr algn="ctr">
              <a:defRPr/>
            </a:pPr>
            <a:r>
              <a:rPr lang="en-US" sz="1400" dirty="0" err="1" smtClean="0">
                <a:effectLst>
                  <a:outerShdw blurRad="38100" dist="38100" dir="2700000" algn="tl">
                    <a:srgbClr val="000000">
                      <a:alpha val="43137"/>
                    </a:srgbClr>
                  </a:outerShdw>
                </a:effectLst>
              </a:rPr>
              <a:t>Perencanaan</a:t>
            </a:r>
            <a:endParaRPr lang="en-US" sz="1400" dirty="0">
              <a:effectLst>
                <a:outerShdw blurRad="38100" dist="38100" dir="2700000" algn="tl">
                  <a:srgbClr val="000000">
                    <a:alpha val="43137"/>
                  </a:srgbClr>
                </a:outerShdw>
              </a:effectLst>
            </a:endParaRPr>
          </a:p>
        </p:txBody>
      </p:sp>
      <p:cxnSp>
        <p:nvCxnSpPr>
          <p:cNvPr id="6" name="Straight Connector 5"/>
          <p:cNvCxnSpPr/>
          <p:nvPr/>
        </p:nvCxnSpPr>
        <p:spPr bwMode="auto">
          <a:xfrm>
            <a:off x="0" y="1371600"/>
            <a:ext cx="9144000" cy="0"/>
          </a:xfrm>
          <a:prstGeom prst="line">
            <a:avLst/>
          </a:prstGeom>
          <a:ln w="22225">
            <a:solidFill>
              <a:srgbClr val="5238EC">
                <a:alpha val="62000"/>
              </a:srgb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32" name="TextBox 31"/>
          <p:cNvSpPr txBox="1"/>
          <p:nvPr/>
        </p:nvSpPr>
        <p:spPr>
          <a:xfrm>
            <a:off x="1905000" y="914402"/>
            <a:ext cx="1828800" cy="461665"/>
          </a:xfrm>
          <a:prstGeom prst="rect">
            <a:avLst/>
          </a:prstGeom>
          <a:noFill/>
        </p:spPr>
        <p:txBody>
          <a:bodyPr wrap="square">
            <a:spAutoFit/>
          </a:bodyPr>
          <a:lstStyle/>
          <a:p>
            <a:pPr algn="ctr">
              <a:defRPr/>
            </a:pPr>
            <a:r>
              <a:rPr lang="en-US" sz="1200" dirty="0" err="1" smtClean="0">
                <a:effectLst>
                  <a:outerShdw blurRad="38100" dist="38100" dir="2700000" algn="tl">
                    <a:srgbClr val="000000">
                      <a:alpha val="43137"/>
                    </a:srgbClr>
                  </a:outerShdw>
                </a:effectLst>
              </a:rPr>
              <a:t>Negosiasi</a:t>
            </a:r>
            <a:r>
              <a:rPr lang="en-US" sz="1200" dirty="0" smtClean="0">
                <a:effectLst>
                  <a:outerShdw blurRad="38100" dist="38100" dir="2700000" algn="tl">
                    <a:srgbClr val="000000">
                      <a:alpha val="43137"/>
                    </a:srgbClr>
                  </a:outerShdw>
                </a:effectLst>
              </a:rPr>
              <a:t>/ </a:t>
            </a:r>
            <a:r>
              <a:rPr lang="en-US" sz="1200" dirty="0" err="1" smtClean="0">
                <a:effectLst>
                  <a:outerShdw blurRad="38100" dist="38100" dir="2700000" algn="tl">
                    <a:srgbClr val="000000">
                      <a:alpha val="43137"/>
                    </a:srgbClr>
                  </a:outerShdw>
                </a:effectLst>
              </a:rPr>
              <a:t>Penandatanganan</a:t>
            </a:r>
            <a:endParaRPr lang="en-US" sz="1200" dirty="0">
              <a:effectLst>
                <a:outerShdw blurRad="38100" dist="38100" dir="2700000" algn="tl">
                  <a:srgbClr val="000000">
                    <a:alpha val="43137"/>
                  </a:srgbClr>
                </a:outerShdw>
              </a:effectLst>
            </a:endParaRPr>
          </a:p>
        </p:txBody>
      </p:sp>
      <p:sp>
        <p:nvSpPr>
          <p:cNvPr id="34" name="TextBox 33"/>
          <p:cNvSpPr txBox="1"/>
          <p:nvPr/>
        </p:nvSpPr>
        <p:spPr>
          <a:xfrm>
            <a:off x="3962400" y="987623"/>
            <a:ext cx="1524000" cy="307777"/>
          </a:xfrm>
          <a:prstGeom prst="rect">
            <a:avLst/>
          </a:prstGeom>
          <a:noFill/>
        </p:spPr>
        <p:txBody>
          <a:bodyPr wrap="square">
            <a:spAutoFit/>
          </a:bodyPr>
          <a:lstStyle/>
          <a:p>
            <a:pPr algn="ctr">
              <a:defRPr/>
            </a:pPr>
            <a:r>
              <a:rPr lang="en-US" sz="1400" dirty="0" err="1" smtClean="0">
                <a:effectLst>
                  <a:outerShdw blurRad="38100" dist="38100" dir="2700000" algn="tl">
                    <a:srgbClr val="000000">
                      <a:alpha val="43137"/>
                    </a:srgbClr>
                  </a:outerShdw>
                </a:effectLst>
              </a:rPr>
              <a:t>Penganggaran</a:t>
            </a:r>
            <a:endParaRPr lang="en-US" sz="1400" dirty="0">
              <a:effectLst>
                <a:outerShdw blurRad="38100" dist="38100" dir="2700000" algn="tl">
                  <a:srgbClr val="000000">
                    <a:alpha val="43137"/>
                  </a:srgbClr>
                </a:outerShdw>
              </a:effectLst>
            </a:endParaRPr>
          </a:p>
        </p:txBody>
      </p:sp>
      <p:sp>
        <p:nvSpPr>
          <p:cNvPr id="35" name="TextBox 34"/>
          <p:cNvSpPr txBox="1"/>
          <p:nvPr/>
        </p:nvSpPr>
        <p:spPr>
          <a:xfrm>
            <a:off x="5715000" y="990602"/>
            <a:ext cx="1524000" cy="307777"/>
          </a:xfrm>
          <a:prstGeom prst="rect">
            <a:avLst/>
          </a:prstGeom>
          <a:noFill/>
        </p:spPr>
        <p:txBody>
          <a:bodyPr wrap="square">
            <a:spAutoFit/>
          </a:bodyPr>
          <a:lstStyle/>
          <a:p>
            <a:pPr algn="ctr">
              <a:defRPr/>
            </a:pPr>
            <a:r>
              <a:rPr lang="en-US" sz="1400" dirty="0" err="1" smtClean="0">
                <a:effectLst>
                  <a:outerShdw blurRad="38100" dist="38100" dir="2700000" algn="tl">
                    <a:srgbClr val="000000">
                      <a:alpha val="43137"/>
                    </a:srgbClr>
                  </a:outerShdw>
                </a:effectLst>
              </a:rPr>
              <a:t>Pelaksanaan</a:t>
            </a:r>
            <a:endParaRPr lang="en-US" sz="1400" dirty="0">
              <a:effectLst>
                <a:outerShdw blurRad="38100" dist="38100" dir="2700000" algn="tl">
                  <a:srgbClr val="000000">
                    <a:alpha val="43137"/>
                  </a:srgbClr>
                </a:outerShdw>
              </a:effectLst>
            </a:endParaRPr>
          </a:p>
        </p:txBody>
      </p:sp>
      <p:sp>
        <p:nvSpPr>
          <p:cNvPr id="36" name="TextBox 35"/>
          <p:cNvSpPr txBox="1"/>
          <p:nvPr/>
        </p:nvSpPr>
        <p:spPr>
          <a:xfrm>
            <a:off x="7467600" y="990602"/>
            <a:ext cx="1524000" cy="307777"/>
          </a:xfrm>
          <a:prstGeom prst="rect">
            <a:avLst/>
          </a:prstGeom>
          <a:noFill/>
        </p:spPr>
        <p:txBody>
          <a:bodyPr wrap="square">
            <a:spAutoFit/>
          </a:bodyPr>
          <a:lstStyle/>
          <a:p>
            <a:pPr algn="ctr">
              <a:defRPr/>
            </a:pPr>
            <a:r>
              <a:rPr lang="en-US" sz="1400" dirty="0" err="1" smtClean="0">
                <a:effectLst>
                  <a:outerShdw blurRad="38100" dist="38100" dir="2700000" algn="tl">
                    <a:srgbClr val="000000">
                      <a:alpha val="43137"/>
                    </a:srgbClr>
                  </a:outerShdw>
                </a:effectLst>
              </a:rPr>
              <a:t>Pelaporan</a:t>
            </a:r>
            <a:endParaRPr lang="en-US" sz="1400" dirty="0">
              <a:effectLst>
                <a:outerShdw blurRad="38100" dist="38100" dir="2700000" algn="tl">
                  <a:srgbClr val="000000">
                    <a:alpha val="43137"/>
                  </a:srgbClr>
                </a:outerShdw>
              </a:effectLst>
            </a:endParaRPr>
          </a:p>
        </p:txBody>
      </p:sp>
      <p:sp>
        <p:nvSpPr>
          <p:cNvPr id="38" name="Flowchart: Multidocument 37"/>
          <p:cNvSpPr/>
          <p:nvPr/>
        </p:nvSpPr>
        <p:spPr>
          <a:xfrm>
            <a:off x="152400" y="1524000"/>
            <a:ext cx="1524000" cy="1447800"/>
          </a:xfrm>
          <a:prstGeom prst="flowChartMultidocumen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dirty="0" smtClean="0">
                <a:solidFill>
                  <a:schemeClr val="tx1"/>
                </a:solidFill>
                <a:latin typeface="Arial" pitchFamily="34" charset="0"/>
                <a:cs typeface="Arial" pitchFamily="34" charset="0"/>
              </a:rPr>
              <a:t>K/L </a:t>
            </a:r>
            <a:r>
              <a:rPr lang="en-US" sz="1100" dirty="0" err="1" smtClean="0">
                <a:solidFill>
                  <a:schemeClr val="tx1"/>
                </a:solidFill>
                <a:latin typeface="Arial" pitchFamily="34" charset="0"/>
                <a:cs typeface="Arial" pitchFamily="34" charset="0"/>
              </a:rPr>
              <a:t>menyiapkan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usulan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kegiatan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Bappenas</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menyiapkan</a:t>
            </a:r>
            <a:r>
              <a:rPr lang="en-US" sz="1100" dirty="0" smtClean="0">
                <a:solidFill>
                  <a:schemeClr val="tx1"/>
                </a:solidFill>
                <a:latin typeface="Arial" pitchFamily="34" charset="0"/>
                <a:cs typeface="Arial" pitchFamily="34" charset="0"/>
              </a:rPr>
              <a:t> </a:t>
            </a:r>
            <a:r>
              <a:rPr lang="en-US" sz="1100" i="1" dirty="0" smtClean="0">
                <a:solidFill>
                  <a:schemeClr val="tx1"/>
                </a:solidFill>
                <a:latin typeface="Arial" pitchFamily="34" charset="0"/>
                <a:cs typeface="Arial" pitchFamily="34" charset="0"/>
              </a:rPr>
              <a:t>readiness criteria</a:t>
            </a:r>
            <a:endParaRPr lang="en-US" sz="1100" i="1" dirty="0">
              <a:solidFill>
                <a:schemeClr val="tx1"/>
              </a:solidFill>
              <a:latin typeface="Arial" pitchFamily="34" charset="0"/>
              <a:cs typeface="Arial" pitchFamily="34" charset="0"/>
            </a:endParaRPr>
          </a:p>
        </p:txBody>
      </p:sp>
      <p:sp>
        <p:nvSpPr>
          <p:cNvPr id="40" name="Snip Diagonal Corner Rectangle 39"/>
          <p:cNvSpPr/>
          <p:nvPr/>
        </p:nvSpPr>
        <p:spPr>
          <a:xfrm>
            <a:off x="152400" y="3657600"/>
            <a:ext cx="1524000" cy="1447800"/>
          </a:xfrm>
          <a:prstGeom prst="snip2Diag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dirty="0" err="1" smtClean="0">
                <a:solidFill>
                  <a:schemeClr val="tx1"/>
                </a:solidFill>
                <a:latin typeface="Arial" pitchFamily="34" charset="0"/>
                <a:cs typeface="Arial" pitchFamily="34" charset="0"/>
              </a:rPr>
              <a:t>Bappenas</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menilai</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kelayakan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kesiapan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proyek</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menyusun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Daftar</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Kegiatan</a:t>
            </a:r>
            <a:r>
              <a:rPr lang="en-US" sz="1100" dirty="0" smtClean="0">
                <a:solidFill>
                  <a:schemeClr val="tx1"/>
                </a:solidFill>
                <a:latin typeface="Arial" pitchFamily="34" charset="0"/>
                <a:cs typeface="Arial" pitchFamily="34" charset="0"/>
              </a:rPr>
              <a:t> (DRKH)</a:t>
            </a:r>
            <a:endParaRPr lang="en-US" sz="1100" dirty="0">
              <a:solidFill>
                <a:schemeClr val="tx1"/>
              </a:solidFill>
              <a:latin typeface="Arial" pitchFamily="34" charset="0"/>
              <a:cs typeface="Arial" pitchFamily="34" charset="0"/>
            </a:endParaRPr>
          </a:p>
        </p:txBody>
      </p:sp>
      <p:sp>
        <p:nvSpPr>
          <p:cNvPr id="44" name="Rounded Rectangle 43"/>
          <p:cNvSpPr/>
          <p:nvPr/>
        </p:nvSpPr>
        <p:spPr>
          <a:xfrm>
            <a:off x="1981200" y="1600200"/>
            <a:ext cx="1676400" cy="10668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solidFill>
                  <a:schemeClr val="tx1"/>
                </a:solidFill>
                <a:latin typeface="Arial" pitchFamily="34" charset="0"/>
                <a:cs typeface="Arial" pitchFamily="34" charset="0"/>
              </a:rPr>
              <a:t>Kemenkeu</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melakukan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negosiasi</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penandatanganan</a:t>
            </a:r>
            <a:r>
              <a:rPr lang="en-US" sz="1100" dirty="0" smtClean="0">
                <a:solidFill>
                  <a:schemeClr val="tx1"/>
                </a:solidFill>
                <a:latin typeface="Arial" pitchFamily="34" charset="0"/>
                <a:cs typeface="Arial" pitchFamily="34" charset="0"/>
              </a:rPr>
              <a:t> </a:t>
            </a:r>
            <a:r>
              <a:rPr lang="en-US" sz="1100" i="1" dirty="0" smtClean="0">
                <a:solidFill>
                  <a:schemeClr val="tx1"/>
                </a:solidFill>
                <a:latin typeface="Arial" pitchFamily="34" charset="0"/>
                <a:cs typeface="Arial" pitchFamily="34" charset="0"/>
              </a:rPr>
              <a:t>Grant Agreement</a:t>
            </a:r>
            <a:endParaRPr lang="en-US" sz="1100" i="1" dirty="0">
              <a:solidFill>
                <a:schemeClr val="tx1"/>
              </a:solidFill>
              <a:latin typeface="Arial" pitchFamily="34" charset="0"/>
              <a:cs typeface="Arial" pitchFamily="34" charset="0"/>
            </a:endParaRPr>
          </a:p>
        </p:txBody>
      </p:sp>
      <p:cxnSp>
        <p:nvCxnSpPr>
          <p:cNvPr id="45" name="Shape 44"/>
          <p:cNvCxnSpPr>
            <a:stCxn id="40" idx="0"/>
            <a:endCxn id="44" idx="2"/>
          </p:cNvCxnSpPr>
          <p:nvPr/>
        </p:nvCxnSpPr>
        <p:spPr>
          <a:xfrm flipV="1">
            <a:off x="1676400" y="2667000"/>
            <a:ext cx="1143000" cy="1714500"/>
          </a:xfrm>
          <a:prstGeom prst="bentConnector2">
            <a:avLst/>
          </a:prstGeom>
          <a:ln>
            <a:tailEnd type="arrow"/>
          </a:ln>
        </p:spPr>
        <p:style>
          <a:lnRef idx="3">
            <a:schemeClr val="accent4"/>
          </a:lnRef>
          <a:fillRef idx="0">
            <a:schemeClr val="accent4"/>
          </a:fillRef>
          <a:effectRef idx="2">
            <a:schemeClr val="accent4"/>
          </a:effectRef>
          <a:fontRef idx="minor">
            <a:schemeClr val="tx1"/>
          </a:fontRef>
        </p:style>
      </p:cxnSp>
      <p:sp>
        <p:nvSpPr>
          <p:cNvPr id="61" name="Down Arrow 60"/>
          <p:cNvSpPr/>
          <p:nvPr/>
        </p:nvSpPr>
        <p:spPr bwMode="auto">
          <a:xfrm>
            <a:off x="685800" y="3003635"/>
            <a:ext cx="381000" cy="501567"/>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63" name="Rounded Rectangle 62"/>
          <p:cNvSpPr/>
          <p:nvPr/>
        </p:nvSpPr>
        <p:spPr>
          <a:xfrm>
            <a:off x="3886200" y="1600200"/>
            <a:ext cx="1676400" cy="106680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latin typeface="Arial" pitchFamily="34" charset="0"/>
                <a:cs typeface="Arial" pitchFamily="34" charset="0"/>
              </a:rPr>
              <a:t>K/L </a:t>
            </a:r>
            <a:r>
              <a:rPr lang="en-US" sz="1100" dirty="0" err="1" smtClean="0">
                <a:solidFill>
                  <a:schemeClr val="tx1"/>
                </a:solidFill>
                <a:latin typeface="Arial" pitchFamily="34" charset="0"/>
                <a:cs typeface="Arial" pitchFamily="34" charset="0"/>
              </a:rPr>
              <a:t>mengajukan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permohonan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Ijin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pembukaan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rekening</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Kemenkeu</a:t>
            </a:r>
            <a:r>
              <a:rPr lang="en-US" sz="1100" dirty="0" smtClean="0">
                <a:solidFill>
                  <a:schemeClr val="tx1"/>
                </a:solidFill>
                <a:latin typeface="Arial" pitchFamily="34" charset="0"/>
                <a:cs typeface="Arial" pitchFamily="34" charset="0"/>
              </a:rPr>
              <a:t> </a:t>
            </a:r>
            <a:endParaRPr lang="en-US" sz="1100" i="1" dirty="0">
              <a:solidFill>
                <a:schemeClr val="tx1"/>
              </a:solidFill>
              <a:latin typeface="Arial" pitchFamily="34" charset="0"/>
              <a:cs typeface="Arial" pitchFamily="34" charset="0"/>
            </a:endParaRPr>
          </a:p>
        </p:txBody>
      </p:sp>
      <p:sp>
        <p:nvSpPr>
          <p:cNvPr id="66" name="Snip Diagonal Corner Rectangle 65"/>
          <p:cNvSpPr/>
          <p:nvPr/>
        </p:nvSpPr>
        <p:spPr>
          <a:xfrm>
            <a:off x="3962400" y="3124200"/>
            <a:ext cx="1524000" cy="1066800"/>
          </a:xfrm>
          <a:prstGeom prst="snip2Diag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dirty="0" err="1" smtClean="0">
                <a:solidFill>
                  <a:schemeClr val="tx1"/>
                </a:solidFill>
                <a:latin typeface="Arial" pitchFamily="34" charset="0"/>
                <a:cs typeface="Arial" pitchFamily="34" charset="0"/>
              </a:rPr>
              <a:t>Kemenkeu</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menyampaikan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ijin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pembukaan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rekening</a:t>
            </a:r>
            <a:endParaRPr lang="en-US" sz="1100" dirty="0">
              <a:solidFill>
                <a:schemeClr val="tx1"/>
              </a:solidFill>
              <a:latin typeface="Arial" pitchFamily="34" charset="0"/>
              <a:cs typeface="Arial" pitchFamily="34" charset="0"/>
            </a:endParaRPr>
          </a:p>
        </p:txBody>
      </p:sp>
      <p:sp>
        <p:nvSpPr>
          <p:cNvPr id="68" name="Down Arrow 67"/>
          <p:cNvSpPr/>
          <p:nvPr/>
        </p:nvSpPr>
        <p:spPr bwMode="auto">
          <a:xfrm>
            <a:off x="4495800" y="2743201"/>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72" name="Down Arrow 71"/>
          <p:cNvSpPr/>
          <p:nvPr/>
        </p:nvSpPr>
        <p:spPr bwMode="auto">
          <a:xfrm>
            <a:off x="4495800" y="4267200"/>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74" name="Rounded Rectangle 73"/>
          <p:cNvSpPr/>
          <p:nvPr/>
        </p:nvSpPr>
        <p:spPr>
          <a:xfrm>
            <a:off x="5867400" y="1600200"/>
            <a:ext cx="1447800" cy="106680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latin typeface="Arial" pitchFamily="34" charset="0"/>
                <a:cs typeface="Arial" pitchFamily="34" charset="0"/>
              </a:rPr>
              <a:t>K/L </a:t>
            </a:r>
            <a:r>
              <a:rPr lang="en-US" sz="1100" dirty="0" err="1" smtClean="0">
                <a:solidFill>
                  <a:schemeClr val="tx1"/>
                </a:solidFill>
                <a:latin typeface="Arial" pitchFamily="34" charset="0"/>
                <a:cs typeface="Arial" pitchFamily="34" charset="0"/>
              </a:rPr>
              <a:t>melaksanakan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pengadaan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membuat</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kontrak</a:t>
            </a:r>
            <a:endParaRPr lang="en-US" sz="1100" i="1" dirty="0">
              <a:solidFill>
                <a:schemeClr val="tx1"/>
              </a:solidFill>
              <a:latin typeface="Arial" pitchFamily="34" charset="0"/>
              <a:cs typeface="Arial" pitchFamily="34" charset="0"/>
            </a:endParaRPr>
          </a:p>
        </p:txBody>
      </p:sp>
      <p:sp>
        <p:nvSpPr>
          <p:cNvPr id="76" name="Rounded Rectangle 75"/>
          <p:cNvSpPr/>
          <p:nvPr/>
        </p:nvSpPr>
        <p:spPr>
          <a:xfrm>
            <a:off x="3962400" y="4724400"/>
            <a:ext cx="1524000" cy="762000"/>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latin typeface="Arial" pitchFamily="34" charset="0"/>
                <a:cs typeface="Arial" pitchFamily="34" charset="0"/>
              </a:rPr>
              <a:t>K/L </a:t>
            </a:r>
            <a:r>
              <a:rPr lang="en-US" sz="1100" dirty="0" err="1" smtClean="0">
                <a:latin typeface="Arial" pitchFamily="34" charset="0"/>
                <a:cs typeface="Arial" pitchFamily="34" charset="0"/>
              </a:rPr>
              <a:t>dan</a:t>
            </a:r>
            <a:r>
              <a:rPr lang="en-US" sz="1100" dirty="0" smtClean="0">
                <a:latin typeface="Arial" pitchFamily="34" charset="0"/>
                <a:cs typeface="Arial" pitchFamily="34" charset="0"/>
              </a:rPr>
              <a:t> </a:t>
            </a:r>
            <a:r>
              <a:rPr lang="en-US" sz="1100" dirty="0" err="1" smtClean="0">
                <a:latin typeface="Arial" pitchFamily="34" charset="0"/>
                <a:cs typeface="Arial" pitchFamily="34" charset="0"/>
              </a:rPr>
              <a:t>Kemenkeu</a:t>
            </a:r>
            <a:r>
              <a:rPr lang="en-US" sz="1100" dirty="0" smtClean="0">
                <a:latin typeface="Arial" pitchFamily="34" charset="0"/>
                <a:cs typeface="Arial" pitchFamily="34" charset="0"/>
              </a:rPr>
              <a:t> </a:t>
            </a:r>
            <a:r>
              <a:rPr lang="en-US" sz="1100" dirty="0" err="1" smtClean="0">
                <a:latin typeface="Arial" pitchFamily="34" charset="0"/>
                <a:cs typeface="Arial" pitchFamily="34" charset="0"/>
              </a:rPr>
              <a:t>menyusun</a:t>
            </a:r>
            <a:r>
              <a:rPr lang="en-US" sz="1100" dirty="0" smtClean="0">
                <a:latin typeface="Arial" pitchFamily="34" charset="0"/>
                <a:cs typeface="Arial" pitchFamily="34" charset="0"/>
              </a:rPr>
              <a:t> DIPA</a:t>
            </a:r>
            <a:endParaRPr lang="en-US" sz="1100" dirty="0">
              <a:latin typeface="Arial" pitchFamily="34" charset="0"/>
              <a:cs typeface="Arial" pitchFamily="34" charset="0"/>
            </a:endParaRPr>
          </a:p>
        </p:txBody>
      </p:sp>
      <p:cxnSp>
        <p:nvCxnSpPr>
          <p:cNvPr id="77" name="Shape 76"/>
          <p:cNvCxnSpPr>
            <a:stCxn id="76" idx="3"/>
            <a:endCxn id="74" idx="1"/>
          </p:cNvCxnSpPr>
          <p:nvPr/>
        </p:nvCxnSpPr>
        <p:spPr>
          <a:xfrm flipV="1">
            <a:off x="5486400" y="2133600"/>
            <a:ext cx="381000" cy="2971800"/>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sp>
        <p:nvSpPr>
          <p:cNvPr id="83" name="Rounded Rectangle 82"/>
          <p:cNvSpPr/>
          <p:nvPr/>
        </p:nvSpPr>
        <p:spPr>
          <a:xfrm>
            <a:off x="5867400" y="3124200"/>
            <a:ext cx="1447800" cy="106680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latin typeface="Arial" pitchFamily="34" charset="0"/>
                <a:cs typeface="Arial" pitchFamily="34" charset="0"/>
              </a:rPr>
              <a:t>K/L </a:t>
            </a:r>
            <a:r>
              <a:rPr lang="en-US" sz="1100" dirty="0" err="1" smtClean="0">
                <a:solidFill>
                  <a:schemeClr val="tx1"/>
                </a:solidFill>
                <a:latin typeface="Arial" pitchFamily="34" charset="0"/>
                <a:cs typeface="Arial" pitchFamily="34" charset="0"/>
              </a:rPr>
              <a:t>melaksanakan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pencairan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hibah</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dari</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Rekening</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Hibah</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Bendahara</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Pengeluaran</a:t>
            </a:r>
            <a:endParaRPr lang="en-US" sz="1100" i="1" dirty="0">
              <a:solidFill>
                <a:schemeClr val="tx1"/>
              </a:solidFill>
              <a:latin typeface="Arial" pitchFamily="34" charset="0"/>
              <a:cs typeface="Arial" pitchFamily="34" charset="0"/>
            </a:endParaRPr>
          </a:p>
        </p:txBody>
      </p:sp>
      <p:sp>
        <p:nvSpPr>
          <p:cNvPr id="84" name="Down Arrow 83"/>
          <p:cNvSpPr/>
          <p:nvPr/>
        </p:nvSpPr>
        <p:spPr bwMode="auto">
          <a:xfrm>
            <a:off x="6400800" y="2743200"/>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85" name="Round Diagonal Corner Rectangle 84"/>
          <p:cNvSpPr/>
          <p:nvPr/>
        </p:nvSpPr>
        <p:spPr>
          <a:xfrm>
            <a:off x="7620000" y="3124200"/>
            <a:ext cx="1371600" cy="1295400"/>
          </a:xfrm>
          <a:prstGeom prst="round2DiagRect">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solidFill>
                  <a:schemeClr val="tx1"/>
                </a:solidFill>
                <a:latin typeface="Arial" pitchFamily="34" charset="0"/>
                <a:cs typeface="Arial" pitchFamily="34" charset="0"/>
              </a:rPr>
              <a:t>Dit</a:t>
            </a:r>
            <a:r>
              <a:rPr lang="en-US" sz="1100" dirty="0" smtClean="0">
                <a:solidFill>
                  <a:schemeClr val="tx1"/>
                </a:solidFill>
                <a:latin typeface="Arial" pitchFamily="34" charset="0"/>
                <a:cs typeface="Arial" pitchFamily="34" charset="0"/>
              </a:rPr>
              <a:t> EAS DJPPR </a:t>
            </a:r>
            <a:r>
              <a:rPr lang="en-US" sz="1100" dirty="0" err="1" smtClean="0">
                <a:solidFill>
                  <a:schemeClr val="tx1"/>
                </a:solidFill>
                <a:latin typeface="Arial" pitchFamily="34" charset="0"/>
                <a:cs typeface="Arial" pitchFamily="34" charset="0"/>
              </a:rPr>
              <a:t>menyusun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Laporan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Keuangan</a:t>
            </a:r>
            <a:r>
              <a:rPr lang="en-US" sz="1100" dirty="0" smtClean="0">
                <a:solidFill>
                  <a:schemeClr val="tx1"/>
                </a:solidFill>
                <a:latin typeface="Arial" pitchFamily="34" charset="0"/>
                <a:cs typeface="Arial" pitchFamily="34" charset="0"/>
              </a:rPr>
              <a:t> BA 999.02 </a:t>
            </a:r>
            <a:r>
              <a:rPr lang="en-US" sz="1100" dirty="0" err="1" smtClean="0">
                <a:solidFill>
                  <a:schemeClr val="tx1"/>
                </a:solidFill>
                <a:latin typeface="Arial" pitchFamily="34" charset="0"/>
                <a:cs typeface="Arial" pitchFamily="34" charset="0"/>
              </a:rPr>
              <a:t>berdasarkan</a:t>
            </a:r>
            <a:r>
              <a:rPr lang="en-US" sz="1100" dirty="0" smtClean="0">
                <a:solidFill>
                  <a:schemeClr val="tx1"/>
                </a:solidFill>
                <a:latin typeface="Arial" pitchFamily="34" charset="0"/>
                <a:cs typeface="Arial" pitchFamily="34" charset="0"/>
              </a:rPr>
              <a:t> SPHL </a:t>
            </a:r>
            <a:r>
              <a:rPr lang="en-US" sz="1100" dirty="0" err="1" smtClean="0">
                <a:solidFill>
                  <a:schemeClr val="tx1"/>
                </a:solidFill>
                <a:latin typeface="Arial" pitchFamily="34" charset="0"/>
                <a:cs typeface="Arial" pitchFamily="34" charset="0"/>
              </a:rPr>
              <a:t>dari</a:t>
            </a:r>
            <a:r>
              <a:rPr lang="en-US" sz="1100" dirty="0" smtClean="0">
                <a:solidFill>
                  <a:schemeClr val="tx1"/>
                </a:solidFill>
                <a:latin typeface="Arial" pitchFamily="34" charset="0"/>
                <a:cs typeface="Arial" pitchFamily="34" charset="0"/>
              </a:rPr>
              <a:t> KPPN</a:t>
            </a:r>
            <a:endParaRPr lang="en-US" sz="1100" dirty="0">
              <a:solidFill>
                <a:schemeClr val="tx1"/>
              </a:solidFill>
              <a:latin typeface="Arial" pitchFamily="34" charset="0"/>
              <a:cs typeface="Arial" pitchFamily="34" charset="0"/>
            </a:endParaRPr>
          </a:p>
        </p:txBody>
      </p:sp>
      <p:sp>
        <p:nvSpPr>
          <p:cNvPr id="86" name="Down Arrow 85"/>
          <p:cNvSpPr/>
          <p:nvPr/>
        </p:nvSpPr>
        <p:spPr bwMode="auto">
          <a:xfrm>
            <a:off x="8153400" y="2743200"/>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87" name="Round Diagonal Corner Rectangle 86"/>
          <p:cNvSpPr/>
          <p:nvPr/>
        </p:nvSpPr>
        <p:spPr>
          <a:xfrm>
            <a:off x="7620000" y="1600200"/>
            <a:ext cx="1371600" cy="1066800"/>
          </a:xfrm>
          <a:prstGeom prst="round2Diag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latin typeface="Arial" pitchFamily="34" charset="0"/>
                <a:cs typeface="Arial" pitchFamily="34" charset="0"/>
              </a:rPr>
              <a:t>KPPN </a:t>
            </a:r>
            <a:r>
              <a:rPr lang="en-US" sz="1100" dirty="0" err="1" smtClean="0">
                <a:solidFill>
                  <a:schemeClr val="tx1"/>
                </a:solidFill>
                <a:latin typeface="Arial" pitchFamily="34" charset="0"/>
                <a:cs typeface="Arial" pitchFamily="34" charset="0"/>
              </a:rPr>
              <a:t>menerbitkan</a:t>
            </a:r>
            <a:r>
              <a:rPr lang="en-US" sz="1100" dirty="0" smtClean="0">
                <a:solidFill>
                  <a:schemeClr val="tx1"/>
                </a:solidFill>
                <a:latin typeface="Arial" pitchFamily="34" charset="0"/>
                <a:cs typeface="Arial" pitchFamily="34" charset="0"/>
              </a:rPr>
              <a:t> SPHL</a:t>
            </a:r>
            <a:endParaRPr lang="en-US" sz="1100" dirty="0">
              <a:solidFill>
                <a:schemeClr val="tx1"/>
              </a:solidFill>
              <a:latin typeface="Arial" pitchFamily="34" charset="0"/>
              <a:cs typeface="Arial" pitchFamily="34" charset="0"/>
            </a:endParaRPr>
          </a:p>
        </p:txBody>
      </p:sp>
      <p:sp>
        <p:nvSpPr>
          <p:cNvPr id="88" name="Round Diagonal Corner Rectangle 87"/>
          <p:cNvSpPr/>
          <p:nvPr/>
        </p:nvSpPr>
        <p:spPr>
          <a:xfrm>
            <a:off x="7620000" y="4876800"/>
            <a:ext cx="1371600" cy="1295400"/>
          </a:xfrm>
          <a:prstGeom prst="round2Diag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latin typeface="Arial" pitchFamily="34" charset="0"/>
                <a:cs typeface="Arial" pitchFamily="34" charset="0"/>
              </a:rPr>
              <a:t>K/L </a:t>
            </a:r>
            <a:r>
              <a:rPr lang="en-US" sz="1100" dirty="0" err="1" smtClean="0">
                <a:solidFill>
                  <a:schemeClr val="tx1"/>
                </a:solidFill>
                <a:latin typeface="Arial" pitchFamily="34" charset="0"/>
                <a:cs typeface="Arial" pitchFamily="34" charset="0"/>
              </a:rPr>
              <a:t>menyusun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Laporan</a:t>
            </a:r>
            <a:r>
              <a:rPr lang="en-US" sz="1100" dirty="0" smtClean="0">
                <a:solidFill>
                  <a:schemeClr val="tx1"/>
                </a:solidFill>
                <a:latin typeface="Arial" pitchFamily="34" charset="0"/>
                <a:cs typeface="Arial" pitchFamily="34" charset="0"/>
              </a:rPr>
              <a:t> SAI </a:t>
            </a:r>
            <a:r>
              <a:rPr lang="en-US" sz="1100" dirty="0" err="1" smtClean="0">
                <a:solidFill>
                  <a:schemeClr val="tx1"/>
                </a:solidFill>
                <a:latin typeface="Arial" pitchFamily="34" charset="0"/>
                <a:cs typeface="Arial" pitchFamily="34" charset="0"/>
              </a:rPr>
              <a:t>berdasarkan</a:t>
            </a:r>
            <a:r>
              <a:rPr lang="en-US" sz="1100" dirty="0" smtClean="0">
                <a:solidFill>
                  <a:schemeClr val="tx1"/>
                </a:solidFill>
                <a:latin typeface="Arial" pitchFamily="34" charset="0"/>
                <a:cs typeface="Arial" pitchFamily="34" charset="0"/>
              </a:rPr>
              <a:t> SPHL</a:t>
            </a:r>
            <a:endParaRPr lang="en-US" sz="1100" dirty="0">
              <a:solidFill>
                <a:schemeClr val="tx1"/>
              </a:solidFill>
              <a:latin typeface="Arial" pitchFamily="34" charset="0"/>
              <a:cs typeface="Arial" pitchFamily="34" charset="0"/>
            </a:endParaRPr>
          </a:p>
        </p:txBody>
      </p:sp>
      <p:cxnSp>
        <p:nvCxnSpPr>
          <p:cNvPr id="89" name="Shape 88"/>
          <p:cNvCxnSpPr>
            <a:stCxn id="43" idx="3"/>
            <a:endCxn id="87" idx="2"/>
          </p:cNvCxnSpPr>
          <p:nvPr/>
        </p:nvCxnSpPr>
        <p:spPr>
          <a:xfrm flipV="1">
            <a:off x="7315200" y="2133600"/>
            <a:ext cx="304800" cy="3048000"/>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sp>
        <p:nvSpPr>
          <p:cNvPr id="92" name="Down Arrow 91"/>
          <p:cNvSpPr/>
          <p:nvPr/>
        </p:nvSpPr>
        <p:spPr bwMode="auto">
          <a:xfrm>
            <a:off x="8153400" y="4495800"/>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cxnSp>
        <p:nvCxnSpPr>
          <p:cNvPr id="37" name="Shape 36"/>
          <p:cNvCxnSpPr>
            <a:stCxn id="44" idx="3"/>
            <a:endCxn id="63" idx="1"/>
          </p:cNvCxnSpPr>
          <p:nvPr/>
        </p:nvCxnSpPr>
        <p:spPr>
          <a:xfrm>
            <a:off x="3657600" y="2133600"/>
            <a:ext cx="228600" cy="12700"/>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sp>
        <p:nvSpPr>
          <p:cNvPr id="43" name="Rounded Rectangle 42"/>
          <p:cNvSpPr/>
          <p:nvPr/>
        </p:nvSpPr>
        <p:spPr>
          <a:xfrm>
            <a:off x="5867400" y="4648200"/>
            <a:ext cx="1447800" cy="106680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latin typeface="Arial" pitchFamily="34" charset="0"/>
                <a:cs typeface="Arial" pitchFamily="34" charset="0"/>
              </a:rPr>
              <a:t>K/L </a:t>
            </a:r>
            <a:r>
              <a:rPr lang="en-US" sz="1100" dirty="0" err="1" smtClean="0">
                <a:solidFill>
                  <a:schemeClr val="tx1"/>
                </a:solidFill>
                <a:latin typeface="Arial" pitchFamily="34" charset="0"/>
                <a:cs typeface="Arial" pitchFamily="34" charset="0"/>
              </a:rPr>
              <a:t>mengajukan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pengesahan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pendapatan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belanja</a:t>
            </a:r>
            <a:r>
              <a:rPr lang="en-US" sz="1100" dirty="0" smtClean="0">
                <a:solidFill>
                  <a:schemeClr val="tx1"/>
                </a:solidFill>
                <a:latin typeface="Arial" pitchFamily="34" charset="0"/>
                <a:cs typeface="Arial" pitchFamily="34" charset="0"/>
              </a:rPr>
              <a:t> yang </a:t>
            </a:r>
            <a:r>
              <a:rPr lang="en-US" sz="1100" dirty="0" err="1" smtClean="0">
                <a:solidFill>
                  <a:schemeClr val="tx1"/>
                </a:solidFill>
                <a:latin typeface="Arial" pitchFamily="34" charset="0"/>
                <a:cs typeface="Arial" pitchFamily="34" charset="0"/>
              </a:rPr>
              <a:t>bersumber</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dari</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hibah</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a:t>
            </a:r>
            <a:r>
              <a:rPr lang="en-US" sz="1100" dirty="0" smtClean="0">
                <a:solidFill>
                  <a:schemeClr val="tx1"/>
                </a:solidFill>
                <a:latin typeface="Arial" pitchFamily="34" charset="0"/>
                <a:cs typeface="Arial" pitchFamily="34" charset="0"/>
              </a:rPr>
              <a:t> KPPN</a:t>
            </a:r>
            <a:endParaRPr lang="en-US" sz="1100" i="1" dirty="0">
              <a:solidFill>
                <a:schemeClr val="tx1"/>
              </a:solidFill>
              <a:latin typeface="Arial" pitchFamily="34" charset="0"/>
              <a:cs typeface="Arial" pitchFamily="34" charset="0"/>
            </a:endParaRPr>
          </a:p>
        </p:txBody>
      </p:sp>
      <p:sp>
        <p:nvSpPr>
          <p:cNvPr id="46" name="Down Arrow 45"/>
          <p:cNvSpPr/>
          <p:nvPr/>
        </p:nvSpPr>
        <p:spPr bwMode="auto">
          <a:xfrm>
            <a:off x="6400800" y="4267200"/>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39" name="TextBox 38"/>
          <p:cNvSpPr txBox="1"/>
          <p:nvPr/>
        </p:nvSpPr>
        <p:spPr>
          <a:xfrm>
            <a:off x="8153400" y="533400"/>
            <a:ext cx="914400" cy="369332"/>
          </a:xfrm>
          <a:prstGeom prst="rect">
            <a:avLst/>
          </a:prstGeom>
          <a:solidFill>
            <a:srgbClr val="FF0000"/>
          </a:solidFill>
        </p:spPr>
        <p:txBody>
          <a:bodyPr wrap="square" rtlCol="0">
            <a:spAutoFit/>
          </a:bodyPr>
          <a:lstStyle/>
          <a:p>
            <a:pPr algn="ctr"/>
            <a:r>
              <a:rPr lang="en-US" dirty="0" smtClean="0">
                <a:solidFill>
                  <a:schemeClr val="bg1"/>
                </a:solidFill>
              </a:rPr>
              <a:t>Type 2</a:t>
            </a:r>
            <a:endParaRPr lang="en-US" dirty="0">
              <a:solidFill>
                <a:schemeClr val="bg1"/>
              </a:solidFill>
            </a:endParaRPr>
          </a:p>
        </p:txBody>
      </p:sp>
    </p:spTree>
    <p:extLst>
      <p:ext uri="{BB962C8B-B14F-4D97-AF65-F5344CB8AC3E}">
        <p14:creationId xmlns:p14="http://schemas.microsoft.com/office/powerpoint/2010/main" xmlns="" val="65796787"/>
      </p:ext>
    </p:extLst>
  </p:cSld>
  <p:clrMapOvr>
    <a:masterClrMapping/>
  </p:clrMapOvr>
  <p:transition spd="slow"/>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990600"/>
            <a:ext cx="1905000" cy="58674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905000" y="990600"/>
            <a:ext cx="1905000" cy="58674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3810000" y="990600"/>
            <a:ext cx="1828800" cy="58674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5638800" y="990600"/>
            <a:ext cx="1828800" cy="58674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7467600" y="990600"/>
            <a:ext cx="1676400" cy="58674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15" name="Title 1"/>
          <p:cNvSpPr>
            <a:spLocks noGrp="1"/>
          </p:cNvSpPr>
          <p:nvPr>
            <p:ph type="title"/>
          </p:nvPr>
        </p:nvSpPr>
        <p:spPr>
          <a:xfrm>
            <a:off x="0" y="0"/>
            <a:ext cx="9144000" cy="971550"/>
          </a:xfrm>
          <a:solidFill>
            <a:schemeClr val="accent3">
              <a:lumMod val="75000"/>
            </a:schemeClr>
          </a:solidFill>
        </p:spPr>
        <p:txBody>
          <a:bodyPr>
            <a:noAutofit/>
          </a:bodyPr>
          <a:lstStyle/>
          <a:p>
            <a:pPr eaLnBrk="1" hangingPunct="1"/>
            <a:r>
              <a:rPr lang="en-US" sz="2800" b="1" dirty="0" smtClean="0">
                <a:solidFill>
                  <a:schemeClr val="bg1"/>
                </a:solidFill>
                <a:cs typeface="Tahoma" pitchFamily="34" charset="0"/>
              </a:rPr>
              <a:t>Pengelolaan </a:t>
            </a:r>
            <a:r>
              <a:rPr lang="en-US" sz="2800" b="1" dirty="0" err="1" smtClean="0">
                <a:solidFill>
                  <a:schemeClr val="bg1"/>
                </a:solidFill>
                <a:cs typeface="Tahoma" pitchFamily="34" charset="0"/>
              </a:rPr>
              <a:t>Hibah</a:t>
            </a:r>
            <a:r>
              <a:rPr lang="en-US" sz="2800" b="1" dirty="0" smtClean="0">
                <a:solidFill>
                  <a:schemeClr val="bg1"/>
                </a:solidFill>
                <a:cs typeface="Tahoma" pitchFamily="34" charset="0"/>
              </a:rPr>
              <a:t> </a:t>
            </a:r>
            <a:r>
              <a:rPr lang="en-US" sz="2800" b="1" dirty="0" err="1" smtClean="0">
                <a:solidFill>
                  <a:schemeClr val="bg1"/>
                </a:solidFill>
                <a:cs typeface="Tahoma" pitchFamily="34" charset="0"/>
              </a:rPr>
              <a:t>Terencana</a:t>
            </a:r>
            <a:r>
              <a:rPr lang="en-US" sz="2800" b="1" dirty="0" smtClean="0">
                <a:solidFill>
                  <a:schemeClr val="bg1"/>
                </a:solidFill>
                <a:cs typeface="Tahoma" pitchFamily="34" charset="0"/>
              </a:rPr>
              <a:t> </a:t>
            </a:r>
            <a:r>
              <a:rPr lang="en-US" sz="2800" b="1" dirty="0" err="1" smtClean="0">
                <a:solidFill>
                  <a:schemeClr val="bg1"/>
                </a:solidFill>
                <a:cs typeface="Tahoma" pitchFamily="34" charset="0"/>
              </a:rPr>
              <a:t>Barang</a:t>
            </a:r>
            <a:r>
              <a:rPr lang="en-US" sz="2800" b="1" dirty="0" smtClean="0">
                <a:solidFill>
                  <a:schemeClr val="bg1"/>
                </a:solidFill>
                <a:cs typeface="Tahoma" pitchFamily="34" charset="0"/>
              </a:rPr>
              <a:t>/</a:t>
            </a:r>
            <a:r>
              <a:rPr lang="en-US" sz="2800" b="1" dirty="0" err="1" smtClean="0">
                <a:solidFill>
                  <a:schemeClr val="bg1"/>
                </a:solidFill>
                <a:cs typeface="Tahoma" pitchFamily="34" charset="0"/>
              </a:rPr>
              <a:t>Jasa</a:t>
            </a:r>
            <a:r>
              <a:rPr lang="en-US" sz="2800" b="1" dirty="0" smtClean="0">
                <a:solidFill>
                  <a:schemeClr val="bg1"/>
                </a:solidFill>
                <a:cs typeface="Tahoma" pitchFamily="34" charset="0"/>
              </a:rPr>
              <a:t/>
            </a:r>
            <a:br>
              <a:rPr lang="en-US" sz="2800" b="1" dirty="0" smtClean="0">
                <a:solidFill>
                  <a:schemeClr val="bg1"/>
                </a:solidFill>
                <a:cs typeface="Tahoma" pitchFamily="34" charset="0"/>
              </a:rPr>
            </a:br>
            <a:r>
              <a:rPr lang="en-US" sz="2800" b="1" dirty="0" smtClean="0">
                <a:solidFill>
                  <a:schemeClr val="bg1"/>
                </a:solidFill>
                <a:cs typeface="Tahoma" pitchFamily="34" charset="0"/>
              </a:rPr>
              <a:t>(On Budget - Off Treasury)</a:t>
            </a:r>
          </a:p>
        </p:txBody>
      </p:sp>
      <p:sp>
        <p:nvSpPr>
          <p:cNvPr id="7" name="TextBox 6"/>
          <p:cNvSpPr txBox="1"/>
          <p:nvPr/>
        </p:nvSpPr>
        <p:spPr>
          <a:xfrm>
            <a:off x="152400" y="990602"/>
            <a:ext cx="1524000" cy="307777"/>
          </a:xfrm>
          <a:prstGeom prst="rect">
            <a:avLst/>
          </a:prstGeom>
          <a:noFill/>
        </p:spPr>
        <p:txBody>
          <a:bodyPr wrap="square">
            <a:spAutoFit/>
          </a:bodyPr>
          <a:lstStyle/>
          <a:p>
            <a:pPr algn="ctr">
              <a:defRPr/>
            </a:pPr>
            <a:r>
              <a:rPr lang="en-US" sz="1400" dirty="0" err="1" smtClean="0">
                <a:effectLst>
                  <a:outerShdw blurRad="38100" dist="38100" dir="2700000" algn="tl">
                    <a:srgbClr val="000000">
                      <a:alpha val="43137"/>
                    </a:srgbClr>
                  </a:outerShdw>
                </a:effectLst>
              </a:rPr>
              <a:t>Perencanaan</a:t>
            </a:r>
            <a:endParaRPr lang="en-US" sz="1400" dirty="0">
              <a:effectLst>
                <a:outerShdw blurRad="38100" dist="38100" dir="2700000" algn="tl">
                  <a:srgbClr val="000000">
                    <a:alpha val="43137"/>
                  </a:srgbClr>
                </a:outerShdw>
              </a:effectLst>
            </a:endParaRPr>
          </a:p>
        </p:txBody>
      </p:sp>
      <p:cxnSp>
        <p:nvCxnSpPr>
          <p:cNvPr id="6" name="Straight Connector 5"/>
          <p:cNvCxnSpPr/>
          <p:nvPr/>
        </p:nvCxnSpPr>
        <p:spPr bwMode="auto">
          <a:xfrm>
            <a:off x="0" y="1371600"/>
            <a:ext cx="9144000" cy="0"/>
          </a:xfrm>
          <a:prstGeom prst="line">
            <a:avLst/>
          </a:prstGeom>
          <a:ln w="22225">
            <a:solidFill>
              <a:srgbClr val="5238EC">
                <a:alpha val="62000"/>
              </a:srgb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32" name="TextBox 31"/>
          <p:cNvSpPr txBox="1"/>
          <p:nvPr/>
        </p:nvSpPr>
        <p:spPr>
          <a:xfrm>
            <a:off x="1905000" y="914402"/>
            <a:ext cx="1828800" cy="461665"/>
          </a:xfrm>
          <a:prstGeom prst="rect">
            <a:avLst/>
          </a:prstGeom>
          <a:noFill/>
        </p:spPr>
        <p:txBody>
          <a:bodyPr wrap="square">
            <a:spAutoFit/>
          </a:bodyPr>
          <a:lstStyle/>
          <a:p>
            <a:pPr algn="ctr">
              <a:defRPr/>
            </a:pPr>
            <a:r>
              <a:rPr lang="en-US" sz="1200" dirty="0" err="1" smtClean="0">
                <a:effectLst>
                  <a:outerShdw blurRad="38100" dist="38100" dir="2700000" algn="tl">
                    <a:srgbClr val="000000">
                      <a:alpha val="43137"/>
                    </a:srgbClr>
                  </a:outerShdw>
                </a:effectLst>
              </a:rPr>
              <a:t>Negosiasi</a:t>
            </a:r>
            <a:r>
              <a:rPr lang="en-US" sz="1200" dirty="0" smtClean="0">
                <a:effectLst>
                  <a:outerShdw blurRad="38100" dist="38100" dir="2700000" algn="tl">
                    <a:srgbClr val="000000">
                      <a:alpha val="43137"/>
                    </a:srgbClr>
                  </a:outerShdw>
                </a:effectLst>
              </a:rPr>
              <a:t>/ </a:t>
            </a:r>
            <a:r>
              <a:rPr lang="en-US" sz="1200" dirty="0" err="1" smtClean="0">
                <a:effectLst>
                  <a:outerShdw blurRad="38100" dist="38100" dir="2700000" algn="tl">
                    <a:srgbClr val="000000">
                      <a:alpha val="43137"/>
                    </a:srgbClr>
                  </a:outerShdw>
                </a:effectLst>
              </a:rPr>
              <a:t>Penandatanganan</a:t>
            </a:r>
            <a:endParaRPr lang="en-US" sz="1200" dirty="0">
              <a:effectLst>
                <a:outerShdw blurRad="38100" dist="38100" dir="2700000" algn="tl">
                  <a:srgbClr val="000000">
                    <a:alpha val="43137"/>
                  </a:srgbClr>
                </a:outerShdw>
              </a:effectLst>
            </a:endParaRPr>
          </a:p>
        </p:txBody>
      </p:sp>
      <p:sp>
        <p:nvSpPr>
          <p:cNvPr id="35" name="TextBox 34"/>
          <p:cNvSpPr txBox="1"/>
          <p:nvPr/>
        </p:nvSpPr>
        <p:spPr>
          <a:xfrm>
            <a:off x="4953000" y="990602"/>
            <a:ext cx="1524000" cy="307777"/>
          </a:xfrm>
          <a:prstGeom prst="rect">
            <a:avLst/>
          </a:prstGeom>
          <a:noFill/>
        </p:spPr>
        <p:txBody>
          <a:bodyPr wrap="square">
            <a:spAutoFit/>
          </a:bodyPr>
          <a:lstStyle/>
          <a:p>
            <a:pPr algn="ctr">
              <a:defRPr/>
            </a:pPr>
            <a:r>
              <a:rPr lang="en-US" sz="1400" dirty="0" err="1" smtClean="0">
                <a:effectLst>
                  <a:outerShdw blurRad="38100" dist="38100" dir="2700000" algn="tl">
                    <a:srgbClr val="000000">
                      <a:alpha val="43137"/>
                    </a:srgbClr>
                  </a:outerShdw>
                </a:effectLst>
              </a:rPr>
              <a:t>Pelaksanaan</a:t>
            </a:r>
            <a:endParaRPr lang="en-US" sz="1400" dirty="0">
              <a:effectLst>
                <a:outerShdw blurRad="38100" dist="38100" dir="2700000" algn="tl">
                  <a:srgbClr val="000000">
                    <a:alpha val="43137"/>
                  </a:srgbClr>
                </a:outerShdw>
              </a:effectLst>
            </a:endParaRPr>
          </a:p>
        </p:txBody>
      </p:sp>
      <p:sp>
        <p:nvSpPr>
          <p:cNvPr id="36" name="TextBox 35"/>
          <p:cNvSpPr txBox="1"/>
          <p:nvPr/>
        </p:nvSpPr>
        <p:spPr>
          <a:xfrm>
            <a:off x="7467600" y="990602"/>
            <a:ext cx="1524000" cy="307777"/>
          </a:xfrm>
          <a:prstGeom prst="rect">
            <a:avLst/>
          </a:prstGeom>
          <a:noFill/>
        </p:spPr>
        <p:txBody>
          <a:bodyPr wrap="square">
            <a:spAutoFit/>
          </a:bodyPr>
          <a:lstStyle/>
          <a:p>
            <a:pPr algn="ctr">
              <a:defRPr/>
            </a:pPr>
            <a:r>
              <a:rPr lang="en-US" sz="1400" dirty="0" err="1" smtClean="0">
                <a:effectLst>
                  <a:outerShdw blurRad="38100" dist="38100" dir="2700000" algn="tl">
                    <a:srgbClr val="000000">
                      <a:alpha val="43137"/>
                    </a:srgbClr>
                  </a:outerShdw>
                </a:effectLst>
              </a:rPr>
              <a:t>Pelaporan</a:t>
            </a:r>
            <a:endParaRPr lang="en-US" sz="1400" dirty="0">
              <a:effectLst>
                <a:outerShdw blurRad="38100" dist="38100" dir="2700000" algn="tl">
                  <a:srgbClr val="000000">
                    <a:alpha val="43137"/>
                  </a:srgbClr>
                </a:outerShdw>
              </a:effectLst>
            </a:endParaRPr>
          </a:p>
        </p:txBody>
      </p:sp>
      <p:sp>
        <p:nvSpPr>
          <p:cNvPr id="38" name="Flowchart: Multidocument 37"/>
          <p:cNvSpPr/>
          <p:nvPr/>
        </p:nvSpPr>
        <p:spPr>
          <a:xfrm>
            <a:off x="152400" y="1524000"/>
            <a:ext cx="1524000" cy="1447800"/>
          </a:xfrm>
          <a:prstGeom prst="flowChartMultidocumen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dirty="0" smtClean="0">
                <a:solidFill>
                  <a:schemeClr val="tx1"/>
                </a:solidFill>
                <a:latin typeface="Arial" pitchFamily="34" charset="0"/>
                <a:cs typeface="Arial" pitchFamily="34" charset="0"/>
              </a:rPr>
              <a:t>K/L </a:t>
            </a:r>
            <a:r>
              <a:rPr lang="en-US" sz="1100" dirty="0" err="1" smtClean="0">
                <a:solidFill>
                  <a:schemeClr val="tx1"/>
                </a:solidFill>
                <a:latin typeface="Arial" pitchFamily="34" charset="0"/>
                <a:cs typeface="Arial" pitchFamily="34" charset="0"/>
              </a:rPr>
              <a:t>menyiapkan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usulan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kegiatan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Bappenas</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menyiapkan</a:t>
            </a:r>
            <a:r>
              <a:rPr lang="en-US" sz="1100" dirty="0" smtClean="0">
                <a:solidFill>
                  <a:schemeClr val="tx1"/>
                </a:solidFill>
                <a:latin typeface="Arial" pitchFamily="34" charset="0"/>
                <a:cs typeface="Arial" pitchFamily="34" charset="0"/>
              </a:rPr>
              <a:t> </a:t>
            </a:r>
            <a:r>
              <a:rPr lang="en-US" sz="1100" i="1" dirty="0" smtClean="0">
                <a:solidFill>
                  <a:schemeClr val="tx1"/>
                </a:solidFill>
                <a:latin typeface="Arial" pitchFamily="34" charset="0"/>
                <a:cs typeface="Arial" pitchFamily="34" charset="0"/>
              </a:rPr>
              <a:t>readiness criteria</a:t>
            </a:r>
            <a:endParaRPr lang="en-US" sz="1100" i="1" dirty="0">
              <a:solidFill>
                <a:schemeClr val="tx1"/>
              </a:solidFill>
              <a:latin typeface="Arial" pitchFamily="34" charset="0"/>
              <a:cs typeface="Arial" pitchFamily="34" charset="0"/>
            </a:endParaRPr>
          </a:p>
        </p:txBody>
      </p:sp>
      <p:sp>
        <p:nvSpPr>
          <p:cNvPr id="40" name="Snip Diagonal Corner Rectangle 39"/>
          <p:cNvSpPr/>
          <p:nvPr/>
        </p:nvSpPr>
        <p:spPr>
          <a:xfrm>
            <a:off x="152400" y="3657600"/>
            <a:ext cx="1524000" cy="1447800"/>
          </a:xfrm>
          <a:prstGeom prst="snip2Diag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dirty="0" err="1" smtClean="0">
                <a:solidFill>
                  <a:schemeClr val="tx1"/>
                </a:solidFill>
                <a:latin typeface="Arial" pitchFamily="34" charset="0"/>
                <a:cs typeface="Arial" pitchFamily="34" charset="0"/>
              </a:rPr>
              <a:t>Bappenas</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menilai</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kelayakan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kesiapan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proyek</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menyusun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Daftar</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Kegiatan</a:t>
            </a:r>
            <a:r>
              <a:rPr lang="en-US" sz="1100" dirty="0" smtClean="0">
                <a:solidFill>
                  <a:schemeClr val="tx1"/>
                </a:solidFill>
                <a:latin typeface="Arial" pitchFamily="34" charset="0"/>
                <a:cs typeface="Arial" pitchFamily="34" charset="0"/>
              </a:rPr>
              <a:t> (DRKH)</a:t>
            </a:r>
            <a:endParaRPr lang="en-US" sz="1100" dirty="0">
              <a:solidFill>
                <a:schemeClr val="tx1"/>
              </a:solidFill>
              <a:latin typeface="Arial" pitchFamily="34" charset="0"/>
              <a:cs typeface="Arial" pitchFamily="34" charset="0"/>
            </a:endParaRPr>
          </a:p>
        </p:txBody>
      </p:sp>
      <p:sp>
        <p:nvSpPr>
          <p:cNvPr id="44" name="Rounded Rectangle 43"/>
          <p:cNvSpPr/>
          <p:nvPr/>
        </p:nvSpPr>
        <p:spPr>
          <a:xfrm>
            <a:off x="1981200" y="1600200"/>
            <a:ext cx="1676400" cy="10668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solidFill>
                  <a:schemeClr val="tx1"/>
                </a:solidFill>
                <a:latin typeface="Arial" pitchFamily="34" charset="0"/>
                <a:cs typeface="Arial" pitchFamily="34" charset="0"/>
              </a:rPr>
              <a:t>Kemenkeu</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melakukan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negosiasi</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penandatanganan</a:t>
            </a:r>
            <a:r>
              <a:rPr lang="en-US" sz="1100" dirty="0" smtClean="0">
                <a:solidFill>
                  <a:schemeClr val="tx1"/>
                </a:solidFill>
                <a:latin typeface="Arial" pitchFamily="34" charset="0"/>
                <a:cs typeface="Arial" pitchFamily="34" charset="0"/>
              </a:rPr>
              <a:t> </a:t>
            </a:r>
            <a:r>
              <a:rPr lang="en-US" sz="1100" i="1" dirty="0" smtClean="0">
                <a:solidFill>
                  <a:schemeClr val="tx1"/>
                </a:solidFill>
                <a:latin typeface="Arial" pitchFamily="34" charset="0"/>
                <a:cs typeface="Arial" pitchFamily="34" charset="0"/>
              </a:rPr>
              <a:t>Grant Agreement</a:t>
            </a:r>
            <a:endParaRPr lang="en-US" sz="1100" i="1" dirty="0">
              <a:solidFill>
                <a:schemeClr val="tx1"/>
              </a:solidFill>
              <a:latin typeface="Arial" pitchFamily="34" charset="0"/>
              <a:cs typeface="Arial" pitchFamily="34" charset="0"/>
            </a:endParaRPr>
          </a:p>
        </p:txBody>
      </p:sp>
      <p:cxnSp>
        <p:nvCxnSpPr>
          <p:cNvPr id="45" name="Shape 44"/>
          <p:cNvCxnSpPr>
            <a:stCxn id="40" idx="0"/>
            <a:endCxn id="44" idx="2"/>
          </p:cNvCxnSpPr>
          <p:nvPr/>
        </p:nvCxnSpPr>
        <p:spPr>
          <a:xfrm flipV="1">
            <a:off x="1676400" y="2667000"/>
            <a:ext cx="1143000" cy="1714500"/>
          </a:xfrm>
          <a:prstGeom prst="bentConnector2">
            <a:avLst/>
          </a:prstGeom>
          <a:ln>
            <a:tailEnd type="arrow"/>
          </a:ln>
        </p:spPr>
        <p:style>
          <a:lnRef idx="3">
            <a:schemeClr val="accent4"/>
          </a:lnRef>
          <a:fillRef idx="0">
            <a:schemeClr val="accent4"/>
          </a:fillRef>
          <a:effectRef idx="2">
            <a:schemeClr val="accent4"/>
          </a:effectRef>
          <a:fontRef idx="minor">
            <a:schemeClr val="tx1"/>
          </a:fontRef>
        </p:style>
      </p:cxnSp>
      <p:sp>
        <p:nvSpPr>
          <p:cNvPr id="61" name="Down Arrow 60"/>
          <p:cNvSpPr/>
          <p:nvPr/>
        </p:nvSpPr>
        <p:spPr bwMode="auto">
          <a:xfrm>
            <a:off x="685800" y="3003635"/>
            <a:ext cx="381000" cy="501567"/>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63" name="Rounded Rectangle 62"/>
          <p:cNvSpPr/>
          <p:nvPr/>
        </p:nvSpPr>
        <p:spPr>
          <a:xfrm>
            <a:off x="4495800" y="3048000"/>
            <a:ext cx="2209800" cy="91440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latin typeface="Arial" pitchFamily="34" charset="0"/>
                <a:cs typeface="Arial" pitchFamily="34" charset="0"/>
              </a:rPr>
              <a:t>K/L </a:t>
            </a:r>
            <a:r>
              <a:rPr lang="en-US" sz="1100" dirty="0" err="1" smtClean="0">
                <a:solidFill>
                  <a:schemeClr val="tx1"/>
                </a:solidFill>
                <a:latin typeface="Arial" pitchFamily="34" charset="0"/>
                <a:cs typeface="Arial" pitchFamily="34" charset="0"/>
              </a:rPr>
              <a:t>mengajukan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pengesahan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pendapatan</a:t>
            </a:r>
            <a:r>
              <a:rPr lang="en-US" sz="1100" dirty="0" smtClean="0">
                <a:solidFill>
                  <a:schemeClr val="tx1"/>
                </a:solidFill>
                <a:latin typeface="Arial" pitchFamily="34" charset="0"/>
                <a:cs typeface="Arial" pitchFamily="34" charset="0"/>
              </a:rPr>
              <a:t> yang </a:t>
            </a:r>
            <a:r>
              <a:rPr lang="en-US" sz="1100" dirty="0" err="1" smtClean="0">
                <a:solidFill>
                  <a:schemeClr val="tx1"/>
                </a:solidFill>
                <a:latin typeface="Arial" pitchFamily="34" charset="0"/>
                <a:cs typeface="Arial" pitchFamily="34" charset="0"/>
              </a:rPr>
              <a:t>bersumber</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dari</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hibah</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a:t>
            </a:r>
            <a:r>
              <a:rPr lang="en-US" sz="1100" dirty="0" smtClean="0">
                <a:solidFill>
                  <a:schemeClr val="tx1"/>
                </a:solidFill>
                <a:latin typeface="Arial" pitchFamily="34" charset="0"/>
                <a:cs typeface="Arial" pitchFamily="34" charset="0"/>
              </a:rPr>
              <a:t> DJPPR</a:t>
            </a:r>
          </a:p>
          <a:p>
            <a:pPr algn="ctr"/>
            <a:r>
              <a:rPr lang="en-US" sz="1100" dirty="0" smtClean="0">
                <a:solidFill>
                  <a:schemeClr val="tx1"/>
                </a:solidFill>
                <a:latin typeface="Arial" pitchFamily="34" charset="0"/>
                <a:cs typeface="Arial" pitchFamily="34" charset="0"/>
              </a:rPr>
              <a:t>(SP3HL-BJS)</a:t>
            </a:r>
            <a:endParaRPr lang="en-US" sz="1100" dirty="0">
              <a:solidFill>
                <a:schemeClr val="tx1"/>
              </a:solidFill>
              <a:latin typeface="Arial" pitchFamily="34" charset="0"/>
              <a:cs typeface="Arial" pitchFamily="34" charset="0"/>
            </a:endParaRPr>
          </a:p>
        </p:txBody>
      </p:sp>
      <p:sp>
        <p:nvSpPr>
          <p:cNvPr id="66" name="Snip Diagonal Corner Rectangle 65"/>
          <p:cNvSpPr/>
          <p:nvPr/>
        </p:nvSpPr>
        <p:spPr>
          <a:xfrm>
            <a:off x="4495800" y="4419600"/>
            <a:ext cx="2209800" cy="609600"/>
          </a:xfrm>
          <a:prstGeom prst="snip2DiagRect">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dirty="0" err="1" smtClean="0">
                <a:solidFill>
                  <a:schemeClr val="tx1"/>
                </a:solidFill>
                <a:latin typeface="Arial" pitchFamily="34" charset="0"/>
                <a:cs typeface="Arial" pitchFamily="34" charset="0"/>
              </a:rPr>
              <a:t>Dit</a:t>
            </a:r>
            <a:r>
              <a:rPr lang="en-US" sz="1100" dirty="0" smtClean="0">
                <a:solidFill>
                  <a:schemeClr val="tx1"/>
                </a:solidFill>
                <a:latin typeface="Arial" pitchFamily="34" charset="0"/>
                <a:cs typeface="Arial" pitchFamily="34" charset="0"/>
              </a:rPr>
              <a:t> EAS DJPPR </a:t>
            </a:r>
            <a:r>
              <a:rPr lang="en-US" sz="1100" dirty="0" err="1" smtClean="0">
                <a:solidFill>
                  <a:schemeClr val="tx1"/>
                </a:solidFill>
                <a:latin typeface="Arial" pitchFamily="34" charset="0"/>
                <a:cs typeface="Arial" pitchFamily="34" charset="0"/>
              </a:rPr>
              <a:t>menerbitkan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nomor</a:t>
            </a:r>
            <a:r>
              <a:rPr lang="en-US" sz="1100" dirty="0" smtClean="0">
                <a:solidFill>
                  <a:schemeClr val="tx1"/>
                </a:solidFill>
                <a:latin typeface="Arial" pitchFamily="34" charset="0"/>
                <a:cs typeface="Arial" pitchFamily="34" charset="0"/>
              </a:rPr>
              <a:t> register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SP3HL-BJS</a:t>
            </a:r>
            <a:endParaRPr lang="en-US" sz="1100" dirty="0">
              <a:solidFill>
                <a:schemeClr val="tx1"/>
              </a:solidFill>
              <a:latin typeface="Arial" pitchFamily="34" charset="0"/>
              <a:cs typeface="Arial" pitchFamily="34" charset="0"/>
            </a:endParaRPr>
          </a:p>
        </p:txBody>
      </p:sp>
      <p:sp>
        <p:nvSpPr>
          <p:cNvPr id="72" name="Down Arrow 71"/>
          <p:cNvSpPr/>
          <p:nvPr/>
        </p:nvSpPr>
        <p:spPr bwMode="auto">
          <a:xfrm>
            <a:off x="5334000" y="4038600"/>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74" name="Rounded Rectangle 73"/>
          <p:cNvSpPr/>
          <p:nvPr/>
        </p:nvSpPr>
        <p:spPr>
          <a:xfrm>
            <a:off x="4495800" y="1676400"/>
            <a:ext cx="2209800" cy="91440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latin typeface="Arial" pitchFamily="34" charset="0"/>
                <a:cs typeface="Arial" pitchFamily="34" charset="0"/>
              </a:rPr>
              <a:t>K/L </a:t>
            </a:r>
            <a:r>
              <a:rPr lang="en-US" sz="1100" dirty="0" err="1" smtClean="0">
                <a:solidFill>
                  <a:schemeClr val="tx1"/>
                </a:solidFill>
                <a:latin typeface="Arial" pitchFamily="34" charset="0"/>
                <a:cs typeface="Arial" pitchFamily="34" charset="0"/>
              </a:rPr>
              <a:t>mengajukan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permohonan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penerbitan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nomor</a:t>
            </a:r>
            <a:r>
              <a:rPr lang="en-US" sz="1100" dirty="0" smtClean="0">
                <a:solidFill>
                  <a:schemeClr val="tx1"/>
                </a:solidFill>
                <a:latin typeface="Arial" pitchFamily="34" charset="0"/>
                <a:cs typeface="Arial" pitchFamily="34" charset="0"/>
              </a:rPr>
              <a:t> register</a:t>
            </a:r>
            <a:endParaRPr lang="en-US" sz="1100" i="1" dirty="0">
              <a:solidFill>
                <a:schemeClr val="tx1"/>
              </a:solidFill>
              <a:latin typeface="Arial" pitchFamily="34" charset="0"/>
              <a:cs typeface="Arial" pitchFamily="34" charset="0"/>
            </a:endParaRPr>
          </a:p>
        </p:txBody>
      </p:sp>
      <p:sp>
        <p:nvSpPr>
          <p:cNvPr id="83" name="Rounded Rectangle 82"/>
          <p:cNvSpPr/>
          <p:nvPr/>
        </p:nvSpPr>
        <p:spPr>
          <a:xfrm>
            <a:off x="4419600" y="5486400"/>
            <a:ext cx="2286000" cy="1038944"/>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latin typeface="Arial" pitchFamily="34" charset="0"/>
                <a:cs typeface="Arial" pitchFamily="34" charset="0"/>
              </a:rPr>
              <a:t>K/L </a:t>
            </a:r>
            <a:r>
              <a:rPr lang="en-US" sz="1100" dirty="0" err="1" smtClean="0">
                <a:solidFill>
                  <a:schemeClr val="tx1"/>
                </a:solidFill>
                <a:latin typeface="Arial" pitchFamily="34" charset="0"/>
                <a:cs typeface="Arial" pitchFamily="34" charset="0"/>
              </a:rPr>
              <a:t>mengajukan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pencatatan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pendapatan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beban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jasa</a:t>
            </a:r>
            <a:r>
              <a:rPr lang="en-US" sz="1100" dirty="0" smtClean="0">
                <a:solidFill>
                  <a:schemeClr val="tx1"/>
                </a:solidFill>
                <a:latin typeface="Arial" pitchFamily="34" charset="0"/>
                <a:cs typeface="Arial" pitchFamily="34" charset="0"/>
              </a:rPr>
              <a:t>/ asset/</a:t>
            </a:r>
            <a:r>
              <a:rPr lang="en-US" sz="1100" dirty="0" err="1" smtClean="0">
                <a:solidFill>
                  <a:schemeClr val="tx1"/>
                </a:solidFill>
                <a:latin typeface="Arial" pitchFamily="34" charset="0"/>
                <a:cs typeface="Arial" pitchFamily="34" charset="0"/>
              </a:rPr>
              <a:t>persediaan</a:t>
            </a:r>
            <a:r>
              <a:rPr lang="en-US" sz="1100" dirty="0" smtClean="0">
                <a:solidFill>
                  <a:schemeClr val="tx1"/>
                </a:solidFill>
                <a:latin typeface="Arial" pitchFamily="34" charset="0"/>
                <a:cs typeface="Arial" pitchFamily="34" charset="0"/>
              </a:rPr>
              <a:t> yang </a:t>
            </a:r>
            <a:r>
              <a:rPr lang="en-US" sz="1100" dirty="0" err="1" smtClean="0">
                <a:solidFill>
                  <a:schemeClr val="tx1"/>
                </a:solidFill>
                <a:latin typeface="Arial" pitchFamily="34" charset="0"/>
                <a:cs typeface="Arial" pitchFamily="34" charset="0"/>
              </a:rPr>
              <a:t>bersumber</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dari</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hibah</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barang</a:t>
            </a:r>
            <a:r>
              <a:rPr lang="en-US" sz="1100" dirty="0" smtClean="0">
                <a:solidFill>
                  <a:schemeClr val="tx1"/>
                </a:solidFill>
                <a:latin typeface="Arial" pitchFamily="34" charset="0"/>
                <a:cs typeface="Arial" pitchFamily="34" charset="0"/>
              </a:rPr>
              <a:t>/</a:t>
            </a:r>
            <a:r>
              <a:rPr lang="en-US" sz="1100" dirty="0" err="1" smtClean="0">
                <a:solidFill>
                  <a:schemeClr val="tx1"/>
                </a:solidFill>
                <a:latin typeface="Arial" pitchFamily="34" charset="0"/>
                <a:cs typeface="Arial" pitchFamily="34" charset="0"/>
              </a:rPr>
              <a:t>jasa</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a:t>
            </a:r>
            <a:r>
              <a:rPr lang="en-US" sz="1100" dirty="0" smtClean="0">
                <a:solidFill>
                  <a:schemeClr val="tx1"/>
                </a:solidFill>
                <a:latin typeface="Arial" pitchFamily="34" charset="0"/>
                <a:cs typeface="Arial" pitchFamily="34" charset="0"/>
              </a:rPr>
              <a:t> KPPN</a:t>
            </a:r>
          </a:p>
          <a:p>
            <a:pPr algn="ctr"/>
            <a:r>
              <a:rPr lang="en-US" sz="1100" dirty="0" smtClean="0">
                <a:solidFill>
                  <a:schemeClr val="tx1"/>
                </a:solidFill>
                <a:latin typeface="Arial" pitchFamily="34" charset="0"/>
                <a:cs typeface="Arial" pitchFamily="34" charset="0"/>
              </a:rPr>
              <a:t>(MPHL-BJS)</a:t>
            </a:r>
            <a:endParaRPr lang="en-US" sz="1100" dirty="0">
              <a:solidFill>
                <a:schemeClr val="tx1"/>
              </a:solidFill>
              <a:latin typeface="Arial" pitchFamily="34" charset="0"/>
              <a:cs typeface="Arial" pitchFamily="34" charset="0"/>
            </a:endParaRPr>
          </a:p>
        </p:txBody>
      </p:sp>
      <p:sp>
        <p:nvSpPr>
          <p:cNvPr id="84" name="Down Arrow 83"/>
          <p:cNvSpPr/>
          <p:nvPr/>
        </p:nvSpPr>
        <p:spPr bwMode="auto">
          <a:xfrm>
            <a:off x="5334000" y="2667000"/>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85" name="Round Diagonal Corner Rectangle 84"/>
          <p:cNvSpPr/>
          <p:nvPr/>
        </p:nvSpPr>
        <p:spPr>
          <a:xfrm>
            <a:off x="7620000" y="3124200"/>
            <a:ext cx="1371600" cy="1371600"/>
          </a:xfrm>
          <a:prstGeom prst="round2DiagRect">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solidFill>
                  <a:schemeClr val="tx1"/>
                </a:solidFill>
                <a:latin typeface="Arial" pitchFamily="34" charset="0"/>
                <a:cs typeface="Arial" pitchFamily="34" charset="0"/>
              </a:rPr>
              <a:t>Dit</a:t>
            </a:r>
            <a:r>
              <a:rPr lang="en-US" sz="1100" dirty="0" smtClean="0">
                <a:solidFill>
                  <a:schemeClr val="tx1"/>
                </a:solidFill>
                <a:latin typeface="Arial" pitchFamily="34" charset="0"/>
                <a:cs typeface="Arial" pitchFamily="34" charset="0"/>
              </a:rPr>
              <a:t> EAS DJPPR </a:t>
            </a:r>
            <a:r>
              <a:rPr lang="en-US" sz="1100" dirty="0" err="1" smtClean="0">
                <a:solidFill>
                  <a:schemeClr val="tx1"/>
                </a:solidFill>
                <a:latin typeface="Arial" pitchFamily="34" charset="0"/>
                <a:cs typeface="Arial" pitchFamily="34" charset="0"/>
              </a:rPr>
              <a:t>menyusun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Laporan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Keuangan</a:t>
            </a:r>
            <a:r>
              <a:rPr lang="en-US" sz="1100" dirty="0" smtClean="0">
                <a:solidFill>
                  <a:schemeClr val="tx1"/>
                </a:solidFill>
                <a:latin typeface="Arial" pitchFamily="34" charset="0"/>
                <a:cs typeface="Arial" pitchFamily="34" charset="0"/>
              </a:rPr>
              <a:t> BA 999.02 </a:t>
            </a:r>
            <a:r>
              <a:rPr lang="en-US" sz="1100" dirty="0" err="1" smtClean="0">
                <a:solidFill>
                  <a:schemeClr val="tx1"/>
                </a:solidFill>
                <a:latin typeface="Arial" pitchFamily="34" charset="0"/>
                <a:cs typeface="Arial" pitchFamily="34" charset="0"/>
              </a:rPr>
              <a:t>berdasarkan</a:t>
            </a:r>
            <a:r>
              <a:rPr lang="en-US" sz="1100" dirty="0" smtClean="0">
                <a:solidFill>
                  <a:schemeClr val="tx1"/>
                </a:solidFill>
                <a:latin typeface="Arial" pitchFamily="34" charset="0"/>
                <a:cs typeface="Arial" pitchFamily="34" charset="0"/>
              </a:rPr>
              <a:t> MPHL-BJS </a:t>
            </a:r>
            <a:r>
              <a:rPr lang="en-US" sz="1100" dirty="0" err="1" smtClean="0">
                <a:solidFill>
                  <a:schemeClr val="tx1"/>
                </a:solidFill>
                <a:latin typeface="Arial" pitchFamily="34" charset="0"/>
                <a:cs typeface="Arial" pitchFamily="34" charset="0"/>
              </a:rPr>
              <a:t>dari</a:t>
            </a:r>
            <a:r>
              <a:rPr lang="en-US" sz="1100" dirty="0" smtClean="0">
                <a:solidFill>
                  <a:schemeClr val="tx1"/>
                </a:solidFill>
                <a:latin typeface="Arial" pitchFamily="34" charset="0"/>
                <a:cs typeface="Arial" pitchFamily="34" charset="0"/>
              </a:rPr>
              <a:t> KPPN</a:t>
            </a:r>
            <a:endParaRPr lang="en-US" sz="1100" dirty="0">
              <a:solidFill>
                <a:schemeClr val="tx1"/>
              </a:solidFill>
              <a:latin typeface="Arial" pitchFamily="34" charset="0"/>
              <a:cs typeface="Arial" pitchFamily="34" charset="0"/>
            </a:endParaRPr>
          </a:p>
        </p:txBody>
      </p:sp>
      <p:sp>
        <p:nvSpPr>
          <p:cNvPr id="86" name="Down Arrow 85"/>
          <p:cNvSpPr/>
          <p:nvPr/>
        </p:nvSpPr>
        <p:spPr bwMode="auto">
          <a:xfrm>
            <a:off x="8153400" y="2743200"/>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87" name="Round Diagonal Corner Rectangle 86"/>
          <p:cNvSpPr/>
          <p:nvPr/>
        </p:nvSpPr>
        <p:spPr>
          <a:xfrm>
            <a:off x="7620000" y="1600200"/>
            <a:ext cx="1371600" cy="1066800"/>
          </a:xfrm>
          <a:prstGeom prst="round2Diag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latin typeface="Arial" pitchFamily="34" charset="0"/>
                <a:cs typeface="Arial" pitchFamily="34" charset="0"/>
              </a:rPr>
              <a:t>KPPN </a:t>
            </a:r>
            <a:r>
              <a:rPr lang="en-US" sz="1100" dirty="0" err="1" smtClean="0">
                <a:solidFill>
                  <a:schemeClr val="tx1"/>
                </a:solidFill>
                <a:latin typeface="Arial" pitchFamily="34" charset="0"/>
                <a:cs typeface="Arial" pitchFamily="34" charset="0"/>
              </a:rPr>
              <a:t>menerbitkan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Persetujuan</a:t>
            </a:r>
            <a:r>
              <a:rPr lang="en-US" sz="1100" dirty="0" smtClean="0">
                <a:solidFill>
                  <a:schemeClr val="tx1"/>
                </a:solidFill>
                <a:latin typeface="Arial" pitchFamily="34" charset="0"/>
                <a:cs typeface="Arial" pitchFamily="34" charset="0"/>
              </a:rPr>
              <a:t> MPHL-BJS</a:t>
            </a:r>
            <a:endParaRPr lang="en-US" sz="1100" dirty="0">
              <a:solidFill>
                <a:schemeClr val="tx1"/>
              </a:solidFill>
              <a:latin typeface="Arial" pitchFamily="34" charset="0"/>
              <a:cs typeface="Arial" pitchFamily="34" charset="0"/>
            </a:endParaRPr>
          </a:p>
        </p:txBody>
      </p:sp>
      <p:sp>
        <p:nvSpPr>
          <p:cNvPr id="88" name="Round Diagonal Corner Rectangle 87"/>
          <p:cNvSpPr/>
          <p:nvPr/>
        </p:nvSpPr>
        <p:spPr>
          <a:xfrm>
            <a:off x="7620000" y="5029200"/>
            <a:ext cx="1371600" cy="1295400"/>
          </a:xfrm>
          <a:prstGeom prst="round2Diag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latin typeface="Arial" pitchFamily="34" charset="0"/>
                <a:cs typeface="Arial" pitchFamily="34" charset="0"/>
              </a:rPr>
              <a:t>K/L </a:t>
            </a:r>
            <a:r>
              <a:rPr lang="en-US" sz="1100" dirty="0" err="1" smtClean="0">
                <a:solidFill>
                  <a:schemeClr val="tx1"/>
                </a:solidFill>
                <a:latin typeface="Arial" pitchFamily="34" charset="0"/>
                <a:cs typeface="Arial" pitchFamily="34" charset="0"/>
              </a:rPr>
              <a:t>menyusun</a:t>
            </a:r>
            <a:r>
              <a:rPr lang="en-US" sz="1100" dirty="0" smtClean="0">
                <a:solidFill>
                  <a:schemeClr val="tx1"/>
                </a:solidFill>
                <a:latin typeface="Arial" pitchFamily="34" charset="0"/>
                <a:cs typeface="Arial" pitchFamily="34" charset="0"/>
              </a:rPr>
              <a:t> </a:t>
            </a:r>
            <a:r>
              <a:rPr lang="en-US" sz="1100" dirty="0" err="1" smtClean="0">
                <a:solidFill>
                  <a:schemeClr val="tx1"/>
                </a:solidFill>
                <a:latin typeface="Arial" pitchFamily="34" charset="0"/>
                <a:cs typeface="Arial" pitchFamily="34" charset="0"/>
              </a:rPr>
              <a:t>Laporan</a:t>
            </a:r>
            <a:r>
              <a:rPr lang="en-US" sz="1100" dirty="0" smtClean="0">
                <a:solidFill>
                  <a:schemeClr val="tx1"/>
                </a:solidFill>
                <a:latin typeface="Arial" pitchFamily="34" charset="0"/>
                <a:cs typeface="Arial" pitchFamily="34" charset="0"/>
              </a:rPr>
              <a:t> SAI </a:t>
            </a:r>
            <a:r>
              <a:rPr lang="en-US" sz="1100" dirty="0" err="1" smtClean="0">
                <a:solidFill>
                  <a:schemeClr val="tx1"/>
                </a:solidFill>
                <a:latin typeface="Arial" pitchFamily="34" charset="0"/>
                <a:cs typeface="Arial" pitchFamily="34" charset="0"/>
              </a:rPr>
              <a:t>berdasarkan</a:t>
            </a:r>
            <a:r>
              <a:rPr lang="en-US" sz="1100" dirty="0" smtClean="0">
                <a:solidFill>
                  <a:schemeClr val="tx1"/>
                </a:solidFill>
                <a:latin typeface="Arial" pitchFamily="34" charset="0"/>
                <a:cs typeface="Arial" pitchFamily="34" charset="0"/>
              </a:rPr>
              <a:t> MPHL-BJS</a:t>
            </a:r>
            <a:endParaRPr lang="en-US" sz="1100" dirty="0">
              <a:solidFill>
                <a:schemeClr val="tx1"/>
              </a:solidFill>
              <a:latin typeface="Arial" pitchFamily="34" charset="0"/>
              <a:cs typeface="Arial" pitchFamily="34" charset="0"/>
            </a:endParaRPr>
          </a:p>
        </p:txBody>
      </p:sp>
      <p:cxnSp>
        <p:nvCxnSpPr>
          <p:cNvPr id="89" name="Shape 88"/>
          <p:cNvCxnSpPr>
            <a:stCxn id="83" idx="3"/>
            <a:endCxn id="87" idx="2"/>
          </p:cNvCxnSpPr>
          <p:nvPr/>
        </p:nvCxnSpPr>
        <p:spPr>
          <a:xfrm flipV="1">
            <a:off x="6705600" y="2133600"/>
            <a:ext cx="914400" cy="3872272"/>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sp>
        <p:nvSpPr>
          <p:cNvPr id="92" name="Down Arrow 91"/>
          <p:cNvSpPr/>
          <p:nvPr/>
        </p:nvSpPr>
        <p:spPr bwMode="auto">
          <a:xfrm>
            <a:off x="8153400" y="4648200"/>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
        <p:nvSpPr>
          <p:cNvPr id="39" name="TextBox 38"/>
          <p:cNvSpPr txBox="1"/>
          <p:nvPr/>
        </p:nvSpPr>
        <p:spPr>
          <a:xfrm>
            <a:off x="8153400" y="533400"/>
            <a:ext cx="914400" cy="369332"/>
          </a:xfrm>
          <a:prstGeom prst="rect">
            <a:avLst/>
          </a:prstGeom>
          <a:solidFill>
            <a:srgbClr val="FF0000"/>
          </a:solidFill>
        </p:spPr>
        <p:txBody>
          <a:bodyPr wrap="square" rtlCol="0">
            <a:spAutoFit/>
          </a:bodyPr>
          <a:lstStyle/>
          <a:p>
            <a:pPr algn="ctr"/>
            <a:r>
              <a:rPr lang="en-US" dirty="0" smtClean="0">
                <a:solidFill>
                  <a:schemeClr val="bg1"/>
                </a:solidFill>
              </a:rPr>
              <a:t>Type 3</a:t>
            </a:r>
            <a:endParaRPr lang="en-US" dirty="0">
              <a:solidFill>
                <a:schemeClr val="bg1"/>
              </a:solidFill>
            </a:endParaRPr>
          </a:p>
        </p:txBody>
      </p:sp>
      <p:cxnSp>
        <p:nvCxnSpPr>
          <p:cNvPr id="48" name="Straight Arrow Connector 47"/>
          <p:cNvCxnSpPr>
            <a:stCxn id="44" idx="3"/>
            <a:endCxn id="74" idx="1"/>
          </p:cNvCxnSpPr>
          <p:nvPr/>
        </p:nvCxnSpPr>
        <p:spPr>
          <a:xfrm>
            <a:off x="3657600" y="2133600"/>
            <a:ext cx="838200" cy="0"/>
          </a:xfrm>
          <a:prstGeom prst="straightConnector1">
            <a:avLst/>
          </a:prstGeom>
          <a:ln w="31750">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101" name="Down Arrow 100"/>
          <p:cNvSpPr/>
          <p:nvPr/>
        </p:nvSpPr>
        <p:spPr bwMode="auto">
          <a:xfrm>
            <a:off x="5334000" y="5105400"/>
            <a:ext cx="381000" cy="304800"/>
          </a:xfrm>
          <a:prstGeom prst="downArrow">
            <a:avLst/>
          </a:prstGeom>
          <a:solidFill>
            <a:srgbClr val="F9BDE5">
              <a:alpha val="85000"/>
            </a:srgbClr>
          </a:solidFill>
          <a:ln w="9525" cap="flat" cmpd="sng" algn="ctr">
            <a:solidFill>
              <a:schemeClr val="tx1"/>
            </a:solidFill>
            <a:prstDash val="solid"/>
            <a:round/>
            <a:headEnd type="none" w="med" len="med"/>
            <a:tailEnd type="none" w="med" len="med"/>
          </a:ln>
          <a:effectLst>
            <a:glow rad="101600">
              <a:schemeClr val="accent4">
                <a:satMod val="175000"/>
                <a:alpha val="40000"/>
              </a:schemeClr>
            </a:glow>
            <a:outerShdw blurRad="165100" dir="7920000" sx="73000" sy="73000" algn="ctr" rotWithShape="0">
              <a:srgbClr val="00B0F0">
                <a:alpha val="51000"/>
              </a:srgbClr>
            </a:outerShdw>
          </a:effectLst>
          <a:scene3d>
            <a:camera prst="orthographicFront"/>
            <a:lightRig rig="threePt" dir="t"/>
          </a:scene3d>
          <a:sp3d>
            <a:bevelT/>
            <a:bevelB/>
          </a:sp3d>
        </p:spPr>
        <p:txBody>
          <a:bodyPr wrap="none"/>
          <a:lstStyle/>
          <a:p>
            <a:pPr>
              <a:defRPr/>
            </a:pPr>
            <a:endParaRPr lang="en-US" sz="2400"/>
          </a:p>
        </p:txBody>
      </p:sp>
    </p:spTree>
    <p:extLst>
      <p:ext uri="{BB962C8B-B14F-4D97-AF65-F5344CB8AC3E}">
        <p14:creationId xmlns:p14="http://schemas.microsoft.com/office/powerpoint/2010/main" xmlns="" val="1151853028"/>
      </p:ext>
    </p:extLst>
  </p:cSld>
  <p:clrMapOvr>
    <a:masterClrMapping/>
  </p:clrMapOvr>
  <p:transition spd="slow"/>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28600" y="1196752"/>
            <a:ext cx="1524000" cy="609600"/>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p>
            <a:pPr algn="ctr" eaLnBrk="1" fontAlgn="auto" hangingPunct="1">
              <a:spcBef>
                <a:spcPts val="0"/>
              </a:spcBef>
              <a:spcAft>
                <a:spcPts val="0"/>
              </a:spcAft>
              <a:defRPr/>
            </a:pPr>
            <a:r>
              <a:rPr lang="en-US" sz="2800" dirty="0" smtClean="0">
                <a:solidFill>
                  <a:schemeClr val="tx1"/>
                </a:solidFill>
              </a:rPr>
              <a:t>Donor </a:t>
            </a:r>
            <a:endParaRPr lang="en-US" sz="2800" dirty="0">
              <a:solidFill>
                <a:schemeClr val="tx1"/>
              </a:solidFill>
            </a:endParaRPr>
          </a:p>
          <a:p>
            <a:pPr algn="ctr" eaLnBrk="1" fontAlgn="auto" hangingPunct="1">
              <a:spcBef>
                <a:spcPts val="0"/>
              </a:spcBef>
              <a:spcAft>
                <a:spcPts val="0"/>
              </a:spcAft>
              <a:defRPr/>
            </a:pPr>
            <a:endParaRPr lang="en-US" sz="1200" dirty="0">
              <a:solidFill>
                <a:schemeClr val="tx1"/>
              </a:solidFill>
            </a:endParaRPr>
          </a:p>
        </p:txBody>
      </p:sp>
      <p:sp>
        <p:nvSpPr>
          <p:cNvPr id="31" name="Rectangle 30"/>
          <p:cNvSpPr/>
          <p:nvPr/>
        </p:nvSpPr>
        <p:spPr bwMode="auto">
          <a:xfrm>
            <a:off x="4724400" y="1196752"/>
            <a:ext cx="2209800" cy="609600"/>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p>
            <a:pPr algn="ctr" eaLnBrk="1" fontAlgn="auto" hangingPunct="1">
              <a:lnSpc>
                <a:spcPct val="150000"/>
              </a:lnSpc>
              <a:spcBef>
                <a:spcPts val="0"/>
              </a:spcBef>
              <a:spcAft>
                <a:spcPts val="0"/>
              </a:spcAft>
              <a:defRPr/>
            </a:pPr>
            <a:r>
              <a:rPr lang="en-US" sz="2800" dirty="0">
                <a:solidFill>
                  <a:schemeClr val="tx1"/>
                </a:solidFill>
              </a:rPr>
              <a:t>APBN</a:t>
            </a:r>
          </a:p>
          <a:p>
            <a:pPr algn="ctr" eaLnBrk="1" fontAlgn="auto" hangingPunct="1">
              <a:spcBef>
                <a:spcPts val="0"/>
              </a:spcBef>
              <a:spcAft>
                <a:spcPts val="0"/>
              </a:spcAft>
              <a:defRPr/>
            </a:pPr>
            <a:endParaRPr lang="en-US" dirty="0">
              <a:solidFill>
                <a:schemeClr val="tx1"/>
              </a:solidFill>
            </a:endParaRPr>
          </a:p>
        </p:txBody>
      </p:sp>
      <p:sp>
        <p:nvSpPr>
          <p:cNvPr id="20" name="Rectangle 19"/>
          <p:cNvSpPr/>
          <p:nvPr/>
        </p:nvSpPr>
        <p:spPr bwMode="auto">
          <a:xfrm>
            <a:off x="1219200" y="2895600"/>
            <a:ext cx="1524000" cy="647700"/>
          </a:xfrm>
          <a:prstGeom prst="rect">
            <a:avLst/>
          </a:prstGeom>
          <a:solidFill>
            <a:srgbClr val="0066CC"/>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Grant Agreement</a:t>
            </a:r>
            <a:endParaRPr lang="en-US" dirty="0">
              <a:solidFill>
                <a:schemeClr val="bg1"/>
              </a:solidFill>
            </a:endParaRPr>
          </a:p>
        </p:txBody>
      </p:sp>
      <p:sp>
        <p:nvSpPr>
          <p:cNvPr id="14" name="Flowchart: Document 13"/>
          <p:cNvSpPr/>
          <p:nvPr/>
        </p:nvSpPr>
        <p:spPr bwMode="auto">
          <a:xfrm>
            <a:off x="3025080" y="1676400"/>
            <a:ext cx="1359768" cy="685800"/>
          </a:xfrm>
          <a:prstGeom prst="flowChartDocument">
            <a:avLst/>
          </a:prstGeom>
          <a:solidFill>
            <a:schemeClr val="accent5">
              <a:lumMod val="75000"/>
            </a:schemeClr>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sz="1600" dirty="0" err="1">
                <a:solidFill>
                  <a:schemeClr val="bg1"/>
                </a:solidFill>
              </a:rPr>
              <a:t>Laporan</a:t>
            </a:r>
            <a:r>
              <a:rPr lang="en-US" sz="1600" dirty="0">
                <a:solidFill>
                  <a:schemeClr val="bg1"/>
                </a:solidFill>
              </a:rPr>
              <a:t> </a:t>
            </a:r>
            <a:r>
              <a:rPr lang="en-US" sz="1600" dirty="0" err="1">
                <a:solidFill>
                  <a:schemeClr val="bg1"/>
                </a:solidFill>
              </a:rPr>
              <a:t>Keuangan</a:t>
            </a:r>
            <a:endParaRPr lang="en-US" sz="1600" dirty="0">
              <a:solidFill>
                <a:schemeClr val="bg1"/>
              </a:solidFill>
            </a:endParaRPr>
          </a:p>
        </p:txBody>
      </p:sp>
      <p:cxnSp>
        <p:nvCxnSpPr>
          <p:cNvPr id="16" name="Straight Arrow Connector 64"/>
          <p:cNvCxnSpPr>
            <a:stCxn id="14" idx="0"/>
            <a:endCxn id="31" idx="1"/>
          </p:cNvCxnSpPr>
          <p:nvPr/>
        </p:nvCxnSpPr>
        <p:spPr bwMode="auto">
          <a:xfrm rot="5400000" flipH="1" flipV="1">
            <a:off x="4127258" y="1079259"/>
            <a:ext cx="174848" cy="1019436"/>
          </a:xfrm>
          <a:prstGeom prst="bentConnector2">
            <a:avLst/>
          </a:prstGeom>
          <a:ln>
            <a:tailEnd type="arrow"/>
          </a:ln>
        </p:spPr>
        <p:style>
          <a:lnRef idx="1">
            <a:schemeClr val="accent3"/>
          </a:lnRef>
          <a:fillRef idx="3">
            <a:schemeClr val="accent3"/>
          </a:fillRef>
          <a:effectRef idx="2">
            <a:schemeClr val="accent3"/>
          </a:effectRef>
          <a:fontRef idx="minor">
            <a:schemeClr val="lt1"/>
          </a:fontRef>
        </p:style>
      </p:cxnSp>
      <p:sp>
        <p:nvSpPr>
          <p:cNvPr id="17" name="Flowchart: Document 16"/>
          <p:cNvSpPr/>
          <p:nvPr/>
        </p:nvSpPr>
        <p:spPr bwMode="auto">
          <a:xfrm>
            <a:off x="7315200" y="1752600"/>
            <a:ext cx="1066800" cy="685800"/>
          </a:xfrm>
          <a:prstGeom prst="flowChartDocument">
            <a:avLst/>
          </a:prstGeom>
          <a:solidFill>
            <a:schemeClr val="accent5">
              <a:lumMod val="75000"/>
            </a:schemeClr>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a:solidFill>
                  <a:schemeClr val="bg1"/>
                </a:solidFill>
              </a:rPr>
              <a:t>LKPP</a:t>
            </a:r>
          </a:p>
        </p:txBody>
      </p:sp>
      <p:cxnSp>
        <p:nvCxnSpPr>
          <p:cNvPr id="18" name="Shape 17"/>
          <p:cNvCxnSpPr>
            <a:stCxn id="31" idx="3"/>
            <a:endCxn id="17" idx="0"/>
          </p:cNvCxnSpPr>
          <p:nvPr/>
        </p:nvCxnSpPr>
        <p:spPr bwMode="auto">
          <a:xfrm>
            <a:off x="6934200" y="1501552"/>
            <a:ext cx="914400" cy="251048"/>
          </a:xfrm>
          <a:prstGeom prst="bentConnector2">
            <a:avLst/>
          </a:prstGeom>
          <a:ln>
            <a:tailEnd type="arrow"/>
          </a:ln>
        </p:spPr>
        <p:style>
          <a:lnRef idx="1">
            <a:schemeClr val="accent3"/>
          </a:lnRef>
          <a:fillRef idx="3">
            <a:schemeClr val="accent3"/>
          </a:fillRef>
          <a:effectRef idx="2">
            <a:schemeClr val="accent3"/>
          </a:effectRef>
          <a:fontRef idx="minor">
            <a:schemeClr val="lt1"/>
          </a:fontRef>
        </p:style>
      </p:cxnSp>
      <p:sp>
        <p:nvSpPr>
          <p:cNvPr id="9" name="Rectangle 8"/>
          <p:cNvSpPr/>
          <p:nvPr/>
        </p:nvSpPr>
        <p:spPr bwMode="auto">
          <a:xfrm>
            <a:off x="2514600" y="3695700"/>
            <a:ext cx="1224136" cy="647700"/>
          </a:xfrm>
          <a:prstGeom prst="rect">
            <a:avLst/>
          </a:prstGeom>
          <a:solidFill>
            <a:srgbClr val="7030A0"/>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Executing Agency</a:t>
            </a:r>
            <a:endParaRPr lang="en-US" dirty="0">
              <a:solidFill>
                <a:schemeClr val="bg1"/>
              </a:solidFill>
            </a:endParaRPr>
          </a:p>
        </p:txBody>
      </p:sp>
      <p:sp>
        <p:nvSpPr>
          <p:cNvPr id="11" name="TextBox 84"/>
          <p:cNvSpPr txBox="1">
            <a:spLocks noChangeArrowheads="1"/>
          </p:cNvSpPr>
          <p:nvPr/>
        </p:nvSpPr>
        <p:spPr bwMode="auto">
          <a:xfrm>
            <a:off x="838200" y="4953000"/>
            <a:ext cx="1524000" cy="369332"/>
          </a:xfrm>
          <a:prstGeom prst="rect">
            <a:avLst/>
          </a:prstGeom>
          <a:solidFill>
            <a:srgbClr val="C00000"/>
          </a:solid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ctr" eaLnBrk="1" hangingPunct="1">
              <a:defRPr/>
            </a:pPr>
            <a:r>
              <a:rPr lang="en-US" dirty="0" smtClean="0">
                <a:solidFill>
                  <a:schemeClr val="bg1"/>
                </a:solidFill>
              </a:rPr>
              <a:t>Transfer Dana</a:t>
            </a:r>
            <a:endParaRPr lang="en-US" dirty="0">
              <a:solidFill>
                <a:schemeClr val="bg1"/>
              </a:solidFill>
            </a:endParaRPr>
          </a:p>
        </p:txBody>
      </p:sp>
      <p:sp>
        <p:nvSpPr>
          <p:cNvPr id="9220" name="TextBox 85"/>
          <p:cNvSpPr txBox="1">
            <a:spLocks noChangeArrowheads="1"/>
          </p:cNvSpPr>
          <p:nvPr/>
        </p:nvSpPr>
        <p:spPr bwMode="auto">
          <a:xfrm>
            <a:off x="0" y="5867400"/>
            <a:ext cx="9144000" cy="338554"/>
          </a:xfrm>
          <a:prstGeom prst="rect">
            <a:avLst/>
          </a:prstGeom>
          <a:solidFill>
            <a:schemeClr val="accent3">
              <a:lumMod val="60000"/>
              <a:lumOff val="40000"/>
            </a:schemeClr>
          </a:solidFill>
          <a:ln w="9525">
            <a:noFill/>
            <a:miter lim="800000"/>
            <a:headEnd/>
            <a:tailEnd/>
          </a:ln>
        </p:spPr>
        <p:txBody>
          <a:bodyPr>
            <a:spAutoFit/>
          </a:bodyPr>
          <a:lstStyle/>
          <a:p>
            <a:pPr algn="ctr" eaLnBrk="1" hangingPunct="1">
              <a:defRPr/>
            </a:pPr>
            <a:endParaRPr lang="en-US" sz="1600" dirty="0">
              <a:solidFill>
                <a:schemeClr val="accent1">
                  <a:lumMod val="75000"/>
                </a:schemeClr>
              </a:solidFill>
              <a:latin typeface="Calibri" pitchFamily="34" charset="0"/>
            </a:endParaRPr>
          </a:p>
        </p:txBody>
      </p:sp>
      <p:sp>
        <p:nvSpPr>
          <p:cNvPr id="35" name="Rectangle 34"/>
          <p:cNvSpPr/>
          <p:nvPr/>
        </p:nvSpPr>
        <p:spPr>
          <a:xfrm>
            <a:off x="228600" y="1828800"/>
            <a:ext cx="1524000" cy="609600"/>
          </a:xfrm>
          <a:prstGeom prst="rect">
            <a:avLst/>
          </a:prstGeom>
        </p:spPr>
        <p:style>
          <a:lnRef idx="1">
            <a:schemeClr val="accent1"/>
          </a:lnRef>
          <a:fillRef idx="2">
            <a:schemeClr val="accent1"/>
          </a:fillRef>
          <a:effectRef idx="1">
            <a:schemeClr val="accent1"/>
          </a:effectRef>
          <a:fontRef idx="minor">
            <a:schemeClr val="dk1"/>
          </a:fontRef>
        </p:style>
        <p:txBody>
          <a:bodyPr/>
          <a:lstStyle/>
          <a:p>
            <a:pPr algn="ctr" eaLnBrk="1" hangingPunct="1">
              <a:defRPr/>
            </a:pPr>
            <a:r>
              <a:rPr lang="en-US" dirty="0" smtClean="0">
                <a:solidFill>
                  <a:schemeClr val="tx1"/>
                </a:solidFill>
              </a:rPr>
              <a:t>Technical Cooperation</a:t>
            </a:r>
            <a:endParaRPr lang="en-US" dirty="0">
              <a:solidFill>
                <a:schemeClr val="tx1"/>
              </a:solidFill>
            </a:endParaRPr>
          </a:p>
          <a:p>
            <a:pPr algn="ctr" eaLnBrk="1" hangingPunct="1">
              <a:defRPr/>
            </a:pPr>
            <a:endParaRPr lang="en-US" dirty="0"/>
          </a:p>
        </p:txBody>
      </p:sp>
      <p:sp>
        <p:nvSpPr>
          <p:cNvPr id="36" name="Rectangle 35"/>
          <p:cNvSpPr/>
          <p:nvPr/>
        </p:nvSpPr>
        <p:spPr>
          <a:xfrm>
            <a:off x="4724400" y="1752600"/>
            <a:ext cx="2209800" cy="6858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r>
              <a:rPr lang="en-US" dirty="0" err="1">
                <a:solidFill>
                  <a:schemeClr val="tx1"/>
                </a:solidFill>
              </a:rPr>
              <a:t>Pendapatan</a:t>
            </a:r>
            <a:r>
              <a:rPr lang="en-US" dirty="0">
                <a:solidFill>
                  <a:schemeClr val="tx1"/>
                </a:solidFill>
              </a:rPr>
              <a:t> </a:t>
            </a:r>
            <a:r>
              <a:rPr lang="en-US" dirty="0" err="1">
                <a:solidFill>
                  <a:schemeClr val="tx1"/>
                </a:solidFill>
              </a:rPr>
              <a:t>Hibah</a:t>
            </a:r>
            <a:endParaRPr lang="en-US" dirty="0">
              <a:solidFill>
                <a:schemeClr val="tx1"/>
              </a:solidFill>
            </a:endParaRPr>
          </a:p>
        </p:txBody>
      </p:sp>
      <p:sp>
        <p:nvSpPr>
          <p:cNvPr id="41" name="TextBox 35"/>
          <p:cNvSpPr txBox="1">
            <a:spLocks noChangeArrowheads="1"/>
          </p:cNvSpPr>
          <p:nvPr/>
        </p:nvSpPr>
        <p:spPr bwMode="auto">
          <a:xfrm>
            <a:off x="0" y="0"/>
            <a:ext cx="9144000" cy="954107"/>
          </a:xfrm>
          <a:prstGeom prst="rect">
            <a:avLst/>
          </a:prstGeom>
          <a:solidFill>
            <a:schemeClr val="bg2">
              <a:lumMod val="10000"/>
            </a:schemeClr>
          </a:solidFill>
          <a:ln w="9525">
            <a:noFill/>
            <a:miter lim="800000"/>
            <a:headEnd/>
            <a:tailEnd/>
          </a:ln>
        </p:spPr>
        <p:txBody>
          <a:bodyPr wrap="square">
            <a:spAutoFit/>
          </a:bodyPr>
          <a:lstStyle/>
          <a:p>
            <a:pPr algn="ctr" eaLnBrk="1" hangingPunct="1">
              <a:defRPr/>
            </a:pPr>
            <a:r>
              <a:rPr lang="en-US" sz="2800" b="1" dirty="0" err="1" smtClean="0">
                <a:solidFill>
                  <a:srgbClr val="FFC000"/>
                </a:solidFill>
                <a:latin typeface="Calibri" pitchFamily="34" charset="0"/>
              </a:rPr>
              <a:t>Pertanggungjawaban</a:t>
            </a:r>
            <a:r>
              <a:rPr lang="en-US" sz="2800" b="1" dirty="0" smtClean="0">
                <a:solidFill>
                  <a:srgbClr val="FFC000"/>
                </a:solidFill>
                <a:latin typeface="Calibri" pitchFamily="34" charset="0"/>
              </a:rPr>
              <a:t> </a:t>
            </a:r>
            <a:r>
              <a:rPr lang="en-US" sz="2800" b="1" dirty="0" err="1" smtClean="0">
                <a:solidFill>
                  <a:srgbClr val="FFC000"/>
                </a:solidFill>
                <a:latin typeface="Calibri" pitchFamily="34" charset="0"/>
              </a:rPr>
              <a:t>Hibah</a:t>
            </a:r>
            <a:r>
              <a:rPr lang="en-US" sz="2800" b="1" dirty="0" smtClean="0">
                <a:solidFill>
                  <a:srgbClr val="FFC000"/>
                </a:solidFill>
                <a:latin typeface="Calibri" pitchFamily="34" charset="0"/>
              </a:rPr>
              <a:t> </a:t>
            </a:r>
            <a:r>
              <a:rPr lang="en-US" sz="2800" b="1" dirty="0" err="1" smtClean="0">
                <a:solidFill>
                  <a:srgbClr val="FFC000"/>
                </a:solidFill>
                <a:latin typeface="Calibri" pitchFamily="34" charset="0"/>
              </a:rPr>
              <a:t>Langsung</a:t>
            </a:r>
            <a:r>
              <a:rPr lang="en-US" sz="2800" b="1" dirty="0" smtClean="0">
                <a:solidFill>
                  <a:srgbClr val="FFC000"/>
                </a:solidFill>
                <a:latin typeface="Calibri" pitchFamily="34" charset="0"/>
              </a:rPr>
              <a:t> </a:t>
            </a:r>
            <a:r>
              <a:rPr lang="en-US" sz="2800" b="1" dirty="0" err="1" smtClean="0">
                <a:solidFill>
                  <a:srgbClr val="FFC000"/>
                </a:solidFill>
                <a:latin typeface="Calibri" pitchFamily="34" charset="0"/>
              </a:rPr>
              <a:t>Uang</a:t>
            </a:r>
            <a:r>
              <a:rPr lang="en-US" sz="2800" b="1" dirty="0" smtClean="0">
                <a:solidFill>
                  <a:srgbClr val="FFC000"/>
                </a:solidFill>
                <a:latin typeface="Calibri" pitchFamily="34" charset="0"/>
              </a:rPr>
              <a:t> </a:t>
            </a:r>
          </a:p>
          <a:p>
            <a:pPr algn="ctr">
              <a:defRPr/>
            </a:pPr>
            <a:r>
              <a:rPr lang="en-US" sz="2800" b="1" dirty="0" smtClean="0">
                <a:solidFill>
                  <a:srgbClr val="FFC000"/>
                </a:solidFill>
                <a:latin typeface="Calibri" pitchFamily="34" charset="0"/>
              </a:rPr>
              <a:t>(</a:t>
            </a:r>
            <a:r>
              <a:rPr lang="en-US" sz="2800" b="1" dirty="0" smtClean="0">
                <a:solidFill>
                  <a:srgbClr val="FFC000"/>
                </a:solidFill>
                <a:cs typeface="Tahoma" pitchFamily="34" charset="0"/>
              </a:rPr>
              <a:t>Off Budget - Off Treasury</a:t>
            </a:r>
            <a:r>
              <a:rPr lang="en-US" sz="2800" b="1" dirty="0" smtClean="0">
                <a:solidFill>
                  <a:srgbClr val="FFC000"/>
                </a:solidFill>
                <a:latin typeface="Calibri" pitchFamily="34" charset="0"/>
              </a:rPr>
              <a:t>)</a:t>
            </a:r>
            <a:endParaRPr lang="en-US" sz="2800" b="1" dirty="0">
              <a:solidFill>
                <a:srgbClr val="FFC000"/>
              </a:solidFill>
              <a:latin typeface="Calibri" pitchFamily="34" charset="0"/>
            </a:endParaRPr>
          </a:p>
        </p:txBody>
      </p:sp>
      <p:sp>
        <p:nvSpPr>
          <p:cNvPr id="42" name="TextBox 41"/>
          <p:cNvSpPr txBox="1"/>
          <p:nvPr/>
        </p:nvSpPr>
        <p:spPr>
          <a:xfrm>
            <a:off x="8153400" y="990600"/>
            <a:ext cx="914400" cy="369332"/>
          </a:xfrm>
          <a:prstGeom prst="rect">
            <a:avLst/>
          </a:prstGeom>
          <a:solidFill>
            <a:srgbClr val="FF0000"/>
          </a:solidFill>
        </p:spPr>
        <p:txBody>
          <a:bodyPr wrap="square" rtlCol="0">
            <a:spAutoFit/>
          </a:bodyPr>
          <a:lstStyle/>
          <a:p>
            <a:pPr algn="ctr"/>
            <a:r>
              <a:rPr lang="en-US" dirty="0" smtClean="0">
                <a:solidFill>
                  <a:schemeClr val="bg1"/>
                </a:solidFill>
              </a:rPr>
              <a:t>Type 4</a:t>
            </a:r>
            <a:endParaRPr lang="en-US" dirty="0">
              <a:solidFill>
                <a:schemeClr val="bg1"/>
              </a:solidFill>
            </a:endParaRPr>
          </a:p>
        </p:txBody>
      </p:sp>
      <p:cxnSp>
        <p:nvCxnSpPr>
          <p:cNvPr id="60" name="Shape 59"/>
          <p:cNvCxnSpPr>
            <a:stCxn id="20" idx="2"/>
            <a:endCxn id="9" idx="1"/>
          </p:cNvCxnSpPr>
          <p:nvPr/>
        </p:nvCxnSpPr>
        <p:spPr bwMode="auto">
          <a:xfrm rot="16200000" flipH="1">
            <a:off x="2009775" y="3514725"/>
            <a:ext cx="476250" cy="5334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64" name="Shape 63"/>
          <p:cNvCxnSpPr>
            <a:stCxn id="35" idx="1"/>
            <a:endCxn id="11" idx="1"/>
          </p:cNvCxnSpPr>
          <p:nvPr/>
        </p:nvCxnSpPr>
        <p:spPr bwMode="auto">
          <a:xfrm rot="10800000" flipH="1" flipV="1">
            <a:off x="228600" y="2133600"/>
            <a:ext cx="609600" cy="3004066"/>
          </a:xfrm>
          <a:prstGeom prst="bentConnector3">
            <a:avLst>
              <a:gd name="adj1" fmla="val -22115"/>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sp>
        <p:nvSpPr>
          <p:cNvPr id="86" name="Rectangle 85"/>
          <p:cNvSpPr/>
          <p:nvPr/>
        </p:nvSpPr>
        <p:spPr bwMode="auto">
          <a:xfrm>
            <a:off x="4038599" y="3657600"/>
            <a:ext cx="1066801"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Register</a:t>
            </a:r>
            <a:endParaRPr lang="en-US" dirty="0">
              <a:solidFill>
                <a:schemeClr val="bg1"/>
              </a:solidFill>
            </a:endParaRPr>
          </a:p>
        </p:txBody>
      </p:sp>
      <p:sp>
        <p:nvSpPr>
          <p:cNvPr id="94" name="Rectangle 93"/>
          <p:cNvSpPr/>
          <p:nvPr/>
        </p:nvSpPr>
        <p:spPr bwMode="auto">
          <a:xfrm>
            <a:off x="5410200" y="3657600"/>
            <a:ext cx="1143000"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err="1" smtClean="0">
                <a:solidFill>
                  <a:schemeClr val="bg1"/>
                </a:solidFill>
              </a:rPr>
              <a:t>Ijin</a:t>
            </a:r>
            <a:r>
              <a:rPr lang="en-US" dirty="0" smtClean="0">
                <a:solidFill>
                  <a:schemeClr val="bg1"/>
                </a:solidFill>
              </a:rPr>
              <a:t> </a:t>
            </a:r>
            <a:r>
              <a:rPr lang="en-US" dirty="0" err="1" smtClean="0">
                <a:solidFill>
                  <a:schemeClr val="bg1"/>
                </a:solidFill>
              </a:rPr>
              <a:t>Rekening</a:t>
            </a:r>
            <a:endParaRPr lang="en-US" dirty="0">
              <a:solidFill>
                <a:schemeClr val="bg1"/>
              </a:solidFill>
            </a:endParaRPr>
          </a:p>
        </p:txBody>
      </p:sp>
      <p:sp>
        <p:nvSpPr>
          <p:cNvPr id="95" name="Rectangle 94"/>
          <p:cNvSpPr/>
          <p:nvPr/>
        </p:nvSpPr>
        <p:spPr bwMode="auto">
          <a:xfrm>
            <a:off x="6781800" y="3657600"/>
            <a:ext cx="914400"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err="1" smtClean="0">
                <a:solidFill>
                  <a:schemeClr val="bg1"/>
                </a:solidFill>
              </a:rPr>
              <a:t>Revisi</a:t>
            </a:r>
            <a:r>
              <a:rPr lang="en-US" dirty="0" smtClean="0">
                <a:solidFill>
                  <a:schemeClr val="bg1"/>
                </a:solidFill>
              </a:rPr>
              <a:t> DIPA</a:t>
            </a:r>
            <a:endParaRPr lang="en-US" dirty="0">
              <a:solidFill>
                <a:schemeClr val="bg1"/>
              </a:solidFill>
            </a:endParaRPr>
          </a:p>
        </p:txBody>
      </p:sp>
      <p:cxnSp>
        <p:nvCxnSpPr>
          <p:cNvPr id="145" name="Straight Arrow Connector 144"/>
          <p:cNvCxnSpPr>
            <a:stCxn id="86" idx="3"/>
            <a:endCxn id="94" idx="1"/>
          </p:cNvCxnSpPr>
          <p:nvPr/>
        </p:nvCxnSpPr>
        <p:spPr>
          <a:xfrm>
            <a:off x="5105400" y="4038600"/>
            <a:ext cx="3048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a:stCxn id="94" idx="3"/>
            <a:endCxn id="95" idx="1"/>
          </p:cNvCxnSpPr>
          <p:nvPr/>
        </p:nvCxnSpPr>
        <p:spPr>
          <a:xfrm>
            <a:off x="6553200" y="4038600"/>
            <a:ext cx="2286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a:off x="3733800" y="4038600"/>
            <a:ext cx="3048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157" name="Flowchart: Document 156"/>
          <p:cNvSpPr/>
          <p:nvPr/>
        </p:nvSpPr>
        <p:spPr>
          <a:xfrm>
            <a:off x="5943600" y="4724400"/>
            <a:ext cx="1447800" cy="838200"/>
          </a:xfrm>
          <a:prstGeom prst="flowChartDocument">
            <a:avLst/>
          </a:prstGeom>
          <a:solidFill>
            <a:srgbClr val="5154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SPHL</a:t>
            </a:r>
          </a:p>
          <a:p>
            <a:pPr algn="ctr"/>
            <a:r>
              <a:rPr lang="en-US" dirty="0" smtClean="0"/>
              <a:t>(KPPN)</a:t>
            </a:r>
            <a:endParaRPr lang="en-US" dirty="0"/>
          </a:p>
        </p:txBody>
      </p:sp>
      <p:cxnSp>
        <p:nvCxnSpPr>
          <p:cNvPr id="160" name="Shape 159"/>
          <p:cNvCxnSpPr>
            <a:stCxn id="88" idx="2"/>
            <a:endCxn id="157" idx="3"/>
          </p:cNvCxnSpPr>
          <p:nvPr/>
        </p:nvCxnSpPr>
        <p:spPr bwMode="auto">
          <a:xfrm rot="5400000">
            <a:off x="7562850" y="4248150"/>
            <a:ext cx="723900" cy="10668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64" name="Shape 163"/>
          <p:cNvCxnSpPr/>
          <p:nvPr/>
        </p:nvCxnSpPr>
        <p:spPr bwMode="auto">
          <a:xfrm rot="10800000">
            <a:off x="3276600" y="4343400"/>
            <a:ext cx="2588332" cy="8001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58" name="Shape 57"/>
          <p:cNvCxnSpPr>
            <a:stCxn id="35" idx="2"/>
            <a:endCxn id="20" idx="1"/>
          </p:cNvCxnSpPr>
          <p:nvPr/>
        </p:nvCxnSpPr>
        <p:spPr bwMode="auto">
          <a:xfrm rot="16200000" flipH="1">
            <a:off x="714375" y="2714625"/>
            <a:ext cx="781050" cy="2286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71" name="Shape 70"/>
          <p:cNvCxnSpPr>
            <a:stCxn id="20" idx="3"/>
            <a:endCxn id="14" idx="2"/>
          </p:cNvCxnSpPr>
          <p:nvPr/>
        </p:nvCxnSpPr>
        <p:spPr bwMode="auto">
          <a:xfrm flipV="1">
            <a:off x="2743200" y="2316863"/>
            <a:ext cx="961764" cy="902589"/>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sp>
        <p:nvSpPr>
          <p:cNvPr id="88" name="Rectangle 87"/>
          <p:cNvSpPr/>
          <p:nvPr/>
        </p:nvSpPr>
        <p:spPr bwMode="auto">
          <a:xfrm>
            <a:off x="8001000" y="3657600"/>
            <a:ext cx="914400"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SP2HL</a:t>
            </a:r>
            <a:endParaRPr lang="en-US" dirty="0">
              <a:solidFill>
                <a:schemeClr val="bg1"/>
              </a:solidFill>
            </a:endParaRPr>
          </a:p>
        </p:txBody>
      </p:sp>
      <p:cxnSp>
        <p:nvCxnSpPr>
          <p:cNvPr id="89" name="Straight Arrow Connector 88"/>
          <p:cNvCxnSpPr>
            <a:stCxn id="95" idx="3"/>
            <a:endCxn id="88" idx="1"/>
          </p:cNvCxnSpPr>
          <p:nvPr/>
        </p:nvCxnSpPr>
        <p:spPr>
          <a:xfrm>
            <a:off x="7696200" y="4038600"/>
            <a:ext cx="3048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01" name="Shape 100"/>
          <p:cNvCxnSpPr>
            <a:stCxn id="11" idx="3"/>
          </p:cNvCxnSpPr>
          <p:nvPr/>
        </p:nvCxnSpPr>
        <p:spPr bwMode="auto">
          <a:xfrm flipV="1">
            <a:off x="2362200" y="4343400"/>
            <a:ext cx="609600" cy="794266"/>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spTree>
    <p:extLst>
      <p:ext uri="{BB962C8B-B14F-4D97-AF65-F5344CB8AC3E}">
        <p14:creationId xmlns:p14="http://schemas.microsoft.com/office/powerpoint/2010/main" xmlns="" val="3487431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28600" y="1196752"/>
            <a:ext cx="1524000" cy="609600"/>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p>
            <a:pPr algn="ctr" eaLnBrk="1" fontAlgn="auto" hangingPunct="1">
              <a:spcBef>
                <a:spcPts val="0"/>
              </a:spcBef>
              <a:spcAft>
                <a:spcPts val="0"/>
              </a:spcAft>
              <a:defRPr/>
            </a:pPr>
            <a:r>
              <a:rPr lang="en-US" sz="2800" dirty="0" smtClean="0">
                <a:solidFill>
                  <a:schemeClr val="tx1"/>
                </a:solidFill>
              </a:rPr>
              <a:t>Donor </a:t>
            </a:r>
            <a:endParaRPr lang="en-US" sz="2800" dirty="0">
              <a:solidFill>
                <a:schemeClr val="tx1"/>
              </a:solidFill>
            </a:endParaRPr>
          </a:p>
          <a:p>
            <a:pPr algn="ctr" eaLnBrk="1" fontAlgn="auto" hangingPunct="1">
              <a:spcBef>
                <a:spcPts val="0"/>
              </a:spcBef>
              <a:spcAft>
                <a:spcPts val="0"/>
              </a:spcAft>
              <a:defRPr/>
            </a:pPr>
            <a:endParaRPr lang="en-US" sz="1200" dirty="0">
              <a:solidFill>
                <a:schemeClr val="tx1"/>
              </a:solidFill>
            </a:endParaRPr>
          </a:p>
        </p:txBody>
      </p:sp>
      <p:sp>
        <p:nvSpPr>
          <p:cNvPr id="31" name="Rectangle 30"/>
          <p:cNvSpPr/>
          <p:nvPr/>
        </p:nvSpPr>
        <p:spPr bwMode="auto">
          <a:xfrm>
            <a:off x="4724400" y="1196752"/>
            <a:ext cx="2209800" cy="609600"/>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p>
            <a:pPr algn="ctr" eaLnBrk="1" fontAlgn="auto" hangingPunct="1">
              <a:lnSpc>
                <a:spcPct val="150000"/>
              </a:lnSpc>
              <a:spcBef>
                <a:spcPts val="0"/>
              </a:spcBef>
              <a:spcAft>
                <a:spcPts val="0"/>
              </a:spcAft>
              <a:defRPr/>
            </a:pPr>
            <a:r>
              <a:rPr lang="en-US" sz="2800" dirty="0">
                <a:solidFill>
                  <a:schemeClr val="tx1"/>
                </a:solidFill>
              </a:rPr>
              <a:t>APBN</a:t>
            </a:r>
          </a:p>
          <a:p>
            <a:pPr algn="ctr" eaLnBrk="1" fontAlgn="auto" hangingPunct="1">
              <a:spcBef>
                <a:spcPts val="0"/>
              </a:spcBef>
              <a:spcAft>
                <a:spcPts val="0"/>
              </a:spcAft>
              <a:defRPr/>
            </a:pPr>
            <a:endParaRPr lang="en-US" dirty="0">
              <a:solidFill>
                <a:schemeClr val="tx1"/>
              </a:solidFill>
            </a:endParaRPr>
          </a:p>
        </p:txBody>
      </p:sp>
      <p:sp>
        <p:nvSpPr>
          <p:cNvPr id="20" name="Rectangle 19"/>
          <p:cNvSpPr/>
          <p:nvPr/>
        </p:nvSpPr>
        <p:spPr bwMode="auto">
          <a:xfrm>
            <a:off x="1828800" y="2628900"/>
            <a:ext cx="1440160" cy="647700"/>
          </a:xfrm>
          <a:prstGeom prst="rect">
            <a:avLst/>
          </a:prstGeom>
          <a:solidFill>
            <a:srgbClr val="0066CC"/>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Grant Agreement</a:t>
            </a:r>
            <a:endParaRPr lang="en-US" dirty="0">
              <a:solidFill>
                <a:schemeClr val="bg1"/>
              </a:solidFill>
            </a:endParaRPr>
          </a:p>
        </p:txBody>
      </p:sp>
      <p:sp>
        <p:nvSpPr>
          <p:cNvPr id="14" name="Flowchart: Document 13"/>
          <p:cNvSpPr/>
          <p:nvPr/>
        </p:nvSpPr>
        <p:spPr bwMode="auto">
          <a:xfrm>
            <a:off x="3025080" y="1676400"/>
            <a:ext cx="1359768" cy="685800"/>
          </a:xfrm>
          <a:prstGeom prst="flowChartDocument">
            <a:avLst/>
          </a:prstGeom>
          <a:solidFill>
            <a:schemeClr val="accent5">
              <a:lumMod val="75000"/>
            </a:schemeClr>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sz="1600" dirty="0" err="1">
                <a:solidFill>
                  <a:schemeClr val="bg1"/>
                </a:solidFill>
              </a:rPr>
              <a:t>Laporan</a:t>
            </a:r>
            <a:r>
              <a:rPr lang="en-US" sz="1600" dirty="0">
                <a:solidFill>
                  <a:schemeClr val="bg1"/>
                </a:solidFill>
              </a:rPr>
              <a:t> </a:t>
            </a:r>
            <a:r>
              <a:rPr lang="en-US" sz="1600" dirty="0" err="1">
                <a:solidFill>
                  <a:schemeClr val="bg1"/>
                </a:solidFill>
              </a:rPr>
              <a:t>Keuangan</a:t>
            </a:r>
            <a:endParaRPr lang="en-US" sz="1600" dirty="0">
              <a:solidFill>
                <a:schemeClr val="bg1"/>
              </a:solidFill>
            </a:endParaRPr>
          </a:p>
        </p:txBody>
      </p:sp>
      <p:sp>
        <p:nvSpPr>
          <p:cNvPr id="17" name="Flowchart: Document 16"/>
          <p:cNvSpPr/>
          <p:nvPr/>
        </p:nvSpPr>
        <p:spPr bwMode="auto">
          <a:xfrm>
            <a:off x="7315200" y="1752600"/>
            <a:ext cx="1066800" cy="685800"/>
          </a:xfrm>
          <a:prstGeom prst="flowChartDocument">
            <a:avLst/>
          </a:prstGeom>
          <a:solidFill>
            <a:schemeClr val="accent5">
              <a:lumMod val="75000"/>
            </a:schemeClr>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a:solidFill>
                  <a:schemeClr val="bg1"/>
                </a:solidFill>
              </a:rPr>
              <a:t>LKPP</a:t>
            </a:r>
          </a:p>
        </p:txBody>
      </p:sp>
      <p:sp>
        <p:nvSpPr>
          <p:cNvPr id="9" name="Rectangle 8"/>
          <p:cNvSpPr/>
          <p:nvPr/>
        </p:nvSpPr>
        <p:spPr bwMode="auto">
          <a:xfrm>
            <a:off x="3275856" y="3660676"/>
            <a:ext cx="1224136" cy="647700"/>
          </a:xfrm>
          <a:prstGeom prst="rect">
            <a:avLst/>
          </a:prstGeom>
          <a:solidFill>
            <a:srgbClr val="7030A0"/>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Executing Agency</a:t>
            </a:r>
            <a:endParaRPr lang="en-US" dirty="0">
              <a:solidFill>
                <a:schemeClr val="bg1"/>
              </a:solidFill>
            </a:endParaRPr>
          </a:p>
        </p:txBody>
      </p:sp>
      <p:sp>
        <p:nvSpPr>
          <p:cNvPr id="11" name="TextBox 84"/>
          <p:cNvSpPr txBox="1">
            <a:spLocks noChangeArrowheads="1"/>
          </p:cNvSpPr>
          <p:nvPr/>
        </p:nvSpPr>
        <p:spPr bwMode="auto">
          <a:xfrm>
            <a:off x="1752600" y="4953000"/>
            <a:ext cx="1295400" cy="369332"/>
          </a:xfrm>
          <a:prstGeom prst="rect">
            <a:avLst/>
          </a:prstGeom>
          <a:solidFill>
            <a:srgbClr val="C00000"/>
          </a:solid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ctr" eaLnBrk="1" hangingPunct="1">
              <a:defRPr/>
            </a:pPr>
            <a:r>
              <a:rPr lang="en-US" dirty="0" smtClean="0">
                <a:solidFill>
                  <a:schemeClr val="bg1"/>
                </a:solidFill>
              </a:rPr>
              <a:t>BAST</a:t>
            </a:r>
            <a:endParaRPr lang="en-US" dirty="0">
              <a:solidFill>
                <a:schemeClr val="bg1"/>
              </a:solidFill>
            </a:endParaRPr>
          </a:p>
        </p:txBody>
      </p:sp>
      <p:sp>
        <p:nvSpPr>
          <p:cNvPr id="9220" name="TextBox 85"/>
          <p:cNvSpPr txBox="1">
            <a:spLocks noChangeArrowheads="1"/>
          </p:cNvSpPr>
          <p:nvPr/>
        </p:nvSpPr>
        <p:spPr bwMode="auto">
          <a:xfrm>
            <a:off x="0" y="5867400"/>
            <a:ext cx="9144000" cy="338554"/>
          </a:xfrm>
          <a:prstGeom prst="rect">
            <a:avLst/>
          </a:prstGeom>
          <a:solidFill>
            <a:schemeClr val="accent3">
              <a:lumMod val="60000"/>
              <a:lumOff val="40000"/>
            </a:schemeClr>
          </a:solidFill>
          <a:ln w="9525">
            <a:noFill/>
            <a:miter lim="800000"/>
            <a:headEnd/>
            <a:tailEnd/>
          </a:ln>
        </p:spPr>
        <p:txBody>
          <a:bodyPr>
            <a:spAutoFit/>
          </a:bodyPr>
          <a:lstStyle/>
          <a:p>
            <a:pPr algn="ctr" eaLnBrk="1" hangingPunct="1">
              <a:defRPr/>
            </a:pPr>
            <a:endParaRPr lang="en-US" sz="1600" dirty="0">
              <a:solidFill>
                <a:schemeClr val="accent1">
                  <a:lumMod val="75000"/>
                </a:schemeClr>
              </a:solidFill>
              <a:latin typeface="Calibri" pitchFamily="34" charset="0"/>
            </a:endParaRPr>
          </a:p>
        </p:txBody>
      </p:sp>
      <p:sp>
        <p:nvSpPr>
          <p:cNvPr id="35" name="Rectangle 34"/>
          <p:cNvSpPr/>
          <p:nvPr/>
        </p:nvSpPr>
        <p:spPr>
          <a:xfrm>
            <a:off x="228600" y="1828800"/>
            <a:ext cx="1524000" cy="609600"/>
          </a:xfrm>
          <a:prstGeom prst="rect">
            <a:avLst/>
          </a:prstGeom>
        </p:spPr>
        <p:style>
          <a:lnRef idx="1">
            <a:schemeClr val="accent1"/>
          </a:lnRef>
          <a:fillRef idx="2">
            <a:schemeClr val="accent1"/>
          </a:fillRef>
          <a:effectRef idx="1">
            <a:schemeClr val="accent1"/>
          </a:effectRef>
          <a:fontRef idx="minor">
            <a:schemeClr val="dk1"/>
          </a:fontRef>
        </p:style>
        <p:txBody>
          <a:bodyPr/>
          <a:lstStyle/>
          <a:p>
            <a:pPr algn="ctr" eaLnBrk="1" hangingPunct="1">
              <a:defRPr/>
            </a:pPr>
            <a:r>
              <a:rPr lang="en-US" dirty="0" smtClean="0">
                <a:solidFill>
                  <a:schemeClr val="tx1"/>
                </a:solidFill>
              </a:rPr>
              <a:t>Technical Cooperation</a:t>
            </a:r>
            <a:endParaRPr lang="en-US" dirty="0">
              <a:solidFill>
                <a:schemeClr val="tx1"/>
              </a:solidFill>
            </a:endParaRPr>
          </a:p>
          <a:p>
            <a:pPr algn="ctr" eaLnBrk="1" hangingPunct="1">
              <a:defRPr/>
            </a:pPr>
            <a:endParaRPr lang="en-US" dirty="0"/>
          </a:p>
        </p:txBody>
      </p:sp>
      <p:sp>
        <p:nvSpPr>
          <p:cNvPr id="36" name="Rectangle 35"/>
          <p:cNvSpPr/>
          <p:nvPr/>
        </p:nvSpPr>
        <p:spPr>
          <a:xfrm>
            <a:off x="4724400" y="1752600"/>
            <a:ext cx="2209800" cy="6858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r>
              <a:rPr lang="en-US" dirty="0" err="1">
                <a:solidFill>
                  <a:schemeClr val="tx1"/>
                </a:solidFill>
              </a:rPr>
              <a:t>Pendapatan</a:t>
            </a:r>
            <a:r>
              <a:rPr lang="en-US" dirty="0">
                <a:solidFill>
                  <a:schemeClr val="tx1"/>
                </a:solidFill>
              </a:rPr>
              <a:t> </a:t>
            </a:r>
            <a:r>
              <a:rPr lang="en-US" dirty="0" err="1">
                <a:solidFill>
                  <a:schemeClr val="tx1"/>
                </a:solidFill>
              </a:rPr>
              <a:t>Hibah</a:t>
            </a:r>
            <a:endParaRPr lang="en-US" dirty="0">
              <a:solidFill>
                <a:schemeClr val="tx1"/>
              </a:solidFill>
            </a:endParaRPr>
          </a:p>
        </p:txBody>
      </p:sp>
      <p:sp>
        <p:nvSpPr>
          <p:cNvPr id="41" name="TextBox 35"/>
          <p:cNvSpPr txBox="1">
            <a:spLocks noChangeArrowheads="1"/>
          </p:cNvSpPr>
          <p:nvPr/>
        </p:nvSpPr>
        <p:spPr bwMode="auto">
          <a:xfrm>
            <a:off x="0" y="0"/>
            <a:ext cx="9144000" cy="830997"/>
          </a:xfrm>
          <a:prstGeom prst="rect">
            <a:avLst/>
          </a:prstGeom>
          <a:solidFill>
            <a:srgbClr val="00B0F0"/>
          </a:solidFill>
          <a:ln w="9525">
            <a:noFill/>
            <a:miter lim="800000"/>
            <a:headEnd/>
            <a:tailEnd/>
          </a:ln>
        </p:spPr>
        <p:txBody>
          <a:bodyPr wrap="square">
            <a:spAutoFit/>
          </a:bodyPr>
          <a:lstStyle/>
          <a:p>
            <a:pPr algn="ctr" eaLnBrk="1" hangingPunct="1">
              <a:defRPr/>
            </a:pPr>
            <a:r>
              <a:rPr lang="en-US" sz="2400" b="1" dirty="0" err="1" smtClean="0">
                <a:solidFill>
                  <a:srgbClr val="FFC000"/>
                </a:solidFill>
                <a:latin typeface="+mj-lt"/>
              </a:rPr>
              <a:t>Pertanggungjawaban</a:t>
            </a:r>
            <a:r>
              <a:rPr lang="en-US" sz="2400" b="1" dirty="0" smtClean="0">
                <a:solidFill>
                  <a:srgbClr val="FFC000"/>
                </a:solidFill>
                <a:latin typeface="+mj-lt"/>
              </a:rPr>
              <a:t> </a:t>
            </a:r>
            <a:r>
              <a:rPr lang="en-US" sz="2400" b="1" dirty="0" err="1" smtClean="0">
                <a:solidFill>
                  <a:srgbClr val="FFC000"/>
                </a:solidFill>
                <a:latin typeface="+mj-lt"/>
              </a:rPr>
              <a:t>Hibah</a:t>
            </a:r>
            <a:r>
              <a:rPr lang="en-US" sz="2400" b="1" dirty="0" smtClean="0">
                <a:solidFill>
                  <a:srgbClr val="FFC000"/>
                </a:solidFill>
                <a:latin typeface="+mj-lt"/>
              </a:rPr>
              <a:t> </a:t>
            </a:r>
            <a:r>
              <a:rPr lang="en-US" sz="2400" b="1" dirty="0" err="1" smtClean="0">
                <a:solidFill>
                  <a:srgbClr val="FFC000"/>
                </a:solidFill>
                <a:latin typeface="+mj-lt"/>
              </a:rPr>
              <a:t>Langsung</a:t>
            </a:r>
            <a:r>
              <a:rPr lang="en-US" sz="2400" b="1" dirty="0" smtClean="0">
                <a:solidFill>
                  <a:srgbClr val="FFC000"/>
                </a:solidFill>
                <a:latin typeface="+mj-lt"/>
              </a:rPr>
              <a:t> </a:t>
            </a:r>
            <a:r>
              <a:rPr lang="en-US" sz="2400" b="1" dirty="0" err="1" smtClean="0">
                <a:solidFill>
                  <a:srgbClr val="FFC000"/>
                </a:solidFill>
                <a:latin typeface="+mj-lt"/>
              </a:rPr>
              <a:t>Barang</a:t>
            </a:r>
            <a:r>
              <a:rPr lang="en-US" sz="2400" b="1" dirty="0" smtClean="0">
                <a:solidFill>
                  <a:srgbClr val="FFC000"/>
                </a:solidFill>
                <a:latin typeface="+mj-lt"/>
              </a:rPr>
              <a:t>/</a:t>
            </a:r>
            <a:r>
              <a:rPr lang="en-US" sz="2400" b="1" dirty="0" err="1" smtClean="0">
                <a:solidFill>
                  <a:srgbClr val="FFC000"/>
                </a:solidFill>
                <a:latin typeface="+mj-lt"/>
              </a:rPr>
              <a:t>Jasa</a:t>
            </a:r>
            <a:r>
              <a:rPr lang="en-US" sz="2400" b="1" dirty="0" smtClean="0">
                <a:solidFill>
                  <a:srgbClr val="FFC000"/>
                </a:solidFill>
                <a:latin typeface="+mj-lt"/>
              </a:rPr>
              <a:t> </a:t>
            </a:r>
          </a:p>
          <a:p>
            <a:pPr algn="ctr">
              <a:defRPr/>
            </a:pPr>
            <a:r>
              <a:rPr lang="en-US" sz="2400" b="1" dirty="0" smtClean="0">
                <a:solidFill>
                  <a:srgbClr val="FFC000"/>
                </a:solidFill>
                <a:latin typeface="+mj-lt"/>
              </a:rPr>
              <a:t>(</a:t>
            </a:r>
            <a:r>
              <a:rPr lang="en-US" sz="2400" b="1" dirty="0" smtClean="0">
                <a:solidFill>
                  <a:srgbClr val="FFC000"/>
                </a:solidFill>
                <a:latin typeface="+mj-lt"/>
                <a:cs typeface="Tahoma" pitchFamily="34" charset="0"/>
              </a:rPr>
              <a:t>Off Budget - Off Treasury</a:t>
            </a:r>
            <a:r>
              <a:rPr lang="en-US" sz="2400" b="1" dirty="0" smtClean="0">
                <a:solidFill>
                  <a:srgbClr val="FFC000"/>
                </a:solidFill>
                <a:latin typeface="+mj-lt"/>
              </a:rPr>
              <a:t>)</a:t>
            </a:r>
            <a:endParaRPr lang="en-US" sz="2400" b="1" dirty="0">
              <a:solidFill>
                <a:srgbClr val="FFC000"/>
              </a:solidFill>
              <a:latin typeface="+mj-lt"/>
            </a:endParaRPr>
          </a:p>
        </p:txBody>
      </p:sp>
      <p:sp>
        <p:nvSpPr>
          <p:cNvPr id="42" name="TextBox 41"/>
          <p:cNvSpPr txBox="1"/>
          <p:nvPr/>
        </p:nvSpPr>
        <p:spPr>
          <a:xfrm>
            <a:off x="8153400" y="990600"/>
            <a:ext cx="914400" cy="369332"/>
          </a:xfrm>
          <a:prstGeom prst="rect">
            <a:avLst/>
          </a:prstGeom>
          <a:solidFill>
            <a:srgbClr val="FF0000"/>
          </a:solidFill>
        </p:spPr>
        <p:txBody>
          <a:bodyPr wrap="square" rtlCol="0">
            <a:spAutoFit/>
          </a:bodyPr>
          <a:lstStyle/>
          <a:p>
            <a:pPr algn="ctr"/>
            <a:r>
              <a:rPr lang="en-US" dirty="0" smtClean="0">
                <a:solidFill>
                  <a:schemeClr val="bg1"/>
                </a:solidFill>
              </a:rPr>
              <a:t>Type 5</a:t>
            </a:r>
            <a:endParaRPr lang="en-US" dirty="0">
              <a:solidFill>
                <a:schemeClr val="bg1"/>
              </a:solidFill>
            </a:endParaRPr>
          </a:p>
        </p:txBody>
      </p:sp>
      <p:cxnSp>
        <p:nvCxnSpPr>
          <p:cNvPr id="60" name="Shape 59"/>
          <p:cNvCxnSpPr>
            <a:stCxn id="20" idx="2"/>
            <a:endCxn id="9" idx="1"/>
          </p:cNvCxnSpPr>
          <p:nvPr/>
        </p:nvCxnSpPr>
        <p:spPr bwMode="auto">
          <a:xfrm rot="16200000" flipH="1">
            <a:off x="2558405" y="3267076"/>
            <a:ext cx="707926" cy="726976"/>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64" name="Shape 63"/>
          <p:cNvCxnSpPr>
            <a:stCxn id="35" idx="1"/>
            <a:endCxn id="11" idx="1"/>
          </p:cNvCxnSpPr>
          <p:nvPr/>
        </p:nvCxnSpPr>
        <p:spPr bwMode="auto">
          <a:xfrm rot="10800000" flipH="1" flipV="1">
            <a:off x="228600" y="2133600"/>
            <a:ext cx="1524000" cy="3004066"/>
          </a:xfrm>
          <a:prstGeom prst="bentConnector3">
            <a:avLst>
              <a:gd name="adj1" fmla="val -8077"/>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76" name="Shape 75"/>
          <p:cNvCxnSpPr>
            <a:stCxn id="35" idx="2"/>
            <a:endCxn id="20" idx="1"/>
          </p:cNvCxnSpPr>
          <p:nvPr/>
        </p:nvCxnSpPr>
        <p:spPr bwMode="auto">
          <a:xfrm rot="16200000" flipH="1">
            <a:off x="1152525" y="2276475"/>
            <a:ext cx="514350" cy="8382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sp>
        <p:nvSpPr>
          <p:cNvPr id="86" name="Rectangle 85"/>
          <p:cNvSpPr/>
          <p:nvPr/>
        </p:nvSpPr>
        <p:spPr bwMode="auto">
          <a:xfrm>
            <a:off x="4953000" y="3581400"/>
            <a:ext cx="1066800"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Register</a:t>
            </a:r>
            <a:endParaRPr lang="en-US" dirty="0">
              <a:solidFill>
                <a:schemeClr val="bg1"/>
              </a:solidFill>
            </a:endParaRPr>
          </a:p>
        </p:txBody>
      </p:sp>
      <p:sp>
        <p:nvSpPr>
          <p:cNvPr id="94" name="Rectangle 93"/>
          <p:cNvSpPr/>
          <p:nvPr/>
        </p:nvSpPr>
        <p:spPr bwMode="auto">
          <a:xfrm>
            <a:off x="6400800" y="3581400"/>
            <a:ext cx="1066800"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SP3HL BJS</a:t>
            </a:r>
            <a:endParaRPr lang="en-US" dirty="0">
              <a:solidFill>
                <a:schemeClr val="bg1"/>
              </a:solidFill>
            </a:endParaRPr>
          </a:p>
        </p:txBody>
      </p:sp>
      <p:sp>
        <p:nvSpPr>
          <p:cNvPr id="95" name="Rectangle 94"/>
          <p:cNvSpPr/>
          <p:nvPr/>
        </p:nvSpPr>
        <p:spPr bwMode="auto">
          <a:xfrm>
            <a:off x="7848600" y="3581400"/>
            <a:ext cx="1066800"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MPHL BJS</a:t>
            </a:r>
            <a:endParaRPr lang="en-US" dirty="0">
              <a:solidFill>
                <a:schemeClr val="bg1"/>
              </a:solidFill>
            </a:endParaRPr>
          </a:p>
        </p:txBody>
      </p:sp>
      <p:cxnSp>
        <p:nvCxnSpPr>
          <p:cNvPr id="145" name="Straight Arrow Connector 144"/>
          <p:cNvCxnSpPr>
            <a:stCxn id="86" idx="3"/>
            <a:endCxn id="94" idx="1"/>
          </p:cNvCxnSpPr>
          <p:nvPr/>
        </p:nvCxnSpPr>
        <p:spPr>
          <a:xfrm>
            <a:off x="6019800" y="3962400"/>
            <a:ext cx="3810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a:stCxn id="94" idx="3"/>
            <a:endCxn id="95" idx="1"/>
          </p:cNvCxnSpPr>
          <p:nvPr/>
        </p:nvCxnSpPr>
        <p:spPr>
          <a:xfrm>
            <a:off x="7467600" y="3962400"/>
            <a:ext cx="3810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a:off x="4572000" y="3962400"/>
            <a:ext cx="3048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157" name="Flowchart: Document 156"/>
          <p:cNvSpPr/>
          <p:nvPr/>
        </p:nvSpPr>
        <p:spPr>
          <a:xfrm>
            <a:off x="5715000" y="4724400"/>
            <a:ext cx="1676400" cy="838200"/>
          </a:xfrm>
          <a:prstGeom prst="flowChartDocument">
            <a:avLst/>
          </a:prstGeom>
          <a:solidFill>
            <a:srgbClr val="5154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t>Persetujuan</a:t>
            </a:r>
            <a:r>
              <a:rPr lang="en-US" sz="1600" dirty="0" smtClean="0"/>
              <a:t> MPHL BJS</a:t>
            </a:r>
          </a:p>
          <a:p>
            <a:pPr algn="ctr"/>
            <a:r>
              <a:rPr lang="en-US" sz="1600" dirty="0" smtClean="0"/>
              <a:t>(KPPN)</a:t>
            </a:r>
            <a:endParaRPr lang="en-US" sz="1600" dirty="0"/>
          </a:p>
        </p:txBody>
      </p:sp>
      <p:cxnSp>
        <p:nvCxnSpPr>
          <p:cNvPr id="160" name="Shape 159"/>
          <p:cNvCxnSpPr>
            <a:stCxn id="95" idx="2"/>
            <a:endCxn id="157" idx="3"/>
          </p:cNvCxnSpPr>
          <p:nvPr/>
        </p:nvCxnSpPr>
        <p:spPr bwMode="auto">
          <a:xfrm rot="5400000">
            <a:off x="7486650" y="4248150"/>
            <a:ext cx="800100" cy="9906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64" name="Shape 163"/>
          <p:cNvCxnSpPr>
            <a:stCxn id="157" idx="1"/>
            <a:endCxn id="9" idx="2"/>
          </p:cNvCxnSpPr>
          <p:nvPr/>
        </p:nvCxnSpPr>
        <p:spPr bwMode="auto">
          <a:xfrm rot="10800000">
            <a:off x="3887924" y="4308376"/>
            <a:ext cx="1827076" cy="835124"/>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77" name="Shape 176"/>
          <p:cNvCxnSpPr/>
          <p:nvPr/>
        </p:nvCxnSpPr>
        <p:spPr bwMode="auto">
          <a:xfrm flipV="1">
            <a:off x="3048000" y="4343400"/>
            <a:ext cx="609600" cy="794266"/>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83" name="Shape 182"/>
          <p:cNvCxnSpPr>
            <a:stCxn id="20" idx="0"/>
            <a:endCxn id="14" idx="1"/>
          </p:cNvCxnSpPr>
          <p:nvPr/>
        </p:nvCxnSpPr>
        <p:spPr bwMode="auto">
          <a:xfrm rot="5400000" flipH="1" flipV="1">
            <a:off x="2482180" y="2086001"/>
            <a:ext cx="609600" cy="4762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86" name="Shape 185"/>
          <p:cNvCxnSpPr>
            <a:stCxn id="14" idx="0"/>
            <a:endCxn id="31" idx="1"/>
          </p:cNvCxnSpPr>
          <p:nvPr/>
        </p:nvCxnSpPr>
        <p:spPr bwMode="auto">
          <a:xfrm rot="5400000" flipH="1" flipV="1">
            <a:off x="4127258" y="1079259"/>
            <a:ext cx="174848" cy="1019436"/>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89" name="Shape 188"/>
          <p:cNvCxnSpPr>
            <a:stCxn id="31" idx="3"/>
            <a:endCxn id="17" idx="0"/>
          </p:cNvCxnSpPr>
          <p:nvPr/>
        </p:nvCxnSpPr>
        <p:spPr bwMode="auto">
          <a:xfrm>
            <a:off x="6934200" y="1501552"/>
            <a:ext cx="914400" cy="251048"/>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spTree>
    <p:extLst>
      <p:ext uri="{BB962C8B-B14F-4D97-AF65-F5344CB8AC3E}">
        <p14:creationId xmlns:p14="http://schemas.microsoft.com/office/powerpoint/2010/main" xmlns="" val="16290996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28600" y="1196752"/>
            <a:ext cx="1524000" cy="609600"/>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p>
            <a:pPr algn="ctr" eaLnBrk="1" fontAlgn="auto" hangingPunct="1">
              <a:spcBef>
                <a:spcPts val="0"/>
              </a:spcBef>
              <a:spcAft>
                <a:spcPts val="0"/>
              </a:spcAft>
              <a:defRPr/>
            </a:pPr>
            <a:r>
              <a:rPr lang="en-US" sz="2800" dirty="0" smtClean="0">
                <a:solidFill>
                  <a:schemeClr val="tx1"/>
                </a:solidFill>
              </a:rPr>
              <a:t>Donor </a:t>
            </a:r>
            <a:endParaRPr lang="en-US" sz="2800" dirty="0">
              <a:solidFill>
                <a:schemeClr val="tx1"/>
              </a:solidFill>
            </a:endParaRPr>
          </a:p>
          <a:p>
            <a:pPr algn="ctr" eaLnBrk="1" fontAlgn="auto" hangingPunct="1">
              <a:spcBef>
                <a:spcPts val="0"/>
              </a:spcBef>
              <a:spcAft>
                <a:spcPts val="0"/>
              </a:spcAft>
              <a:defRPr/>
            </a:pPr>
            <a:endParaRPr lang="en-US" sz="1200" dirty="0">
              <a:solidFill>
                <a:schemeClr val="tx1"/>
              </a:solidFill>
            </a:endParaRPr>
          </a:p>
        </p:txBody>
      </p:sp>
      <p:sp>
        <p:nvSpPr>
          <p:cNvPr id="31" name="Rectangle 30"/>
          <p:cNvSpPr/>
          <p:nvPr/>
        </p:nvSpPr>
        <p:spPr bwMode="auto">
          <a:xfrm>
            <a:off x="4724400" y="1196752"/>
            <a:ext cx="2209800" cy="609600"/>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p>
            <a:pPr algn="ctr" eaLnBrk="1" fontAlgn="auto" hangingPunct="1">
              <a:lnSpc>
                <a:spcPct val="150000"/>
              </a:lnSpc>
              <a:spcBef>
                <a:spcPts val="0"/>
              </a:spcBef>
              <a:spcAft>
                <a:spcPts val="0"/>
              </a:spcAft>
              <a:defRPr/>
            </a:pPr>
            <a:r>
              <a:rPr lang="en-US" sz="2800" dirty="0">
                <a:solidFill>
                  <a:schemeClr val="tx1"/>
                </a:solidFill>
              </a:rPr>
              <a:t>APBN</a:t>
            </a:r>
          </a:p>
          <a:p>
            <a:pPr algn="ctr" eaLnBrk="1" fontAlgn="auto" hangingPunct="1">
              <a:spcBef>
                <a:spcPts val="0"/>
              </a:spcBef>
              <a:spcAft>
                <a:spcPts val="0"/>
              </a:spcAft>
              <a:defRPr/>
            </a:pPr>
            <a:endParaRPr lang="en-US" dirty="0">
              <a:solidFill>
                <a:schemeClr val="tx1"/>
              </a:solidFill>
            </a:endParaRPr>
          </a:p>
        </p:txBody>
      </p:sp>
      <p:sp>
        <p:nvSpPr>
          <p:cNvPr id="20" name="Rectangle 19"/>
          <p:cNvSpPr/>
          <p:nvPr/>
        </p:nvSpPr>
        <p:spPr bwMode="auto">
          <a:xfrm>
            <a:off x="1219200" y="2895600"/>
            <a:ext cx="1524000" cy="647700"/>
          </a:xfrm>
          <a:prstGeom prst="rect">
            <a:avLst/>
          </a:prstGeom>
          <a:solidFill>
            <a:srgbClr val="0066CC"/>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Grant Agreement</a:t>
            </a:r>
            <a:endParaRPr lang="en-US" dirty="0">
              <a:solidFill>
                <a:schemeClr val="bg1"/>
              </a:solidFill>
            </a:endParaRPr>
          </a:p>
        </p:txBody>
      </p:sp>
      <p:sp>
        <p:nvSpPr>
          <p:cNvPr id="14" name="Flowchart: Document 13"/>
          <p:cNvSpPr/>
          <p:nvPr/>
        </p:nvSpPr>
        <p:spPr bwMode="auto">
          <a:xfrm>
            <a:off x="3025080" y="1676400"/>
            <a:ext cx="1359768" cy="685800"/>
          </a:xfrm>
          <a:prstGeom prst="flowChartDocument">
            <a:avLst/>
          </a:prstGeom>
          <a:solidFill>
            <a:schemeClr val="accent5">
              <a:lumMod val="75000"/>
            </a:schemeClr>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sz="1600" dirty="0" err="1">
                <a:solidFill>
                  <a:schemeClr val="bg1"/>
                </a:solidFill>
              </a:rPr>
              <a:t>Laporan</a:t>
            </a:r>
            <a:r>
              <a:rPr lang="en-US" sz="1600" dirty="0">
                <a:solidFill>
                  <a:schemeClr val="bg1"/>
                </a:solidFill>
              </a:rPr>
              <a:t> </a:t>
            </a:r>
            <a:r>
              <a:rPr lang="en-US" sz="1600" dirty="0" err="1">
                <a:solidFill>
                  <a:schemeClr val="bg1"/>
                </a:solidFill>
              </a:rPr>
              <a:t>Keuangan</a:t>
            </a:r>
            <a:endParaRPr lang="en-US" sz="1600" dirty="0">
              <a:solidFill>
                <a:schemeClr val="bg1"/>
              </a:solidFill>
            </a:endParaRPr>
          </a:p>
        </p:txBody>
      </p:sp>
      <p:cxnSp>
        <p:nvCxnSpPr>
          <p:cNvPr id="16" name="Straight Arrow Connector 64"/>
          <p:cNvCxnSpPr>
            <a:stCxn id="14" idx="0"/>
            <a:endCxn id="31" idx="1"/>
          </p:cNvCxnSpPr>
          <p:nvPr/>
        </p:nvCxnSpPr>
        <p:spPr bwMode="auto">
          <a:xfrm rot="5400000" flipH="1" flipV="1">
            <a:off x="4127258" y="1079259"/>
            <a:ext cx="174848" cy="1019436"/>
          </a:xfrm>
          <a:prstGeom prst="bentConnector2">
            <a:avLst/>
          </a:prstGeom>
          <a:ln>
            <a:tailEnd type="arrow"/>
          </a:ln>
        </p:spPr>
        <p:style>
          <a:lnRef idx="1">
            <a:schemeClr val="accent3"/>
          </a:lnRef>
          <a:fillRef idx="3">
            <a:schemeClr val="accent3"/>
          </a:fillRef>
          <a:effectRef idx="2">
            <a:schemeClr val="accent3"/>
          </a:effectRef>
          <a:fontRef idx="minor">
            <a:schemeClr val="lt1"/>
          </a:fontRef>
        </p:style>
      </p:cxnSp>
      <p:sp>
        <p:nvSpPr>
          <p:cNvPr id="17" name="Flowchart: Document 16"/>
          <p:cNvSpPr/>
          <p:nvPr/>
        </p:nvSpPr>
        <p:spPr bwMode="auto">
          <a:xfrm>
            <a:off x="7315200" y="1752600"/>
            <a:ext cx="1066800" cy="685800"/>
          </a:xfrm>
          <a:prstGeom prst="flowChartDocument">
            <a:avLst/>
          </a:prstGeom>
          <a:solidFill>
            <a:schemeClr val="accent5">
              <a:lumMod val="75000"/>
            </a:schemeClr>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a:solidFill>
                  <a:schemeClr val="bg1"/>
                </a:solidFill>
              </a:rPr>
              <a:t>LKPP</a:t>
            </a:r>
          </a:p>
        </p:txBody>
      </p:sp>
      <p:cxnSp>
        <p:nvCxnSpPr>
          <p:cNvPr id="18" name="Shape 17"/>
          <p:cNvCxnSpPr>
            <a:stCxn id="31" idx="3"/>
            <a:endCxn id="17" idx="0"/>
          </p:cNvCxnSpPr>
          <p:nvPr/>
        </p:nvCxnSpPr>
        <p:spPr bwMode="auto">
          <a:xfrm>
            <a:off x="6934200" y="1501552"/>
            <a:ext cx="914400" cy="251048"/>
          </a:xfrm>
          <a:prstGeom prst="bentConnector2">
            <a:avLst/>
          </a:prstGeom>
          <a:ln>
            <a:tailEnd type="arrow"/>
          </a:ln>
        </p:spPr>
        <p:style>
          <a:lnRef idx="1">
            <a:schemeClr val="accent3"/>
          </a:lnRef>
          <a:fillRef idx="3">
            <a:schemeClr val="accent3"/>
          </a:fillRef>
          <a:effectRef idx="2">
            <a:schemeClr val="accent3"/>
          </a:effectRef>
          <a:fontRef idx="minor">
            <a:schemeClr val="lt1"/>
          </a:fontRef>
        </p:style>
      </p:cxnSp>
      <p:sp>
        <p:nvSpPr>
          <p:cNvPr id="9" name="Rectangle 8"/>
          <p:cNvSpPr/>
          <p:nvPr/>
        </p:nvSpPr>
        <p:spPr bwMode="auto">
          <a:xfrm>
            <a:off x="2514600" y="3695700"/>
            <a:ext cx="1224136" cy="647700"/>
          </a:xfrm>
          <a:prstGeom prst="rect">
            <a:avLst/>
          </a:prstGeom>
          <a:solidFill>
            <a:srgbClr val="7030A0"/>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Executing Agency</a:t>
            </a:r>
            <a:endParaRPr lang="en-US" dirty="0">
              <a:solidFill>
                <a:schemeClr val="bg1"/>
              </a:solidFill>
            </a:endParaRPr>
          </a:p>
        </p:txBody>
      </p:sp>
      <p:sp>
        <p:nvSpPr>
          <p:cNvPr id="11" name="TextBox 84"/>
          <p:cNvSpPr txBox="1">
            <a:spLocks noChangeArrowheads="1"/>
          </p:cNvSpPr>
          <p:nvPr/>
        </p:nvSpPr>
        <p:spPr bwMode="auto">
          <a:xfrm>
            <a:off x="838200" y="4953000"/>
            <a:ext cx="1524000" cy="369332"/>
          </a:xfrm>
          <a:prstGeom prst="rect">
            <a:avLst/>
          </a:prstGeom>
          <a:solidFill>
            <a:srgbClr val="C00000"/>
          </a:solid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ctr" eaLnBrk="1" hangingPunct="1">
              <a:defRPr/>
            </a:pPr>
            <a:r>
              <a:rPr lang="en-US" dirty="0" smtClean="0">
                <a:solidFill>
                  <a:schemeClr val="bg1"/>
                </a:solidFill>
              </a:rPr>
              <a:t>Transfer Dana</a:t>
            </a:r>
            <a:endParaRPr lang="en-US" dirty="0">
              <a:solidFill>
                <a:schemeClr val="bg1"/>
              </a:solidFill>
            </a:endParaRPr>
          </a:p>
        </p:txBody>
      </p:sp>
      <p:sp>
        <p:nvSpPr>
          <p:cNvPr id="9220" name="TextBox 85"/>
          <p:cNvSpPr txBox="1">
            <a:spLocks noChangeArrowheads="1"/>
          </p:cNvSpPr>
          <p:nvPr/>
        </p:nvSpPr>
        <p:spPr bwMode="auto">
          <a:xfrm>
            <a:off x="0" y="6519446"/>
            <a:ext cx="9144000" cy="338554"/>
          </a:xfrm>
          <a:prstGeom prst="rect">
            <a:avLst/>
          </a:prstGeom>
          <a:solidFill>
            <a:schemeClr val="accent3">
              <a:lumMod val="60000"/>
              <a:lumOff val="40000"/>
            </a:schemeClr>
          </a:solidFill>
          <a:ln w="9525">
            <a:noFill/>
            <a:miter lim="800000"/>
            <a:headEnd/>
            <a:tailEnd/>
          </a:ln>
        </p:spPr>
        <p:txBody>
          <a:bodyPr>
            <a:spAutoFit/>
          </a:bodyPr>
          <a:lstStyle/>
          <a:p>
            <a:pPr algn="ctr" eaLnBrk="1" hangingPunct="1">
              <a:defRPr/>
            </a:pPr>
            <a:endParaRPr lang="en-US" sz="1600" dirty="0">
              <a:solidFill>
                <a:schemeClr val="accent1">
                  <a:lumMod val="75000"/>
                </a:schemeClr>
              </a:solidFill>
              <a:latin typeface="Calibri" pitchFamily="34" charset="0"/>
            </a:endParaRPr>
          </a:p>
        </p:txBody>
      </p:sp>
      <p:sp>
        <p:nvSpPr>
          <p:cNvPr id="35" name="Rectangle 34"/>
          <p:cNvSpPr/>
          <p:nvPr/>
        </p:nvSpPr>
        <p:spPr>
          <a:xfrm>
            <a:off x="228600" y="1828800"/>
            <a:ext cx="1524000" cy="609600"/>
          </a:xfrm>
          <a:prstGeom prst="rect">
            <a:avLst/>
          </a:prstGeom>
        </p:spPr>
        <p:style>
          <a:lnRef idx="1">
            <a:schemeClr val="accent1"/>
          </a:lnRef>
          <a:fillRef idx="2">
            <a:schemeClr val="accent1"/>
          </a:fillRef>
          <a:effectRef idx="1">
            <a:schemeClr val="accent1"/>
          </a:effectRef>
          <a:fontRef idx="minor">
            <a:schemeClr val="dk1"/>
          </a:fontRef>
        </p:style>
        <p:txBody>
          <a:bodyPr/>
          <a:lstStyle/>
          <a:p>
            <a:pPr algn="ctr" eaLnBrk="1" hangingPunct="1">
              <a:defRPr/>
            </a:pPr>
            <a:r>
              <a:rPr lang="en-US" dirty="0" smtClean="0">
                <a:solidFill>
                  <a:schemeClr val="tx1"/>
                </a:solidFill>
              </a:rPr>
              <a:t>Technical Cooperation</a:t>
            </a:r>
            <a:endParaRPr lang="en-US" dirty="0">
              <a:solidFill>
                <a:schemeClr val="tx1"/>
              </a:solidFill>
            </a:endParaRPr>
          </a:p>
          <a:p>
            <a:pPr algn="ctr" eaLnBrk="1" hangingPunct="1">
              <a:defRPr/>
            </a:pPr>
            <a:endParaRPr lang="en-US" dirty="0"/>
          </a:p>
        </p:txBody>
      </p:sp>
      <p:sp>
        <p:nvSpPr>
          <p:cNvPr id="36" name="Rectangle 35"/>
          <p:cNvSpPr/>
          <p:nvPr/>
        </p:nvSpPr>
        <p:spPr>
          <a:xfrm>
            <a:off x="4724400" y="1752600"/>
            <a:ext cx="2209800" cy="6858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r>
              <a:rPr lang="en-US" dirty="0" err="1">
                <a:solidFill>
                  <a:schemeClr val="tx1"/>
                </a:solidFill>
              </a:rPr>
              <a:t>Pendapatan</a:t>
            </a:r>
            <a:r>
              <a:rPr lang="en-US" dirty="0">
                <a:solidFill>
                  <a:schemeClr val="tx1"/>
                </a:solidFill>
              </a:rPr>
              <a:t> </a:t>
            </a:r>
            <a:r>
              <a:rPr lang="en-US" dirty="0" err="1">
                <a:solidFill>
                  <a:schemeClr val="tx1"/>
                </a:solidFill>
              </a:rPr>
              <a:t>Hibah</a:t>
            </a:r>
            <a:endParaRPr lang="en-US" dirty="0">
              <a:solidFill>
                <a:schemeClr val="tx1"/>
              </a:solidFill>
            </a:endParaRPr>
          </a:p>
        </p:txBody>
      </p:sp>
      <p:sp>
        <p:nvSpPr>
          <p:cNvPr id="41" name="TextBox 35"/>
          <p:cNvSpPr txBox="1">
            <a:spLocks noChangeArrowheads="1"/>
          </p:cNvSpPr>
          <p:nvPr/>
        </p:nvSpPr>
        <p:spPr bwMode="auto">
          <a:xfrm>
            <a:off x="0" y="0"/>
            <a:ext cx="9144000" cy="954107"/>
          </a:xfrm>
          <a:prstGeom prst="rect">
            <a:avLst/>
          </a:prstGeom>
          <a:solidFill>
            <a:schemeClr val="accent2">
              <a:lumMod val="50000"/>
            </a:schemeClr>
          </a:solidFill>
          <a:ln w="9525">
            <a:noFill/>
            <a:miter lim="800000"/>
            <a:headEnd/>
            <a:tailEnd/>
          </a:ln>
        </p:spPr>
        <p:txBody>
          <a:bodyPr wrap="square">
            <a:spAutoFit/>
          </a:bodyPr>
          <a:lstStyle/>
          <a:p>
            <a:pPr algn="ctr" eaLnBrk="1" hangingPunct="1">
              <a:defRPr/>
            </a:pPr>
            <a:r>
              <a:rPr lang="en-US" sz="2800" b="1" dirty="0" err="1" smtClean="0">
                <a:solidFill>
                  <a:schemeClr val="bg1"/>
                </a:solidFill>
                <a:latin typeface="Calibri" pitchFamily="34" charset="0"/>
              </a:rPr>
              <a:t>Pertanggungjawaban</a:t>
            </a:r>
            <a:r>
              <a:rPr lang="en-US" sz="2800" b="1" dirty="0" smtClean="0">
                <a:solidFill>
                  <a:schemeClr val="bg1"/>
                </a:solidFill>
                <a:latin typeface="Calibri" pitchFamily="34" charset="0"/>
              </a:rPr>
              <a:t> </a:t>
            </a:r>
            <a:r>
              <a:rPr lang="en-US" sz="2800" b="1" dirty="0" err="1" smtClean="0">
                <a:solidFill>
                  <a:schemeClr val="bg1"/>
                </a:solidFill>
                <a:latin typeface="Calibri" pitchFamily="34" charset="0"/>
              </a:rPr>
              <a:t>Hibah</a:t>
            </a:r>
            <a:r>
              <a:rPr lang="en-US" sz="2800" b="1" dirty="0" smtClean="0">
                <a:solidFill>
                  <a:schemeClr val="bg1"/>
                </a:solidFill>
                <a:latin typeface="Calibri" pitchFamily="34" charset="0"/>
              </a:rPr>
              <a:t> </a:t>
            </a:r>
            <a:r>
              <a:rPr lang="en-US" sz="2800" b="1" dirty="0" err="1" smtClean="0">
                <a:solidFill>
                  <a:schemeClr val="bg1"/>
                </a:solidFill>
                <a:latin typeface="Calibri" pitchFamily="34" charset="0"/>
              </a:rPr>
              <a:t>Langsung</a:t>
            </a:r>
            <a:r>
              <a:rPr lang="en-US" sz="2800" b="1" dirty="0" smtClean="0">
                <a:solidFill>
                  <a:schemeClr val="bg1"/>
                </a:solidFill>
                <a:latin typeface="Calibri" pitchFamily="34" charset="0"/>
              </a:rPr>
              <a:t> </a:t>
            </a:r>
            <a:r>
              <a:rPr lang="en-US" sz="2800" b="1" dirty="0" err="1" smtClean="0">
                <a:solidFill>
                  <a:schemeClr val="bg1"/>
                </a:solidFill>
                <a:latin typeface="Calibri" pitchFamily="34" charset="0"/>
              </a:rPr>
              <a:t>Uang</a:t>
            </a:r>
            <a:r>
              <a:rPr lang="en-US" sz="2800" b="1" dirty="0" smtClean="0">
                <a:solidFill>
                  <a:schemeClr val="bg1"/>
                </a:solidFill>
                <a:latin typeface="Calibri" pitchFamily="34" charset="0"/>
              </a:rPr>
              <a:t> - SKPD </a:t>
            </a:r>
          </a:p>
          <a:p>
            <a:pPr algn="ctr">
              <a:defRPr/>
            </a:pPr>
            <a:r>
              <a:rPr lang="en-US" sz="2800" b="1" dirty="0" smtClean="0">
                <a:solidFill>
                  <a:schemeClr val="bg1"/>
                </a:solidFill>
                <a:latin typeface="Calibri" pitchFamily="34" charset="0"/>
              </a:rPr>
              <a:t>(</a:t>
            </a:r>
            <a:r>
              <a:rPr lang="en-US" sz="2800" b="1" dirty="0" smtClean="0">
                <a:solidFill>
                  <a:schemeClr val="bg1"/>
                </a:solidFill>
                <a:cs typeface="Tahoma" pitchFamily="34" charset="0"/>
              </a:rPr>
              <a:t>Off Budget - Off Treasury</a:t>
            </a:r>
            <a:r>
              <a:rPr lang="en-US" sz="2800" b="1" dirty="0" smtClean="0">
                <a:solidFill>
                  <a:schemeClr val="bg1"/>
                </a:solidFill>
                <a:latin typeface="Calibri" pitchFamily="34" charset="0"/>
              </a:rPr>
              <a:t>)</a:t>
            </a:r>
            <a:endParaRPr lang="en-US" sz="2800" b="1" dirty="0">
              <a:solidFill>
                <a:schemeClr val="bg1"/>
              </a:solidFill>
              <a:latin typeface="Calibri" pitchFamily="34" charset="0"/>
            </a:endParaRPr>
          </a:p>
        </p:txBody>
      </p:sp>
      <p:sp>
        <p:nvSpPr>
          <p:cNvPr id="42" name="TextBox 41"/>
          <p:cNvSpPr txBox="1"/>
          <p:nvPr/>
        </p:nvSpPr>
        <p:spPr>
          <a:xfrm>
            <a:off x="8153400" y="990600"/>
            <a:ext cx="914400" cy="369332"/>
          </a:xfrm>
          <a:prstGeom prst="rect">
            <a:avLst/>
          </a:prstGeom>
          <a:solidFill>
            <a:srgbClr val="FF0000"/>
          </a:solidFill>
        </p:spPr>
        <p:txBody>
          <a:bodyPr wrap="square" rtlCol="0">
            <a:spAutoFit/>
          </a:bodyPr>
          <a:lstStyle/>
          <a:p>
            <a:pPr algn="ctr"/>
            <a:r>
              <a:rPr lang="en-US" dirty="0" smtClean="0">
                <a:solidFill>
                  <a:schemeClr val="bg1"/>
                </a:solidFill>
              </a:rPr>
              <a:t>Type 6</a:t>
            </a:r>
            <a:endParaRPr lang="en-US" dirty="0">
              <a:solidFill>
                <a:schemeClr val="bg1"/>
              </a:solidFill>
            </a:endParaRPr>
          </a:p>
        </p:txBody>
      </p:sp>
      <p:cxnSp>
        <p:nvCxnSpPr>
          <p:cNvPr id="60" name="Shape 59"/>
          <p:cNvCxnSpPr>
            <a:stCxn id="20" idx="2"/>
            <a:endCxn id="9" idx="1"/>
          </p:cNvCxnSpPr>
          <p:nvPr/>
        </p:nvCxnSpPr>
        <p:spPr bwMode="auto">
          <a:xfrm rot="16200000" flipH="1">
            <a:off x="2009775" y="3514725"/>
            <a:ext cx="476250" cy="5334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64" name="Shape 63"/>
          <p:cNvCxnSpPr>
            <a:stCxn id="35" idx="1"/>
            <a:endCxn id="11" idx="1"/>
          </p:cNvCxnSpPr>
          <p:nvPr/>
        </p:nvCxnSpPr>
        <p:spPr bwMode="auto">
          <a:xfrm rot="10800000" flipH="1" flipV="1">
            <a:off x="228600" y="2133600"/>
            <a:ext cx="609600" cy="3004066"/>
          </a:xfrm>
          <a:prstGeom prst="bentConnector3">
            <a:avLst>
              <a:gd name="adj1" fmla="val -22115"/>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sp>
        <p:nvSpPr>
          <p:cNvPr id="86" name="Rectangle 85"/>
          <p:cNvSpPr/>
          <p:nvPr/>
        </p:nvSpPr>
        <p:spPr bwMode="auto">
          <a:xfrm>
            <a:off x="4038599" y="3657600"/>
            <a:ext cx="1066801"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Register</a:t>
            </a:r>
            <a:endParaRPr lang="en-US" dirty="0">
              <a:solidFill>
                <a:schemeClr val="bg1"/>
              </a:solidFill>
            </a:endParaRPr>
          </a:p>
        </p:txBody>
      </p:sp>
      <p:sp>
        <p:nvSpPr>
          <p:cNvPr id="94" name="Rectangle 93"/>
          <p:cNvSpPr/>
          <p:nvPr/>
        </p:nvSpPr>
        <p:spPr bwMode="auto">
          <a:xfrm>
            <a:off x="5410200" y="3657600"/>
            <a:ext cx="1143000"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err="1" smtClean="0">
                <a:solidFill>
                  <a:schemeClr val="bg1"/>
                </a:solidFill>
              </a:rPr>
              <a:t>Ijin</a:t>
            </a:r>
            <a:r>
              <a:rPr lang="en-US" dirty="0" smtClean="0">
                <a:solidFill>
                  <a:schemeClr val="bg1"/>
                </a:solidFill>
              </a:rPr>
              <a:t> </a:t>
            </a:r>
            <a:r>
              <a:rPr lang="en-US" dirty="0" err="1" smtClean="0">
                <a:solidFill>
                  <a:schemeClr val="bg1"/>
                </a:solidFill>
              </a:rPr>
              <a:t>Rekening</a:t>
            </a:r>
            <a:endParaRPr lang="en-US" dirty="0">
              <a:solidFill>
                <a:schemeClr val="bg1"/>
              </a:solidFill>
            </a:endParaRPr>
          </a:p>
        </p:txBody>
      </p:sp>
      <p:sp>
        <p:nvSpPr>
          <p:cNvPr id="95" name="Rectangle 94"/>
          <p:cNvSpPr/>
          <p:nvPr/>
        </p:nvSpPr>
        <p:spPr bwMode="auto">
          <a:xfrm>
            <a:off x="6781800" y="3657600"/>
            <a:ext cx="914400"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err="1" smtClean="0">
                <a:solidFill>
                  <a:schemeClr val="bg1"/>
                </a:solidFill>
              </a:rPr>
              <a:t>Revisi</a:t>
            </a:r>
            <a:r>
              <a:rPr lang="en-US" dirty="0" smtClean="0">
                <a:solidFill>
                  <a:schemeClr val="bg1"/>
                </a:solidFill>
              </a:rPr>
              <a:t> DIPA</a:t>
            </a:r>
            <a:endParaRPr lang="en-US" dirty="0">
              <a:solidFill>
                <a:schemeClr val="bg1"/>
              </a:solidFill>
            </a:endParaRPr>
          </a:p>
        </p:txBody>
      </p:sp>
      <p:cxnSp>
        <p:nvCxnSpPr>
          <p:cNvPr id="145" name="Straight Arrow Connector 144"/>
          <p:cNvCxnSpPr>
            <a:stCxn id="86" idx="3"/>
            <a:endCxn id="94" idx="1"/>
          </p:cNvCxnSpPr>
          <p:nvPr/>
        </p:nvCxnSpPr>
        <p:spPr>
          <a:xfrm>
            <a:off x="5105400" y="4038600"/>
            <a:ext cx="3048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a:stCxn id="94" idx="3"/>
            <a:endCxn id="95" idx="1"/>
          </p:cNvCxnSpPr>
          <p:nvPr/>
        </p:nvCxnSpPr>
        <p:spPr>
          <a:xfrm>
            <a:off x="6553200" y="4038600"/>
            <a:ext cx="2286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a:off x="3733800" y="4038600"/>
            <a:ext cx="3048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157" name="Flowchart: Document 156"/>
          <p:cNvSpPr/>
          <p:nvPr/>
        </p:nvSpPr>
        <p:spPr>
          <a:xfrm>
            <a:off x="5943600" y="4724400"/>
            <a:ext cx="1447800" cy="838200"/>
          </a:xfrm>
          <a:prstGeom prst="flowChartDocument">
            <a:avLst/>
          </a:prstGeom>
          <a:solidFill>
            <a:srgbClr val="5154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SPHL</a:t>
            </a:r>
          </a:p>
          <a:p>
            <a:pPr algn="ctr"/>
            <a:r>
              <a:rPr lang="en-US" dirty="0" smtClean="0"/>
              <a:t>(KPPN)</a:t>
            </a:r>
            <a:endParaRPr lang="en-US" dirty="0"/>
          </a:p>
        </p:txBody>
      </p:sp>
      <p:cxnSp>
        <p:nvCxnSpPr>
          <p:cNvPr id="160" name="Shape 159"/>
          <p:cNvCxnSpPr>
            <a:stCxn id="88" idx="2"/>
            <a:endCxn id="157" idx="3"/>
          </p:cNvCxnSpPr>
          <p:nvPr/>
        </p:nvCxnSpPr>
        <p:spPr bwMode="auto">
          <a:xfrm rot="5400000">
            <a:off x="7562850" y="4248150"/>
            <a:ext cx="723900" cy="10668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64" name="Shape 163"/>
          <p:cNvCxnSpPr/>
          <p:nvPr/>
        </p:nvCxnSpPr>
        <p:spPr bwMode="auto">
          <a:xfrm rot="10800000">
            <a:off x="3276600" y="4343400"/>
            <a:ext cx="2588332" cy="8001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58" name="Shape 57"/>
          <p:cNvCxnSpPr>
            <a:stCxn id="35" idx="2"/>
            <a:endCxn id="20" idx="1"/>
          </p:cNvCxnSpPr>
          <p:nvPr/>
        </p:nvCxnSpPr>
        <p:spPr bwMode="auto">
          <a:xfrm rot="16200000" flipH="1">
            <a:off x="714375" y="2714625"/>
            <a:ext cx="781050" cy="2286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71" name="Shape 70"/>
          <p:cNvCxnSpPr>
            <a:stCxn id="20" idx="3"/>
            <a:endCxn id="14" idx="2"/>
          </p:cNvCxnSpPr>
          <p:nvPr/>
        </p:nvCxnSpPr>
        <p:spPr bwMode="auto">
          <a:xfrm flipV="1">
            <a:off x="2743200" y="2316863"/>
            <a:ext cx="961764" cy="902589"/>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sp>
        <p:nvSpPr>
          <p:cNvPr id="88" name="Rectangle 87"/>
          <p:cNvSpPr/>
          <p:nvPr/>
        </p:nvSpPr>
        <p:spPr bwMode="auto">
          <a:xfrm>
            <a:off x="8001000" y="3657600"/>
            <a:ext cx="914400"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SP2HL</a:t>
            </a:r>
            <a:endParaRPr lang="en-US" dirty="0">
              <a:solidFill>
                <a:schemeClr val="bg1"/>
              </a:solidFill>
            </a:endParaRPr>
          </a:p>
        </p:txBody>
      </p:sp>
      <p:cxnSp>
        <p:nvCxnSpPr>
          <p:cNvPr id="89" name="Straight Arrow Connector 88"/>
          <p:cNvCxnSpPr>
            <a:stCxn id="95" idx="3"/>
            <a:endCxn id="88" idx="1"/>
          </p:cNvCxnSpPr>
          <p:nvPr/>
        </p:nvCxnSpPr>
        <p:spPr>
          <a:xfrm>
            <a:off x="7696200" y="4038600"/>
            <a:ext cx="3048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01" name="Shape 100"/>
          <p:cNvCxnSpPr>
            <a:stCxn id="11" idx="3"/>
          </p:cNvCxnSpPr>
          <p:nvPr/>
        </p:nvCxnSpPr>
        <p:spPr bwMode="auto">
          <a:xfrm flipV="1">
            <a:off x="2362200" y="4343400"/>
            <a:ext cx="609600" cy="794266"/>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sp>
        <p:nvSpPr>
          <p:cNvPr id="32" name="Rectangle 31"/>
          <p:cNvSpPr/>
          <p:nvPr/>
        </p:nvSpPr>
        <p:spPr bwMode="auto">
          <a:xfrm>
            <a:off x="2514600" y="5638800"/>
            <a:ext cx="1224136" cy="609600"/>
          </a:xfrm>
          <a:prstGeom prst="rect">
            <a:avLst/>
          </a:prstGeom>
          <a:solidFill>
            <a:schemeClr val="accent6">
              <a:lumMod val="50000"/>
            </a:schemeClr>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err="1" smtClean="0">
                <a:solidFill>
                  <a:schemeClr val="bg1"/>
                </a:solidFill>
              </a:rPr>
              <a:t>Pemda</a:t>
            </a:r>
            <a:endParaRPr lang="en-US" dirty="0" smtClean="0">
              <a:solidFill>
                <a:schemeClr val="bg1"/>
              </a:solidFill>
            </a:endParaRPr>
          </a:p>
          <a:p>
            <a:pPr algn="ctr" eaLnBrk="1" fontAlgn="auto" hangingPunct="1">
              <a:spcBef>
                <a:spcPts val="0"/>
              </a:spcBef>
              <a:spcAft>
                <a:spcPts val="0"/>
              </a:spcAft>
              <a:defRPr/>
            </a:pPr>
            <a:r>
              <a:rPr lang="en-US" dirty="0" smtClean="0">
                <a:solidFill>
                  <a:schemeClr val="bg1"/>
                </a:solidFill>
              </a:rPr>
              <a:t>(BPP)</a:t>
            </a:r>
            <a:endParaRPr lang="en-US" dirty="0">
              <a:solidFill>
                <a:schemeClr val="bg1"/>
              </a:solidFill>
            </a:endParaRPr>
          </a:p>
        </p:txBody>
      </p:sp>
      <p:cxnSp>
        <p:nvCxnSpPr>
          <p:cNvPr id="33" name="Straight Arrow Connector 32"/>
          <p:cNvCxnSpPr>
            <a:stCxn id="32" idx="0"/>
            <a:endCxn id="9" idx="2"/>
          </p:cNvCxnSpPr>
          <p:nvPr/>
        </p:nvCxnSpPr>
        <p:spPr>
          <a:xfrm flipV="1">
            <a:off x="3126668" y="4343400"/>
            <a:ext cx="0" cy="1295400"/>
          </a:xfrm>
          <a:prstGeom prst="straightConnector1">
            <a:avLst/>
          </a:prstGeom>
          <a:ln>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7919874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28600" y="1196752"/>
            <a:ext cx="1524000" cy="609600"/>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p>
            <a:pPr algn="ctr" eaLnBrk="1" fontAlgn="auto" hangingPunct="1">
              <a:spcBef>
                <a:spcPts val="0"/>
              </a:spcBef>
              <a:spcAft>
                <a:spcPts val="0"/>
              </a:spcAft>
              <a:defRPr/>
            </a:pPr>
            <a:r>
              <a:rPr lang="en-US" sz="2800" dirty="0" smtClean="0">
                <a:solidFill>
                  <a:schemeClr val="tx1"/>
                </a:solidFill>
              </a:rPr>
              <a:t>Donor </a:t>
            </a:r>
            <a:endParaRPr lang="en-US" sz="2800" dirty="0">
              <a:solidFill>
                <a:schemeClr val="tx1"/>
              </a:solidFill>
            </a:endParaRPr>
          </a:p>
          <a:p>
            <a:pPr algn="ctr" eaLnBrk="1" fontAlgn="auto" hangingPunct="1">
              <a:spcBef>
                <a:spcPts val="0"/>
              </a:spcBef>
              <a:spcAft>
                <a:spcPts val="0"/>
              </a:spcAft>
              <a:defRPr/>
            </a:pPr>
            <a:endParaRPr lang="en-US" sz="1200" dirty="0">
              <a:solidFill>
                <a:schemeClr val="tx1"/>
              </a:solidFill>
            </a:endParaRPr>
          </a:p>
        </p:txBody>
      </p:sp>
      <p:sp>
        <p:nvSpPr>
          <p:cNvPr id="31" name="Rectangle 30"/>
          <p:cNvSpPr/>
          <p:nvPr/>
        </p:nvSpPr>
        <p:spPr bwMode="auto">
          <a:xfrm>
            <a:off x="4724400" y="1196752"/>
            <a:ext cx="2209800" cy="609600"/>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p>
            <a:pPr algn="ctr" eaLnBrk="1" fontAlgn="auto" hangingPunct="1">
              <a:lnSpc>
                <a:spcPct val="150000"/>
              </a:lnSpc>
              <a:spcBef>
                <a:spcPts val="0"/>
              </a:spcBef>
              <a:spcAft>
                <a:spcPts val="0"/>
              </a:spcAft>
              <a:defRPr/>
            </a:pPr>
            <a:r>
              <a:rPr lang="en-US" sz="2800" dirty="0">
                <a:solidFill>
                  <a:schemeClr val="tx1"/>
                </a:solidFill>
              </a:rPr>
              <a:t>APBN</a:t>
            </a:r>
          </a:p>
          <a:p>
            <a:pPr algn="ctr" eaLnBrk="1" fontAlgn="auto" hangingPunct="1">
              <a:spcBef>
                <a:spcPts val="0"/>
              </a:spcBef>
              <a:spcAft>
                <a:spcPts val="0"/>
              </a:spcAft>
              <a:defRPr/>
            </a:pPr>
            <a:endParaRPr lang="en-US" dirty="0">
              <a:solidFill>
                <a:schemeClr val="tx1"/>
              </a:solidFill>
            </a:endParaRPr>
          </a:p>
        </p:txBody>
      </p:sp>
      <p:sp>
        <p:nvSpPr>
          <p:cNvPr id="20" name="Rectangle 19"/>
          <p:cNvSpPr/>
          <p:nvPr/>
        </p:nvSpPr>
        <p:spPr bwMode="auto">
          <a:xfrm>
            <a:off x="1828800" y="2628900"/>
            <a:ext cx="1440160" cy="647700"/>
          </a:xfrm>
          <a:prstGeom prst="rect">
            <a:avLst/>
          </a:prstGeom>
          <a:solidFill>
            <a:srgbClr val="0066CC"/>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Grant Agreement</a:t>
            </a:r>
            <a:endParaRPr lang="en-US" dirty="0">
              <a:solidFill>
                <a:schemeClr val="bg1"/>
              </a:solidFill>
            </a:endParaRPr>
          </a:p>
        </p:txBody>
      </p:sp>
      <p:sp>
        <p:nvSpPr>
          <p:cNvPr id="14" name="Flowchart: Document 13"/>
          <p:cNvSpPr/>
          <p:nvPr/>
        </p:nvSpPr>
        <p:spPr bwMode="auto">
          <a:xfrm>
            <a:off x="3025080" y="1676400"/>
            <a:ext cx="1359768" cy="685800"/>
          </a:xfrm>
          <a:prstGeom prst="flowChartDocument">
            <a:avLst/>
          </a:prstGeom>
          <a:solidFill>
            <a:schemeClr val="accent5">
              <a:lumMod val="75000"/>
            </a:schemeClr>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sz="1600" dirty="0" err="1">
                <a:solidFill>
                  <a:schemeClr val="bg1"/>
                </a:solidFill>
              </a:rPr>
              <a:t>Laporan</a:t>
            </a:r>
            <a:r>
              <a:rPr lang="en-US" sz="1600" dirty="0">
                <a:solidFill>
                  <a:schemeClr val="bg1"/>
                </a:solidFill>
              </a:rPr>
              <a:t> </a:t>
            </a:r>
            <a:r>
              <a:rPr lang="en-US" sz="1600" dirty="0" err="1">
                <a:solidFill>
                  <a:schemeClr val="bg1"/>
                </a:solidFill>
              </a:rPr>
              <a:t>Keuangan</a:t>
            </a:r>
            <a:endParaRPr lang="en-US" sz="1600" dirty="0">
              <a:solidFill>
                <a:schemeClr val="bg1"/>
              </a:solidFill>
            </a:endParaRPr>
          </a:p>
        </p:txBody>
      </p:sp>
      <p:sp>
        <p:nvSpPr>
          <p:cNvPr id="17" name="Flowchart: Document 16"/>
          <p:cNvSpPr/>
          <p:nvPr/>
        </p:nvSpPr>
        <p:spPr bwMode="auto">
          <a:xfrm>
            <a:off x="7315200" y="1752600"/>
            <a:ext cx="1066800" cy="685800"/>
          </a:xfrm>
          <a:prstGeom prst="flowChartDocument">
            <a:avLst/>
          </a:prstGeom>
          <a:solidFill>
            <a:schemeClr val="accent5">
              <a:lumMod val="75000"/>
            </a:schemeClr>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a:solidFill>
                  <a:schemeClr val="bg1"/>
                </a:solidFill>
              </a:rPr>
              <a:t>LKPP</a:t>
            </a:r>
          </a:p>
        </p:txBody>
      </p:sp>
      <p:sp>
        <p:nvSpPr>
          <p:cNvPr id="9" name="Rectangle 8"/>
          <p:cNvSpPr/>
          <p:nvPr/>
        </p:nvSpPr>
        <p:spPr bwMode="auto">
          <a:xfrm>
            <a:off x="3275856" y="3660676"/>
            <a:ext cx="1224136" cy="647700"/>
          </a:xfrm>
          <a:prstGeom prst="rect">
            <a:avLst/>
          </a:prstGeom>
          <a:solidFill>
            <a:srgbClr val="7030A0"/>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Executing Agency</a:t>
            </a:r>
            <a:endParaRPr lang="en-US" dirty="0">
              <a:solidFill>
                <a:schemeClr val="bg1"/>
              </a:solidFill>
            </a:endParaRPr>
          </a:p>
        </p:txBody>
      </p:sp>
      <p:sp>
        <p:nvSpPr>
          <p:cNvPr id="11" name="TextBox 84"/>
          <p:cNvSpPr txBox="1">
            <a:spLocks noChangeArrowheads="1"/>
          </p:cNvSpPr>
          <p:nvPr/>
        </p:nvSpPr>
        <p:spPr bwMode="auto">
          <a:xfrm>
            <a:off x="685800" y="4495800"/>
            <a:ext cx="1295400" cy="369332"/>
          </a:xfrm>
          <a:prstGeom prst="rect">
            <a:avLst/>
          </a:prstGeom>
          <a:solidFill>
            <a:srgbClr val="C00000"/>
          </a:solid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ctr" eaLnBrk="1" hangingPunct="1">
              <a:defRPr/>
            </a:pPr>
            <a:r>
              <a:rPr lang="en-US" dirty="0" smtClean="0">
                <a:solidFill>
                  <a:schemeClr val="bg1"/>
                </a:solidFill>
              </a:rPr>
              <a:t>BAST</a:t>
            </a:r>
            <a:endParaRPr lang="en-US" dirty="0">
              <a:solidFill>
                <a:schemeClr val="bg1"/>
              </a:solidFill>
            </a:endParaRPr>
          </a:p>
        </p:txBody>
      </p:sp>
      <p:sp>
        <p:nvSpPr>
          <p:cNvPr id="9220" name="TextBox 85"/>
          <p:cNvSpPr txBox="1">
            <a:spLocks noChangeArrowheads="1"/>
          </p:cNvSpPr>
          <p:nvPr/>
        </p:nvSpPr>
        <p:spPr bwMode="auto">
          <a:xfrm>
            <a:off x="0" y="6519446"/>
            <a:ext cx="9144000" cy="338554"/>
          </a:xfrm>
          <a:prstGeom prst="rect">
            <a:avLst/>
          </a:prstGeom>
          <a:solidFill>
            <a:schemeClr val="accent3">
              <a:lumMod val="60000"/>
              <a:lumOff val="40000"/>
            </a:schemeClr>
          </a:solidFill>
          <a:ln w="9525">
            <a:noFill/>
            <a:miter lim="800000"/>
            <a:headEnd/>
            <a:tailEnd/>
          </a:ln>
        </p:spPr>
        <p:txBody>
          <a:bodyPr>
            <a:spAutoFit/>
          </a:bodyPr>
          <a:lstStyle/>
          <a:p>
            <a:pPr algn="ctr" eaLnBrk="1" hangingPunct="1">
              <a:defRPr/>
            </a:pPr>
            <a:endParaRPr lang="en-US" sz="1600" dirty="0">
              <a:solidFill>
                <a:schemeClr val="accent1">
                  <a:lumMod val="75000"/>
                </a:schemeClr>
              </a:solidFill>
              <a:latin typeface="Calibri" pitchFamily="34" charset="0"/>
            </a:endParaRPr>
          </a:p>
        </p:txBody>
      </p:sp>
      <p:sp>
        <p:nvSpPr>
          <p:cNvPr id="35" name="Rectangle 34"/>
          <p:cNvSpPr/>
          <p:nvPr/>
        </p:nvSpPr>
        <p:spPr>
          <a:xfrm>
            <a:off x="228600" y="1828800"/>
            <a:ext cx="1524000" cy="609600"/>
          </a:xfrm>
          <a:prstGeom prst="rect">
            <a:avLst/>
          </a:prstGeom>
        </p:spPr>
        <p:style>
          <a:lnRef idx="1">
            <a:schemeClr val="accent1"/>
          </a:lnRef>
          <a:fillRef idx="2">
            <a:schemeClr val="accent1"/>
          </a:fillRef>
          <a:effectRef idx="1">
            <a:schemeClr val="accent1"/>
          </a:effectRef>
          <a:fontRef idx="minor">
            <a:schemeClr val="dk1"/>
          </a:fontRef>
        </p:style>
        <p:txBody>
          <a:bodyPr/>
          <a:lstStyle/>
          <a:p>
            <a:pPr algn="ctr" eaLnBrk="1" hangingPunct="1">
              <a:defRPr/>
            </a:pPr>
            <a:r>
              <a:rPr lang="en-US" dirty="0" smtClean="0">
                <a:solidFill>
                  <a:schemeClr val="tx1"/>
                </a:solidFill>
              </a:rPr>
              <a:t>Technical Cooperation</a:t>
            </a:r>
            <a:endParaRPr lang="en-US" dirty="0">
              <a:solidFill>
                <a:schemeClr val="tx1"/>
              </a:solidFill>
            </a:endParaRPr>
          </a:p>
          <a:p>
            <a:pPr algn="ctr" eaLnBrk="1" hangingPunct="1">
              <a:defRPr/>
            </a:pPr>
            <a:endParaRPr lang="en-US" dirty="0"/>
          </a:p>
        </p:txBody>
      </p:sp>
      <p:sp>
        <p:nvSpPr>
          <p:cNvPr id="36" name="Rectangle 35"/>
          <p:cNvSpPr/>
          <p:nvPr/>
        </p:nvSpPr>
        <p:spPr>
          <a:xfrm>
            <a:off x="4724400" y="1752600"/>
            <a:ext cx="2209800" cy="6858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r>
              <a:rPr lang="en-US" dirty="0" err="1">
                <a:solidFill>
                  <a:schemeClr val="tx1"/>
                </a:solidFill>
              </a:rPr>
              <a:t>Pendapatan</a:t>
            </a:r>
            <a:r>
              <a:rPr lang="en-US" dirty="0">
                <a:solidFill>
                  <a:schemeClr val="tx1"/>
                </a:solidFill>
              </a:rPr>
              <a:t> </a:t>
            </a:r>
            <a:r>
              <a:rPr lang="en-US" dirty="0" err="1">
                <a:solidFill>
                  <a:schemeClr val="tx1"/>
                </a:solidFill>
              </a:rPr>
              <a:t>Hibah</a:t>
            </a:r>
            <a:endParaRPr lang="en-US" dirty="0">
              <a:solidFill>
                <a:schemeClr val="tx1"/>
              </a:solidFill>
            </a:endParaRPr>
          </a:p>
        </p:txBody>
      </p:sp>
      <p:sp>
        <p:nvSpPr>
          <p:cNvPr id="41" name="TextBox 35"/>
          <p:cNvSpPr txBox="1">
            <a:spLocks noChangeArrowheads="1"/>
          </p:cNvSpPr>
          <p:nvPr/>
        </p:nvSpPr>
        <p:spPr bwMode="auto">
          <a:xfrm>
            <a:off x="0" y="0"/>
            <a:ext cx="9144000" cy="954107"/>
          </a:xfrm>
          <a:prstGeom prst="rect">
            <a:avLst/>
          </a:prstGeom>
          <a:solidFill>
            <a:srgbClr val="0033CC"/>
          </a:solidFill>
          <a:ln w="9525">
            <a:noFill/>
            <a:miter lim="800000"/>
            <a:headEnd/>
            <a:tailEnd/>
          </a:ln>
        </p:spPr>
        <p:txBody>
          <a:bodyPr wrap="square">
            <a:spAutoFit/>
          </a:bodyPr>
          <a:lstStyle/>
          <a:p>
            <a:pPr algn="ctr" eaLnBrk="1" hangingPunct="1">
              <a:defRPr/>
            </a:pPr>
            <a:r>
              <a:rPr lang="en-US" sz="2800" b="1" dirty="0" err="1" smtClean="0">
                <a:solidFill>
                  <a:schemeClr val="bg1"/>
                </a:solidFill>
                <a:latin typeface="+mj-lt"/>
              </a:rPr>
              <a:t>Pertanggungjawaban</a:t>
            </a:r>
            <a:r>
              <a:rPr lang="en-US" sz="2800" b="1" dirty="0" smtClean="0">
                <a:solidFill>
                  <a:schemeClr val="bg1"/>
                </a:solidFill>
                <a:latin typeface="+mj-lt"/>
              </a:rPr>
              <a:t> </a:t>
            </a:r>
            <a:r>
              <a:rPr lang="en-US" sz="2800" b="1" dirty="0" err="1" smtClean="0">
                <a:solidFill>
                  <a:schemeClr val="bg1"/>
                </a:solidFill>
                <a:latin typeface="+mj-lt"/>
              </a:rPr>
              <a:t>Hibah</a:t>
            </a:r>
            <a:r>
              <a:rPr lang="en-US" sz="2800" b="1" dirty="0" smtClean="0">
                <a:solidFill>
                  <a:schemeClr val="bg1"/>
                </a:solidFill>
                <a:latin typeface="+mj-lt"/>
              </a:rPr>
              <a:t> </a:t>
            </a:r>
            <a:r>
              <a:rPr lang="en-US" sz="2800" b="1" dirty="0" err="1" smtClean="0">
                <a:solidFill>
                  <a:schemeClr val="bg1"/>
                </a:solidFill>
                <a:latin typeface="+mj-lt"/>
              </a:rPr>
              <a:t>Langsung</a:t>
            </a:r>
            <a:r>
              <a:rPr lang="en-US" sz="2800" b="1" dirty="0" smtClean="0">
                <a:solidFill>
                  <a:schemeClr val="bg1"/>
                </a:solidFill>
                <a:latin typeface="+mj-lt"/>
              </a:rPr>
              <a:t> </a:t>
            </a:r>
            <a:r>
              <a:rPr lang="en-US" sz="2800" b="1" dirty="0" err="1" smtClean="0">
                <a:solidFill>
                  <a:schemeClr val="bg1"/>
                </a:solidFill>
                <a:latin typeface="+mj-lt"/>
              </a:rPr>
              <a:t>Barang</a:t>
            </a:r>
            <a:r>
              <a:rPr lang="en-US" sz="2800" b="1" dirty="0" smtClean="0">
                <a:solidFill>
                  <a:schemeClr val="bg1"/>
                </a:solidFill>
                <a:latin typeface="+mj-lt"/>
              </a:rPr>
              <a:t>/</a:t>
            </a:r>
            <a:r>
              <a:rPr lang="en-US" sz="2800" b="1" dirty="0" err="1" smtClean="0">
                <a:solidFill>
                  <a:schemeClr val="bg1"/>
                </a:solidFill>
                <a:latin typeface="+mj-lt"/>
              </a:rPr>
              <a:t>Jasa</a:t>
            </a:r>
            <a:r>
              <a:rPr lang="en-US" sz="2800" b="1" dirty="0" smtClean="0">
                <a:solidFill>
                  <a:schemeClr val="bg1"/>
                </a:solidFill>
                <a:latin typeface="+mj-lt"/>
              </a:rPr>
              <a:t> - SKPD </a:t>
            </a:r>
          </a:p>
          <a:p>
            <a:pPr algn="ctr">
              <a:defRPr/>
            </a:pPr>
            <a:r>
              <a:rPr lang="en-US" sz="2800" b="1" dirty="0" smtClean="0">
                <a:solidFill>
                  <a:schemeClr val="bg1"/>
                </a:solidFill>
                <a:latin typeface="+mj-lt"/>
              </a:rPr>
              <a:t>(</a:t>
            </a:r>
            <a:r>
              <a:rPr lang="en-US" sz="2800" b="1" dirty="0" smtClean="0">
                <a:solidFill>
                  <a:schemeClr val="bg1"/>
                </a:solidFill>
                <a:latin typeface="+mj-lt"/>
                <a:cs typeface="Tahoma" pitchFamily="34" charset="0"/>
              </a:rPr>
              <a:t>Off Budget - Off Treasury</a:t>
            </a:r>
            <a:r>
              <a:rPr lang="en-US" sz="2800" b="1" dirty="0" smtClean="0">
                <a:solidFill>
                  <a:schemeClr val="bg1"/>
                </a:solidFill>
                <a:latin typeface="+mj-lt"/>
              </a:rPr>
              <a:t>)</a:t>
            </a:r>
            <a:endParaRPr lang="en-US" sz="2800" b="1" dirty="0">
              <a:solidFill>
                <a:schemeClr val="bg1"/>
              </a:solidFill>
              <a:latin typeface="+mj-lt"/>
            </a:endParaRPr>
          </a:p>
        </p:txBody>
      </p:sp>
      <p:sp>
        <p:nvSpPr>
          <p:cNvPr id="42" name="TextBox 41"/>
          <p:cNvSpPr txBox="1"/>
          <p:nvPr/>
        </p:nvSpPr>
        <p:spPr>
          <a:xfrm>
            <a:off x="8153400" y="990600"/>
            <a:ext cx="914400" cy="369332"/>
          </a:xfrm>
          <a:prstGeom prst="rect">
            <a:avLst/>
          </a:prstGeom>
          <a:solidFill>
            <a:srgbClr val="FF0000"/>
          </a:solidFill>
        </p:spPr>
        <p:txBody>
          <a:bodyPr wrap="square" rtlCol="0">
            <a:spAutoFit/>
          </a:bodyPr>
          <a:lstStyle/>
          <a:p>
            <a:pPr algn="ctr"/>
            <a:r>
              <a:rPr lang="en-US" dirty="0" smtClean="0">
                <a:solidFill>
                  <a:schemeClr val="bg1"/>
                </a:solidFill>
              </a:rPr>
              <a:t>Type 7</a:t>
            </a:r>
            <a:endParaRPr lang="en-US" dirty="0">
              <a:solidFill>
                <a:schemeClr val="bg1"/>
              </a:solidFill>
            </a:endParaRPr>
          </a:p>
        </p:txBody>
      </p:sp>
      <p:cxnSp>
        <p:nvCxnSpPr>
          <p:cNvPr id="60" name="Shape 59"/>
          <p:cNvCxnSpPr>
            <a:stCxn id="20" idx="2"/>
            <a:endCxn id="9" idx="1"/>
          </p:cNvCxnSpPr>
          <p:nvPr/>
        </p:nvCxnSpPr>
        <p:spPr bwMode="auto">
          <a:xfrm rot="16200000" flipH="1">
            <a:off x="2558405" y="3267076"/>
            <a:ext cx="707926" cy="726976"/>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64" name="Shape 63"/>
          <p:cNvCxnSpPr>
            <a:stCxn id="35" idx="1"/>
            <a:endCxn id="11" idx="1"/>
          </p:cNvCxnSpPr>
          <p:nvPr/>
        </p:nvCxnSpPr>
        <p:spPr bwMode="auto">
          <a:xfrm rot="10800000" flipH="1" flipV="1">
            <a:off x="228600" y="2133600"/>
            <a:ext cx="457200" cy="2546866"/>
          </a:xfrm>
          <a:prstGeom prst="bentConnector3">
            <a:avLst>
              <a:gd name="adj1" fmla="val -31818"/>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76" name="Shape 75"/>
          <p:cNvCxnSpPr>
            <a:stCxn id="35" idx="2"/>
            <a:endCxn id="20" idx="1"/>
          </p:cNvCxnSpPr>
          <p:nvPr/>
        </p:nvCxnSpPr>
        <p:spPr bwMode="auto">
          <a:xfrm rot="16200000" flipH="1">
            <a:off x="1152525" y="2276475"/>
            <a:ext cx="514350" cy="8382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sp>
        <p:nvSpPr>
          <p:cNvPr id="86" name="Rectangle 85"/>
          <p:cNvSpPr/>
          <p:nvPr/>
        </p:nvSpPr>
        <p:spPr bwMode="auto">
          <a:xfrm>
            <a:off x="4953000" y="3581400"/>
            <a:ext cx="1066800"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Register</a:t>
            </a:r>
            <a:endParaRPr lang="en-US" dirty="0">
              <a:solidFill>
                <a:schemeClr val="bg1"/>
              </a:solidFill>
            </a:endParaRPr>
          </a:p>
        </p:txBody>
      </p:sp>
      <p:sp>
        <p:nvSpPr>
          <p:cNvPr id="94" name="Rectangle 93"/>
          <p:cNvSpPr/>
          <p:nvPr/>
        </p:nvSpPr>
        <p:spPr bwMode="auto">
          <a:xfrm>
            <a:off x="6400800" y="3581400"/>
            <a:ext cx="1066800"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SP3HL BJS</a:t>
            </a:r>
            <a:endParaRPr lang="en-US" dirty="0">
              <a:solidFill>
                <a:schemeClr val="bg1"/>
              </a:solidFill>
            </a:endParaRPr>
          </a:p>
        </p:txBody>
      </p:sp>
      <p:sp>
        <p:nvSpPr>
          <p:cNvPr id="95" name="Rectangle 94"/>
          <p:cNvSpPr/>
          <p:nvPr/>
        </p:nvSpPr>
        <p:spPr bwMode="auto">
          <a:xfrm>
            <a:off x="7848600" y="3581400"/>
            <a:ext cx="1066800"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MPHL BJS</a:t>
            </a:r>
            <a:endParaRPr lang="en-US" dirty="0">
              <a:solidFill>
                <a:schemeClr val="bg1"/>
              </a:solidFill>
            </a:endParaRPr>
          </a:p>
        </p:txBody>
      </p:sp>
      <p:cxnSp>
        <p:nvCxnSpPr>
          <p:cNvPr id="145" name="Straight Arrow Connector 144"/>
          <p:cNvCxnSpPr>
            <a:stCxn id="86" idx="3"/>
            <a:endCxn id="94" idx="1"/>
          </p:cNvCxnSpPr>
          <p:nvPr/>
        </p:nvCxnSpPr>
        <p:spPr>
          <a:xfrm>
            <a:off x="6019800" y="3962400"/>
            <a:ext cx="3810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a:stCxn id="94" idx="3"/>
            <a:endCxn id="95" idx="1"/>
          </p:cNvCxnSpPr>
          <p:nvPr/>
        </p:nvCxnSpPr>
        <p:spPr>
          <a:xfrm>
            <a:off x="7467600" y="3962400"/>
            <a:ext cx="3810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a:off x="4572000" y="3962400"/>
            <a:ext cx="3048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157" name="Flowchart: Document 156"/>
          <p:cNvSpPr/>
          <p:nvPr/>
        </p:nvSpPr>
        <p:spPr>
          <a:xfrm>
            <a:off x="5715000" y="4724400"/>
            <a:ext cx="1676400" cy="838200"/>
          </a:xfrm>
          <a:prstGeom prst="flowChartDocument">
            <a:avLst/>
          </a:prstGeom>
          <a:solidFill>
            <a:srgbClr val="5154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t>Persetujuan</a:t>
            </a:r>
            <a:r>
              <a:rPr lang="en-US" sz="1600" dirty="0" smtClean="0"/>
              <a:t> MPHL BJS</a:t>
            </a:r>
          </a:p>
          <a:p>
            <a:pPr algn="ctr"/>
            <a:r>
              <a:rPr lang="en-US" sz="1600" dirty="0" smtClean="0"/>
              <a:t>(KPPN)</a:t>
            </a:r>
            <a:endParaRPr lang="en-US" sz="1600" dirty="0"/>
          </a:p>
        </p:txBody>
      </p:sp>
      <p:cxnSp>
        <p:nvCxnSpPr>
          <p:cNvPr id="160" name="Shape 159"/>
          <p:cNvCxnSpPr>
            <a:stCxn id="95" idx="2"/>
            <a:endCxn id="157" idx="3"/>
          </p:cNvCxnSpPr>
          <p:nvPr/>
        </p:nvCxnSpPr>
        <p:spPr bwMode="auto">
          <a:xfrm rot="5400000">
            <a:off x="7486650" y="4248150"/>
            <a:ext cx="800100" cy="9906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64" name="Shape 163"/>
          <p:cNvCxnSpPr>
            <a:stCxn id="157" idx="1"/>
          </p:cNvCxnSpPr>
          <p:nvPr/>
        </p:nvCxnSpPr>
        <p:spPr bwMode="auto">
          <a:xfrm rot="10800000">
            <a:off x="4191000" y="4343400"/>
            <a:ext cx="1524000" cy="800100"/>
          </a:xfrm>
          <a:prstGeom prst="bentConnector3">
            <a:avLst>
              <a:gd name="adj1" fmla="val 99870"/>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77" name="Shape 176"/>
          <p:cNvCxnSpPr>
            <a:stCxn id="11" idx="3"/>
          </p:cNvCxnSpPr>
          <p:nvPr/>
        </p:nvCxnSpPr>
        <p:spPr bwMode="auto">
          <a:xfrm flipV="1">
            <a:off x="1981200" y="4343400"/>
            <a:ext cx="1600200" cy="337066"/>
          </a:xfrm>
          <a:prstGeom prst="bentConnector3">
            <a:avLst>
              <a:gd name="adj1" fmla="val 100464"/>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83" name="Shape 182"/>
          <p:cNvCxnSpPr>
            <a:stCxn id="20" idx="0"/>
            <a:endCxn id="14" idx="1"/>
          </p:cNvCxnSpPr>
          <p:nvPr/>
        </p:nvCxnSpPr>
        <p:spPr bwMode="auto">
          <a:xfrm rot="5400000" flipH="1" flipV="1">
            <a:off x="2482180" y="2086001"/>
            <a:ext cx="609600" cy="4762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86" name="Shape 185"/>
          <p:cNvCxnSpPr>
            <a:stCxn id="14" idx="0"/>
            <a:endCxn id="31" idx="1"/>
          </p:cNvCxnSpPr>
          <p:nvPr/>
        </p:nvCxnSpPr>
        <p:spPr bwMode="auto">
          <a:xfrm rot="5400000" flipH="1" flipV="1">
            <a:off x="4127258" y="1079259"/>
            <a:ext cx="174848" cy="1019436"/>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89" name="Shape 188"/>
          <p:cNvCxnSpPr>
            <a:stCxn id="31" idx="3"/>
            <a:endCxn id="17" idx="0"/>
          </p:cNvCxnSpPr>
          <p:nvPr/>
        </p:nvCxnSpPr>
        <p:spPr bwMode="auto">
          <a:xfrm>
            <a:off x="6934200" y="1501552"/>
            <a:ext cx="914400" cy="251048"/>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sp>
        <p:nvSpPr>
          <p:cNvPr id="30" name="Rectangle 29"/>
          <p:cNvSpPr/>
          <p:nvPr/>
        </p:nvSpPr>
        <p:spPr bwMode="auto">
          <a:xfrm>
            <a:off x="3276600" y="5867400"/>
            <a:ext cx="1224136" cy="609600"/>
          </a:xfrm>
          <a:prstGeom prst="rect">
            <a:avLst/>
          </a:prstGeom>
          <a:solidFill>
            <a:schemeClr val="accent6">
              <a:lumMod val="50000"/>
            </a:schemeClr>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err="1" smtClean="0">
                <a:solidFill>
                  <a:schemeClr val="bg1"/>
                </a:solidFill>
              </a:rPr>
              <a:t>Pemda</a:t>
            </a:r>
            <a:endParaRPr lang="en-US" dirty="0" smtClean="0">
              <a:solidFill>
                <a:schemeClr val="bg1"/>
              </a:solidFill>
            </a:endParaRPr>
          </a:p>
          <a:p>
            <a:pPr algn="ctr" eaLnBrk="1" fontAlgn="auto" hangingPunct="1">
              <a:spcBef>
                <a:spcPts val="0"/>
              </a:spcBef>
              <a:spcAft>
                <a:spcPts val="0"/>
              </a:spcAft>
              <a:defRPr/>
            </a:pPr>
            <a:r>
              <a:rPr lang="en-US" dirty="0" smtClean="0">
                <a:solidFill>
                  <a:schemeClr val="bg1"/>
                </a:solidFill>
              </a:rPr>
              <a:t>(BASTO)</a:t>
            </a:r>
          </a:p>
        </p:txBody>
      </p:sp>
      <p:cxnSp>
        <p:nvCxnSpPr>
          <p:cNvPr id="32" name="Straight Arrow Connector 31"/>
          <p:cNvCxnSpPr>
            <a:stCxn id="30" idx="0"/>
            <a:endCxn id="9" idx="2"/>
          </p:cNvCxnSpPr>
          <p:nvPr/>
        </p:nvCxnSpPr>
        <p:spPr>
          <a:xfrm flipH="1" flipV="1">
            <a:off x="3887924" y="4308376"/>
            <a:ext cx="744" cy="1559024"/>
          </a:xfrm>
          <a:prstGeom prst="straightConnector1">
            <a:avLst/>
          </a:prstGeom>
          <a:ln>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bwMode="auto">
          <a:xfrm>
            <a:off x="1828800" y="5029200"/>
            <a:ext cx="1600200" cy="571500"/>
          </a:xfrm>
          <a:prstGeom prst="rect">
            <a:avLst/>
          </a:prstGeom>
          <a:solidFill>
            <a:srgbClr val="00B050"/>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DJKN/ KPKNL</a:t>
            </a:r>
          </a:p>
        </p:txBody>
      </p:sp>
      <p:cxnSp>
        <p:nvCxnSpPr>
          <p:cNvPr id="50" name="Straight Arrow Connector 49"/>
          <p:cNvCxnSpPr/>
          <p:nvPr/>
        </p:nvCxnSpPr>
        <p:spPr>
          <a:xfrm>
            <a:off x="3429000" y="5334000"/>
            <a:ext cx="457200" cy="0"/>
          </a:xfrm>
          <a:prstGeom prst="straightConnector1">
            <a:avLst/>
          </a:prstGeom>
          <a:ln>
            <a:solidFill>
              <a:srgbClr val="7030A0"/>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693041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28600" y="1196752"/>
            <a:ext cx="1524000" cy="609600"/>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p>
            <a:pPr algn="ctr" eaLnBrk="1" fontAlgn="auto" hangingPunct="1">
              <a:spcBef>
                <a:spcPts val="0"/>
              </a:spcBef>
              <a:spcAft>
                <a:spcPts val="0"/>
              </a:spcAft>
              <a:defRPr/>
            </a:pPr>
            <a:r>
              <a:rPr lang="en-US" sz="2800" dirty="0" smtClean="0">
                <a:solidFill>
                  <a:schemeClr val="tx1"/>
                </a:solidFill>
              </a:rPr>
              <a:t>Donor </a:t>
            </a:r>
            <a:endParaRPr lang="en-US" sz="2800" dirty="0">
              <a:solidFill>
                <a:schemeClr val="tx1"/>
              </a:solidFill>
            </a:endParaRPr>
          </a:p>
          <a:p>
            <a:pPr algn="ctr" eaLnBrk="1" fontAlgn="auto" hangingPunct="1">
              <a:spcBef>
                <a:spcPts val="0"/>
              </a:spcBef>
              <a:spcAft>
                <a:spcPts val="0"/>
              </a:spcAft>
              <a:defRPr/>
            </a:pPr>
            <a:endParaRPr lang="en-US" sz="1200" dirty="0">
              <a:solidFill>
                <a:schemeClr val="tx1"/>
              </a:solidFill>
            </a:endParaRPr>
          </a:p>
        </p:txBody>
      </p:sp>
      <p:sp>
        <p:nvSpPr>
          <p:cNvPr id="31" name="Rectangle 30"/>
          <p:cNvSpPr/>
          <p:nvPr/>
        </p:nvSpPr>
        <p:spPr bwMode="auto">
          <a:xfrm>
            <a:off x="4724400" y="1196752"/>
            <a:ext cx="2209800" cy="609600"/>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p>
            <a:pPr algn="ctr" eaLnBrk="1" fontAlgn="auto" hangingPunct="1">
              <a:lnSpc>
                <a:spcPct val="150000"/>
              </a:lnSpc>
              <a:spcBef>
                <a:spcPts val="0"/>
              </a:spcBef>
              <a:spcAft>
                <a:spcPts val="0"/>
              </a:spcAft>
              <a:defRPr/>
            </a:pPr>
            <a:r>
              <a:rPr lang="en-US" sz="2800" dirty="0">
                <a:solidFill>
                  <a:schemeClr val="tx1"/>
                </a:solidFill>
              </a:rPr>
              <a:t>APBN</a:t>
            </a:r>
          </a:p>
          <a:p>
            <a:pPr algn="ctr" eaLnBrk="1" fontAlgn="auto" hangingPunct="1">
              <a:spcBef>
                <a:spcPts val="0"/>
              </a:spcBef>
              <a:spcAft>
                <a:spcPts val="0"/>
              </a:spcAft>
              <a:defRPr/>
            </a:pPr>
            <a:endParaRPr lang="en-US" dirty="0">
              <a:solidFill>
                <a:schemeClr val="tx1"/>
              </a:solidFill>
            </a:endParaRPr>
          </a:p>
        </p:txBody>
      </p:sp>
      <p:sp>
        <p:nvSpPr>
          <p:cNvPr id="20" name="Rectangle 19"/>
          <p:cNvSpPr/>
          <p:nvPr/>
        </p:nvSpPr>
        <p:spPr bwMode="auto">
          <a:xfrm>
            <a:off x="1828800" y="2628900"/>
            <a:ext cx="1440160" cy="647700"/>
          </a:xfrm>
          <a:prstGeom prst="rect">
            <a:avLst/>
          </a:prstGeom>
          <a:solidFill>
            <a:srgbClr val="0066CC"/>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Grant Agreement</a:t>
            </a:r>
            <a:endParaRPr lang="en-US" dirty="0">
              <a:solidFill>
                <a:schemeClr val="bg1"/>
              </a:solidFill>
            </a:endParaRPr>
          </a:p>
        </p:txBody>
      </p:sp>
      <p:sp>
        <p:nvSpPr>
          <p:cNvPr id="14" name="Flowchart: Document 13"/>
          <p:cNvSpPr/>
          <p:nvPr/>
        </p:nvSpPr>
        <p:spPr bwMode="auto">
          <a:xfrm>
            <a:off x="3025080" y="1676400"/>
            <a:ext cx="1359768" cy="685800"/>
          </a:xfrm>
          <a:prstGeom prst="flowChartDocument">
            <a:avLst/>
          </a:prstGeom>
          <a:solidFill>
            <a:schemeClr val="accent5">
              <a:lumMod val="75000"/>
            </a:schemeClr>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sz="1600" dirty="0" err="1">
                <a:solidFill>
                  <a:schemeClr val="bg1"/>
                </a:solidFill>
              </a:rPr>
              <a:t>Laporan</a:t>
            </a:r>
            <a:r>
              <a:rPr lang="en-US" sz="1600" dirty="0">
                <a:solidFill>
                  <a:schemeClr val="bg1"/>
                </a:solidFill>
              </a:rPr>
              <a:t> </a:t>
            </a:r>
            <a:r>
              <a:rPr lang="en-US" sz="1600" dirty="0" err="1">
                <a:solidFill>
                  <a:schemeClr val="bg1"/>
                </a:solidFill>
              </a:rPr>
              <a:t>Keuangan</a:t>
            </a:r>
            <a:endParaRPr lang="en-US" sz="1600" dirty="0">
              <a:solidFill>
                <a:schemeClr val="bg1"/>
              </a:solidFill>
            </a:endParaRPr>
          </a:p>
        </p:txBody>
      </p:sp>
      <p:sp>
        <p:nvSpPr>
          <p:cNvPr id="17" name="Flowchart: Document 16"/>
          <p:cNvSpPr/>
          <p:nvPr/>
        </p:nvSpPr>
        <p:spPr bwMode="auto">
          <a:xfrm>
            <a:off x="7315200" y="1752600"/>
            <a:ext cx="1066800" cy="685800"/>
          </a:xfrm>
          <a:prstGeom prst="flowChartDocument">
            <a:avLst/>
          </a:prstGeom>
          <a:solidFill>
            <a:schemeClr val="accent5">
              <a:lumMod val="75000"/>
            </a:schemeClr>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a:solidFill>
                  <a:schemeClr val="bg1"/>
                </a:solidFill>
              </a:rPr>
              <a:t>LKPP</a:t>
            </a:r>
          </a:p>
        </p:txBody>
      </p:sp>
      <p:sp>
        <p:nvSpPr>
          <p:cNvPr id="9" name="Rectangle 8"/>
          <p:cNvSpPr/>
          <p:nvPr/>
        </p:nvSpPr>
        <p:spPr bwMode="auto">
          <a:xfrm>
            <a:off x="3275856" y="3660676"/>
            <a:ext cx="1224136" cy="647700"/>
          </a:xfrm>
          <a:prstGeom prst="rect">
            <a:avLst/>
          </a:prstGeom>
          <a:solidFill>
            <a:srgbClr val="7030A0"/>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Executing Agency</a:t>
            </a:r>
            <a:endParaRPr lang="en-US" dirty="0">
              <a:solidFill>
                <a:schemeClr val="bg1"/>
              </a:solidFill>
            </a:endParaRPr>
          </a:p>
        </p:txBody>
      </p:sp>
      <p:sp>
        <p:nvSpPr>
          <p:cNvPr id="11" name="TextBox 84"/>
          <p:cNvSpPr txBox="1">
            <a:spLocks noChangeArrowheads="1"/>
          </p:cNvSpPr>
          <p:nvPr/>
        </p:nvSpPr>
        <p:spPr bwMode="auto">
          <a:xfrm>
            <a:off x="1752600" y="4953000"/>
            <a:ext cx="1295400" cy="369332"/>
          </a:xfrm>
          <a:prstGeom prst="rect">
            <a:avLst/>
          </a:prstGeom>
          <a:solidFill>
            <a:srgbClr val="C00000"/>
          </a:solid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ctr" eaLnBrk="1" hangingPunct="1">
              <a:defRPr/>
            </a:pPr>
            <a:r>
              <a:rPr lang="en-US" dirty="0" smtClean="0">
                <a:solidFill>
                  <a:schemeClr val="bg1"/>
                </a:solidFill>
              </a:rPr>
              <a:t>BAST</a:t>
            </a:r>
            <a:endParaRPr lang="en-US" dirty="0">
              <a:solidFill>
                <a:schemeClr val="bg1"/>
              </a:solidFill>
            </a:endParaRPr>
          </a:p>
        </p:txBody>
      </p:sp>
      <p:sp>
        <p:nvSpPr>
          <p:cNvPr id="9220" name="TextBox 85"/>
          <p:cNvSpPr txBox="1">
            <a:spLocks noChangeArrowheads="1"/>
          </p:cNvSpPr>
          <p:nvPr/>
        </p:nvSpPr>
        <p:spPr bwMode="auto">
          <a:xfrm>
            <a:off x="0" y="5867400"/>
            <a:ext cx="9144000" cy="338554"/>
          </a:xfrm>
          <a:prstGeom prst="rect">
            <a:avLst/>
          </a:prstGeom>
          <a:solidFill>
            <a:schemeClr val="accent3">
              <a:lumMod val="60000"/>
              <a:lumOff val="40000"/>
            </a:schemeClr>
          </a:solidFill>
          <a:ln w="9525">
            <a:noFill/>
            <a:miter lim="800000"/>
            <a:headEnd/>
            <a:tailEnd/>
          </a:ln>
        </p:spPr>
        <p:txBody>
          <a:bodyPr>
            <a:spAutoFit/>
          </a:bodyPr>
          <a:lstStyle/>
          <a:p>
            <a:pPr algn="ctr" eaLnBrk="1" hangingPunct="1">
              <a:defRPr/>
            </a:pPr>
            <a:endParaRPr lang="en-US" sz="1600" dirty="0">
              <a:solidFill>
                <a:schemeClr val="accent1">
                  <a:lumMod val="75000"/>
                </a:schemeClr>
              </a:solidFill>
              <a:latin typeface="Calibri" pitchFamily="34" charset="0"/>
            </a:endParaRPr>
          </a:p>
        </p:txBody>
      </p:sp>
      <p:sp>
        <p:nvSpPr>
          <p:cNvPr id="35" name="Rectangle 34"/>
          <p:cNvSpPr/>
          <p:nvPr/>
        </p:nvSpPr>
        <p:spPr>
          <a:xfrm>
            <a:off x="228600" y="1828800"/>
            <a:ext cx="1524000" cy="609600"/>
          </a:xfrm>
          <a:prstGeom prst="rect">
            <a:avLst/>
          </a:prstGeom>
        </p:spPr>
        <p:style>
          <a:lnRef idx="1">
            <a:schemeClr val="accent1"/>
          </a:lnRef>
          <a:fillRef idx="2">
            <a:schemeClr val="accent1"/>
          </a:fillRef>
          <a:effectRef idx="1">
            <a:schemeClr val="accent1"/>
          </a:effectRef>
          <a:fontRef idx="minor">
            <a:schemeClr val="dk1"/>
          </a:fontRef>
        </p:style>
        <p:txBody>
          <a:bodyPr/>
          <a:lstStyle/>
          <a:p>
            <a:pPr algn="ctr" eaLnBrk="1" hangingPunct="1">
              <a:defRPr/>
            </a:pPr>
            <a:r>
              <a:rPr lang="en-US" dirty="0" smtClean="0">
                <a:solidFill>
                  <a:schemeClr val="tx1"/>
                </a:solidFill>
              </a:rPr>
              <a:t>Technical Cooperation</a:t>
            </a:r>
            <a:endParaRPr lang="en-US" dirty="0">
              <a:solidFill>
                <a:schemeClr val="tx1"/>
              </a:solidFill>
            </a:endParaRPr>
          </a:p>
          <a:p>
            <a:pPr algn="ctr" eaLnBrk="1" hangingPunct="1">
              <a:defRPr/>
            </a:pPr>
            <a:endParaRPr lang="en-US" dirty="0"/>
          </a:p>
        </p:txBody>
      </p:sp>
      <p:sp>
        <p:nvSpPr>
          <p:cNvPr id="36" name="Rectangle 35"/>
          <p:cNvSpPr/>
          <p:nvPr/>
        </p:nvSpPr>
        <p:spPr>
          <a:xfrm>
            <a:off x="4724400" y="1752600"/>
            <a:ext cx="2209800" cy="6858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r>
              <a:rPr lang="en-US" dirty="0" err="1">
                <a:solidFill>
                  <a:schemeClr val="tx1"/>
                </a:solidFill>
              </a:rPr>
              <a:t>Pendapatan</a:t>
            </a:r>
            <a:r>
              <a:rPr lang="en-US" dirty="0">
                <a:solidFill>
                  <a:schemeClr val="tx1"/>
                </a:solidFill>
              </a:rPr>
              <a:t> </a:t>
            </a:r>
            <a:r>
              <a:rPr lang="en-US" dirty="0" err="1">
                <a:solidFill>
                  <a:schemeClr val="tx1"/>
                </a:solidFill>
              </a:rPr>
              <a:t>Hibah</a:t>
            </a:r>
            <a:endParaRPr lang="en-US" dirty="0">
              <a:solidFill>
                <a:schemeClr val="tx1"/>
              </a:solidFill>
            </a:endParaRPr>
          </a:p>
        </p:txBody>
      </p:sp>
      <p:sp>
        <p:nvSpPr>
          <p:cNvPr id="41" name="TextBox 35"/>
          <p:cNvSpPr txBox="1">
            <a:spLocks noChangeArrowheads="1"/>
          </p:cNvSpPr>
          <p:nvPr/>
        </p:nvSpPr>
        <p:spPr bwMode="auto">
          <a:xfrm>
            <a:off x="0" y="0"/>
            <a:ext cx="9144000" cy="954107"/>
          </a:xfrm>
          <a:prstGeom prst="rect">
            <a:avLst/>
          </a:prstGeom>
          <a:solidFill>
            <a:srgbClr val="002060"/>
          </a:solidFill>
          <a:ln w="9525">
            <a:noFill/>
            <a:miter lim="800000"/>
            <a:headEnd/>
            <a:tailEnd/>
          </a:ln>
        </p:spPr>
        <p:txBody>
          <a:bodyPr wrap="square">
            <a:spAutoFit/>
          </a:bodyPr>
          <a:lstStyle/>
          <a:p>
            <a:pPr algn="ctr" eaLnBrk="1" hangingPunct="1">
              <a:defRPr/>
            </a:pPr>
            <a:r>
              <a:rPr lang="en-US" sz="2800" b="1" dirty="0" err="1" smtClean="0">
                <a:solidFill>
                  <a:schemeClr val="bg1"/>
                </a:solidFill>
                <a:latin typeface="Calibri" pitchFamily="34" charset="0"/>
              </a:rPr>
              <a:t>Pertanggungjawaban</a:t>
            </a:r>
            <a:r>
              <a:rPr lang="en-US" sz="2800" b="1" dirty="0" smtClean="0">
                <a:solidFill>
                  <a:schemeClr val="bg1"/>
                </a:solidFill>
                <a:latin typeface="Calibri" pitchFamily="34" charset="0"/>
              </a:rPr>
              <a:t> </a:t>
            </a:r>
            <a:r>
              <a:rPr lang="en-US" sz="2800" b="1" dirty="0" err="1" smtClean="0">
                <a:solidFill>
                  <a:schemeClr val="bg1"/>
                </a:solidFill>
                <a:latin typeface="Calibri" pitchFamily="34" charset="0"/>
              </a:rPr>
              <a:t>Hibah</a:t>
            </a:r>
            <a:r>
              <a:rPr lang="en-US" sz="2800" b="1" dirty="0" smtClean="0">
                <a:solidFill>
                  <a:schemeClr val="bg1"/>
                </a:solidFill>
                <a:latin typeface="Calibri" pitchFamily="34" charset="0"/>
              </a:rPr>
              <a:t> </a:t>
            </a:r>
            <a:r>
              <a:rPr lang="en-US" sz="2800" b="1" dirty="0" err="1" smtClean="0">
                <a:solidFill>
                  <a:schemeClr val="bg1"/>
                </a:solidFill>
                <a:latin typeface="Calibri" pitchFamily="34" charset="0"/>
              </a:rPr>
              <a:t>Terencana</a:t>
            </a:r>
            <a:r>
              <a:rPr lang="en-US" sz="2800" b="1" dirty="0" smtClean="0">
                <a:solidFill>
                  <a:schemeClr val="bg1"/>
                </a:solidFill>
                <a:latin typeface="Calibri" pitchFamily="34" charset="0"/>
              </a:rPr>
              <a:t> </a:t>
            </a:r>
            <a:r>
              <a:rPr lang="en-US" sz="2800" b="1" dirty="0" err="1" smtClean="0">
                <a:solidFill>
                  <a:schemeClr val="bg1"/>
                </a:solidFill>
                <a:latin typeface="Calibri" pitchFamily="34" charset="0"/>
              </a:rPr>
              <a:t>Barang</a:t>
            </a:r>
            <a:r>
              <a:rPr lang="en-US" sz="2800" b="1" dirty="0" smtClean="0">
                <a:solidFill>
                  <a:schemeClr val="bg1"/>
                </a:solidFill>
                <a:latin typeface="Calibri" pitchFamily="34" charset="0"/>
              </a:rPr>
              <a:t>/</a:t>
            </a:r>
            <a:r>
              <a:rPr lang="en-US" sz="2800" b="1" dirty="0" err="1" smtClean="0">
                <a:solidFill>
                  <a:schemeClr val="bg1"/>
                </a:solidFill>
                <a:latin typeface="Calibri" pitchFamily="34" charset="0"/>
              </a:rPr>
              <a:t>Jasa</a:t>
            </a:r>
            <a:r>
              <a:rPr lang="en-US" sz="2800" b="1" dirty="0" smtClean="0">
                <a:solidFill>
                  <a:schemeClr val="bg1"/>
                </a:solidFill>
                <a:latin typeface="Calibri" pitchFamily="34" charset="0"/>
              </a:rPr>
              <a:t> </a:t>
            </a:r>
          </a:p>
          <a:p>
            <a:pPr algn="ctr">
              <a:defRPr/>
            </a:pPr>
            <a:r>
              <a:rPr lang="en-US" sz="2800" b="1" dirty="0" smtClean="0">
                <a:solidFill>
                  <a:schemeClr val="bg1"/>
                </a:solidFill>
                <a:latin typeface="Calibri" pitchFamily="34" charset="0"/>
              </a:rPr>
              <a:t>(</a:t>
            </a:r>
            <a:r>
              <a:rPr lang="en-US" sz="2800" b="1" dirty="0" smtClean="0">
                <a:solidFill>
                  <a:schemeClr val="bg1"/>
                </a:solidFill>
                <a:cs typeface="Tahoma" pitchFamily="34" charset="0"/>
              </a:rPr>
              <a:t>On Budget - Off Treasury</a:t>
            </a:r>
            <a:r>
              <a:rPr lang="en-US" sz="2800" b="1" dirty="0" smtClean="0">
                <a:solidFill>
                  <a:schemeClr val="bg1"/>
                </a:solidFill>
                <a:latin typeface="Calibri" pitchFamily="34" charset="0"/>
              </a:rPr>
              <a:t>)</a:t>
            </a:r>
            <a:endParaRPr lang="en-US" sz="2800" b="1" dirty="0">
              <a:solidFill>
                <a:schemeClr val="bg1"/>
              </a:solidFill>
              <a:latin typeface="Calibri" pitchFamily="34" charset="0"/>
            </a:endParaRPr>
          </a:p>
        </p:txBody>
      </p:sp>
      <p:sp>
        <p:nvSpPr>
          <p:cNvPr id="42" name="TextBox 41"/>
          <p:cNvSpPr txBox="1"/>
          <p:nvPr/>
        </p:nvSpPr>
        <p:spPr>
          <a:xfrm>
            <a:off x="8153400" y="990600"/>
            <a:ext cx="914400" cy="369332"/>
          </a:xfrm>
          <a:prstGeom prst="rect">
            <a:avLst/>
          </a:prstGeom>
          <a:solidFill>
            <a:srgbClr val="FF0000"/>
          </a:solidFill>
        </p:spPr>
        <p:txBody>
          <a:bodyPr wrap="square" rtlCol="0">
            <a:spAutoFit/>
          </a:bodyPr>
          <a:lstStyle/>
          <a:p>
            <a:pPr algn="ctr"/>
            <a:r>
              <a:rPr lang="en-US" dirty="0" smtClean="0">
                <a:solidFill>
                  <a:schemeClr val="bg1"/>
                </a:solidFill>
              </a:rPr>
              <a:t>Type 8</a:t>
            </a:r>
            <a:endParaRPr lang="en-US" dirty="0">
              <a:solidFill>
                <a:schemeClr val="bg1"/>
              </a:solidFill>
            </a:endParaRPr>
          </a:p>
        </p:txBody>
      </p:sp>
      <p:sp>
        <p:nvSpPr>
          <p:cNvPr id="43" name="Rectangle 42"/>
          <p:cNvSpPr/>
          <p:nvPr/>
        </p:nvSpPr>
        <p:spPr bwMode="auto">
          <a:xfrm>
            <a:off x="304800" y="3162300"/>
            <a:ext cx="1371600" cy="647700"/>
          </a:xfrm>
          <a:prstGeom prst="rect">
            <a:avLst/>
          </a:prstGeom>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Kemenkeu</a:t>
            </a:r>
            <a:endParaRPr lang="en-US" dirty="0">
              <a:solidFill>
                <a:schemeClr val="bg1"/>
              </a:solidFill>
            </a:endParaRPr>
          </a:p>
        </p:txBody>
      </p:sp>
      <p:cxnSp>
        <p:nvCxnSpPr>
          <p:cNvPr id="51" name="Shape 50"/>
          <p:cNvCxnSpPr>
            <a:stCxn id="43" idx="0"/>
            <a:endCxn id="35" idx="2"/>
          </p:cNvCxnSpPr>
          <p:nvPr/>
        </p:nvCxnSpPr>
        <p:spPr bwMode="auto">
          <a:xfrm rot="5400000" flipH="1" flipV="1">
            <a:off x="628650" y="2800350"/>
            <a:ext cx="723900" cy="12700"/>
          </a:xfrm>
          <a:prstGeom prst="bentConnector3">
            <a:avLst>
              <a:gd name="adj1" fmla="val 50000"/>
            </a:avLst>
          </a:prstGeom>
          <a:ln>
            <a:solidFill>
              <a:srgbClr val="7030A0"/>
            </a:solidFill>
            <a:tailEnd type="none"/>
          </a:ln>
        </p:spPr>
        <p:style>
          <a:lnRef idx="1">
            <a:schemeClr val="accent3"/>
          </a:lnRef>
          <a:fillRef idx="3">
            <a:schemeClr val="accent3"/>
          </a:fillRef>
          <a:effectRef idx="2">
            <a:schemeClr val="accent3"/>
          </a:effectRef>
          <a:fontRef idx="minor">
            <a:schemeClr val="lt1"/>
          </a:fontRef>
        </p:style>
      </p:cxnSp>
      <p:cxnSp>
        <p:nvCxnSpPr>
          <p:cNvPr id="60" name="Shape 59"/>
          <p:cNvCxnSpPr>
            <a:stCxn id="20" idx="2"/>
            <a:endCxn id="9" idx="1"/>
          </p:cNvCxnSpPr>
          <p:nvPr/>
        </p:nvCxnSpPr>
        <p:spPr bwMode="auto">
          <a:xfrm rot="16200000" flipH="1">
            <a:off x="2558405" y="3267076"/>
            <a:ext cx="707926" cy="726976"/>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64" name="Shape 63"/>
          <p:cNvCxnSpPr>
            <a:stCxn id="35" idx="1"/>
            <a:endCxn id="11" idx="1"/>
          </p:cNvCxnSpPr>
          <p:nvPr/>
        </p:nvCxnSpPr>
        <p:spPr bwMode="auto">
          <a:xfrm rot="10800000" flipH="1" flipV="1">
            <a:off x="228600" y="2133600"/>
            <a:ext cx="1524000" cy="3004066"/>
          </a:xfrm>
          <a:prstGeom prst="bentConnector3">
            <a:avLst>
              <a:gd name="adj1" fmla="val -8077"/>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76" name="Shape 75"/>
          <p:cNvCxnSpPr>
            <a:stCxn id="35" idx="2"/>
            <a:endCxn id="20" idx="1"/>
          </p:cNvCxnSpPr>
          <p:nvPr/>
        </p:nvCxnSpPr>
        <p:spPr bwMode="auto">
          <a:xfrm rot="16200000" flipH="1">
            <a:off x="1152525" y="2276475"/>
            <a:ext cx="514350" cy="8382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sp>
        <p:nvSpPr>
          <p:cNvPr id="86" name="Rectangle 85"/>
          <p:cNvSpPr/>
          <p:nvPr/>
        </p:nvSpPr>
        <p:spPr bwMode="auto">
          <a:xfrm>
            <a:off x="4953000" y="3581400"/>
            <a:ext cx="1066800"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Register</a:t>
            </a:r>
            <a:endParaRPr lang="en-US" dirty="0">
              <a:solidFill>
                <a:schemeClr val="bg1"/>
              </a:solidFill>
            </a:endParaRPr>
          </a:p>
        </p:txBody>
      </p:sp>
      <p:sp>
        <p:nvSpPr>
          <p:cNvPr id="94" name="Rectangle 93"/>
          <p:cNvSpPr/>
          <p:nvPr/>
        </p:nvSpPr>
        <p:spPr bwMode="auto">
          <a:xfrm>
            <a:off x="6400800" y="3581400"/>
            <a:ext cx="1066800"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SP3HL BJS</a:t>
            </a:r>
            <a:endParaRPr lang="en-US" dirty="0">
              <a:solidFill>
                <a:schemeClr val="bg1"/>
              </a:solidFill>
            </a:endParaRPr>
          </a:p>
        </p:txBody>
      </p:sp>
      <p:sp>
        <p:nvSpPr>
          <p:cNvPr id="95" name="Rectangle 94"/>
          <p:cNvSpPr/>
          <p:nvPr/>
        </p:nvSpPr>
        <p:spPr bwMode="auto">
          <a:xfrm>
            <a:off x="7848600" y="3581400"/>
            <a:ext cx="1066800" cy="762000"/>
          </a:xfrm>
          <a:prstGeom prst="rect">
            <a:avLst/>
          </a:prstGeom>
          <a:solidFill>
            <a:srgbClr val="30ACF8"/>
          </a:solidFill>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rPr>
              <a:t>MPHL BJS</a:t>
            </a:r>
            <a:endParaRPr lang="en-US" dirty="0">
              <a:solidFill>
                <a:schemeClr val="bg1"/>
              </a:solidFill>
            </a:endParaRPr>
          </a:p>
        </p:txBody>
      </p:sp>
      <p:cxnSp>
        <p:nvCxnSpPr>
          <p:cNvPr id="145" name="Straight Arrow Connector 144"/>
          <p:cNvCxnSpPr>
            <a:stCxn id="86" idx="3"/>
            <a:endCxn id="94" idx="1"/>
          </p:cNvCxnSpPr>
          <p:nvPr/>
        </p:nvCxnSpPr>
        <p:spPr>
          <a:xfrm>
            <a:off x="6019800" y="3962400"/>
            <a:ext cx="3810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a:stCxn id="94" idx="3"/>
            <a:endCxn id="95" idx="1"/>
          </p:cNvCxnSpPr>
          <p:nvPr/>
        </p:nvCxnSpPr>
        <p:spPr>
          <a:xfrm>
            <a:off x="7467600" y="3962400"/>
            <a:ext cx="3810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a:off x="4572000" y="3962400"/>
            <a:ext cx="304800" cy="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157" name="Flowchart: Document 156"/>
          <p:cNvSpPr/>
          <p:nvPr/>
        </p:nvSpPr>
        <p:spPr>
          <a:xfrm>
            <a:off x="5715000" y="4724400"/>
            <a:ext cx="1676400" cy="838200"/>
          </a:xfrm>
          <a:prstGeom prst="flowChartDocument">
            <a:avLst/>
          </a:prstGeom>
          <a:solidFill>
            <a:srgbClr val="5154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t>Persetujuan</a:t>
            </a:r>
            <a:r>
              <a:rPr lang="en-US" sz="1600" dirty="0" smtClean="0"/>
              <a:t> MPHL BJS</a:t>
            </a:r>
          </a:p>
          <a:p>
            <a:pPr algn="ctr"/>
            <a:r>
              <a:rPr lang="en-US" sz="1600" dirty="0" smtClean="0"/>
              <a:t>(KPPN)</a:t>
            </a:r>
            <a:endParaRPr lang="en-US" sz="1600" dirty="0"/>
          </a:p>
        </p:txBody>
      </p:sp>
      <p:cxnSp>
        <p:nvCxnSpPr>
          <p:cNvPr id="160" name="Shape 159"/>
          <p:cNvCxnSpPr>
            <a:stCxn id="95" idx="2"/>
            <a:endCxn id="157" idx="3"/>
          </p:cNvCxnSpPr>
          <p:nvPr/>
        </p:nvCxnSpPr>
        <p:spPr bwMode="auto">
          <a:xfrm rot="5400000">
            <a:off x="7486650" y="4248150"/>
            <a:ext cx="800100" cy="9906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64" name="Shape 163"/>
          <p:cNvCxnSpPr>
            <a:stCxn id="157" idx="1"/>
            <a:endCxn id="9" idx="2"/>
          </p:cNvCxnSpPr>
          <p:nvPr/>
        </p:nvCxnSpPr>
        <p:spPr bwMode="auto">
          <a:xfrm rot="10800000">
            <a:off x="3887924" y="4308376"/>
            <a:ext cx="1827076" cy="835124"/>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77" name="Shape 176"/>
          <p:cNvCxnSpPr/>
          <p:nvPr/>
        </p:nvCxnSpPr>
        <p:spPr bwMode="auto">
          <a:xfrm flipV="1">
            <a:off x="3048000" y="4343400"/>
            <a:ext cx="609600" cy="794266"/>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83" name="Shape 182"/>
          <p:cNvCxnSpPr>
            <a:stCxn id="20" idx="0"/>
            <a:endCxn id="14" idx="1"/>
          </p:cNvCxnSpPr>
          <p:nvPr/>
        </p:nvCxnSpPr>
        <p:spPr bwMode="auto">
          <a:xfrm rot="5400000" flipH="1" flipV="1">
            <a:off x="2482180" y="2086001"/>
            <a:ext cx="609600" cy="476200"/>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86" name="Shape 185"/>
          <p:cNvCxnSpPr>
            <a:stCxn id="14" idx="0"/>
            <a:endCxn id="31" idx="1"/>
          </p:cNvCxnSpPr>
          <p:nvPr/>
        </p:nvCxnSpPr>
        <p:spPr bwMode="auto">
          <a:xfrm rot="5400000" flipH="1" flipV="1">
            <a:off x="4127258" y="1079259"/>
            <a:ext cx="174848" cy="1019436"/>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189" name="Shape 188"/>
          <p:cNvCxnSpPr>
            <a:stCxn id="31" idx="3"/>
            <a:endCxn id="17" idx="0"/>
          </p:cNvCxnSpPr>
          <p:nvPr/>
        </p:nvCxnSpPr>
        <p:spPr bwMode="auto">
          <a:xfrm>
            <a:off x="6934200" y="1501552"/>
            <a:ext cx="914400" cy="251048"/>
          </a:xfrm>
          <a:prstGeom prst="bentConnector2">
            <a:avLst/>
          </a:prstGeom>
          <a:ln>
            <a:solidFill>
              <a:srgbClr val="7030A0"/>
            </a:solidFill>
            <a:tailEnd type="arrow"/>
          </a:ln>
        </p:spPr>
        <p:style>
          <a:lnRef idx="1">
            <a:schemeClr val="accent3"/>
          </a:lnRef>
          <a:fillRef idx="3">
            <a:schemeClr val="accent3"/>
          </a:fillRef>
          <a:effectRef idx="2">
            <a:schemeClr val="accent3"/>
          </a:effectRef>
          <a:fontRef idx="minor">
            <a:schemeClr val="lt1"/>
          </a:fontRef>
        </p:style>
      </p:cxnSp>
    </p:spTree>
    <p:extLst>
      <p:ext uri="{BB962C8B-B14F-4D97-AF65-F5344CB8AC3E}">
        <p14:creationId xmlns:p14="http://schemas.microsoft.com/office/powerpoint/2010/main" xmlns="" val="25591536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ctrTitle" idx="4294967295"/>
          </p:nvPr>
        </p:nvSpPr>
        <p:spPr>
          <a:xfrm>
            <a:off x="0" y="228600"/>
            <a:ext cx="9144000" cy="609600"/>
          </a:xfrm>
        </p:spPr>
        <p:txBody>
          <a:bodyPr>
            <a:normAutofit/>
          </a:bodyPr>
          <a:lstStyle/>
          <a:p>
            <a:pPr algn="ctr" eaLnBrk="1" hangingPunct="1">
              <a:defRPr/>
            </a:pPr>
            <a:r>
              <a:rPr lang="en-US" sz="2800" b="1" dirty="0" smtClean="0">
                <a:solidFill>
                  <a:srgbClr val="9900CC"/>
                </a:solidFill>
                <a:effectLst>
                  <a:outerShdw blurRad="50800" dist="50800" dir="18900000" algn="tl" rotWithShape="0">
                    <a:schemeClr val="tx2">
                      <a:alpha val="43000"/>
                    </a:schemeClr>
                  </a:outerShdw>
                </a:effectLst>
              </a:rPr>
              <a:t>BAGAN AKUN STANDAR HIBAH </a:t>
            </a:r>
            <a:endParaRPr lang="en-US" sz="2000" b="1" dirty="0" smtClean="0">
              <a:solidFill>
                <a:srgbClr val="9900CC"/>
              </a:solidFill>
            </a:endParaRPr>
          </a:p>
        </p:txBody>
      </p:sp>
      <p:graphicFrame>
        <p:nvGraphicFramePr>
          <p:cNvPr id="29" name="Table 28"/>
          <p:cNvGraphicFramePr>
            <a:graphicFrameLocks noGrp="1"/>
          </p:cNvGraphicFramePr>
          <p:nvPr>
            <p:extLst/>
          </p:nvPr>
        </p:nvGraphicFramePr>
        <p:xfrm>
          <a:off x="5791200" y="2276872"/>
          <a:ext cx="3276600" cy="1574900"/>
        </p:xfrm>
        <a:graphic>
          <a:graphicData uri="http://schemas.openxmlformats.org/drawingml/2006/table">
            <a:tbl>
              <a:tblPr firstRow="1" bandRow="1">
                <a:tableStyleId>{21E4AEA4-8DFA-4A89-87EB-49C32662AFE0}</a:tableStyleId>
              </a:tblPr>
              <a:tblGrid>
                <a:gridCol w="854765"/>
                <a:gridCol w="2421835"/>
              </a:tblGrid>
              <a:tr h="15346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400" b="0" u="none" strike="noStrike" kern="1200" cap="none" spc="0" normalizeH="0" baseline="0" noProof="0" dirty="0" smtClean="0">
                          <a:ln>
                            <a:noFill/>
                          </a:ln>
                          <a:solidFill>
                            <a:schemeClr val="tx1"/>
                          </a:solidFill>
                          <a:effectLst/>
                          <a:uLnTx/>
                          <a:uFillTx/>
                        </a:rPr>
                        <a:t>521XXX</a:t>
                      </a:r>
                      <a:endParaRPr lang="en-US" sz="1400" b="0" dirty="0">
                        <a:solidFill>
                          <a:schemeClr val="tx1"/>
                        </a:solidFill>
                      </a:endParaRPr>
                    </a:p>
                  </a:txBody>
                  <a:tcPr anchor="ctr">
                    <a:solidFill>
                      <a:schemeClr val="accent2">
                        <a:lumMod val="20000"/>
                        <a:lumOff val="80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u="none" strike="noStrike" kern="1200" cap="none" spc="0" normalizeH="0" baseline="0" noProof="0" dirty="0" err="1" smtClean="0">
                          <a:ln>
                            <a:noFill/>
                          </a:ln>
                          <a:solidFill>
                            <a:schemeClr val="tx1"/>
                          </a:solidFill>
                          <a:effectLst/>
                          <a:uLnTx/>
                          <a:uFillTx/>
                          <a:latin typeface="+mn-lt"/>
                          <a:ea typeface="+mn-ea"/>
                          <a:cs typeface="+mn-cs"/>
                        </a:rPr>
                        <a:t>Belanja</a:t>
                      </a:r>
                      <a:r>
                        <a:rPr kumimoji="0" lang="en-US" sz="1400" b="0" u="none" strike="noStrike" kern="1200" cap="none" spc="0" normalizeH="0" baseline="0" noProof="0" dirty="0" smtClean="0">
                          <a:ln>
                            <a:noFill/>
                          </a:ln>
                          <a:solidFill>
                            <a:schemeClr val="tx1"/>
                          </a:solidFill>
                          <a:effectLst/>
                          <a:uLnTx/>
                          <a:uFillTx/>
                          <a:latin typeface="+mn-lt"/>
                          <a:ea typeface="+mn-ea"/>
                          <a:cs typeface="+mn-cs"/>
                        </a:rPr>
                        <a:t> </a:t>
                      </a:r>
                      <a:r>
                        <a:rPr kumimoji="0" lang="en-US" sz="1400" b="0" u="none" strike="noStrike" kern="1200" cap="none" spc="0" normalizeH="0" baseline="0" noProof="0" dirty="0" err="1" smtClean="0">
                          <a:ln>
                            <a:noFill/>
                          </a:ln>
                          <a:solidFill>
                            <a:schemeClr val="tx1"/>
                          </a:solidFill>
                          <a:effectLst/>
                          <a:uLnTx/>
                          <a:uFillTx/>
                          <a:latin typeface="+mn-lt"/>
                          <a:ea typeface="+mn-ea"/>
                          <a:cs typeface="+mn-cs"/>
                        </a:rPr>
                        <a:t>Barang</a:t>
                      </a:r>
                      <a:r>
                        <a:rPr kumimoji="0" lang="en-US" sz="1400" b="0" u="none" strike="noStrike" kern="1200" cap="none" spc="0" normalizeH="0" baseline="0" noProof="0" dirty="0" smtClean="0">
                          <a:ln>
                            <a:noFill/>
                          </a:ln>
                          <a:solidFill>
                            <a:schemeClr val="tx1"/>
                          </a:solidFill>
                          <a:effectLst/>
                          <a:uLnTx/>
                          <a:uFillTx/>
                          <a:latin typeface="+mn-lt"/>
                          <a:ea typeface="+mn-ea"/>
                          <a:cs typeface="+mn-cs"/>
                        </a:rPr>
                        <a:t> </a:t>
                      </a:r>
                      <a:r>
                        <a:rPr kumimoji="0" lang="en-US" sz="1400" b="0" u="none" strike="noStrike" kern="1200" cap="none" spc="0" normalizeH="0" baseline="0" noProof="0" dirty="0" err="1" smtClean="0">
                          <a:ln>
                            <a:noFill/>
                          </a:ln>
                          <a:solidFill>
                            <a:schemeClr val="tx1"/>
                          </a:solidFill>
                          <a:effectLst/>
                          <a:uLnTx/>
                          <a:uFillTx/>
                          <a:latin typeface="+mn-lt"/>
                          <a:ea typeface="+mn-ea"/>
                          <a:cs typeface="+mn-cs"/>
                        </a:rPr>
                        <a:t>dan</a:t>
                      </a:r>
                      <a:r>
                        <a:rPr kumimoji="0" lang="en-US" sz="1400" b="0" u="none" strike="noStrike" kern="1200" cap="none" spc="0" normalizeH="0" baseline="0" noProof="0" dirty="0" smtClean="0">
                          <a:ln>
                            <a:noFill/>
                          </a:ln>
                          <a:solidFill>
                            <a:schemeClr val="tx1"/>
                          </a:solidFill>
                          <a:effectLst/>
                          <a:uLnTx/>
                          <a:uFillTx/>
                          <a:latin typeface="+mn-lt"/>
                          <a:ea typeface="+mn-ea"/>
                          <a:cs typeface="+mn-cs"/>
                        </a:rPr>
                        <a:t> </a:t>
                      </a:r>
                      <a:r>
                        <a:rPr kumimoji="0" lang="en-US" sz="1400" b="0" u="none" strike="noStrike" kern="1200" cap="none" spc="0" normalizeH="0" baseline="0" noProof="0" dirty="0" err="1" smtClean="0">
                          <a:ln>
                            <a:noFill/>
                          </a:ln>
                          <a:solidFill>
                            <a:schemeClr val="tx1"/>
                          </a:solidFill>
                          <a:effectLst/>
                          <a:uLnTx/>
                          <a:uFillTx/>
                          <a:latin typeface="+mn-lt"/>
                          <a:ea typeface="+mn-ea"/>
                          <a:cs typeface="+mn-cs"/>
                        </a:rPr>
                        <a:t>Jasa</a:t>
                      </a:r>
                      <a:endParaRPr kumimoji="0" lang="en-US" sz="1400" b="0" u="none" strike="noStrike" kern="1200" cap="none" spc="0" normalizeH="0" baseline="0" noProof="0" dirty="0" smtClean="0">
                        <a:ln>
                          <a:noFill/>
                        </a:ln>
                        <a:solidFill>
                          <a:schemeClr val="tx1"/>
                        </a:solidFill>
                        <a:effectLst/>
                        <a:uLnTx/>
                        <a:uFillTx/>
                        <a:latin typeface="+mn-lt"/>
                        <a:ea typeface="+mn-ea"/>
                        <a:cs typeface="+mn-cs"/>
                      </a:endParaRPr>
                    </a:p>
                  </a:txBody>
                  <a:tcPr>
                    <a:solidFill>
                      <a:schemeClr val="accent2">
                        <a:lumMod val="20000"/>
                        <a:lumOff val="80000"/>
                      </a:schemeClr>
                    </a:solidFill>
                  </a:tcPr>
                </a:tc>
              </a:tr>
              <a:tr h="15346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dirty="0" smtClean="0">
                          <a:solidFill>
                            <a:schemeClr val="tx1"/>
                          </a:solidFill>
                        </a:rPr>
                        <a:t>526XXX</a:t>
                      </a:r>
                      <a:endParaRPr lang="en-US" sz="1400" b="0" dirty="0">
                        <a:solidFill>
                          <a:schemeClr val="tx1"/>
                        </a:solidFill>
                      </a:endParaRPr>
                    </a:p>
                  </a:txBody>
                  <a:tcPr anchor="ctr">
                    <a:solidFill>
                      <a:schemeClr val="accent2">
                        <a:lumMod val="20000"/>
                        <a:lumOff val="80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u="none" strike="noStrike" kern="1200" cap="none" spc="0" normalizeH="0" baseline="0" noProof="0" dirty="0" err="1" smtClean="0">
                          <a:ln>
                            <a:noFill/>
                          </a:ln>
                          <a:solidFill>
                            <a:schemeClr val="tx1"/>
                          </a:solidFill>
                          <a:effectLst/>
                          <a:uLnTx/>
                          <a:uFillTx/>
                          <a:latin typeface="+mn-lt"/>
                          <a:ea typeface="+mn-ea"/>
                          <a:cs typeface="+mn-cs"/>
                        </a:rPr>
                        <a:t>Belanja</a:t>
                      </a:r>
                      <a:r>
                        <a:rPr kumimoji="0" lang="en-US" sz="1400" b="0" u="none" strike="noStrike" kern="1200" cap="none" spc="0" normalizeH="0" baseline="0" noProof="0" dirty="0" smtClean="0">
                          <a:ln>
                            <a:noFill/>
                          </a:ln>
                          <a:solidFill>
                            <a:schemeClr val="tx1"/>
                          </a:solidFill>
                          <a:effectLst/>
                          <a:uLnTx/>
                          <a:uFillTx/>
                          <a:latin typeface="+mn-lt"/>
                          <a:ea typeface="+mn-ea"/>
                          <a:cs typeface="+mn-cs"/>
                        </a:rPr>
                        <a:t> </a:t>
                      </a:r>
                      <a:r>
                        <a:rPr kumimoji="0" lang="en-US" sz="1400" b="0" u="none" strike="noStrike" kern="1200" cap="none" spc="0" normalizeH="0" baseline="0" noProof="0" dirty="0" err="1" smtClean="0">
                          <a:ln>
                            <a:noFill/>
                          </a:ln>
                          <a:solidFill>
                            <a:schemeClr val="tx1"/>
                          </a:solidFill>
                          <a:effectLst/>
                          <a:uLnTx/>
                          <a:uFillTx/>
                          <a:latin typeface="+mn-lt"/>
                          <a:ea typeface="+mn-ea"/>
                          <a:cs typeface="+mn-cs"/>
                        </a:rPr>
                        <a:t>Barang</a:t>
                      </a:r>
                      <a:r>
                        <a:rPr kumimoji="0" lang="en-US" sz="1400" b="0" u="none" strike="noStrike" kern="1200" cap="none" spc="0" normalizeH="0" baseline="0" noProof="0" dirty="0" smtClean="0">
                          <a:ln>
                            <a:noFill/>
                          </a:ln>
                          <a:solidFill>
                            <a:schemeClr val="tx1"/>
                          </a:solidFill>
                          <a:effectLst/>
                          <a:uLnTx/>
                          <a:uFillTx/>
                          <a:latin typeface="+mn-lt"/>
                          <a:ea typeface="+mn-ea"/>
                          <a:cs typeface="+mn-cs"/>
                        </a:rPr>
                        <a:t> </a:t>
                      </a:r>
                      <a:r>
                        <a:rPr kumimoji="0" lang="en-US" sz="1400" b="0" u="none" strike="noStrike" kern="1200" cap="none" spc="0" normalizeH="0" baseline="0" noProof="0" dirty="0" err="1" smtClean="0">
                          <a:ln>
                            <a:noFill/>
                          </a:ln>
                          <a:solidFill>
                            <a:schemeClr val="tx1"/>
                          </a:solidFill>
                          <a:effectLst/>
                          <a:uLnTx/>
                          <a:uFillTx/>
                          <a:latin typeface="+mn-lt"/>
                          <a:ea typeface="+mn-ea"/>
                          <a:cs typeface="+mn-cs"/>
                        </a:rPr>
                        <a:t>untuk</a:t>
                      </a:r>
                      <a:r>
                        <a:rPr kumimoji="0" lang="en-US" sz="1400" b="0" u="none" strike="noStrike" kern="1200" cap="none" spc="0" normalizeH="0" baseline="0" noProof="0" dirty="0" smtClean="0">
                          <a:ln>
                            <a:noFill/>
                          </a:ln>
                          <a:solidFill>
                            <a:schemeClr val="tx1"/>
                          </a:solidFill>
                          <a:effectLst/>
                          <a:uLnTx/>
                          <a:uFillTx/>
                          <a:latin typeface="+mn-lt"/>
                          <a:ea typeface="+mn-ea"/>
                          <a:cs typeface="+mn-cs"/>
                        </a:rPr>
                        <a:t> </a:t>
                      </a:r>
                      <a:r>
                        <a:rPr kumimoji="0" lang="en-US" sz="1400" b="0" u="none" strike="noStrike" kern="1200" cap="none" spc="0" normalizeH="0" baseline="0" noProof="0" dirty="0" err="1" smtClean="0">
                          <a:ln>
                            <a:noFill/>
                          </a:ln>
                          <a:solidFill>
                            <a:schemeClr val="tx1"/>
                          </a:solidFill>
                          <a:effectLst/>
                          <a:uLnTx/>
                          <a:uFillTx/>
                          <a:latin typeface="+mn-lt"/>
                          <a:ea typeface="+mn-ea"/>
                          <a:cs typeface="+mn-cs"/>
                        </a:rPr>
                        <a:t>diserahkan</a:t>
                      </a:r>
                      <a:r>
                        <a:rPr kumimoji="0" lang="en-US" sz="1400" b="0" u="none" strike="noStrike" kern="1200" cap="none" spc="0" normalizeH="0" baseline="0" noProof="0" dirty="0" smtClean="0">
                          <a:ln>
                            <a:noFill/>
                          </a:ln>
                          <a:solidFill>
                            <a:schemeClr val="tx1"/>
                          </a:solidFill>
                          <a:effectLst/>
                          <a:uLnTx/>
                          <a:uFillTx/>
                          <a:latin typeface="+mn-lt"/>
                          <a:ea typeface="+mn-ea"/>
                          <a:cs typeface="+mn-cs"/>
                        </a:rPr>
                        <a:t> </a:t>
                      </a:r>
                      <a:r>
                        <a:rPr kumimoji="0" lang="en-US" sz="1400" b="0" u="none" strike="noStrike" kern="1200" cap="none" spc="0" normalizeH="0" baseline="0" noProof="0" dirty="0" err="1" smtClean="0">
                          <a:ln>
                            <a:noFill/>
                          </a:ln>
                          <a:solidFill>
                            <a:schemeClr val="tx1"/>
                          </a:solidFill>
                          <a:effectLst/>
                          <a:uLnTx/>
                          <a:uFillTx/>
                          <a:latin typeface="+mn-lt"/>
                          <a:ea typeface="+mn-ea"/>
                          <a:cs typeface="+mn-cs"/>
                        </a:rPr>
                        <a:t>kepada</a:t>
                      </a:r>
                      <a:r>
                        <a:rPr kumimoji="0" lang="en-US" sz="1400" b="0" u="none" strike="noStrike" kern="1200" cap="none" spc="0" normalizeH="0" baseline="0" noProof="0" dirty="0" smtClean="0">
                          <a:ln>
                            <a:noFill/>
                          </a:ln>
                          <a:solidFill>
                            <a:schemeClr val="tx1"/>
                          </a:solidFill>
                          <a:effectLst/>
                          <a:uLnTx/>
                          <a:uFillTx/>
                          <a:latin typeface="+mn-lt"/>
                          <a:ea typeface="+mn-ea"/>
                          <a:cs typeface="+mn-cs"/>
                        </a:rPr>
                        <a:t> </a:t>
                      </a:r>
                      <a:r>
                        <a:rPr kumimoji="0" lang="en-US" sz="1400" b="0" u="none" strike="noStrike" kern="1200" cap="none" spc="0" normalizeH="0" baseline="0" noProof="0" dirty="0" err="1" smtClean="0">
                          <a:ln>
                            <a:noFill/>
                          </a:ln>
                          <a:solidFill>
                            <a:schemeClr val="tx1"/>
                          </a:solidFill>
                          <a:effectLst/>
                          <a:uLnTx/>
                          <a:uFillTx/>
                          <a:latin typeface="+mn-lt"/>
                          <a:ea typeface="+mn-ea"/>
                          <a:cs typeface="+mn-cs"/>
                        </a:rPr>
                        <a:t>Masyarakat</a:t>
                      </a:r>
                      <a:r>
                        <a:rPr kumimoji="0" lang="en-US" sz="1400" b="0" u="none" strike="noStrike" kern="1200" cap="none" spc="0" normalizeH="0" baseline="0" noProof="0" dirty="0" smtClean="0">
                          <a:ln>
                            <a:noFill/>
                          </a:ln>
                          <a:solidFill>
                            <a:schemeClr val="tx1"/>
                          </a:solidFill>
                          <a:effectLst/>
                          <a:uLnTx/>
                          <a:uFillTx/>
                          <a:latin typeface="+mn-lt"/>
                          <a:ea typeface="+mn-ea"/>
                          <a:cs typeface="+mn-cs"/>
                        </a:rPr>
                        <a:t>/ </a:t>
                      </a:r>
                      <a:r>
                        <a:rPr kumimoji="0" lang="en-US" sz="1400" b="0" u="none" strike="noStrike" kern="1200" cap="none" spc="0" normalizeH="0" baseline="0" noProof="0" dirty="0" err="1" smtClean="0">
                          <a:ln>
                            <a:noFill/>
                          </a:ln>
                          <a:solidFill>
                            <a:schemeClr val="tx1"/>
                          </a:solidFill>
                          <a:effectLst/>
                          <a:uLnTx/>
                          <a:uFillTx/>
                          <a:latin typeface="+mn-lt"/>
                          <a:ea typeface="+mn-ea"/>
                          <a:cs typeface="+mn-cs"/>
                        </a:rPr>
                        <a:t>Pemda</a:t>
                      </a:r>
                      <a:endParaRPr kumimoji="0" lang="en-US" sz="1400" b="0" u="none" strike="noStrike" kern="1200" cap="none" spc="0" normalizeH="0" baseline="0" noProof="0" dirty="0" smtClean="0">
                        <a:ln>
                          <a:noFill/>
                        </a:ln>
                        <a:solidFill>
                          <a:schemeClr val="tx1"/>
                        </a:solidFill>
                        <a:effectLst/>
                        <a:uLnTx/>
                        <a:uFillTx/>
                        <a:latin typeface="+mn-lt"/>
                        <a:ea typeface="+mn-ea"/>
                        <a:cs typeface="+mn-cs"/>
                      </a:endParaRPr>
                    </a:p>
                  </a:txBody>
                  <a:tcPr>
                    <a:solidFill>
                      <a:schemeClr val="accent2">
                        <a:lumMod val="20000"/>
                        <a:lumOff val="80000"/>
                      </a:schemeClr>
                    </a:solidFill>
                  </a:tcPr>
                </a:tc>
              </a:tr>
              <a:tr h="538580">
                <a:tc>
                  <a:txBody>
                    <a:bodyPr/>
                    <a:lstStyle/>
                    <a:p>
                      <a:pPr marL="0" marR="0" algn="ctr">
                        <a:lnSpc>
                          <a:spcPct val="150000"/>
                        </a:lnSpc>
                        <a:spcBef>
                          <a:spcPts val="0"/>
                        </a:spcBef>
                        <a:spcAft>
                          <a:spcPts val="0"/>
                        </a:spcAft>
                      </a:pPr>
                      <a:r>
                        <a:rPr lang="en-US" sz="1400" dirty="0" smtClean="0"/>
                        <a:t>53XXXX</a:t>
                      </a:r>
                      <a:endParaRPr lang="en-US" sz="1400" dirty="0">
                        <a:solidFill>
                          <a:schemeClr val="bg1"/>
                        </a:solidFill>
                        <a:latin typeface="Trebuchet MS"/>
                        <a:ea typeface="Times New Roman"/>
                        <a:cs typeface="Times New Roman"/>
                      </a:endParaRPr>
                    </a:p>
                  </a:txBody>
                  <a:tcPr marL="68580" marR="68580" marT="0" marB="0" anchor="ctr">
                    <a:solidFill>
                      <a:schemeClr val="accent2">
                        <a:lumMod val="20000"/>
                        <a:lumOff val="80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u="none" strike="noStrike" kern="1200" cap="none" spc="0" normalizeH="0" baseline="0" noProof="0" dirty="0" err="1" smtClean="0">
                          <a:ln>
                            <a:noFill/>
                          </a:ln>
                          <a:solidFill>
                            <a:schemeClr val="tx1"/>
                          </a:solidFill>
                          <a:effectLst/>
                          <a:uLnTx/>
                          <a:uFillTx/>
                          <a:latin typeface="+mn-lt"/>
                          <a:ea typeface="+mn-ea"/>
                          <a:cs typeface="+mn-cs"/>
                        </a:rPr>
                        <a:t>Belanja</a:t>
                      </a:r>
                      <a:r>
                        <a:rPr kumimoji="0" lang="en-US" sz="1400" b="0" u="none" strike="noStrike" kern="1200" cap="none" spc="0" normalizeH="0" baseline="0" noProof="0" dirty="0" smtClean="0">
                          <a:ln>
                            <a:noFill/>
                          </a:ln>
                          <a:solidFill>
                            <a:schemeClr val="tx1"/>
                          </a:solidFill>
                          <a:effectLst/>
                          <a:uLnTx/>
                          <a:uFillTx/>
                          <a:latin typeface="+mn-lt"/>
                          <a:ea typeface="+mn-ea"/>
                          <a:cs typeface="+mn-cs"/>
                        </a:rPr>
                        <a:t> Modal</a:t>
                      </a:r>
                    </a:p>
                  </a:txBody>
                  <a:tcPr marL="68580" marR="68580" marT="0" marB="0" anchor="ctr">
                    <a:solidFill>
                      <a:schemeClr val="accent2">
                        <a:lumMod val="20000"/>
                        <a:lumOff val="80000"/>
                      </a:schemeClr>
                    </a:solidFill>
                  </a:tcPr>
                </a:tc>
              </a:tr>
            </a:tbl>
          </a:graphicData>
        </a:graphic>
      </p:graphicFrame>
      <p:graphicFrame>
        <p:nvGraphicFramePr>
          <p:cNvPr id="62" name="Table 61"/>
          <p:cNvGraphicFramePr>
            <a:graphicFrameLocks noGrp="1"/>
          </p:cNvGraphicFramePr>
          <p:nvPr>
            <p:extLst/>
          </p:nvPr>
        </p:nvGraphicFramePr>
        <p:xfrm>
          <a:off x="5791200" y="1617099"/>
          <a:ext cx="3276600" cy="370840"/>
        </p:xfrm>
        <a:graphic>
          <a:graphicData uri="http://schemas.openxmlformats.org/drawingml/2006/table">
            <a:tbl>
              <a:tblPr firstRow="1" bandRow="1">
                <a:tableStyleId>{5C22544A-7EE6-4342-B048-85BDC9FD1C3A}</a:tableStyleId>
              </a:tblPr>
              <a:tblGrid>
                <a:gridCol w="854765"/>
                <a:gridCol w="2421835"/>
              </a:tblGrid>
              <a:tr h="370840">
                <a:tc>
                  <a:txBody>
                    <a:bodyPr/>
                    <a:lstStyle/>
                    <a:p>
                      <a:r>
                        <a:rPr lang="en-US" dirty="0" smtClean="0"/>
                        <a:t>AKUN</a:t>
                      </a:r>
                      <a:endParaRPr lang="en-US" dirty="0"/>
                    </a:p>
                  </a:txBody>
                  <a:tcPr/>
                </a:tc>
                <a:tc>
                  <a:txBody>
                    <a:bodyPr/>
                    <a:lstStyle/>
                    <a:p>
                      <a:pPr algn="ctr"/>
                      <a:r>
                        <a:rPr lang="en-US" dirty="0" smtClean="0"/>
                        <a:t>URAIAN</a:t>
                      </a:r>
                      <a:endParaRPr lang="en-US" dirty="0"/>
                    </a:p>
                  </a:txBody>
                  <a:tcPr/>
                </a:tc>
              </a:tr>
            </a:tbl>
          </a:graphicData>
        </a:graphic>
      </p:graphicFrame>
      <p:sp>
        <p:nvSpPr>
          <p:cNvPr id="10" name="Title 1"/>
          <p:cNvSpPr txBox="1">
            <a:spLocks/>
          </p:cNvSpPr>
          <p:nvPr/>
        </p:nvSpPr>
        <p:spPr bwMode="auto">
          <a:xfrm>
            <a:off x="563488" y="914400"/>
            <a:ext cx="8351912" cy="6095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rmAutofit/>
          </a:bodyPr>
          <a:lstStyle>
            <a:lvl1pPr algn="l" rtl="0" eaLnBrk="1" fontAlgn="base" hangingPunct="1">
              <a:spcBef>
                <a:spcPct val="0"/>
              </a:spcBef>
              <a:spcAft>
                <a:spcPct val="0"/>
              </a:spcAft>
              <a:defRPr sz="2400">
                <a:solidFill>
                  <a:schemeClr val="tx2"/>
                </a:solidFill>
                <a:latin typeface="+mj-lt"/>
                <a:ea typeface="+mj-ea"/>
                <a:cs typeface="+mj-cs"/>
              </a:defRPr>
            </a:lvl1pPr>
            <a:lvl2pPr algn="l" rtl="0" eaLnBrk="1" fontAlgn="base" hangingPunct="1">
              <a:spcBef>
                <a:spcPct val="0"/>
              </a:spcBef>
              <a:spcAft>
                <a:spcPct val="0"/>
              </a:spcAft>
              <a:defRPr sz="2400">
                <a:solidFill>
                  <a:schemeClr val="tx2"/>
                </a:solidFill>
                <a:latin typeface="微软雅黑" pitchFamily="2" charset="-122"/>
                <a:ea typeface="微软雅黑" pitchFamily="2" charset="-122"/>
              </a:defRPr>
            </a:lvl2pPr>
            <a:lvl3pPr algn="l" rtl="0" eaLnBrk="1" fontAlgn="base" hangingPunct="1">
              <a:spcBef>
                <a:spcPct val="0"/>
              </a:spcBef>
              <a:spcAft>
                <a:spcPct val="0"/>
              </a:spcAft>
              <a:defRPr sz="2400">
                <a:solidFill>
                  <a:schemeClr val="tx2"/>
                </a:solidFill>
                <a:latin typeface="微软雅黑" pitchFamily="2" charset="-122"/>
                <a:ea typeface="微软雅黑" pitchFamily="2" charset="-122"/>
              </a:defRPr>
            </a:lvl3pPr>
            <a:lvl4pPr algn="l" rtl="0" eaLnBrk="1" fontAlgn="base" hangingPunct="1">
              <a:spcBef>
                <a:spcPct val="0"/>
              </a:spcBef>
              <a:spcAft>
                <a:spcPct val="0"/>
              </a:spcAft>
              <a:defRPr sz="2400">
                <a:solidFill>
                  <a:schemeClr val="tx2"/>
                </a:solidFill>
                <a:latin typeface="微软雅黑" pitchFamily="2" charset="-122"/>
                <a:ea typeface="微软雅黑" pitchFamily="2" charset="-122"/>
              </a:defRPr>
            </a:lvl4pPr>
            <a:lvl5pPr algn="l" rtl="0" eaLnBrk="1" fontAlgn="base" hangingPunct="1">
              <a:spcBef>
                <a:spcPct val="0"/>
              </a:spcBef>
              <a:spcAft>
                <a:spcPct val="0"/>
              </a:spcAft>
              <a:defRPr sz="2400">
                <a:solidFill>
                  <a:schemeClr val="tx2"/>
                </a:solidFill>
                <a:latin typeface="微软雅黑" pitchFamily="2" charset="-122"/>
                <a:ea typeface="微软雅黑" pitchFamily="2" charset="-122"/>
              </a:defRPr>
            </a:lvl5pPr>
            <a:lvl6pPr marL="457200" algn="l" rtl="0" eaLnBrk="1" fontAlgn="base" hangingPunct="1">
              <a:spcBef>
                <a:spcPct val="0"/>
              </a:spcBef>
              <a:spcAft>
                <a:spcPct val="0"/>
              </a:spcAft>
              <a:defRPr sz="2400">
                <a:solidFill>
                  <a:schemeClr val="tx2"/>
                </a:solidFill>
                <a:latin typeface="微软雅黑" pitchFamily="2" charset="-122"/>
                <a:ea typeface="微软雅黑" pitchFamily="2" charset="-122"/>
              </a:defRPr>
            </a:lvl6pPr>
            <a:lvl7pPr marL="914400" algn="l" rtl="0" eaLnBrk="1" fontAlgn="base" hangingPunct="1">
              <a:spcBef>
                <a:spcPct val="0"/>
              </a:spcBef>
              <a:spcAft>
                <a:spcPct val="0"/>
              </a:spcAft>
              <a:defRPr sz="2400">
                <a:solidFill>
                  <a:schemeClr val="tx2"/>
                </a:solidFill>
                <a:latin typeface="微软雅黑" pitchFamily="2" charset="-122"/>
                <a:ea typeface="微软雅黑" pitchFamily="2" charset="-122"/>
              </a:defRPr>
            </a:lvl7pPr>
            <a:lvl8pPr marL="1371600" algn="l" rtl="0" eaLnBrk="1" fontAlgn="base" hangingPunct="1">
              <a:spcBef>
                <a:spcPct val="0"/>
              </a:spcBef>
              <a:spcAft>
                <a:spcPct val="0"/>
              </a:spcAft>
              <a:defRPr sz="2400">
                <a:solidFill>
                  <a:schemeClr val="tx2"/>
                </a:solidFill>
                <a:latin typeface="微软雅黑" pitchFamily="2" charset="-122"/>
                <a:ea typeface="微软雅黑" pitchFamily="2" charset="-122"/>
              </a:defRPr>
            </a:lvl8pPr>
            <a:lvl9pPr marL="1828800" algn="l" rtl="0" eaLnBrk="1" fontAlgn="base" hangingPunct="1">
              <a:spcBef>
                <a:spcPct val="0"/>
              </a:spcBef>
              <a:spcAft>
                <a:spcPct val="0"/>
              </a:spcAft>
              <a:defRPr sz="2400">
                <a:solidFill>
                  <a:schemeClr val="tx2"/>
                </a:solidFill>
                <a:latin typeface="微软雅黑" pitchFamily="2" charset="-122"/>
                <a:ea typeface="微软雅黑" pitchFamily="2" charset="-122"/>
              </a:defRPr>
            </a:lvl9pPr>
          </a:lstStyle>
          <a:p>
            <a:pPr algn="ctr">
              <a:defRPr/>
            </a:pPr>
            <a:r>
              <a:rPr lang="en-US" sz="2000" b="1" kern="0" dirty="0" smtClean="0">
                <a:solidFill>
                  <a:srgbClr val="FF0000"/>
                </a:solidFill>
                <a:effectLst>
                  <a:outerShdw blurRad="50800" dist="50800" dir="18900000" algn="tl" rotWithShape="0">
                    <a:schemeClr val="tx2">
                      <a:alpha val="43000"/>
                    </a:schemeClr>
                  </a:outerShdw>
                </a:effectLst>
              </a:rPr>
              <a:t>PENDAPATAN                                          BELANJA</a:t>
            </a:r>
            <a:endParaRPr lang="en-US" sz="1600" b="1" kern="0" dirty="0" smtClean="0">
              <a:solidFill>
                <a:srgbClr val="FF0000"/>
              </a:solidFill>
            </a:endParaRPr>
          </a:p>
        </p:txBody>
      </p:sp>
      <p:pic>
        <p:nvPicPr>
          <p:cNvPr id="2" name="Picture 1"/>
          <p:cNvPicPr>
            <a:picLocks noChangeAspect="1"/>
          </p:cNvPicPr>
          <p:nvPr/>
        </p:nvPicPr>
        <p:blipFill>
          <a:blip r:embed="rId2" cstate="print"/>
          <a:stretch>
            <a:fillRect/>
          </a:stretch>
        </p:blipFill>
        <p:spPr>
          <a:xfrm>
            <a:off x="0" y="1584130"/>
            <a:ext cx="5638800" cy="5045270"/>
          </a:xfrm>
          <a:prstGeom prst="rect">
            <a:avLst/>
          </a:prstGeom>
        </p:spPr>
      </p:pic>
    </p:spTree>
    <p:extLst>
      <p:ext uri="{BB962C8B-B14F-4D97-AF65-F5344CB8AC3E}">
        <p14:creationId xmlns:p14="http://schemas.microsoft.com/office/powerpoint/2010/main" xmlns="" val="856528943"/>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SUMBER HIBAH</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pic>
        <p:nvPicPr>
          <p:cNvPr id="11" name="Picture 10">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
        <p:nvSpPr>
          <p:cNvPr id="9" name="Rectangle 8"/>
          <p:cNvSpPr/>
          <p:nvPr/>
        </p:nvSpPr>
        <p:spPr bwMode="auto">
          <a:xfrm>
            <a:off x="685800" y="1295400"/>
            <a:ext cx="1752600" cy="2039084"/>
          </a:xfrm>
          <a:prstGeom prst="rect">
            <a:avLst/>
          </a:prstGeom>
          <a:solidFill>
            <a:srgbClr val="1E3C6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bg1"/>
                </a:solidFill>
                <a:effectLst/>
                <a:latin typeface="Raleway" panose="020B0503030101060003" pitchFamily="34" charset="0"/>
              </a:rPr>
              <a:t>DALAM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bg1"/>
                </a:solidFill>
                <a:effectLst/>
                <a:latin typeface="Raleway" panose="020B0503030101060003" pitchFamily="34" charset="0"/>
              </a:rPr>
              <a:t>NEGERI</a:t>
            </a:r>
          </a:p>
        </p:txBody>
      </p:sp>
      <p:sp>
        <p:nvSpPr>
          <p:cNvPr id="12" name="TextBox 11"/>
          <p:cNvSpPr txBox="1"/>
          <p:nvPr/>
        </p:nvSpPr>
        <p:spPr>
          <a:xfrm>
            <a:off x="2438400" y="1272381"/>
            <a:ext cx="6096000" cy="2062103"/>
          </a:xfrm>
          <a:prstGeom prst="rect">
            <a:avLst/>
          </a:prstGeom>
          <a:noFill/>
        </p:spPr>
        <p:txBody>
          <a:bodyPr wrap="square" rtlCol="0">
            <a:spAutoFit/>
          </a:bodyPr>
          <a:lstStyle/>
          <a:p>
            <a:pPr marL="282575" lvl="1" indent="-282575">
              <a:spcBef>
                <a:spcPct val="20000"/>
              </a:spcBef>
              <a:buClr>
                <a:schemeClr val="tx1"/>
              </a:buClr>
              <a:buSzPct val="80000"/>
              <a:buFont typeface="Wingdings 2"/>
              <a:buChar char=""/>
              <a:defRPr/>
            </a:pP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Lembaga</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Keuangan</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Dalam</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Negeri</a:t>
            </a:r>
            <a:endParaRPr lang="en-US" sz="1600" dirty="0">
              <a:solidFill>
                <a:srgbClr val="000000"/>
              </a:solidFill>
              <a:latin typeface="Arial" panose="020B0604020202020204" pitchFamily="34" charset="0"/>
              <a:ea typeface="Tahoma" panose="020B0604030504040204" pitchFamily="34" charset="0"/>
              <a:cs typeface="Arial" panose="020B0604020202020204" pitchFamily="34" charset="0"/>
            </a:endParaRPr>
          </a:p>
          <a:p>
            <a:pPr marL="282575" lvl="1" indent="-282575">
              <a:spcBef>
                <a:spcPct val="20000"/>
              </a:spcBef>
              <a:buClr>
                <a:schemeClr val="tx1"/>
              </a:buClr>
              <a:buSzPct val="80000"/>
              <a:buFont typeface="Wingdings 2"/>
              <a:buChar char=""/>
              <a:defRPr/>
            </a:pP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Lembaga</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Non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Keuangan</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Dalam</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Negeri</a:t>
            </a:r>
            <a:endParaRPr lang="en-US" sz="1600" dirty="0">
              <a:solidFill>
                <a:srgbClr val="000000"/>
              </a:solidFill>
              <a:latin typeface="Arial" panose="020B0604020202020204" pitchFamily="34" charset="0"/>
              <a:ea typeface="Tahoma" panose="020B0604030504040204" pitchFamily="34" charset="0"/>
              <a:cs typeface="Arial" panose="020B0604020202020204" pitchFamily="34" charset="0"/>
            </a:endParaRPr>
          </a:p>
          <a:p>
            <a:pPr marL="282575" lvl="1" indent="-282575">
              <a:spcBef>
                <a:spcPct val="20000"/>
              </a:spcBef>
              <a:buClr>
                <a:schemeClr val="tx1"/>
              </a:buClr>
              <a:buSzPct val="80000"/>
              <a:buFont typeface="Wingdings 2"/>
              <a:buChar char=""/>
              <a:defRPr/>
            </a:pP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Pemerintah</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Daerah</a:t>
            </a:r>
          </a:p>
          <a:p>
            <a:pPr marL="282575" lvl="1" indent="-282575">
              <a:spcBef>
                <a:spcPct val="20000"/>
              </a:spcBef>
              <a:buClr>
                <a:schemeClr val="tx1"/>
              </a:buClr>
              <a:buSzPct val="80000"/>
              <a:buFont typeface="Wingdings 2"/>
              <a:buChar char=""/>
              <a:defRPr/>
            </a:pP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Perusahaan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Asing</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yang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berdomisili</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dan</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melakukan</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kegiatan</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di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wilayah</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NKRI</a:t>
            </a:r>
          </a:p>
          <a:p>
            <a:pPr marL="282575" lvl="1" indent="-282575">
              <a:spcBef>
                <a:spcPct val="20000"/>
              </a:spcBef>
              <a:buClr>
                <a:schemeClr val="tx1"/>
              </a:buClr>
              <a:buSzPct val="80000"/>
              <a:buFont typeface="Wingdings 2"/>
              <a:buChar char=""/>
              <a:defRPr/>
            </a:pP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Lembaga</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Lainnya</a:t>
            </a:r>
            <a:endParaRPr lang="en-US" sz="1600" dirty="0">
              <a:solidFill>
                <a:srgbClr val="000000"/>
              </a:solidFill>
              <a:latin typeface="Arial" panose="020B0604020202020204" pitchFamily="34" charset="0"/>
              <a:ea typeface="Tahoma" panose="020B0604030504040204" pitchFamily="34" charset="0"/>
              <a:cs typeface="Arial" panose="020B0604020202020204" pitchFamily="34" charset="0"/>
            </a:endParaRPr>
          </a:p>
          <a:p>
            <a:pPr marL="282575" lvl="1" indent="-282575">
              <a:spcBef>
                <a:spcPct val="20000"/>
              </a:spcBef>
              <a:buClr>
                <a:schemeClr val="tx1"/>
              </a:buClr>
              <a:buSzPct val="80000"/>
              <a:buFont typeface="Wingdings 2"/>
              <a:buChar char=""/>
              <a:defRPr/>
            </a:pP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Perorangan</a:t>
            </a:r>
            <a:endParaRPr lang="en-US" sz="1600" dirty="0">
              <a:solidFill>
                <a:srgbClr val="000000"/>
              </a:solidFill>
              <a:latin typeface="Arial" panose="020B0604020202020204" pitchFamily="34" charset="0"/>
              <a:ea typeface="Tahoma" panose="020B0604030504040204" pitchFamily="34" charset="0"/>
              <a:cs typeface="Arial" panose="020B0604020202020204" pitchFamily="34" charset="0"/>
            </a:endParaRPr>
          </a:p>
        </p:txBody>
      </p:sp>
      <p:sp>
        <p:nvSpPr>
          <p:cNvPr id="13" name="Rectangle 12"/>
          <p:cNvSpPr/>
          <p:nvPr/>
        </p:nvSpPr>
        <p:spPr bwMode="auto">
          <a:xfrm>
            <a:off x="679938" y="3532920"/>
            <a:ext cx="1752600" cy="2258280"/>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3200" dirty="0" smtClean="0">
                <a:solidFill>
                  <a:schemeClr val="bg1"/>
                </a:solidFill>
                <a:latin typeface="Raleway" panose="020B0503030101060003" pitchFamily="34" charset="0"/>
              </a:rPr>
              <a:t>LUAR</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bg1"/>
                </a:solidFill>
                <a:effectLst/>
                <a:latin typeface="Raleway" panose="020B0503030101060003" pitchFamily="34" charset="0"/>
              </a:rPr>
              <a:t>NEGERI</a:t>
            </a:r>
          </a:p>
        </p:txBody>
      </p:sp>
      <p:sp>
        <p:nvSpPr>
          <p:cNvPr id="14" name="TextBox 13"/>
          <p:cNvSpPr txBox="1"/>
          <p:nvPr/>
        </p:nvSpPr>
        <p:spPr>
          <a:xfrm>
            <a:off x="2432538" y="3532921"/>
            <a:ext cx="6096000" cy="2357568"/>
          </a:xfrm>
          <a:prstGeom prst="rect">
            <a:avLst/>
          </a:prstGeom>
          <a:noFill/>
        </p:spPr>
        <p:txBody>
          <a:bodyPr wrap="square" rtlCol="0">
            <a:spAutoFit/>
          </a:bodyPr>
          <a:lstStyle/>
          <a:p>
            <a:pPr marL="280988" lvl="1" indent="-280988">
              <a:spcBef>
                <a:spcPct val="20000"/>
              </a:spcBef>
              <a:buClr>
                <a:schemeClr val="tx1"/>
              </a:buClr>
              <a:buSzPct val="80000"/>
              <a:buFont typeface="Wingdings 2"/>
              <a:buChar char=""/>
              <a:defRPr/>
            </a:pP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Negara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Asing</a:t>
            </a:r>
            <a:endParaRPr lang="en-US" sz="1600" dirty="0">
              <a:solidFill>
                <a:srgbClr val="000000"/>
              </a:solidFill>
              <a:latin typeface="Arial" panose="020B0604020202020204" pitchFamily="34" charset="0"/>
              <a:ea typeface="Tahoma" panose="020B0604030504040204" pitchFamily="34" charset="0"/>
              <a:cs typeface="Arial" panose="020B0604020202020204" pitchFamily="34" charset="0"/>
            </a:endParaRPr>
          </a:p>
          <a:p>
            <a:pPr marL="280988" lvl="1" indent="-280988">
              <a:spcBef>
                <a:spcPct val="20000"/>
              </a:spcBef>
              <a:buClr>
                <a:schemeClr val="tx1"/>
              </a:buClr>
              <a:buSzPct val="80000"/>
              <a:buFont typeface="Wingdings 2"/>
              <a:buChar char=""/>
              <a:defRPr/>
            </a:pP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Lembaga</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di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bawah</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PBB</a:t>
            </a:r>
          </a:p>
          <a:p>
            <a:pPr marL="280988" lvl="1" indent="-280988">
              <a:spcBef>
                <a:spcPct val="20000"/>
              </a:spcBef>
              <a:buClr>
                <a:schemeClr val="tx1"/>
              </a:buClr>
              <a:buSzPct val="80000"/>
              <a:buFont typeface="Wingdings 2"/>
              <a:buChar char=""/>
              <a:defRPr/>
            </a:pP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Lembaga</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Multilateral</a:t>
            </a:r>
          </a:p>
          <a:p>
            <a:pPr marL="280988" lvl="1" indent="-280988">
              <a:spcBef>
                <a:spcPct val="20000"/>
              </a:spcBef>
              <a:buClr>
                <a:schemeClr val="tx1"/>
              </a:buClr>
              <a:buSzPct val="80000"/>
              <a:buFont typeface="Wingdings 2"/>
              <a:buChar char=""/>
              <a:defRPr/>
            </a:pP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Lembaga</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Keuangan</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Asing</a:t>
            </a:r>
            <a:endParaRPr lang="en-US" sz="1600" dirty="0">
              <a:solidFill>
                <a:srgbClr val="000000"/>
              </a:solidFill>
              <a:latin typeface="Arial" panose="020B0604020202020204" pitchFamily="34" charset="0"/>
              <a:ea typeface="Tahoma" panose="020B0604030504040204" pitchFamily="34" charset="0"/>
              <a:cs typeface="Arial" panose="020B0604020202020204" pitchFamily="34" charset="0"/>
            </a:endParaRPr>
          </a:p>
          <a:p>
            <a:pPr marL="280988" lvl="1" indent="-280988">
              <a:spcBef>
                <a:spcPct val="20000"/>
              </a:spcBef>
              <a:buClr>
                <a:schemeClr val="tx1"/>
              </a:buClr>
              <a:buSzPct val="80000"/>
              <a:buFont typeface="Wingdings 2"/>
              <a:buChar char=""/>
              <a:defRPr/>
            </a:pP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Lembaga</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Non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Keuangan</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Asing</a:t>
            </a:r>
            <a:endParaRPr lang="en-US" sz="1600" dirty="0">
              <a:solidFill>
                <a:srgbClr val="000000"/>
              </a:solidFill>
              <a:latin typeface="Arial" panose="020B0604020202020204" pitchFamily="34" charset="0"/>
              <a:ea typeface="Tahoma" panose="020B0604030504040204" pitchFamily="34" charset="0"/>
              <a:cs typeface="Arial" panose="020B0604020202020204" pitchFamily="34" charset="0"/>
            </a:endParaRPr>
          </a:p>
          <a:p>
            <a:pPr marL="280988" lvl="1" indent="-280988">
              <a:spcBef>
                <a:spcPct val="20000"/>
              </a:spcBef>
              <a:buClr>
                <a:schemeClr val="tx1"/>
              </a:buClr>
              <a:buSzPct val="80000"/>
              <a:buFont typeface="Wingdings 2"/>
              <a:buChar char=""/>
              <a:defRPr/>
            </a:pP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Lembaga</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Keuangan</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Nasional</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yang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berdomisili</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dan</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melakukan</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kegiatan</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usaha</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di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luar</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a:t>
            </a: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wilayah</a:t>
            </a:r>
            <a:r>
              <a:rPr lang="en-US" sz="1600" dirty="0">
                <a:solidFill>
                  <a:srgbClr val="000000"/>
                </a:solidFill>
                <a:latin typeface="Arial" panose="020B0604020202020204" pitchFamily="34" charset="0"/>
                <a:ea typeface="Tahoma" panose="020B0604030504040204" pitchFamily="34" charset="0"/>
                <a:cs typeface="Arial" panose="020B0604020202020204" pitchFamily="34" charset="0"/>
              </a:rPr>
              <a:t> NKRI</a:t>
            </a:r>
          </a:p>
          <a:p>
            <a:pPr marL="280988" lvl="1" indent="-280988">
              <a:spcBef>
                <a:spcPct val="20000"/>
              </a:spcBef>
              <a:buClr>
                <a:schemeClr val="tx1"/>
              </a:buClr>
              <a:buSzPct val="80000"/>
              <a:buFont typeface="Wingdings 2"/>
              <a:buChar char=""/>
              <a:defRPr/>
            </a:pPr>
            <a:r>
              <a:rPr lang="en-US" sz="1600" dirty="0" err="1">
                <a:solidFill>
                  <a:srgbClr val="000000"/>
                </a:solidFill>
                <a:latin typeface="Arial" panose="020B0604020202020204" pitchFamily="34" charset="0"/>
                <a:ea typeface="Tahoma" panose="020B0604030504040204" pitchFamily="34" charset="0"/>
                <a:cs typeface="Arial" panose="020B0604020202020204" pitchFamily="34" charset="0"/>
              </a:rPr>
              <a:t>Perorangan</a:t>
            </a:r>
            <a:endParaRPr lang="en-US" sz="1600" dirty="0">
              <a:solidFill>
                <a:srgbClr val="000000"/>
              </a:solidFill>
              <a:latin typeface="Arial" panose="020B0604020202020204" pitchFamily="34" charset="0"/>
              <a:ea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xmlns="" val="3185290221"/>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110</a:t>
            </a:fld>
            <a:endParaRPr lang="id-ID">
              <a:solidFill>
                <a:prstClr val="black"/>
              </a:solidFill>
            </a:endParaRPr>
          </a:p>
        </p:txBody>
      </p:sp>
      <p:sp>
        <p:nvSpPr>
          <p:cNvPr id="3" name="Title 1"/>
          <p:cNvSpPr txBox="1">
            <a:spLocks/>
          </p:cNvSpPr>
          <p:nvPr/>
        </p:nvSpPr>
        <p:spPr>
          <a:xfrm>
            <a:off x="449263" y="527050"/>
            <a:ext cx="8229600" cy="458788"/>
          </a:xfrm>
          <a:prstGeom prst="rect">
            <a:avLst/>
          </a:prstGeom>
          <a:solidFill>
            <a:srgbClr val="0000FF"/>
          </a:solidFill>
        </p:spPr>
        <p:txBody>
          <a:bodyPr rtlCol="0">
            <a:normAutofit fontScale="675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smtClean="0">
                <a:ln>
                  <a:noFill/>
                </a:ln>
                <a:solidFill>
                  <a:schemeClr val="bg1"/>
                </a:solidFill>
                <a:effectLst/>
                <a:uLnTx/>
                <a:uFillTx/>
                <a:latin typeface="+mj-lt"/>
                <a:ea typeface="+mj-ea"/>
                <a:cs typeface="Tahoma" pitchFamily="34" charset="0"/>
              </a:rPr>
              <a:t>Pengajuan Revisi DIPA</a:t>
            </a:r>
            <a:endParaRPr kumimoji="0" lang="en-US" sz="3200" b="0" i="0" u="none" strike="noStrike" kern="1200" cap="none" spc="0" normalizeH="0" baseline="0" noProof="0" dirty="0">
              <a:ln>
                <a:noFill/>
              </a:ln>
              <a:solidFill>
                <a:schemeClr val="bg1"/>
              </a:solidFill>
              <a:effectLst/>
              <a:uLnTx/>
              <a:uFillTx/>
              <a:latin typeface="+mj-lt"/>
              <a:ea typeface="+mj-ea"/>
              <a:cs typeface="Tahoma" pitchFamily="34" charset="0"/>
            </a:endParaRPr>
          </a:p>
        </p:txBody>
      </p:sp>
      <p:sp>
        <p:nvSpPr>
          <p:cNvPr id="4" name="Content Placeholder 2"/>
          <p:cNvSpPr txBox="1">
            <a:spLocks/>
          </p:cNvSpPr>
          <p:nvPr/>
        </p:nvSpPr>
        <p:spPr>
          <a:xfrm>
            <a:off x="1403350" y="1773238"/>
            <a:ext cx="7499350" cy="3810000"/>
          </a:xfrm>
          <a:prstGeom prst="rect">
            <a:avLst/>
          </a:prstGeom>
        </p:spPr>
        <p:txBody>
          <a:bodyPr rtlCol="0">
            <a:normAutofit fontScale="85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smtClean="0">
                <a:ln>
                  <a:noFill/>
                </a:ln>
                <a:solidFill>
                  <a:schemeClr val="tx1"/>
                </a:solidFill>
                <a:effectLst/>
                <a:uLnTx/>
                <a:uFillTx/>
                <a:latin typeface="+mn-lt"/>
                <a:ea typeface="+mn-ea"/>
                <a:cs typeface="+mn-cs"/>
              </a:rPr>
              <a:t>Dalam Hal:</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1000" b="0" i="0" u="none" strike="noStrike" kern="120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id-ID" sz="3200" b="0" i="0" u="none" strike="noStrike" kern="1200" cap="none" spc="0" normalizeH="0" baseline="0" noProof="0" smtClean="0">
                <a:ln>
                  <a:noFill/>
                </a:ln>
                <a:solidFill>
                  <a:schemeClr val="tx1"/>
                </a:solidFill>
                <a:effectLst/>
                <a:uLnTx/>
                <a:uFillTx/>
                <a:latin typeface="+mn-lt"/>
                <a:ea typeface="+mn-ea"/>
                <a:cs typeface="+mn-cs"/>
              </a:rPr>
              <a:t>Hibah ditampung dalam Rekening Bendahara Pengeluaran/Penerimaan, </a:t>
            </a:r>
            <a:r>
              <a:rPr kumimoji="0" lang="id-ID" sz="3200" b="0" i="0" u="none" strike="noStrike" kern="1200" cap="none" spc="0" normalizeH="0" baseline="0" noProof="0" smtClean="0">
                <a:ln>
                  <a:noFill/>
                </a:ln>
                <a:solidFill>
                  <a:srgbClr val="FF9900"/>
                </a:solidFill>
                <a:effectLst/>
                <a:uLnTx/>
                <a:uFillTx/>
                <a:latin typeface="+mn-lt"/>
                <a:ea typeface="+mn-ea"/>
                <a:cs typeface="+mn-cs"/>
              </a:rPr>
              <a:t>Surat Pernyataan dari KPA tentang Penggunaan Rekening Bendahara untuk Hibah</a:t>
            </a:r>
            <a:r>
              <a:rPr kumimoji="0" lang="en-US" sz="3200" b="0" i="0" u="none" strike="noStrike" kern="1200" cap="none" spc="0" normalizeH="0" baseline="0" noProof="0" smtClean="0">
                <a:ln>
                  <a:noFill/>
                </a:ln>
                <a:solidFill>
                  <a:srgbClr val="FF9900"/>
                </a:solidFill>
                <a:effectLst/>
                <a:uLnTx/>
                <a:uFillTx/>
                <a:latin typeface="+mn-lt"/>
                <a:ea typeface="+mn-ea"/>
                <a:cs typeface="+mn-cs"/>
              </a:rPr>
              <a: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id-ID" sz="3200" b="0" i="0" u="none" strike="noStrike" kern="1200" cap="none" spc="0" normalizeH="0" baseline="0" noProof="0" smtClean="0">
                <a:ln>
                  <a:noFill/>
                </a:ln>
                <a:solidFill>
                  <a:schemeClr val="tx1"/>
                </a:solidFill>
                <a:effectLst/>
                <a:uLnTx/>
                <a:uFillTx/>
                <a:latin typeface="+mn-lt"/>
                <a:ea typeface="+mn-ea"/>
                <a:cs typeface="+mn-cs"/>
              </a:rPr>
              <a:t>hibah diterima dalam bentuk uang tunai, </a:t>
            </a:r>
            <a:r>
              <a:rPr kumimoji="0" lang="id-ID" sz="3200" b="0" i="0" u="none" strike="noStrike" kern="1200" cap="none" spc="0" normalizeH="0" baseline="0" noProof="0" smtClean="0">
                <a:ln>
                  <a:noFill/>
                </a:ln>
                <a:solidFill>
                  <a:srgbClr val="FF9900"/>
                </a:solidFill>
                <a:effectLst/>
                <a:uLnTx/>
                <a:uFillTx/>
                <a:latin typeface="+mn-lt"/>
                <a:ea typeface="+mn-ea"/>
                <a:cs typeface="+mn-cs"/>
              </a:rPr>
              <a:t>bukti penerimaan uang tunai</a:t>
            </a:r>
            <a:r>
              <a:rPr kumimoji="0" lang="en-US" sz="3200" b="0" i="0" u="none" strike="noStrike" kern="1200" cap="none" spc="0" normalizeH="0" baseline="0" noProof="0" smtClean="0">
                <a:ln>
                  <a:noFill/>
                </a:ln>
                <a:solidFill>
                  <a:srgbClr val="FF9900"/>
                </a:solidFill>
                <a:effectLst/>
                <a:uLnTx/>
                <a:uFillTx/>
                <a:latin typeface="+mn-lt"/>
                <a:ea typeface="+mn-ea"/>
                <a:cs typeface="+mn-cs"/>
              </a:rPr>
              <a:t>;</a:t>
            </a:r>
            <a:r>
              <a:rPr kumimoji="0" lang="id-ID" sz="3200" b="0" i="0" u="none" strike="noStrike" kern="1200" cap="none" spc="0" normalizeH="0" baseline="0" noProof="0" smtClean="0">
                <a:ln>
                  <a:noFill/>
                </a:ln>
                <a:solidFill>
                  <a:srgbClr val="FF9900"/>
                </a:solidFill>
                <a:effectLst/>
                <a:uLnTx/>
                <a:uFillTx/>
                <a:latin typeface="+mn-lt"/>
                <a:ea typeface="+mn-ea"/>
                <a:cs typeface="+mn-cs"/>
              </a:rPr>
              <a:t> </a:t>
            </a:r>
            <a:endParaRPr kumimoji="0" lang="en-US" sz="3200" b="0" i="0" u="none" strike="noStrike" kern="1200" cap="none" spc="0" normalizeH="0" baseline="0" noProof="0" smtClean="0">
              <a:ln>
                <a:noFill/>
              </a:ln>
              <a:solidFill>
                <a:srgbClr val="FF9900"/>
              </a:solidFill>
              <a:effectLst/>
              <a:uLnTx/>
              <a:uFillTx/>
              <a:latin typeface="+mn-lt"/>
              <a:ea typeface="+mn-ea"/>
              <a:cs typeface="+mn-cs"/>
            </a:endParaRPr>
          </a:p>
          <a:p>
            <a:pPr marL="112713" marR="0" lvl="0" indent="-30163"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000" b="0" i="0" u="none" strike="noStrike" kern="1200" cap="none" spc="0" normalizeH="0" baseline="0" noProof="0" smtClean="0">
              <a:ln>
                <a:noFill/>
              </a:ln>
              <a:solidFill>
                <a:schemeClr val="tx1"/>
              </a:solidFill>
              <a:effectLst/>
              <a:uLnTx/>
              <a:uFillTx/>
              <a:latin typeface="+mn-lt"/>
              <a:ea typeface="+mn-ea"/>
              <a:cs typeface="+mn-cs"/>
            </a:endParaRPr>
          </a:p>
          <a:p>
            <a:pPr marL="112713" marR="0" lvl="0" indent="-30163"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id-ID" sz="3200" b="0" i="0" u="none" strike="noStrike" kern="1200" cap="none" spc="0" normalizeH="0" baseline="0" noProof="0" smtClean="0">
                <a:ln>
                  <a:noFill/>
                </a:ln>
                <a:solidFill>
                  <a:srgbClr val="FF0000"/>
                </a:solidFill>
                <a:effectLst/>
                <a:uLnTx/>
                <a:uFillTx/>
                <a:latin typeface="+mn-lt"/>
                <a:ea typeface="+mn-ea"/>
                <a:cs typeface="+mn-cs"/>
              </a:rPr>
              <a:t>dapat dipersamakan </a:t>
            </a:r>
            <a:r>
              <a:rPr kumimoji="0" lang="id-ID" sz="3200" b="0" i="0" u="none" strike="noStrike" kern="1200" cap="none" spc="0" normalizeH="0" baseline="0" noProof="0" smtClean="0">
                <a:ln>
                  <a:noFill/>
                </a:ln>
                <a:solidFill>
                  <a:schemeClr val="tx1"/>
                </a:solidFill>
                <a:effectLst/>
                <a:uLnTx/>
                <a:uFillTx/>
                <a:latin typeface="+mn-lt"/>
                <a:ea typeface="+mn-ea"/>
                <a:cs typeface="+mn-cs"/>
              </a:rPr>
              <a:t>dengan persetujuan pembukaan rekening penampung dana hibah.</a:t>
            </a:r>
            <a:endParaRPr kumimoji="0" lang="en-US" sz="3200" b="0" i="0" u="none" strike="noStrike" kern="120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Slide Number Placeholder 3"/>
          <p:cNvSpPr txBox="1">
            <a:spLocks/>
          </p:cNvSpPr>
          <p:nvPr/>
        </p:nvSpPr>
        <p:spPr>
          <a:xfrm>
            <a:off x="6553200" y="6356350"/>
            <a:ext cx="2133600" cy="365125"/>
          </a:xfrm>
          <a:prstGeom prst="rect">
            <a:avLst/>
          </a:prstGeom>
          <a:noFill/>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16EEF76E-B94B-49B3-9DE9-F1DD89114EBE}" type="slidenum">
              <a:rPr kumimoji="0" lang="en-US" sz="1200" b="0" i="0" u="none" strike="noStrike" kern="1200" cap="none" spc="0" normalizeH="0" baseline="0" noProof="0" smtClean="0">
                <a:ln>
                  <a:noFill/>
                </a:ln>
                <a:solidFill>
                  <a:schemeClr val="tx1">
                    <a:tint val="75000"/>
                  </a:schemeClr>
                </a:solidFill>
                <a:effectLst/>
                <a:uLnTx/>
                <a:uFillTx/>
                <a:latin typeface="Arial" charset="0"/>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smtClean="0">
              <a:ln>
                <a:noFill/>
              </a:ln>
              <a:solidFill>
                <a:schemeClr val="tx1">
                  <a:tint val="75000"/>
                </a:schemeClr>
              </a:solidFill>
              <a:effectLst/>
              <a:uLnTx/>
              <a:uFillTx/>
              <a:latin typeface="Arial" charset="0"/>
              <a:ea typeface="+mn-ea"/>
              <a:cs typeface="Arial" charset="0"/>
            </a:endParaRPr>
          </a:p>
        </p:txBody>
      </p:sp>
      <p:sp>
        <p:nvSpPr>
          <p:cNvPr id="6" name="TextBox 9"/>
          <p:cNvSpPr txBox="1">
            <a:spLocks noChangeArrowheads="1"/>
          </p:cNvSpPr>
          <p:nvPr/>
        </p:nvSpPr>
        <p:spPr bwMode="auto">
          <a:xfrm>
            <a:off x="1331913" y="6524625"/>
            <a:ext cx="7848600" cy="338138"/>
          </a:xfrm>
          <a:prstGeom prst="rect">
            <a:avLst/>
          </a:prstGeom>
          <a:solidFill>
            <a:srgbClr val="FFC000">
              <a:alpha val="69019"/>
            </a:srgbClr>
          </a:solidFill>
          <a:ln w="9525">
            <a:noFill/>
            <a:miter lim="800000"/>
            <a:headEnd/>
            <a:tailEnd/>
          </a:ln>
        </p:spPr>
        <p:txBody>
          <a:bodyPr>
            <a:spAutoFit/>
          </a:bodyPr>
          <a:lstStyle/>
          <a:p>
            <a:pPr algn="r"/>
            <a:r>
              <a:rPr lang="en-US" sz="1600">
                <a:solidFill>
                  <a:schemeClr val="bg1"/>
                </a:solidFill>
                <a:latin typeface="Berlin Sans FB" pitchFamily="34" charset="0"/>
              </a:rPr>
              <a:t>Direktorat Evaluasi, Akuntansi dan Setelmen, DJPPR</a:t>
            </a:r>
          </a:p>
        </p:txBody>
      </p:sp>
    </p:spTree>
    <p:extLst>
      <p:ext uri="{BB962C8B-B14F-4D97-AF65-F5344CB8AC3E}">
        <p14:creationId xmlns:p14="http://schemas.microsoft.com/office/powerpoint/2010/main" xmlns="" val="121329349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idx="4294967295"/>
          </p:nvPr>
        </p:nvSpPr>
        <p:spPr>
          <a:xfrm>
            <a:off x="609600" y="10098"/>
            <a:ext cx="8064500" cy="228600"/>
          </a:xfrm>
        </p:spPr>
        <p:txBody>
          <a:bodyPr>
            <a:noAutofit/>
          </a:bodyPr>
          <a:lstStyle/>
          <a:p>
            <a:r>
              <a:rPr lang="nb-NO" altLang="en-US" sz="1800" b="1" dirty="0" smtClean="0">
                <a:solidFill>
                  <a:srgbClr val="6600FF"/>
                </a:solidFill>
              </a:rPr>
              <a:t>DAFTAR SINGKATAN</a:t>
            </a:r>
            <a:endParaRPr lang="en-US" altLang="en-US" sz="1800" b="1" dirty="0" smtClean="0">
              <a:solidFill>
                <a:srgbClr val="6600FF"/>
              </a:solidFill>
            </a:endParaRPr>
          </a:p>
        </p:txBody>
      </p:sp>
      <p:graphicFrame>
        <p:nvGraphicFramePr>
          <p:cNvPr id="5" name="Table 4"/>
          <p:cNvGraphicFramePr>
            <a:graphicFrameLocks noGrp="1"/>
          </p:cNvGraphicFramePr>
          <p:nvPr>
            <p:extLst>
              <p:ext uri="{D42A27DB-BD31-4B8C-83A1-F6EECF244321}">
                <p14:modId xmlns:p14="http://schemas.microsoft.com/office/powerpoint/2010/main" xmlns="" val="406783281"/>
              </p:ext>
            </p:extLst>
          </p:nvPr>
        </p:nvGraphicFramePr>
        <p:xfrm>
          <a:off x="251520" y="238697"/>
          <a:ext cx="8712968" cy="6729984"/>
        </p:xfrm>
        <a:graphic>
          <a:graphicData uri="http://schemas.openxmlformats.org/drawingml/2006/table">
            <a:tbl>
              <a:tblPr firstRow="1" firstCol="1" bandRow="1">
                <a:tableStyleId>{5C22544A-7EE6-4342-B048-85BDC9FD1C3A}</a:tableStyleId>
              </a:tblPr>
              <a:tblGrid>
                <a:gridCol w="634381"/>
                <a:gridCol w="900773"/>
                <a:gridCol w="386747"/>
                <a:gridCol w="6791067"/>
              </a:tblGrid>
              <a:tr h="206136">
                <a:tc>
                  <a:txBody>
                    <a:bodyPr/>
                    <a:lstStyle/>
                    <a:p>
                      <a:pPr marL="0" marR="0" algn="ctr">
                        <a:lnSpc>
                          <a:spcPct val="115000"/>
                        </a:lnSpc>
                        <a:spcBef>
                          <a:spcPts val="0"/>
                        </a:spcBef>
                        <a:spcAft>
                          <a:spcPts val="300"/>
                        </a:spcAft>
                      </a:pPr>
                      <a:r>
                        <a:rPr lang="en-US" sz="1200" dirty="0">
                          <a:effectLst/>
                        </a:rPr>
                        <a:t>1.</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APBN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err="1">
                          <a:effectLst/>
                        </a:rPr>
                        <a:t>Anggaran</a:t>
                      </a:r>
                      <a:r>
                        <a:rPr lang="en-US" sz="1200" dirty="0">
                          <a:effectLst/>
                        </a:rPr>
                        <a:t> </a:t>
                      </a:r>
                      <a:r>
                        <a:rPr lang="en-US" sz="1200" dirty="0" err="1">
                          <a:effectLst/>
                        </a:rPr>
                        <a:t>Pendapatan</a:t>
                      </a:r>
                      <a:r>
                        <a:rPr lang="en-US" sz="1200" dirty="0">
                          <a:effectLst/>
                        </a:rPr>
                        <a:t> </a:t>
                      </a:r>
                      <a:r>
                        <a:rPr lang="en-US" sz="1200" dirty="0" err="1">
                          <a:effectLst/>
                        </a:rPr>
                        <a:t>dan</a:t>
                      </a:r>
                      <a:r>
                        <a:rPr lang="en-US" sz="1200" dirty="0">
                          <a:effectLst/>
                        </a:rPr>
                        <a:t> </a:t>
                      </a:r>
                      <a:r>
                        <a:rPr lang="en-US" sz="1200" dirty="0" err="1">
                          <a:effectLst/>
                        </a:rPr>
                        <a:t>Belanja</a:t>
                      </a:r>
                      <a:r>
                        <a:rPr lang="en-US" sz="1200" dirty="0">
                          <a:effectLst/>
                        </a:rPr>
                        <a:t> Negara.</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en-US" sz="1200" dirty="0">
                          <a:effectLst/>
                        </a:rPr>
                        <a:t>2.</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APBN-P</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err="1">
                          <a:effectLst/>
                        </a:rPr>
                        <a:t>Anggaran</a:t>
                      </a:r>
                      <a:r>
                        <a:rPr lang="en-US" sz="1200" dirty="0">
                          <a:effectLst/>
                        </a:rPr>
                        <a:t> </a:t>
                      </a:r>
                      <a:r>
                        <a:rPr lang="en-US" sz="1200" dirty="0" err="1">
                          <a:effectLst/>
                        </a:rPr>
                        <a:t>Pendapatan</a:t>
                      </a:r>
                      <a:r>
                        <a:rPr lang="en-US" sz="1200" dirty="0">
                          <a:effectLst/>
                        </a:rPr>
                        <a:t> </a:t>
                      </a:r>
                      <a:r>
                        <a:rPr lang="en-US" sz="1200" dirty="0" err="1">
                          <a:effectLst/>
                        </a:rPr>
                        <a:t>dan</a:t>
                      </a:r>
                      <a:r>
                        <a:rPr lang="en-US" sz="1200" dirty="0">
                          <a:effectLst/>
                        </a:rPr>
                        <a:t> </a:t>
                      </a:r>
                      <a:r>
                        <a:rPr lang="en-US" sz="1200" dirty="0" err="1">
                          <a:effectLst/>
                        </a:rPr>
                        <a:t>Belanja</a:t>
                      </a:r>
                      <a:r>
                        <a:rPr lang="en-US" sz="1200" dirty="0">
                          <a:effectLst/>
                        </a:rPr>
                        <a:t> Negara </a:t>
                      </a:r>
                      <a:r>
                        <a:rPr lang="en-US" sz="1200" dirty="0" err="1">
                          <a:effectLst/>
                        </a:rPr>
                        <a:t>Perubahan</a:t>
                      </a:r>
                      <a:r>
                        <a:rPr lang="en-US"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en-US" sz="1200" dirty="0">
                          <a:effectLst/>
                        </a:rPr>
                        <a:t>3.</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BA</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err="1">
                          <a:effectLst/>
                        </a:rPr>
                        <a:t>Bagian</a:t>
                      </a:r>
                      <a:r>
                        <a:rPr lang="en-US" sz="1200" dirty="0">
                          <a:effectLst/>
                        </a:rPr>
                        <a:t> </a:t>
                      </a:r>
                      <a:r>
                        <a:rPr lang="en-US" sz="1200" dirty="0" err="1">
                          <a:effectLst/>
                        </a:rPr>
                        <a:t>Anggaran</a:t>
                      </a:r>
                      <a:r>
                        <a:rPr lang="en-US"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id-ID" sz="1200" dirty="0">
                          <a:effectLst/>
                        </a:rPr>
                        <a:t>4</a:t>
                      </a:r>
                      <a:r>
                        <a:rPr lang="en-US"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nb-NO" sz="1200" dirty="0">
                          <a:effectLst/>
                        </a:rPr>
                        <a:t>BAR</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nb-NO" sz="1200">
                          <a:effectLst/>
                        </a:rPr>
                        <a:t>Berita Acara Rekonsiliasi.</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id-ID" sz="1200" dirty="0">
                          <a:effectLst/>
                        </a:rPr>
                        <a:t>5.</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nb-NO" sz="1200" dirty="0">
                          <a:effectLst/>
                        </a:rPr>
                        <a:t>BAST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b="1" dirty="0">
                          <a:effectLst/>
                        </a:rPr>
                        <a:t>:</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nb-NO" sz="1200">
                          <a:effectLst/>
                        </a:rPr>
                        <a:t>Berita Acara Serah Terima.</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id-ID" sz="1200" dirty="0">
                          <a:effectLst/>
                        </a:rPr>
                        <a:t>6</a:t>
                      </a:r>
                      <a:r>
                        <a:rPr lang="en-US"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nb-NO" sz="1200" dirty="0">
                          <a:effectLst/>
                        </a:rPr>
                        <a:t>BUN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nb-NO" sz="1200" dirty="0">
                          <a:effectLst/>
                        </a:rPr>
                        <a:t>Bendahara Umum Negara</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en-US" sz="1200" dirty="0">
                          <a:effectLst/>
                        </a:rPr>
                        <a:t>7.</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err="1" smtClean="0">
                          <a:effectLst/>
                        </a:rPr>
                        <a:t>CaLK</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smtClean="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err="1" smtClean="0">
                          <a:effectLst/>
                        </a:rPr>
                        <a:t>Catatan</a:t>
                      </a:r>
                      <a:r>
                        <a:rPr lang="en-US" sz="1200" dirty="0" smtClean="0">
                          <a:effectLst/>
                        </a:rPr>
                        <a:t> </a:t>
                      </a:r>
                      <a:r>
                        <a:rPr lang="en-US" sz="1200" dirty="0" err="1" smtClean="0">
                          <a:effectLst/>
                        </a:rPr>
                        <a:t>Atas</a:t>
                      </a:r>
                      <a:r>
                        <a:rPr lang="en-US" sz="1200" dirty="0" smtClean="0">
                          <a:effectLst/>
                        </a:rPr>
                        <a:t> </a:t>
                      </a:r>
                      <a:r>
                        <a:rPr lang="en-US" sz="1200" dirty="0" err="1" smtClean="0">
                          <a:effectLst/>
                        </a:rPr>
                        <a:t>Laporan</a:t>
                      </a:r>
                      <a:r>
                        <a:rPr lang="en-US" sz="1200" dirty="0" smtClean="0">
                          <a:effectLst/>
                        </a:rPr>
                        <a:t> </a:t>
                      </a:r>
                      <a:r>
                        <a:rPr lang="en-US" sz="1200" dirty="0" err="1" smtClean="0">
                          <a:effectLst/>
                        </a:rPr>
                        <a:t>Keuangan</a:t>
                      </a:r>
                      <a:r>
                        <a:rPr lang="en-US" sz="1200" dirty="0" smtClean="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en-US" sz="1200" dirty="0">
                          <a:effectLst/>
                        </a:rPr>
                        <a:t>8.</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DIPA</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err="1">
                          <a:effectLst/>
                        </a:rPr>
                        <a:t>Daftar</a:t>
                      </a:r>
                      <a:r>
                        <a:rPr lang="en-US" sz="1200" dirty="0">
                          <a:effectLst/>
                        </a:rPr>
                        <a:t> </a:t>
                      </a:r>
                      <a:r>
                        <a:rPr lang="en-US" sz="1200" dirty="0" err="1">
                          <a:effectLst/>
                        </a:rPr>
                        <a:t>Isian</a:t>
                      </a:r>
                      <a:r>
                        <a:rPr lang="en-US" sz="1200" dirty="0">
                          <a:effectLst/>
                        </a:rPr>
                        <a:t> </a:t>
                      </a:r>
                      <a:r>
                        <a:rPr lang="en-US" sz="1200" dirty="0" err="1">
                          <a:effectLst/>
                        </a:rPr>
                        <a:t>Pelaksanaan</a:t>
                      </a:r>
                      <a:r>
                        <a:rPr lang="en-US" sz="1200" dirty="0">
                          <a:effectLst/>
                        </a:rPr>
                        <a:t> </a:t>
                      </a:r>
                      <a:r>
                        <a:rPr lang="en-US" sz="1200" dirty="0" err="1">
                          <a:effectLst/>
                        </a:rPr>
                        <a:t>Anggaran</a:t>
                      </a:r>
                      <a:r>
                        <a:rPr lang="en-US"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en-US" sz="1200" dirty="0">
                          <a:effectLst/>
                        </a:rPr>
                        <a:t>9.</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DJPB</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a:effectLst/>
                        </a:rPr>
                        <a:t>Direktorat Jenderal Perbendaharaan.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en-US" sz="1200" dirty="0">
                          <a:effectLst/>
                        </a:rPr>
                        <a:t>10</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DJPK</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a:effectLst/>
                        </a:rPr>
                        <a:t>Direktorat Jenderal Perimbangan Keuangan.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en-US" sz="1200" dirty="0">
                          <a:effectLst/>
                        </a:rPr>
                        <a:t>11.</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DJPPR</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a:effectLst/>
                        </a:rPr>
                        <a:t>Direktorat Jenderal Pengelolaan Pembiayaan dan Risiko.</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en-US" sz="1200" dirty="0">
                          <a:effectLst/>
                        </a:rPr>
                        <a:t>12.</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KL</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nb-NO" sz="1200">
                          <a:effectLst/>
                        </a:rPr>
                        <a:t>Kementerian Lembaga.</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id-ID" sz="1200" dirty="0">
                          <a:effectLst/>
                        </a:rPr>
                        <a:t>1</a:t>
                      </a:r>
                      <a:r>
                        <a:rPr lang="en-US" sz="1200" dirty="0">
                          <a:effectLst/>
                        </a:rPr>
                        <a:t>3</a:t>
                      </a:r>
                      <a:r>
                        <a:rPr lang="id-ID"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KPPN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nb-NO" sz="1200" dirty="0">
                          <a:effectLst/>
                        </a:rPr>
                        <a:t>Kantor Pelayanan Perbendaharaan Negara.</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id-ID" sz="1200" dirty="0">
                          <a:effectLst/>
                        </a:rPr>
                        <a:t>1</a:t>
                      </a:r>
                      <a:r>
                        <a:rPr lang="en-US" sz="1200" dirty="0">
                          <a:effectLst/>
                        </a:rPr>
                        <a:t>4.</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KUN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a:effectLst/>
                        </a:rPr>
                        <a:t>Kas Umum Negara.</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id-ID" sz="1200" dirty="0">
                          <a:effectLst/>
                        </a:rPr>
                        <a:t>1</a:t>
                      </a:r>
                      <a:r>
                        <a:rPr lang="en-US" sz="1200" dirty="0">
                          <a:effectLst/>
                        </a:rPr>
                        <a:t>5.</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LRA</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a:effectLst/>
                        </a:rPr>
                        <a:t>Laporan Realisasi Anggaran.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id-ID" sz="1200" dirty="0">
                          <a:effectLst/>
                        </a:rPr>
                        <a:t>1</a:t>
                      </a:r>
                      <a:r>
                        <a:rPr lang="en-US" sz="1200" dirty="0">
                          <a:effectLst/>
                        </a:rPr>
                        <a:t>6</a:t>
                      </a:r>
                      <a:r>
                        <a:rPr lang="id-ID"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MPHLBJS</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a:effectLst/>
                        </a:rPr>
                        <a:t>Memo Pencatatan Hibah Langsung – Barang/Jasa/Surat Berharga.</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id-ID" sz="1200" dirty="0">
                          <a:effectLst/>
                        </a:rPr>
                        <a:t>1</a:t>
                      </a:r>
                      <a:r>
                        <a:rPr lang="en-US" sz="1200" dirty="0">
                          <a:effectLst/>
                        </a:rPr>
                        <a:t>7</a:t>
                      </a:r>
                      <a:r>
                        <a:rPr lang="id-ID"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err="1">
                          <a:effectLst/>
                        </a:rPr>
                        <a:t>NoD</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Notice of Disbursement.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en-US" sz="1200" dirty="0">
                          <a:effectLst/>
                        </a:rPr>
                        <a:t>18.</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kern="1200" dirty="0" smtClean="0">
                          <a:solidFill>
                            <a:schemeClr val="dk1"/>
                          </a:solidFill>
                          <a:effectLst/>
                          <a:latin typeface="+mn-lt"/>
                          <a:ea typeface="+mn-ea"/>
                          <a:cs typeface="+mn-cs"/>
                        </a:rPr>
                        <a:t>NPH</a:t>
                      </a:r>
                      <a:endParaRPr lang="en-US" sz="1200" kern="1200" dirty="0">
                        <a:solidFill>
                          <a:schemeClr val="dk1"/>
                        </a:solidFill>
                        <a:effectLst/>
                        <a:latin typeface="+mn-lt"/>
                        <a:ea typeface="+mn-ea"/>
                        <a:cs typeface="+mn-cs"/>
                      </a:endParaRPr>
                    </a:p>
                  </a:txBody>
                  <a:tcPr marL="40997" marR="40997" marT="0" marB="0"/>
                </a:tc>
                <a:tc>
                  <a:txBody>
                    <a:bodyPr/>
                    <a:lstStyle/>
                    <a:p>
                      <a:pPr marL="0" marR="0" algn="ctr">
                        <a:lnSpc>
                          <a:spcPct val="115000"/>
                        </a:lnSpc>
                        <a:spcBef>
                          <a:spcPts val="0"/>
                        </a:spcBef>
                        <a:spcAft>
                          <a:spcPts val="300"/>
                        </a:spcAft>
                      </a:pPr>
                      <a:r>
                        <a:rPr lang="en-US" sz="1200" b="1" dirty="0" smtClean="0">
                          <a:effectLst/>
                          <a:latin typeface="Arial" panose="020B0604020202020204" pitchFamily="34" charset="0"/>
                          <a:ea typeface="Times New Roman" panose="02020603050405020304" pitchFamily="18" charset="0"/>
                          <a:cs typeface="Times New Roman" panose="02020603050405020304" pitchFamily="18" charset="0"/>
                        </a:rPr>
                        <a:t>:</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kern="1200" dirty="0" err="1" smtClean="0">
                          <a:solidFill>
                            <a:schemeClr val="dk1"/>
                          </a:solidFill>
                          <a:effectLst/>
                          <a:latin typeface="+mn-lt"/>
                          <a:ea typeface="+mn-ea"/>
                          <a:cs typeface="+mn-cs"/>
                        </a:rPr>
                        <a:t>Naskah</a:t>
                      </a:r>
                      <a:r>
                        <a:rPr lang="en-US" sz="1200" kern="1200" dirty="0" smtClean="0">
                          <a:solidFill>
                            <a:schemeClr val="dk1"/>
                          </a:solidFill>
                          <a:effectLst/>
                          <a:latin typeface="+mn-lt"/>
                          <a:ea typeface="+mn-ea"/>
                          <a:cs typeface="+mn-cs"/>
                        </a:rPr>
                        <a:t> </a:t>
                      </a:r>
                      <a:r>
                        <a:rPr lang="en-US" sz="1200" kern="1200" dirty="0" err="1" smtClean="0">
                          <a:solidFill>
                            <a:schemeClr val="dk1"/>
                          </a:solidFill>
                          <a:effectLst/>
                          <a:latin typeface="+mn-lt"/>
                          <a:ea typeface="+mn-ea"/>
                          <a:cs typeface="+mn-cs"/>
                        </a:rPr>
                        <a:t>Perjanjian</a:t>
                      </a:r>
                      <a:r>
                        <a:rPr lang="en-US" sz="1200" kern="1200" dirty="0" smtClean="0">
                          <a:solidFill>
                            <a:schemeClr val="dk1"/>
                          </a:solidFill>
                          <a:effectLst/>
                          <a:latin typeface="+mn-lt"/>
                          <a:ea typeface="+mn-ea"/>
                          <a:cs typeface="+mn-cs"/>
                        </a:rPr>
                        <a:t> </a:t>
                      </a:r>
                      <a:r>
                        <a:rPr lang="en-US" sz="1200" kern="1200" dirty="0" err="1" smtClean="0">
                          <a:solidFill>
                            <a:schemeClr val="dk1"/>
                          </a:solidFill>
                          <a:effectLst/>
                          <a:latin typeface="+mn-lt"/>
                          <a:ea typeface="+mn-ea"/>
                          <a:cs typeface="+mn-cs"/>
                        </a:rPr>
                        <a:t>Hibah</a:t>
                      </a:r>
                      <a:endParaRPr lang="en-US" sz="1200" kern="1200" dirty="0">
                        <a:solidFill>
                          <a:schemeClr val="dk1"/>
                        </a:solidFill>
                        <a:effectLst/>
                        <a:latin typeface="+mn-lt"/>
                        <a:ea typeface="+mn-ea"/>
                        <a:cs typeface="+mn-cs"/>
                      </a:endParaRPr>
                    </a:p>
                  </a:txBody>
                  <a:tcPr marL="40997" marR="40997" marT="0" marB="0"/>
                </a:tc>
              </a:tr>
              <a:tr h="206136">
                <a:tc>
                  <a:txBody>
                    <a:bodyPr/>
                    <a:lstStyle/>
                    <a:p>
                      <a:pPr marL="0" marR="0" algn="ctr">
                        <a:lnSpc>
                          <a:spcPct val="115000"/>
                        </a:lnSpc>
                        <a:spcBef>
                          <a:spcPts val="0"/>
                        </a:spcBef>
                        <a:spcAft>
                          <a:spcPts val="300"/>
                        </a:spcAft>
                      </a:pPr>
                      <a:r>
                        <a:rPr lang="id-ID" sz="1200" dirty="0">
                          <a:effectLst/>
                        </a:rPr>
                        <a:t>1</a:t>
                      </a:r>
                      <a:r>
                        <a:rPr lang="en-US" sz="1200" dirty="0">
                          <a:effectLst/>
                        </a:rPr>
                        <a:t>9</a:t>
                      </a:r>
                      <a:r>
                        <a:rPr lang="id-ID"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kern="1200" dirty="0" smtClean="0">
                          <a:solidFill>
                            <a:schemeClr val="dk1"/>
                          </a:solidFill>
                          <a:effectLst/>
                          <a:latin typeface="+mn-lt"/>
                          <a:ea typeface="+mn-ea"/>
                          <a:cs typeface="+mn-cs"/>
                        </a:rPr>
                        <a:t>NPHD</a:t>
                      </a:r>
                      <a:endParaRPr lang="en-US" sz="1200" kern="1200" dirty="0">
                        <a:solidFill>
                          <a:schemeClr val="dk1"/>
                        </a:solidFill>
                        <a:effectLst/>
                        <a:latin typeface="+mn-lt"/>
                        <a:ea typeface="+mn-ea"/>
                        <a:cs typeface="+mn-cs"/>
                      </a:endParaRPr>
                    </a:p>
                  </a:txBody>
                  <a:tcPr marL="40997" marR="40997" marT="0" marB="0"/>
                </a:tc>
                <a:tc>
                  <a:txBody>
                    <a:bodyPr/>
                    <a:lstStyle/>
                    <a:p>
                      <a:pPr marL="0" marR="0" algn="ctr">
                        <a:lnSpc>
                          <a:spcPct val="115000"/>
                        </a:lnSpc>
                        <a:spcBef>
                          <a:spcPts val="0"/>
                        </a:spcBef>
                        <a:spcAft>
                          <a:spcPts val="300"/>
                        </a:spcAft>
                      </a:pPr>
                      <a:r>
                        <a:rPr lang="en-US" sz="1200" b="1" dirty="0" smtClean="0">
                          <a:effectLst/>
                          <a:latin typeface="Arial" panose="020B0604020202020204" pitchFamily="34" charset="0"/>
                          <a:ea typeface="Times New Roman" panose="02020603050405020304" pitchFamily="18" charset="0"/>
                          <a:cs typeface="Times New Roman" panose="02020603050405020304" pitchFamily="18" charset="0"/>
                        </a:rPr>
                        <a:t>:</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kern="1200" dirty="0" err="1" smtClean="0">
                          <a:solidFill>
                            <a:schemeClr val="dk1"/>
                          </a:solidFill>
                          <a:effectLst/>
                          <a:latin typeface="+mn-lt"/>
                          <a:ea typeface="+mn-ea"/>
                          <a:cs typeface="+mn-cs"/>
                        </a:rPr>
                        <a:t>Naskah</a:t>
                      </a:r>
                      <a:r>
                        <a:rPr lang="en-US" sz="1200" kern="1200" dirty="0" smtClean="0">
                          <a:solidFill>
                            <a:schemeClr val="dk1"/>
                          </a:solidFill>
                          <a:effectLst/>
                          <a:latin typeface="+mn-lt"/>
                          <a:ea typeface="+mn-ea"/>
                          <a:cs typeface="+mn-cs"/>
                        </a:rPr>
                        <a:t> </a:t>
                      </a:r>
                      <a:r>
                        <a:rPr lang="en-US" sz="1200" kern="1200" dirty="0" err="1" smtClean="0">
                          <a:solidFill>
                            <a:schemeClr val="dk1"/>
                          </a:solidFill>
                          <a:effectLst/>
                          <a:latin typeface="+mn-lt"/>
                          <a:ea typeface="+mn-ea"/>
                          <a:cs typeface="+mn-cs"/>
                        </a:rPr>
                        <a:t>Perjanjian</a:t>
                      </a:r>
                      <a:r>
                        <a:rPr lang="en-US" sz="1200" kern="1200" dirty="0" smtClean="0">
                          <a:solidFill>
                            <a:schemeClr val="dk1"/>
                          </a:solidFill>
                          <a:effectLst/>
                          <a:latin typeface="+mn-lt"/>
                          <a:ea typeface="+mn-ea"/>
                          <a:cs typeface="+mn-cs"/>
                        </a:rPr>
                        <a:t> </a:t>
                      </a:r>
                      <a:r>
                        <a:rPr lang="en-US" sz="1200" kern="1200" dirty="0" err="1" smtClean="0">
                          <a:solidFill>
                            <a:schemeClr val="dk1"/>
                          </a:solidFill>
                          <a:effectLst/>
                          <a:latin typeface="+mn-lt"/>
                          <a:ea typeface="+mn-ea"/>
                          <a:cs typeface="+mn-cs"/>
                        </a:rPr>
                        <a:t>Hibah</a:t>
                      </a:r>
                      <a:r>
                        <a:rPr lang="en-US" sz="1200" kern="1200" dirty="0" smtClean="0">
                          <a:solidFill>
                            <a:schemeClr val="dk1"/>
                          </a:solidFill>
                          <a:effectLst/>
                          <a:latin typeface="+mn-lt"/>
                          <a:ea typeface="+mn-ea"/>
                          <a:cs typeface="+mn-cs"/>
                        </a:rPr>
                        <a:t> Daerah</a:t>
                      </a:r>
                      <a:endParaRPr lang="en-US" sz="1200" kern="1200" dirty="0">
                        <a:solidFill>
                          <a:schemeClr val="dk1"/>
                        </a:solidFill>
                        <a:effectLst/>
                        <a:latin typeface="+mn-lt"/>
                        <a:ea typeface="+mn-ea"/>
                        <a:cs typeface="+mn-cs"/>
                      </a:endParaRPr>
                    </a:p>
                  </a:txBody>
                  <a:tcPr marL="40997" marR="40997" marT="0" marB="0"/>
                </a:tc>
              </a:tr>
              <a:tr h="206136">
                <a:tc>
                  <a:txBody>
                    <a:bodyPr/>
                    <a:lstStyle/>
                    <a:p>
                      <a:pPr marL="0" marR="0" algn="ctr">
                        <a:lnSpc>
                          <a:spcPct val="115000"/>
                        </a:lnSpc>
                        <a:spcBef>
                          <a:spcPts val="0"/>
                        </a:spcBef>
                        <a:spcAft>
                          <a:spcPts val="300"/>
                        </a:spcAft>
                      </a:pPr>
                      <a:r>
                        <a:rPr lang="en-US" sz="1200" dirty="0">
                          <a:effectLst/>
                        </a:rPr>
                        <a:t>20</a:t>
                      </a:r>
                      <a:r>
                        <a:rPr lang="id-ID"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PA</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nb-NO" sz="1200" dirty="0">
                          <a:effectLst/>
                        </a:rPr>
                        <a:t>Pengguna Anggaran.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en-US" sz="1200" dirty="0">
                          <a:effectLst/>
                        </a:rPr>
                        <a:t>21</a:t>
                      </a:r>
                      <a:r>
                        <a:rPr lang="id-ID"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nb-NO" sz="1200" dirty="0">
                          <a:effectLst/>
                        </a:rPr>
                        <a:t>PPA</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nb-NO" sz="1200" dirty="0">
                          <a:effectLst/>
                        </a:rPr>
                        <a:t>Pembantu Pengguna Anggaran.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en-US" sz="1200" dirty="0">
                          <a:effectLst/>
                        </a:rPr>
                        <a:t>22</a:t>
                      </a:r>
                      <a:r>
                        <a:rPr lang="id-ID"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SAP</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a:effectLst/>
                        </a:rPr>
                        <a:t>Standar Akuntansi Pemerintahan.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id-ID" sz="1200" dirty="0">
                          <a:effectLst/>
                        </a:rPr>
                        <a:t>2</a:t>
                      </a:r>
                      <a:r>
                        <a:rPr lang="en-US" sz="1200" dirty="0">
                          <a:effectLst/>
                        </a:rPr>
                        <a:t>3</a:t>
                      </a:r>
                      <a:r>
                        <a:rPr lang="id-ID"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SP3</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a:effectLst/>
                        </a:rPr>
                        <a:t>Surat Perintah Pengesahan/Pembukuan.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id-ID" sz="1200" dirty="0">
                          <a:effectLst/>
                        </a:rPr>
                        <a:t>2</a:t>
                      </a:r>
                      <a:r>
                        <a:rPr lang="en-US" sz="1200" dirty="0">
                          <a:effectLst/>
                        </a:rPr>
                        <a:t>4</a:t>
                      </a:r>
                      <a:r>
                        <a:rPr lang="id-ID"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SPAN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a:effectLst/>
                        </a:rPr>
                        <a:t>Sistem Perbendaharaan dan Anggaran Negara.</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id-ID" sz="1200" dirty="0">
                          <a:effectLst/>
                        </a:rPr>
                        <a:t>2</a:t>
                      </a:r>
                      <a:r>
                        <a:rPr lang="en-US" sz="1200" dirty="0">
                          <a:effectLst/>
                        </a:rPr>
                        <a:t>5.</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SPHL</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a:effectLst/>
                        </a:rPr>
                        <a:t>Surat Pengesahan Hibah Langsung.</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id-ID" sz="1200" dirty="0">
                          <a:effectLst/>
                        </a:rPr>
                        <a:t>2</a:t>
                      </a:r>
                      <a:r>
                        <a:rPr lang="en-US" sz="1200" dirty="0">
                          <a:effectLst/>
                        </a:rPr>
                        <a:t>6.</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SP2D</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a:effectLst/>
                        </a:rPr>
                        <a:t>Surat Perintah Pencairan Dana.</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id-ID" sz="1200" dirty="0">
                          <a:effectLst/>
                        </a:rPr>
                        <a:t>2</a:t>
                      </a:r>
                      <a:r>
                        <a:rPr lang="en-US" sz="1200" dirty="0">
                          <a:effectLst/>
                        </a:rPr>
                        <a:t>7.</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SP2HL</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a:effectLst/>
                        </a:rPr>
                        <a:t>Surat Perintah Pengesahan Hibah Langsung.</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en-US" sz="1200" dirty="0">
                          <a:effectLst/>
                        </a:rPr>
                        <a:t>28.</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SP3HL</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err="1">
                          <a:effectLst/>
                        </a:rPr>
                        <a:t>Surat</a:t>
                      </a:r>
                      <a:r>
                        <a:rPr lang="en-US" sz="1200" dirty="0">
                          <a:effectLst/>
                        </a:rPr>
                        <a:t> </a:t>
                      </a:r>
                      <a:r>
                        <a:rPr lang="en-US" sz="1200" dirty="0" err="1">
                          <a:effectLst/>
                        </a:rPr>
                        <a:t>Pengesahan</a:t>
                      </a:r>
                      <a:r>
                        <a:rPr lang="en-US" sz="1200" dirty="0">
                          <a:effectLst/>
                        </a:rPr>
                        <a:t> </a:t>
                      </a:r>
                      <a:r>
                        <a:rPr lang="en-US" sz="1200" dirty="0" err="1">
                          <a:effectLst/>
                        </a:rPr>
                        <a:t>Pengembalian</a:t>
                      </a:r>
                      <a:r>
                        <a:rPr lang="en-US" sz="1200" dirty="0">
                          <a:effectLst/>
                        </a:rPr>
                        <a:t> </a:t>
                      </a:r>
                      <a:r>
                        <a:rPr lang="en-US" sz="1200" dirty="0" err="1">
                          <a:effectLst/>
                        </a:rPr>
                        <a:t>Pendapatan</a:t>
                      </a:r>
                      <a:r>
                        <a:rPr lang="en-US" sz="1200" dirty="0">
                          <a:effectLst/>
                        </a:rPr>
                        <a:t> </a:t>
                      </a:r>
                      <a:r>
                        <a:rPr lang="en-US" sz="1200" dirty="0" err="1">
                          <a:effectLst/>
                        </a:rPr>
                        <a:t>Hibah</a:t>
                      </a:r>
                      <a:r>
                        <a:rPr lang="en-US" sz="1200" dirty="0">
                          <a:effectLst/>
                        </a:rPr>
                        <a:t> </a:t>
                      </a:r>
                      <a:r>
                        <a:rPr lang="en-US" sz="1200" dirty="0" err="1">
                          <a:effectLst/>
                        </a:rPr>
                        <a:t>Langsung</a:t>
                      </a:r>
                      <a:r>
                        <a:rPr lang="en-US"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en-US" sz="1200" dirty="0">
                          <a:effectLst/>
                        </a:rPr>
                        <a:t>29.</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SP4HL</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err="1">
                          <a:effectLst/>
                        </a:rPr>
                        <a:t>Surat</a:t>
                      </a:r>
                      <a:r>
                        <a:rPr lang="en-US" sz="1200" dirty="0">
                          <a:effectLst/>
                        </a:rPr>
                        <a:t> </a:t>
                      </a:r>
                      <a:r>
                        <a:rPr lang="en-US" sz="1200" dirty="0" err="1">
                          <a:effectLst/>
                        </a:rPr>
                        <a:t>Perintah</a:t>
                      </a:r>
                      <a:r>
                        <a:rPr lang="en-US" sz="1200" dirty="0">
                          <a:effectLst/>
                        </a:rPr>
                        <a:t> </a:t>
                      </a:r>
                      <a:r>
                        <a:rPr lang="en-US" sz="1200" dirty="0" err="1">
                          <a:effectLst/>
                        </a:rPr>
                        <a:t>Pengesahan</a:t>
                      </a:r>
                      <a:r>
                        <a:rPr lang="en-US" sz="1200" dirty="0">
                          <a:effectLst/>
                        </a:rPr>
                        <a:t> </a:t>
                      </a:r>
                      <a:r>
                        <a:rPr lang="en-US" sz="1200" dirty="0" err="1">
                          <a:effectLst/>
                        </a:rPr>
                        <a:t>Pengembalian</a:t>
                      </a:r>
                      <a:r>
                        <a:rPr lang="en-US" sz="1200" dirty="0">
                          <a:effectLst/>
                        </a:rPr>
                        <a:t> </a:t>
                      </a:r>
                      <a:r>
                        <a:rPr lang="en-US" sz="1200" dirty="0" err="1">
                          <a:effectLst/>
                        </a:rPr>
                        <a:t>Pendapatan</a:t>
                      </a:r>
                      <a:r>
                        <a:rPr lang="en-US" sz="1200" dirty="0">
                          <a:effectLst/>
                        </a:rPr>
                        <a:t> </a:t>
                      </a:r>
                      <a:r>
                        <a:rPr lang="en-US" sz="1200" dirty="0" err="1">
                          <a:effectLst/>
                        </a:rPr>
                        <a:t>Hibah</a:t>
                      </a:r>
                      <a:r>
                        <a:rPr lang="en-US" sz="1200" dirty="0">
                          <a:effectLst/>
                        </a:rPr>
                        <a:t> </a:t>
                      </a:r>
                      <a:r>
                        <a:rPr lang="en-US" sz="1200" dirty="0" err="1">
                          <a:effectLst/>
                        </a:rPr>
                        <a:t>Langsung</a:t>
                      </a:r>
                      <a:r>
                        <a:rPr lang="en-US"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en-US" sz="1200" dirty="0">
                          <a:effectLst/>
                        </a:rPr>
                        <a:t>30.</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a:effectLst/>
                        </a:rPr>
                        <a:t>SP3HLBJS</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a:effectLst/>
                        </a:rPr>
                        <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err="1">
                          <a:effectLst/>
                        </a:rPr>
                        <a:t>Surat</a:t>
                      </a:r>
                      <a:r>
                        <a:rPr lang="en-US" sz="1200" dirty="0">
                          <a:effectLst/>
                        </a:rPr>
                        <a:t> </a:t>
                      </a:r>
                      <a:r>
                        <a:rPr lang="en-US" sz="1200" dirty="0" err="1">
                          <a:effectLst/>
                        </a:rPr>
                        <a:t>Perintah</a:t>
                      </a:r>
                      <a:r>
                        <a:rPr lang="en-US" sz="1200" dirty="0">
                          <a:effectLst/>
                        </a:rPr>
                        <a:t> </a:t>
                      </a:r>
                      <a:r>
                        <a:rPr lang="en-US" sz="1200" dirty="0" err="1">
                          <a:effectLst/>
                        </a:rPr>
                        <a:t>Pengesahan</a:t>
                      </a:r>
                      <a:r>
                        <a:rPr lang="en-US" sz="1200" dirty="0">
                          <a:effectLst/>
                        </a:rPr>
                        <a:t> </a:t>
                      </a:r>
                      <a:r>
                        <a:rPr lang="en-US" sz="1200" dirty="0" err="1">
                          <a:effectLst/>
                        </a:rPr>
                        <a:t>Pendapatan</a:t>
                      </a:r>
                      <a:r>
                        <a:rPr lang="en-US" sz="1200" dirty="0">
                          <a:effectLst/>
                        </a:rPr>
                        <a:t> </a:t>
                      </a:r>
                      <a:r>
                        <a:rPr lang="en-US" sz="1200" dirty="0" err="1">
                          <a:effectLst/>
                        </a:rPr>
                        <a:t>Hibah</a:t>
                      </a:r>
                      <a:r>
                        <a:rPr lang="en-US" sz="1200" dirty="0">
                          <a:effectLst/>
                        </a:rPr>
                        <a:t> </a:t>
                      </a:r>
                      <a:r>
                        <a:rPr lang="en-US" sz="1200" dirty="0" err="1">
                          <a:effectLst/>
                        </a:rPr>
                        <a:t>Langsung</a:t>
                      </a:r>
                      <a:r>
                        <a:rPr lang="en-US" sz="1200" dirty="0">
                          <a:effectLst/>
                        </a:rPr>
                        <a:t> </a:t>
                      </a:r>
                      <a:r>
                        <a:rPr lang="en-US" sz="1200" dirty="0" err="1">
                          <a:effectLst/>
                        </a:rPr>
                        <a:t>Bentuk</a:t>
                      </a:r>
                      <a:r>
                        <a:rPr lang="en-US" sz="1200" dirty="0">
                          <a:effectLst/>
                        </a:rPr>
                        <a:t> </a:t>
                      </a:r>
                      <a:r>
                        <a:rPr lang="en-US" sz="1200" dirty="0" err="1">
                          <a:effectLst/>
                        </a:rPr>
                        <a:t>Barang</a:t>
                      </a:r>
                      <a:r>
                        <a:rPr lang="en-US" sz="1200" dirty="0">
                          <a:effectLst/>
                        </a:rPr>
                        <a:t>/</a:t>
                      </a:r>
                      <a:r>
                        <a:rPr lang="en-US" sz="1200" dirty="0" err="1">
                          <a:effectLst/>
                        </a:rPr>
                        <a:t>Jasa</a:t>
                      </a:r>
                      <a:r>
                        <a:rPr lang="en-US" sz="1200" dirty="0">
                          <a:effectLst/>
                        </a:rPr>
                        <a:t>/</a:t>
                      </a:r>
                      <a:r>
                        <a:rPr lang="en-US" sz="1200" dirty="0" err="1">
                          <a:effectLst/>
                        </a:rPr>
                        <a:t>Surat</a:t>
                      </a:r>
                      <a:r>
                        <a:rPr lang="en-US" sz="1200" dirty="0">
                          <a:effectLst/>
                        </a:rPr>
                        <a:t> </a:t>
                      </a:r>
                      <a:r>
                        <a:rPr lang="en-US" sz="1200" dirty="0" err="1">
                          <a:effectLst/>
                        </a:rPr>
                        <a:t>Berharga</a:t>
                      </a:r>
                      <a:r>
                        <a:rPr lang="en-US"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en-US" sz="1200" dirty="0" smtClean="0">
                          <a:effectLst/>
                        </a:rPr>
                        <a:t>31.</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smtClean="0">
                          <a:effectLst/>
                        </a:rPr>
                        <a:t>SPTMHL</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en-US" sz="1200" dirty="0" err="1" smtClean="0">
                          <a:effectLst/>
                        </a:rPr>
                        <a:t>Surat</a:t>
                      </a:r>
                      <a:r>
                        <a:rPr lang="en-US" sz="1200" dirty="0" smtClean="0">
                          <a:effectLst/>
                        </a:rPr>
                        <a:t> </a:t>
                      </a:r>
                      <a:r>
                        <a:rPr lang="en-US" sz="1200" dirty="0" err="1" smtClean="0">
                          <a:effectLst/>
                        </a:rPr>
                        <a:t>Pernyataan</a:t>
                      </a:r>
                      <a:r>
                        <a:rPr lang="en-US" sz="1200" dirty="0" smtClean="0">
                          <a:effectLst/>
                        </a:rPr>
                        <a:t> </a:t>
                      </a:r>
                      <a:r>
                        <a:rPr lang="en-US" sz="1200" dirty="0" err="1" smtClean="0">
                          <a:effectLst/>
                        </a:rPr>
                        <a:t>Telah</a:t>
                      </a:r>
                      <a:r>
                        <a:rPr lang="en-US" sz="1200" dirty="0" smtClean="0">
                          <a:effectLst/>
                        </a:rPr>
                        <a:t> </a:t>
                      </a:r>
                      <a:r>
                        <a:rPr lang="en-US" sz="1200" dirty="0" err="1" smtClean="0">
                          <a:effectLst/>
                        </a:rPr>
                        <a:t>Menerima</a:t>
                      </a:r>
                      <a:r>
                        <a:rPr lang="en-US" sz="1200" dirty="0" smtClean="0">
                          <a:effectLst/>
                        </a:rPr>
                        <a:t> </a:t>
                      </a:r>
                      <a:r>
                        <a:rPr lang="en-US" sz="1200" dirty="0" err="1" smtClean="0">
                          <a:effectLst/>
                        </a:rPr>
                        <a:t>Hibah</a:t>
                      </a:r>
                      <a:r>
                        <a:rPr lang="en-US" sz="1200" dirty="0" smtClean="0">
                          <a:effectLst/>
                        </a:rPr>
                        <a:t> </a:t>
                      </a:r>
                      <a:r>
                        <a:rPr lang="en-US" sz="1200" dirty="0" err="1" smtClean="0">
                          <a:effectLst/>
                        </a:rPr>
                        <a:t>Langsung</a:t>
                      </a:r>
                      <a:r>
                        <a:rPr lang="en-US" sz="1200" dirty="0" smtClean="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r h="206136">
                <a:tc>
                  <a:txBody>
                    <a:bodyPr/>
                    <a:lstStyle/>
                    <a:p>
                      <a:pPr marL="0" marR="0" algn="ctr">
                        <a:lnSpc>
                          <a:spcPct val="115000"/>
                        </a:lnSpc>
                        <a:spcBef>
                          <a:spcPts val="0"/>
                        </a:spcBef>
                        <a:spcAft>
                          <a:spcPts val="300"/>
                        </a:spcAft>
                      </a:pPr>
                      <a:r>
                        <a:rPr lang="en-US" sz="1200" dirty="0" smtClean="0">
                          <a:effectLst/>
                        </a:rPr>
                        <a:t>32.</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nb-NO" sz="1200" dirty="0" smtClean="0">
                          <a:effectLst/>
                        </a:rPr>
                        <a:t>SPTJM</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ctr">
                        <a:lnSpc>
                          <a:spcPct val="115000"/>
                        </a:lnSpc>
                        <a:spcBef>
                          <a:spcPts val="0"/>
                        </a:spcBef>
                        <a:spcAft>
                          <a:spcPts val="300"/>
                        </a:spcAft>
                      </a:pPr>
                      <a:r>
                        <a:rPr lang="en-US" sz="1200" dirty="0">
                          <a:effectLst/>
                        </a:rPr>
                        <a: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c>
                  <a:txBody>
                    <a:bodyPr/>
                    <a:lstStyle/>
                    <a:p>
                      <a:pPr marL="0" marR="0" algn="just">
                        <a:lnSpc>
                          <a:spcPct val="115000"/>
                        </a:lnSpc>
                        <a:spcBef>
                          <a:spcPts val="0"/>
                        </a:spcBef>
                        <a:spcAft>
                          <a:spcPts val="300"/>
                        </a:spcAft>
                      </a:pPr>
                      <a:r>
                        <a:rPr lang="nb-NO" sz="1200" dirty="0" smtClean="0">
                          <a:effectLst/>
                        </a:rPr>
                        <a:t>Surat Pernyataan Tanggung jawab Mutlak</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0997" marR="40997" marT="0" marB="0"/>
                </a:tc>
              </a:tr>
            </a:tbl>
          </a:graphicData>
        </a:graphic>
      </p:graphicFrame>
    </p:spTree>
    <p:extLst>
      <p:ext uri="{BB962C8B-B14F-4D97-AF65-F5344CB8AC3E}">
        <p14:creationId xmlns:p14="http://schemas.microsoft.com/office/powerpoint/2010/main" xmlns="" val="2469398243"/>
      </p:ext>
    </p:extLst>
  </p:cSld>
  <p:clrMapOvr>
    <a:masterClrMapping/>
  </p:clrMapOvr>
  <p:transition spd="slow">
    <p:push dir="u"/>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112</a:t>
            </a:fld>
            <a:endParaRPr lang="id-ID">
              <a:solidFill>
                <a:prstClr val="black"/>
              </a:solidFill>
            </a:endParaRPr>
          </a:p>
        </p:txBody>
      </p:sp>
      <p:sp>
        <p:nvSpPr>
          <p:cNvPr id="5" name="Rectangle 2"/>
          <p:cNvSpPr txBox="1">
            <a:spLocks noChangeArrowheads="1"/>
          </p:cNvSpPr>
          <p:nvPr/>
        </p:nvSpPr>
        <p:spPr bwMode="auto">
          <a:xfrm>
            <a:off x="0" y="1844824"/>
            <a:ext cx="9144000" cy="2016224"/>
          </a:xfrm>
          <a:prstGeom prst="rect">
            <a:avLst/>
          </a:prstGeom>
          <a:solidFill>
            <a:srgbClr val="0000FF"/>
          </a:solidFill>
          <a:ln>
            <a:headEnd/>
            <a:tailEnd/>
          </a:ln>
        </p:spPr>
        <p:style>
          <a:lnRef idx="1">
            <a:schemeClr val="accent3"/>
          </a:lnRef>
          <a:fillRef idx="2">
            <a:schemeClr val="accent3"/>
          </a:fillRef>
          <a:effectRef idx="1">
            <a:schemeClr val="accent3"/>
          </a:effectRef>
          <a:fontRef idx="minor">
            <a:schemeClr val="dk1"/>
          </a:fontRef>
        </p:style>
        <p:txBody>
          <a:bodyPr lIns="0" tIns="0" rIns="0" bIns="0" anchor="ctr"/>
          <a:lstStyle/>
          <a:p>
            <a:pPr algn="ctr">
              <a:spcBef>
                <a:spcPts val="0"/>
              </a:spcBef>
              <a:defRPr/>
            </a:pPr>
            <a:r>
              <a:rPr lang="en-US" sz="5400" b="1" dirty="0" smtClean="0">
                <a:solidFill>
                  <a:srgbClr val="FFFF00"/>
                </a:solidFill>
                <a:effectLst>
                  <a:outerShdw blurRad="50800" dist="50800" dir="18900000" algn="tl" rotWithShape="0">
                    <a:schemeClr val="tx2">
                      <a:alpha val="43000"/>
                    </a:schemeClr>
                  </a:outerShdw>
                </a:effectLst>
                <a:latin typeface="Arial Narrow" pitchFamily="34" charset="0"/>
                <a:ea typeface="+mj-ea"/>
                <a:cs typeface="+mj-cs"/>
              </a:rPr>
              <a:t>LAMPIRAN (PILKADA)</a:t>
            </a:r>
          </a:p>
        </p:txBody>
      </p:sp>
    </p:spTree>
    <p:extLst>
      <p:ext uri="{BB962C8B-B14F-4D97-AF65-F5344CB8AC3E}">
        <p14:creationId xmlns:p14="http://schemas.microsoft.com/office/powerpoint/2010/main" xmlns="" val="154380712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113</a:t>
            </a:fld>
            <a:endParaRPr lang="id-ID">
              <a:solidFill>
                <a:prstClr val="black"/>
              </a:solidFill>
            </a:endParaRPr>
          </a:p>
        </p:txBody>
      </p:sp>
      <p:sp>
        <p:nvSpPr>
          <p:cNvPr id="3" name="Title 1"/>
          <p:cNvSpPr txBox="1">
            <a:spLocks/>
          </p:cNvSpPr>
          <p:nvPr/>
        </p:nvSpPr>
        <p:spPr bwMode="auto">
          <a:xfrm>
            <a:off x="0" y="0"/>
            <a:ext cx="9144000" cy="620713"/>
          </a:xfrm>
          <a:prstGeom prst="rect">
            <a:avLst/>
          </a:prstGeom>
          <a:solidFill>
            <a:srgbClr val="0070C0"/>
          </a:solidFill>
          <a:ln w="9525">
            <a:noFill/>
            <a:miter lim="800000"/>
            <a:headEnd/>
            <a:tailEnd/>
          </a:ln>
        </p:spPr>
        <p:txBody>
          <a:bodyPr anchor="ctr"/>
          <a:lstStyle/>
          <a:p>
            <a:pPr algn="ctr" eaLnBrk="0" hangingPunct="0">
              <a:defRPr/>
            </a:pPr>
            <a:r>
              <a:rPr lang="sv-SE" sz="3200" b="1" dirty="0">
                <a:solidFill>
                  <a:schemeClr val="bg1"/>
                </a:solidFill>
                <a:latin typeface="Lucida Sans Unicode" pitchFamily="34" charset="0"/>
                <a:ea typeface="+mj-ea"/>
                <a:cs typeface="Lucida Sans Unicode" pitchFamily="34" charset="0"/>
              </a:rPr>
              <a:t>Mekanisme Revisi Anggaran Hibah Pilkada</a:t>
            </a:r>
            <a:endParaRPr lang="en-US" sz="3200" b="1" dirty="0">
              <a:solidFill>
                <a:schemeClr val="bg1"/>
              </a:solidFill>
              <a:latin typeface="Lucida Sans Unicode" pitchFamily="34" charset="0"/>
              <a:ea typeface="+mj-ea"/>
              <a:cs typeface="Lucida Sans Unicode" pitchFamily="34" charset="0"/>
            </a:endParaRPr>
          </a:p>
        </p:txBody>
      </p:sp>
      <p:sp>
        <p:nvSpPr>
          <p:cNvPr id="4" name="Rounded Rectangle 3"/>
          <p:cNvSpPr/>
          <p:nvPr/>
        </p:nvSpPr>
        <p:spPr>
          <a:xfrm>
            <a:off x="6529388" y="1708150"/>
            <a:ext cx="1714500" cy="928688"/>
          </a:xfrm>
          <a:prstGeom prst="roundRect">
            <a:avLst>
              <a:gd name="adj" fmla="val 50000"/>
            </a:avLst>
          </a:prstGeom>
          <a:solidFill>
            <a:schemeClr val="accent6">
              <a:lumMod val="75000"/>
            </a:schemeClr>
          </a:solidFill>
          <a:ln w="38100">
            <a:solidFill>
              <a:srgbClr val="336600"/>
            </a:solidFill>
          </a:ln>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r>
              <a:rPr lang="en-US" sz="2800" dirty="0" err="1">
                <a:solidFill>
                  <a:schemeClr val="bg1"/>
                </a:solidFill>
                <a:latin typeface="Arial Narrow" pitchFamily="34" charset="0"/>
              </a:rPr>
              <a:t>Pemda</a:t>
            </a:r>
            <a:endParaRPr lang="en-US" sz="2800" dirty="0">
              <a:solidFill>
                <a:schemeClr val="bg1"/>
              </a:solidFill>
              <a:latin typeface="Arial Narrow" pitchFamily="34" charset="0"/>
            </a:endParaRPr>
          </a:p>
        </p:txBody>
      </p:sp>
      <p:sp>
        <p:nvSpPr>
          <p:cNvPr id="5" name="Rounded Rectangle 4"/>
          <p:cNvSpPr/>
          <p:nvPr/>
        </p:nvSpPr>
        <p:spPr>
          <a:xfrm>
            <a:off x="1908175" y="3581400"/>
            <a:ext cx="2428875" cy="1000125"/>
          </a:xfrm>
          <a:prstGeom prst="roundRect">
            <a:avLst>
              <a:gd name="adj" fmla="val 50000"/>
            </a:avLst>
          </a:prstGeom>
          <a:solidFill>
            <a:srgbClr val="009900"/>
          </a:solidFill>
          <a:ln w="38100">
            <a:solidFill>
              <a:srgbClr val="336600"/>
            </a:solidFill>
          </a:ln>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r>
              <a:rPr lang="en-US" sz="2800" dirty="0" err="1">
                <a:solidFill>
                  <a:schemeClr val="bg1"/>
                </a:solidFill>
                <a:latin typeface="Arial Narrow" pitchFamily="34" charset="0"/>
              </a:rPr>
              <a:t>Bawaslu</a:t>
            </a:r>
            <a:endParaRPr lang="en-US" sz="2800" dirty="0">
              <a:solidFill>
                <a:schemeClr val="bg1"/>
              </a:solidFill>
              <a:latin typeface="Arial Narrow" pitchFamily="34" charset="0"/>
            </a:endParaRPr>
          </a:p>
          <a:p>
            <a:pPr algn="ctr" eaLnBrk="0" fontAlgn="auto" hangingPunct="0">
              <a:spcBef>
                <a:spcPts val="0"/>
              </a:spcBef>
              <a:spcAft>
                <a:spcPts val="0"/>
              </a:spcAft>
              <a:defRPr/>
            </a:pPr>
            <a:r>
              <a:rPr lang="en-US" sz="1600" dirty="0">
                <a:solidFill>
                  <a:schemeClr val="bg1"/>
                </a:solidFill>
                <a:latin typeface="Arial Narrow" pitchFamily="34" charset="0"/>
              </a:rPr>
              <a:t>(KPA)</a:t>
            </a:r>
          </a:p>
        </p:txBody>
      </p:sp>
      <p:sp>
        <p:nvSpPr>
          <p:cNvPr id="6" name="Rounded Rectangle 5"/>
          <p:cNvSpPr/>
          <p:nvPr/>
        </p:nvSpPr>
        <p:spPr>
          <a:xfrm>
            <a:off x="1928813" y="1341438"/>
            <a:ext cx="2498725" cy="1295400"/>
          </a:xfrm>
          <a:prstGeom prst="roundRect">
            <a:avLst>
              <a:gd name="adj" fmla="val 50000"/>
            </a:avLst>
          </a:prstGeom>
          <a:solidFill>
            <a:srgbClr val="0070C0"/>
          </a:solidFill>
          <a:ln w="38100">
            <a:solidFill>
              <a:srgbClr val="336600"/>
            </a:solidFill>
          </a:ln>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r>
              <a:rPr lang="en-US" sz="2800" dirty="0" err="1">
                <a:solidFill>
                  <a:schemeClr val="bg1"/>
                </a:solidFill>
                <a:latin typeface="Arial Narrow" pitchFamily="34" charset="0"/>
              </a:rPr>
              <a:t>Panwas</a:t>
            </a:r>
            <a:r>
              <a:rPr lang="id-ID" sz="2800" dirty="0">
                <a:solidFill>
                  <a:schemeClr val="bg1"/>
                </a:solidFill>
                <a:latin typeface="Arial Narrow" pitchFamily="34" charset="0"/>
              </a:rPr>
              <a:t> Kab/Kota</a:t>
            </a:r>
            <a:endParaRPr lang="en-US" sz="2800" dirty="0">
              <a:solidFill>
                <a:schemeClr val="bg1"/>
              </a:solidFill>
              <a:latin typeface="Arial Narrow" pitchFamily="34" charset="0"/>
            </a:endParaRPr>
          </a:p>
          <a:p>
            <a:pPr algn="ctr" eaLnBrk="0" fontAlgn="auto" hangingPunct="0">
              <a:spcBef>
                <a:spcPts val="0"/>
              </a:spcBef>
              <a:spcAft>
                <a:spcPts val="0"/>
              </a:spcAft>
              <a:defRPr/>
            </a:pPr>
            <a:r>
              <a:rPr lang="en-US" sz="1600" dirty="0">
                <a:solidFill>
                  <a:schemeClr val="bg1"/>
                </a:solidFill>
                <a:latin typeface="Arial Narrow" pitchFamily="34" charset="0"/>
              </a:rPr>
              <a:t>(PPK)</a:t>
            </a:r>
          </a:p>
        </p:txBody>
      </p:sp>
      <p:cxnSp>
        <p:nvCxnSpPr>
          <p:cNvPr id="7" name="Straight Arrow Connector 6"/>
          <p:cNvCxnSpPr/>
          <p:nvPr/>
        </p:nvCxnSpPr>
        <p:spPr>
          <a:xfrm flipH="1">
            <a:off x="3203575" y="2844800"/>
            <a:ext cx="0" cy="5842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4592638" y="1989138"/>
            <a:ext cx="1851025" cy="635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4511675" y="2198688"/>
            <a:ext cx="1860550" cy="635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0" name="TextBox 27"/>
          <p:cNvSpPr txBox="1">
            <a:spLocks noChangeArrowheads="1"/>
          </p:cNvSpPr>
          <p:nvPr/>
        </p:nvSpPr>
        <p:spPr bwMode="auto">
          <a:xfrm>
            <a:off x="5148263" y="1557338"/>
            <a:ext cx="849312" cy="368300"/>
          </a:xfrm>
          <a:prstGeom prst="rect">
            <a:avLst/>
          </a:prstGeom>
          <a:noFill/>
          <a:ln w="9525">
            <a:noFill/>
            <a:miter lim="800000"/>
            <a:headEnd/>
            <a:tailEnd/>
          </a:ln>
        </p:spPr>
        <p:txBody>
          <a:bodyPr>
            <a:spAutoFit/>
          </a:bodyPr>
          <a:lstStyle/>
          <a:p>
            <a:r>
              <a:rPr lang="en-US" b="1">
                <a:solidFill>
                  <a:srgbClr val="FF0000"/>
                </a:solidFill>
                <a:latin typeface="Arial" pitchFamily="34" charset="0"/>
                <a:cs typeface="Arial" pitchFamily="34" charset="0"/>
              </a:rPr>
              <a:t>NPHD</a:t>
            </a:r>
          </a:p>
        </p:txBody>
      </p:sp>
      <p:sp>
        <p:nvSpPr>
          <p:cNvPr id="11" name="TextBox 28"/>
          <p:cNvSpPr txBox="1">
            <a:spLocks noChangeArrowheads="1"/>
          </p:cNvSpPr>
          <p:nvPr/>
        </p:nvSpPr>
        <p:spPr bwMode="auto">
          <a:xfrm>
            <a:off x="3276600" y="2716213"/>
            <a:ext cx="1582738" cy="677862"/>
          </a:xfrm>
          <a:prstGeom prst="rect">
            <a:avLst/>
          </a:prstGeom>
          <a:noFill/>
          <a:ln w="9525">
            <a:noFill/>
            <a:miter lim="800000"/>
            <a:headEnd/>
            <a:tailEnd/>
          </a:ln>
        </p:spPr>
        <p:txBody>
          <a:bodyPr>
            <a:spAutoFit/>
          </a:bodyPr>
          <a:lstStyle/>
          <a:p>
            <a:r>
              <a:rPr lang="en-US" sz="1400">
                <a:solidFill>
                  <a:srgbClr val="FF0000"/>
                </a:solidFill>
                <a:latin typeface="Arial" pitchFamily="34" charset="0"/>
                <a:cs typeface="Arial" pitchFamily="34" charset="0"/>
              </a:rPr>
              <a:t>ADK</a:t>
            </a:r>
            <a:r>
              <a:rPr lang="en-US" sz="1400">
                <a:latin typeface="Arial" pitchFamily="34" charset="0"/>
                <a:cs typeface="Arial" pitchFamily="34" charset="0"/>
              </a:rPr>
              <a:t> </a:t>
            </a:r>
            <a:r>
              <a:rPr lang="en-US" sz="1400">
                <a:solidFill>
                  <a:srgbClr val="FF0000"/>
                </a:solidFill>
                <a:latin typeface="Arial" pitchFamily="34" charset="0"/>
                <a:cs typeface="Arial" pitchFamily="34" charset="0"/>
              </a:rPr>
              <a:t>Rincian</a:t>
            </a:r>
            <a:r>
              <a:rPr lang="en-US" sz="1400">
                <a:latin typeface="Arial" pitchFamily="34" charset="0"/>
                <a:cs typeface="Arial" pitchFamily="34" charset="0"/>
              </a:rPr>
              <a:t> </a:t>
            </a:r>
            <a:r>
              <a:rPr lang="en-US" sz="1200">
                <a:latin typeface="Arial" pitchFamily="34" charset="0"/>
                <a:cs typeface="Arial" pitchFamily="34" charset="0"/>
              </a:rPr>
              <a:t>rencana anggaran &amp; kegiatan</a:t>
            </a:r>
          </a:p>
        </p:txBody>
      </p:sp>
      <p:sp>
        <p:nvSpPr>
          <p:cNvPr id="12" name="Rounded Rectangle 11"/>
          <p:cNvSpPr/>
          <p:nvPr/>
        </p:nvSpPr>
        <p:spPr>
          <a:xfrm>
            <a:off x="2352675" y="5595938"/>
            <a:ext cx="1714500" cy="928687"/>
          </a:xfrm>
          <a:prstGeom prst="roundRect">
            <a:avLst>
              <a:gd name="adj" fmla="val 50000"/>
            </a:avLst>
          </a:prstGeom>
          <a:solidFill>
            <a:schemeClr val="accent4">
              <a:lumMod val="75000"/>
            </a:schemeClr>
          </a:solidFill>
          <a:ln w="38100">
            <a:solidFill>
              <a:srgbClr val="336600"/>
            </a:solidFill>
          </a:ln>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r>
              <a:rPr lang="en-US" sz="2800" dirty="0" err="1">
                <a:solidFill>
                  <a:schemeClr val="bg1"/>
                </a:solidFill>
                <a:latin typeface="Arial Narrow" pitchFamily="34" charset="0"/>
              </a:rPr>
              <a:t>Kanwil</a:t>
            </a:r>
            <a:r>
              <a:rPr lang="en-US" sz="2800" dirty="0">
                <a:solidFill>
                  <a:schemeClr val="bg1"/>
                </a:solidFill>
                <a:latin typeface="Arial Narrow" pitchFamily="34" charset="0"/>
              </a:rPr>
              <a:t> DJPB</a:t>
            </a:r>
          </a:p>
        </p:txBody>
      </p:sp>
      <p:cxnSp>
        <p:nvCxnSpPr>
          <p:cNvPr id="13" name="Straight Arrow Connector 12"/>
          <p:cNvCxnSpPr/>
          <p:nvPr/>
        </p:nvCxnSpPr>
        <p:spPr>
          <a:xfrm>
            <a:off x="3203575" y="4652963"/>
            <a:ext cx="6350" cy="8636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4" name="TextBox 31"/>
          <p:cNvSpPr txBox="1">
            <a:spLocks noChangeArrowheads="1"/>
          </p:cNvSpPr>
          <p:nvPr/>
        </p:nvSpPr>
        <p:spPr bwMode="auto">
          <a:xfrm>
            <a:off x="3276600" y="4727575"/>
            <a:ext cx="1582738" cy="676275"/>
          </a:xfrm>
          <a:prstGeom prst="rect">
            <a:avLst/>
          </a:prstGeom>
          <a:noFill/>
          <a:ln w="9525">
            <a:noFill/>
            <a:miter lim="800000"/>
            <a:headEnd/>
            <a:tailEnd/>
          </a:ln>
        </p:spPr>
        <p:txBody>
          <a:bodyPr>
            <a:spAutoFit/>
          </a:bodyPr>
          <a:lstStyle/>
          <a:p>
            <a:r>
              <a:rPr lang="en-US" sz="1400">
                <a:solidFill>
                  <a:srgbClr val="FF0000"/>
                </a:solidFill>
                <a:latin typeface="Arial" pitchFamily="34" charset="0"/>
                <a:cs typeface="Arial" pitchFamily="34" charset="0"/>
              </a:rPr>
              <a:t>Usulan Revisi </a:t>
            </a:r>
            <a:r>
              <a:rPr lang="en-US" sz="1200">
                <a:latin typeface="Arial" pitchFamily="34" charset="0"/>
                <a:cs typeface="Arial" pitchFamily="34" charset="0"/>
              </a:rPr>
              <a:t>anggaran &amp; kegiatan</a:t>
            </a:r>
          </a:p>
        </p:txBody>
      </p:sp>
    </p:spTree>
    <p:extLst>
      <p:ext uri="{BB962C8B-B14F-4D97-AF65-F5344CB8AC3E}">
        <p14:creationId xmlns:p14="http://schemas.microsoft.com/office/powerpoint/2010/main" xmlns="" val="116387809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114</a:t>
            </a:fld>
            <a:endParaRPr lang="id-ID">
              <a:solidFill>
                <a:prstClr val="black"/>
              </a:solidFill>
            </a:endParaRPr>
          </a:p>
        </p:txBody>
      </p:sp>
      <p:sp>
        <p:nvSpPr>
          <p:cNvPr id="3" name="Title 1"/>
          <p:cNvSpPr txBox="1">
            <a:spLocks/>
          </p:cNvSpPr>
          <p:nvPr/>
        </p:nvSpPr>
        <p:spPr bwMode="auto">
          <a:xfrm>
            <a:off x="0" y="0"/>
            <a:ext cx="9144000" cy="620713"/>
          </a:xfrm>
          <a:prstGeom prst="rect">
            <a:avLst/>
          </a:prstGeom>
          <a:solidFill>
            <a:schemeClr val="accent2">
              <a:lumMod val="50000"/>
            </a:schemeClr>
          </a:solidFill>
          <a:ln w="9525">
            <a:noFill/>
            <a:miter lim="800000"/>
            <a:headEnd/>
            <a:tailEnd/>
          </a:ln>
        </p:spPr>
        <p:txBody>
          <a:bodyPr anchor="ctr"/>
          <a:lstStyle/>
          <a:p>
            <a:pPr algn="ctr" eaLnBrk="0" hangingPunct="0">
              <a:defRPr/>
            </a:pPr>
            <a:r>
              <a:rPr lang="id-ID" sz="2800" b="1" dirty="0">
                <a:solidFill>
                  <a:schemeClr val="bg1"/>
                </a:solidFill>
                <a:latin typeface="Lucida Sans Unicode" pitchFamily="34" charset="0"/>
                <a:ea typeface="+mj-ea"/>
                <a:cs typeface="Lucida Sans Unicode" pitchFamily="34" charset="0"/>
              </a:rPr>
              <a:t>Mekanisme Pengesahan SP2HL Hibah Pilkada</a:t>
            </a:r>
            <a:endParaRPr lang="en-US" sz="2800" b="1" dirty="0">
              <a:solidFill>
                <a:schemeClr val="bg1"/>
              </a:solidFill>
              <a:latin typeface="Lucida Sans Unicode" pitchFamily="34" charset="0"/>
              <a:ea typeface="+mj-ea"/>
              <a:cs typeface="Lucida Sans Unicode" pitchFamily="34" charset="0"/>
            </a:endParaRPr>
          </a:p>
        </p:txBody>
      </p:sp>
      <p:sp>
        <p:nvSpPr>
          <p:cNvPr id="4" name="Rounded Rectangle 3"/>
          <p:cNvSpPr/>
          <p:nvPr/>
        </p:nvSpPr>
        <p:spPr>
          <a:xfrm>
            <a:off x="4140200" y="3579813"/>
            <a:ext cx="2428875" cy="1000125"/>
          </a:xfrm>
          <a:prstGeom prst="roundRect">
            <a:avLst>
              <a:gd name="adj" fmla="val 50000"/>
            </a:avLst>
          </a:prstGeom>
          <a:solidFill>
            <a:srgbClr val="009900"/>
          </a:solidFill>
          <a:ln w="38100">
            <a:solidFill>
              <a:srgbClr val="336600"/>
            </a:solidFill>
          </a:ln>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r>
              <a:rPr lang="en-US" sz="2800" dirty="0" err="1">
                <a:solidFill>
                  <a:schemeClr val="bg1"/>
                </a:solidFill>
                <a:latin typeface="Arial Narrow" pitchFamily="34" charset="0"/>
              </a:rPr>
              <a:t>Bawaslu</a:t>
            </a:r>
            <a:endParaRPr lang="en-US" sz="2800" dirty="0">
              <a:solidFill>
                <a:schemeClr val="bg1"/>
              </a:solidFill>
              <a:latin typeface="Arial Narrow" pitchFamily="34" charset="0"/>
            </a:endParaRPr>
          </a:p>
          <a:p>
            <a:pPr algn="ctr" eaLnBrk="0" fontAlgn="auto" hangingPunct="0">
              <a:spcBef>
                <a:spcPts val="0"/>
              </a:spcBef>
              <a:spcAft>
                <a:spcPts val="0"/>
              </a:spcAft>
              <a:defRPr/>
            </a:pPr>
            <a:r>
              <a:rPr lang="en-US" sz="1600" dirty="0">
                <a:solidFill>
                  <a:schemeClr val="bg1"/>
                </a:solidFill>
                <a:latin typeface="Arial Narrow" pitchFamily="34" charset="0"/>
              </a:rPr>
              <a:t>(KPA)</a:t>
            </a:r>
          </a:p>
        </p:txBody>
      </p:sp>
      <p:sp>
        <p:nvSpPr>
          <p:cNvPr id="5" name="Rounded Rectangle 4"/>
          <p:cNvSpPr/>
          <p:nvPr/>
        </p:nvSpPr>
        <p:spPr>
          <a:xfrm>
            <a:off x="4352925" y="1852613"/>
            <a:ext cx="2071688" cy="857250"/>
          </a:xfrm>
          <a:prstGeom prst="roundRect">
            <a:avLst>
              <a:gd name="adj" fmla="val 50000"/>
            </a:avLst>
          </a:prstGeom>
          <a:solidFill>
            <a:srgbClr val="0070C0"/>
          </a:solidFill>
          <a:ln w="38100">
            <a:solidFill>
              <a:srgbClr val="336600"/>
            </a:solidFill>
          </a:ln>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r>
              <a:rPr lang="en-US" sz="2800" dirty="0" err="1">
                <a:solidFill>
                  <a:schemeClr val="bg1"/>
                </a:solidFill>
                <a:latin typeface="Arial Narrow" pitchFamily="34" charset="0"/>
              </a:rPr>
              <a:t>Panwaslu</a:t>
            </a:r>
            <a:endParaRPr lang="en-US" sz="2800" dirty="0">
              <a:solidFill>
                <a:schemeClr val="bg1"/>
              </a:solidFill>
              <a:latin typeface="Arial Narrow" pitchFamily="34" charset="0"/>
            </a:endParaRPr>
          </a:p>
          <a:p>
            <a:pPr algn="ctr" eaLnBrk="0" fontAlgn="auto" hangingPunct="0">
              <a:spcBef>
                <a:spcPts val="0"/>
              </a:spcBef>
              <a:spcAft>
                <a:spcPts val="0"/>
              </a:spcAft>
              <a:defRPr/>
            </a:pPr>
            <a:r>
              <a:rPr lang="en-US" sz="1600" dirty="0">
                <a:solidFill>
                  <a:schemeClr val="bg1"/>
                </a:solidFill>
                <a:latin typeface="Arial Narrow" pitchFamily="34" charset="0"/>
              </a:rPr>
              <a:t>(PPK+BPP)</a:t>
            </a:r>
          </a:p>
        </p:txBody>
      </p:sp>
      <p:cxnSp>
        <p:nvCxnSpPr>
          <p:cNvPr id="6" name="Straight Arrow Connector 5"/>
          <p:cNvCxnSpPr/>
          <p:nvPr/>
        </p:nvCxnSpPr>
        <p:spPr>
          <a:xfrm>
            <a:off x="5435600" y="2787650"/>
            <a:ext cx="0" cy="6492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3276600" y="2349500"/>
            <a:ext cx="935038"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3271838" y="2492375"/>
            <a:ext cx="939800" cy="635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9" name="TextBox 27"/>
          <p:cNvSpPr txBox="1">
            <a:spLocks noChangeArrowheads="1"/>
          </p:cNvSpPr>
          <p:nvPr/>
        </p:nvSpPr>
        <p:spPr bwMode="auto">
          <a:xfrm>
            <a:off x="3348038" y="1773238"/>
            <a:ext cx="863600" cy="522287"/>
          </a:xfrm>
          <a:prstGeom prst="rect">
            <a:avLst/>
          </a:prstGeom>
          <a:noFill/>
          <a:ln w="9525">
            <a:noFill/>
            <a:miter lim="800000"/>
            <a:headEnd/>
            <a:tailEnd/>
          </a:ln>
        </p:spPr>
        <p:txBody>
          <a:bodyPr>
            <a:spAutoFit/>
          </a:bodyPr>
          <a:lstStyle/>
          <a:p>
            <a:pPr algn="ctr"/>
            <a:r>
              <a:rPr lang="en-US" sz="1400">
                <a:solidFill>
                  <a:srgbClr val="FF0000"/>
                </a:solidFill>
                <a:latin typeface="Arial" pitchFamily="34" charset="0"/>
                <a:cs typeface="Arial" pitchFamily="34" charset="0"/>
              </a:rPr>
              <a:t>Bukti kegiatan</a:t>
            </a:r>
          </a:p>
        </p:txBody>
      </p:sp>
      <p:sp>
        <p:nvSpPr>
          <p:cNvPr id="10" name="TextBox 28"/>
          <p:cNvSpPr txBox="1">
            <a:spLocks noChangeArrowheads="1"/>
          </p:cNvSpPr>
          <p:nvPr/>
        </p:nvSpPr>
        <p:spPr bwMode="auto">
          <a:xfrm>
            <a:off x="5508625" y="2860675"/>
            <a:ext cx="1584325" cy="461963"/>
          </a:xfrm>
          <a:prstGeom prst="rect">
            <a:avLst/>
          </a:prstGeom>
          <a:noFill/>
          <a:ln w="9525">
            <a:noFill/>
            <a:miter lim="800000"/>
            <a:headEnd/>
            <a:tailEnd/>
          </a:ln>
        </p:spPr>
        <p:txBody>
          <a:bodyPr>
            <a:spAutoFit/>
          </a:bodyPr>
          <a:lstStyle/>
          <a:p>
            <a:pPr>
              <a:buFont typeface="Wingdings" pitchFamily="2" charset="2"/>
              <a:buChar char="§"/>
            </a:pPr>
            <a:r>
              <a:rPr lang="en-US" sz="1200">
                <a:solidFill>
                  <a:srgbClr val="FF0000"/>
                </a:solidFill>
                <a:latin typeface="Arial" pitchFamily="34" charset="0"/>
                <a:cs typeface="Arial" pitchFamily="34" charset="0"/>
              </a:rPr>
              <a:t>Laporan + ADK</a:t>
            </a:r>
          </a:p>
          <a:p>
            <a:pPr>
              <a:buFont typeface="Wingdings" pitchFamily="2" charset="2"/>
              <a:buChar char="§"/>
            </a:pPr>
            <a:r>
              <a:rPr lang="en-US" sz="1200">
                <a:solidFill>
                  <a:srgbClr val="FF0000"/>
                </a:solidFill>
                <a:latin typeface="Arial" pitchFamily="34" charset="0"/>
                <a:cs typeface="Arial" pitchFamily="34" charset="0"/>
              </a:rPr>
              <a:t>SPTJM</a:t>
            </a:r>
          </a:p>
        </p:txBody>
      </p:sp>
      <p:sp>
        <p:nvSpPr>
          <p:cNvPr id="11" name="Rounded Rectangle 10"/>
          <p:cNvSpPr/>
          <p:nvPr/>
        </p:nvSpPr>
        <p:spPr>
          <a:xfrm>
            <a:off x="4586288" y="5668963"/>
            <a:ext cx="1714500" cy="928687"/>
          </a:xfrm>
          <a:prstGeom prst="roundRect">
            <a:avLst>
              <a:gd name="adj" fmla="val 50000"/>
            </a:avLst>
          </a:prstGeom>
          <a:solidFill>
            <a:schemeClr val="accent4">
              <a:lumMod val="75000"/>
            </a:schemeClr>
          </a:solidFill>
          <a:ln w="38100">
            <a:solidFill>
              <a:srgbClr val="336600"/>
            </a:solidFill>
          </a:ln>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r>
              <a:rPr lang="en-US" sz="2800" dirty="0">
                <a:solidFill>
                  <a:schemeClr val="bg1"/>
                </a:solidFill>
                <a:latin typeface="Arial Narrow" pitchFamily="34" charset="0"/>
              </a:rPr>
              <a:t>KPPN</a:t>
            </a:r>
          </a:p>
        </p:txBody>
      </p:sp>
      <p:cxnSp>
        <p:nvCxnSpPr>
          <p:cNvPr id="12" name="Straight Arrow Connector 11"/>
          <p:cNvCxnSpPr/>
          <p:nvPr/>
        </p:nvCxnSpPr>
        <p:spPr>
          <a:xfrm>
            <a:off x="5435600" y="4660900"/>
            <a:ext cx="0" cy="9286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3" name="Flowchart: Multidocument 12"/>
          <p:cNvSpPr/>
          <p:nvPr/>
        </p:nvSpPr>
        <p:spPr>
          <a:xfrm>
            <a:off x="1476375" y="1917700"/>
            <a:ext cx="1655763" cy="1223963"/>
          </a:xfrm>
          <a:prstGeom prst="flowChartMultidocumen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err="1"/>
              <a:t>Kegiatan</a:t>
            </a:r>
            <a:r>
              <a:rPr lang="en-US" dirty="0"/>
              <a:t> </a:t>
            </a:r>
            <a:r>
              <a:rPr lang="en-US" dirty="0" err="1"/>
              <a:t>Pilkada</a:t>
            </a:r>
            <a:endParaRPr lang="en-US" dirty="0"/>
          </a:p>
        </p:txBody>
      </p:sp>
      <p:sp>
        <p:nvSpPr>
          <p:cNvPr id="14" name="TextBox 21"/>
          <p:cNvSpPr txBox="1">
            <a:spLocks noChangeArrowheads="1"/>
          </p:cNvSpPr>
          <p:nvPr/>
        </p:nvSpPr>
        <p:spPr bwMode="auto">
          <a:xfrm>
            <a:off x="5508625" y="4652963"/>
            <a:ext cx="1584325" cy="830262"/>
          </a:xfrm>
          <a:prstGeom prst="rect">
            <a:avLst/>
          </a:prstGeom>
          <a:noFill/>
          <a:ln w="9525">
            <a:noFill/>
            <a:miter lim="800000"/>
            <a:headEnd/>
            <a:tailEnd/>
          </a:ln>
        </p:spPr>
        <p:txBody>
          <a:bodyPr>
            <a:spAutoFit/>
          </a:bodyPr>
          <a:lstStyle/>
          <a:p>
            <a:pPr>
              <a:buFont typeface="Wingdings" pitchFamily="2" charset="2"/>
              <a:buChar char="§"/>
            </a:pPr>
            <a:r>
              <a:rPr lang="en-US" sz="1200">
                <a:solidFill>
                  <a:srgbClr val="FF0000"/>
                </a:solidFill>
                <a:latin typeface="Arial" pitchFamily="34" charset="0"/>
                <a:cs typeface="Arial" pitchFamily="34" charset="0"/>
              </a:rPr>
              <a:t>SP2HL</a:t>
            </a:r>
          </a:p>
          <a:p>
            <a:pPr>
              <a:buFont typeface="Wingdings" pitchFamily="2" charset="2"/>
              <a:buChar char="§"/>
            </a:pPr>
            <a:r>
              <a:rPr lang="en-US" sz="1200">
                <a:solidFill>
                  <a:srgbClr val="FF0000"/>
                </a:solidFill>
                <a:latin typeface="Arial" pitchFamily="34" charset="0"/>
                <a:cs typeface="Arial" pitchFamily="34" charset="0"/>
              </a:rPr>
              <a:t>SPTMHL</a:t>
            </a:r>
          </a:p>
          <a:p>
            <a:pPr>
              <a:buFont typeface="Wingdings" pitchFamily="2" charset="2"/>
              <a:buChar char="§"/>
            </a:pPr>
            <a:r>
              <a:rPr lang="en-US" sz="1200">
                <a:solidFill>
                  <a:srgbClr val="FF0000"/>
                </a:solidFill>
                <a:latin typeface="Arial" pitchFamily="34" charset="0"/>
                <a:cs typeface="Arial" pitchFamily="34" charset="0"/>
              </a:rPr>
              <a:t>SPTJM</a:t>
            </a:r>
            <a:endParaRPr lang="id-ID" sz="1200">
              <a:solidFill>
                <a:srgbClr val="FF0000"/>
              </a:solidFill>
              <a:latin typeface="Arial" pitchFamily="34" charset="0"/>
              <a:cs typeface="Arial" pitchFamily="34" charset="0"/>
            </a:endParaRPr>
          </a:p>
          <a:p>
            <a:pPr>
              <a:buFont typeface="Wingdings" pitchFamily="2" charset="2"/>
              <a:buChar char="§"/>
            </a:pPr>
            <a:r>
              <a:rPr lang="id-ID" sz="1200">
                <a:solidFill>
                  <a:srgbClr val="FF0000"/>
                </a:solidFill>
                <a:latin typeface="Arial" pitchFamily="34" charset="0"/>
                <a:cs typeface="Arial" pitchFamily="34" charset="0"/>
              </a:rPr>
              <a:t>Copy Rekening</a:t>
            </a:r>
          </a:p>
        </p:txBody>
      </p:sp>
    </p:spTree>
    <p:extLst>
      <p:ext uri="{BB962C8B-B14F-4D97-AF65-F5344CB8AC3E}">
        <p14:creationId xmlns:p14="http://schemas.microsoft.com/office/powerpoint/2010/main" xmlns="" val="233275614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115</a:t>
            </a:fld>
            <a:endParaRPr lang="id-ID">
              <a:solidFill>
                <a:prstClr val="black"/>
              </a:solidFill>
            </a:endParaRPr>
          </a:p>
        </p:txBody>
      </p:sp>
      <p:sp>
        <p:nvSpPr>
          <p:cNvPr id="3" name="Rounded Rectangle 2"/>
          <p:cNvSpPr/>
          <p:nvPr/>
        </p:nvSpPr>
        <p:spPr>
          <a:xfrm>
            <a:off x="0" y="0"/>
            <a:ext cx="9144000" cy="762000"/>
          </a:xfrm>
          <a:prstGeom prst="round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000" b="1" dirty="0">
                <a:solidFill>
                  <a:schemeClr val="bg1"/>
                </a:solidFill>
                <a:latin typeface="Tahoma" pitchFamily="34" charset="0"/>
                <a:cs typeface="Tahoma" pitchFamily="34" charset="0"/>
              </a:rPr>
              <a:t>ADDENDUM </a:t>
            </a:r>
            <a:r>
              <a:rPr lang="en-US" sz="2000" b="1" dirty="0">
                <a:solidFill>
                  <a:schemeClr val="bg1"/>
                </a:solidFill>
                <a:latin typeface="Tahoma" pitchFamily="34" charset="0"/>
                <a:cs typeface="Tahoma" pitchFamily="34" charset="0"/>
              </a:rPr>
              <a:t>NPHD DALAM KAITANNYA DENGAN REGISTRASI</a:t>
            </a:r>
          </a:p>
        </p:txBody>
      </p:sp>
      <p:pic>
        <p:nvPicPr>
          <p:cNvPr id="4" name="Picture 5" descr="C:\Program Files (x86)\Microsoft Office\MEDIA\CAGCAT10\j0293844.wmf">
            <a:hlinkClick r:id="rId2" action="ppaction://hlinksldjump"/>
          </p:cNvPr>
          <p:cNvPicPr>
            <a:picLocks noChangeAspect="1" noChangeArrowheads="1"/>
          </p:cNvPicPr>
          <p:nvPr/>
        </p:nvPicPr>
        <p:blipFill>
          <a:blip r:embed="rId3" cstate="print"/>
          <a:srcRect/>
          <a:stretch>
            <a:fillRect/>
          </a:stretch>
        </p:blipFill>
        <p:spPr bwMode="auto">
          <a:xfrm>
            <a:off x="8759825" y="6453188"/>
            <a:ext cx="384175" cy="404812"/>
          </a:xfrm>
          <a:prstGeom prst="rect">
            <a:avLst/>
          </a:prstGeom>
          <a:noFill/>
          <a:ln w="9525">
            <a:noFill/>
            <a:miter lim="800000"/>
            <a:headEnd/>
            <a:tailEnd/>
          </a:ln>
        </p:spPr>
      </p:pic>
      <p:sp>
        <p:nvSpPr>
          <p:cNvPr id="5" name="Rectangle 4"/>
          <p:cNvSpPr/>
          <p:nvPr/>
        </p:nvSpPr>
        <p:spPr>
          <a:xfrm>
            <a:off x="323528" y="1044186"/>
            <a:ext cx="3816424" cy="864096"/>
          </a:xfrm>
          <a:prstGeom prst="rect">
            <a:avLst/>
          </a:prstGeom>
          <a:ln/>
        </p:spPr>
        <p:style>
          <a:lnRef idx="0">
            <a:schemeClr val="accent4"/>
          </a:lnRef>
          <a:fillRef idx="3">
            <a:schemeClr val="accent4"/>
          </a:fillRef>
          <a:effectRef idx="3">
            <a:schemeClr val="accent4"/>
          </a:effectRef>
          <a:fontRef idx="minor">
            <a:schemeClr val="lt1"/>
          </a:fontRef>
        </p:style>
        <p:txBody>
          <a:bodyPr anchor="ctr"/>
          <a:lstStyle/>
          <a:p>
            <a:pPr algn="ctr">
              <a:defRPr/>
            </a:pPr>
            <a:r>
              <a:rPr lang="en-US" sz="2800" b="1" dirty="0">
                <a:solidFill>
                  <a:schemeClr val="bg1"/>
                </a:solidFill>
              </a:rPr>
              <a:t>NPHD </a:t>
            </a:r>
            <a:r>
              <a:rPr lang="en-US" sz="2800" b="1" dirty="0">
                <a:solidFill>
                  <a:srgbClr val="FFC000"/>
                </a:solidFill>
              </a:rPr>
              <a:t>Rp.8 M</a:t>
            </a:r>
          </a:p>
          <a:p>
            <a:pPr algn="ctr">
              <a:defRPr/>
            </a:pPr>
            <a:r>
              <a:rPr lang="en-US" sz="2800" b="1" dirty="0">
                <a:solidFill>
                  <a:srgbClr val="FFFF00"/>
                </a:solidFill>
              </a:rPr>
              <a:t>(APBD)</a:t>
            </a:r>
          </a:p>
        </p:txBody>
      </p:sp>
      <p:sp>
        <p:nvSpPr>
          <p:cNvPr id="6" name="Rectangle 5"/>
          <p:cNvSpPr/>
          <p:nvPr/>
        </p:nvSpPr>
        <p:spPr>
          <a:xfrm>
            <a:off x="330890" y="3279284"/>
            <a:ext cx="3881070" cy="864096"/>
          </a:xfrm>
          <a:prstGeom prst="rect">
            <a:avLst/>
          </a:prstGeom>
          <a:ln/>
        </p:spPr>
        <p:style>
          <a:lnRef idx="0">
            <a:schemeClr val="accent4"/>
          </a:lnRef>
          <a:fillRef idx="3">
            <a:schemeClr val="accent4"/>
          </a:fillRef>
          <a:effectRef idx="3">
            <a:schemeClr val="accent4"/>
          </a:effectRef>
          <a:fontRef idx="minor">
            <a:schemeClr val="lt1"/>
          </a:fontRef>
        </p:style>
        <p:txBody>
          <a:bodyPr anchor="ctr"/>
          <a:lstStyle/>
          <a:p>
            <a:pPr algn="ctr">
              <a:defRPr/>
            </a:pPr>
            <a:r>
              <a:rPr lang="en-US" sz="2800" b="1" dirty="0">
                <a:solidFill>
                  <a:schemeClr val="bg1"/>
                </a:solidFill>
              </a:rPr>
              <a:t>NPHD </a:t>
            </a:r>
            <a:r>
              <a:rPr lang="en-US" sz="2800" b="1" dirty="0">
                <a:solidFill>
                  <a:srgbClr val="FFC000"/>
                </a:solidFill>
              </a:rPr>
              <a:t>Rp.10 M</a:t>
            </a:r>
          </a:p>
          <a:p>
            <a:pPr algn="ctr">
              <a:defRPr/>
            </a:pPr>
            <a:r>
              <a:rPr lang="en-US" sz="2800" b="1" dirty="0">
                <a:solidFill>
                  <a:srgbClr val="FFFF00"/>
                </a:solidFill>
              </a:rPr>
              <a:t> (APBD-P)</a:t>
            </a:r>
          </a:p>
        </p:txBody>
      </p:sp>
      <p:sp>
        <p:nvSpPr>
          <p:cNvPr id="7" name="Striped Right Arrow 6"/>
          <p:cNvSpPr/>
          <p:nvPr/>
        </p:nvSpPr>
        <p:spPr>
          <a:xfrm rot="5400000">
            <a:off x="1838673" y="1981557"/>
            <a:ext cx="816914" cy="792088"/>
          </a:xfrm>
          <a:prstGeom prst="stripedRightArrow">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a:p>
        </p:txBody>
      </p:sp>
      <p:sp>
        <p:nvSpPr>
          <p:cNvPr id="8" name="Rectangle 7"/>
          <p:cNvSpPr/>
          <p:nvPr/>
        </p:nvSpPr>
        <p:spPr>
          <a:xfrm>
            <a:off x="5515466" y="1044186"/>
            <a:ext cx="3377014" cy="864096"/>
          </a:xfrm>
          <a:prstGeom prst="rect">
            <a:avLst/>
          </a:prstGeom>
          <a:ln/>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sz="2800" b="1" dirty="0">
                <a:solidFill>
                  <a:schemeClr val="bg1"/>
                </a:solidFill>
              </a:rPr>
              <a:t>REGISTER - </a:t>
            </a:r>
            <a:r>
              <a:rPr lang="en-US" sz="2800" b="1" dirty="0">
                <a:solidFill>
                  <a:srgbClr val="FFFF00"/>
                </a:solidFill>
              </a:rPr>
              <a:t>236J9VAG</a:t>
            </a:r>
          </a:p>
        </p:txBody>
      </p:sp>
      <p:sp>
        <p:nvSpPr>
          <p:cNvPr id="9" name="Rectangle 8"/>
          <p:cNvSpPr/>
          <p:nvPr/>
        </p:nvSpPr>
        <p:spPr>
          <a:xfrm>
            <a:off x="1427163" y="2755900"/>
            <a:ext cx="1644650" cy="522288"/>
          </a:xfrm>
          <a:prstGeom prst="rect">
            <a:avLst/>
          </a:prstGeom>
        </p:spPr>
        <p:txBody>
          <a:bodyPr wrap="none">
            <a:spAutoFit/>
          </a:bodyPr>
          <a:lstStyle/>
          <a:p>
            <a:pPr>
              <a:defRPr/>
            </a:pPr>
            <a:r>
              <a:rPr lang="en-US" sz="2800" b="1" dirty="0" err="1">
                <a:solidFill>
                  <a:srgbClr val="0000FF"/>
                </a:solidFill>
                <a:latin typeface="+mj-lt"/>
              </a:rPr>
              <a:t>Adendum</a:t>
            </a:r>
            <a:endParaRPr lang="en-US" sz="2800" b="1" dirty="0">
              <a:solidFill>
                <a:srgbClr val="0000FF"/>
              </a:solidFill>
              <a:latin typeface="+mj-lt"/>
            </a:endParaRPr>
          </a:p>
        </p:txBody>
      </p:sp>
      <p:sp>
        <p:nvSpPr>
          <p:cNvPr id="10" name="Rectangle 9"/>
          <p:cNvSpPr/>
          <p:nvPr/>
        </p:nvSpPr>
        <p:spPr>
          <a:xfrm>
            <a:off x="5535432" y="3279284"/>
            <a:ext cx="3377014" cy="864096"/>
          </a:xfrm>
          <a:prstGeom prst="rect">
            <a:avLst/>
          </a:prstGeom>
          <a:ln/>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sz="2800" b="1" dirty="0">
                <a:solidFill>
                  <a:schemeClr val="bg1"/>
                </a:solidFill>
              </a:rPr>
              <a:t>REGISTER - </a:t>
            </a:r>
            <a:r>
              <a:rPr lang="en-US" sz="2800" b="1" dirty="0">
                <a:solidFill>
                  <a:srgbClr val="FFFF00"/>
                </a:solidFill>
              </a:rPr>
              <a:t>236J9VAG</a:t>
            </a:r>
          </a:p>
        </p:txBody>
      </p:sp>
      <p:sp>
        <p:nvSpPr>
          <p:cNvPr id="11" name="Striped Right Arrow 10"/>
          <p:cNvSpPr/>
          <p:nvPr/>
        </p:nvSpPr>
        <p:spPr>
          <a:xfrm>
            <a:off x="4283968" y="1116542"/>
            <a:ext cx="1144110" cy="792088"/>
          </a:xfrm>
          <a:prstGeom prst="stripedRightArrow">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en-US"/>
          </a:p>
        </p:txBody>
      </p:sp>
      <p:sp>
        <p:nvSpPr>
          <p:cNvPr id="12" name="Striped Right Arrow 11"/>
          <p:cNvSpPr/>
          <p:nvPr/>
        </p:nvSpPr>
        <p:spPr>
          <a:xfrm>
            <a:off x="4301641" y="3315288"/>
            <a:ext cx="1144110" cy="792088"/>
          </a:xfrm>
          <a:prstGeom prst="stripedRightArrow">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en-US"/>
          </a:p>
        </p:txBody>
      </p:sp>
      <p:sp>
        <p:nvSpPr>
          <p:cNvPr id="13" name="Rectangle 12"/>
          <p:cNvSpPr/>
          <p:nvPr/>
        </p:nvSpPr>
        <p:spPr>
          <a:xfrm>
            <a:off x="5688013" y="2892425"/>
            <a:ext cx="2987675" cy="338138"/>
          </a:xfrm>
          <a:prstGeom prst="rect">
            <a:avLst/>
          </a:prstGeom>
        </p:spPr>
        <p:txBody>
          <a:bodyPr wrap="none">
            <a:spAutoFit/>
          </a:bodyPr>
          <a:lstStyle/>
          <a:p>
            <a:pPr>
              <a:defRPr/>
            </a:pPr>
            <a:r>
              <a:rPr lang="en-US" sz="1600" b="1" dirty="0">
                <a:solidFill>
                  <a:srgbClr val="C00000"/>
                </a:solidFill>
                <a:latin typeface="+mj-lt"/>
              </a:rPr>
              <a:t>TIDAK</a:t>
            </a:r>
            <a:r>
              <a:rPr lang="en-US" sz="1600" b="1" dirty="0">
                <a:solidFill>
                  <a:srgbClr val="0000FF"/>
                </a:solidFill>
                <a:latin typeface="+mj-lt"/>
              </a:rPr>
              <a:t> PERLU DIREGISTER ULANG</a:t>
            </a:r>
          </a:p>
        </p:txBody>
      </p:sp>
      <p:sp>
        <p:nvSpPr>
          <p:cNvPr id="14" name="Rectangle 13"/>
          <p:cNvSpPr/>
          <p:nvPr/>
        </p:nvSpPr>
        <p:spPr>
          <a:xfrm>
            <a:off x="285720" y="5596396"/>
            <a:ext cx="3881070" cy="864096"/>
          </a:xfrm>
          <a:prstGeom prst="rect">
            <a:avLst/>
          </a:prstGeom>
          <a:ln/>
        </p:spPr>
        <p:style>
          <a:lnRef idx="0">
            <a:schemeClr val="accent4"/>
          </a:lnRef>
          <a:fillRef idx="3">
            <a:schemeClr val="accent4"/>
          </a:fillRef>
          <a:effectRef idx="3">
            <a:schemeClr val="accent4"/>
          </a:effectRef>
          <a:fontRef idx="minor">
            <a:schemeClr val="lt1"/>
          </a:fontRef>
        </p:style>
        <p:txBody>
          <a:bodyPr anchor="ctr"/>
          <a:lstStyle/>
          <a:p>
            <a:pPr algn="ctr">
              <a:defRPr/>
            </a:pPr>
            <a:r>
              <a:rPr lang="en-US" sz="2800" b="1" dirty="0">
                <a:solidFill>
                  <a:schemeClr val="bg1"/>
                </a:solidFill>
              </a:rPr>
              <a:t>NPHD </a:t>
            </a:r>
            <a:r>
              <a:rPr lang="en-US" sz="2800" b="1" dirty="0">
                <a:solidFill>
                  <a:srgbClr val="FFC000"/>
                </a:solidFill>
              </a:rPr>
              <a:t>Rp.12 M </a:t>
            </a:r>
          </a:p>
          <a:p>
            <a:pPr algn="ctr">
              <a:defRPr/>
            </a:pPr>
            <a:r>
              <a:rPr lang="en-US" sz="2800" b="1" dirty="0">
                <a:solidFill>
                  <a:srgbClr val="FFFF00"/>
                </a:solidFill>
              </a:rPr>
              <a:t>(APBD-2016)</a:t>
            </a:r>
          </a:p>
        </p:txBody>
      </p:sp>
      <p:sp>
        <p:nvSpPr>
          <p:cNvPr id="15" name="Striped Right Arrow 14"/>
          <p:cNvSpPr/>
          <p:nvPr/>
        </p:nvSpPr>
        <p:spPr>
          <a:xfrm rot="5400000">
            <a:off x="1832795" y="4283672"/>
            <a:ext cx="786920" cy="792088"/>
          </a:xfrm>
          <a:prstGeom prst="stripedRightArrow">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a:p>
        </p:txBody>
      </p:sp>
      <p:sp>
        <p:nvSpPr>
          <p:cNvPr id="16" name="Rectangle 15"/>
          <p:cNvSpPr/>
          <p:nvPr/>
        </p:nvSpPr>
        <p:spPr>
          <a:xfrm>
            <a:off x="1427163" y="5072063"/>
            <a:ext cx="1644650" cy="523875"/>
          </a:xfrm>
          <a:prstGeom prst="rect">
            <a:avLst/>
          </a:prstGeom>
        </p:spPr>
        <p:txBody>
          <a:bodyPr wrap="none">
            <a:spAutoFit/>
          </a:bodyPr>
          <a:lstStyle/>
          <a:p>
            <a:pPr>
              <a:defRPr/>
            </a:pPr>
            <a:r>
              <a:rPr lang="en-US" sz="2800" b="1" dirty="0" err="1">
                <a:solidFill>
                  <a:srgbClr val="0000FF"/>
                </a:solidFill>
                <a:latin typeface="+mj-lt"/>
              </a:rPr>
              <a:t>Adendum</a:t>
            </a:r>
            <a:endParaRPr lang="en-US" sz="2800" b="1" dirty="0">
              <a:solidFill>
                <a:srgbClr val="0000FF"/>
              </a:solidFill>
              <a:latin typeface="+mj-lt"/>
            </a:endParaRPr>
          </a:p>
        </p:txBody>
      </p:sp>
      <p:sp>
        <p:nvSpPr>
          <p:cNvPr id="17" name="Rectangle 16"/>
          <p:cNvSpPr/>
          <p:nvPr/>
        </p:nvSpPr>
        <p:spPr>
          <a:xfrm>
            <a:off x="5520039" y="5667834"/>
            <a:ext cx="3377014" cy="864096"/>
          </a:xfrm>
          <a:prstGeom prst="rect">
            <a:avLst/>
          </a:prstGeom>
          <a:ln/>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sz="2800" b="1" dirty="0">
                <a:solidFill>
                  <a:schemeClr val="bg1"/>
                </a:solidFill>
              </a:rPr>
              <a:t>REGISTER - </a:t>
            </a:r>
            <a:r>
              <a:rPr lang="en-US" sz="2800" b="1" dirty="0">
                <a:solidFill>
                  <a:srgbClr val="FFFF00"/>
                </a:solidFill>
              </a:rPr>
              <a:t>236J9VAG</a:t>
            </a:r>
          </a:p>
        </p:txBody>
      </p:sp>
      <p:sp>
        <p:nvSpPr>
          <p:cNvPr id="18" name="Striped Right Arrow 17"/>
          <p:cNvSpPr/>
          <p:nvPr/>
        </p:nvSpPr>
        <p:spPr>
          <a:xfrm>
            <a:off x="4286248" y="5703838"/>
            <a:ext cx="1144110" cy="792088"/>
          </a:xfrm>
          <a:prstGeom prst="stripedRightArrow">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en-US"/>
          </a:p>
        </p:txBody>
      </p:sp>
      <p:sp>
        <p:nvSpPr>
          <p:cNvPr id="19" name="Rectangle 18"/>
          <p:cNvSpPr/>
          <p:nvPr/>
        </p:nvSpPr>
        <p:spPr>
          <a:xfrm>
            <a:off x="5688013" y="5280025"/>
            <a:ext cx="2987675" cy="338138"/>
          </a:xfrm>
          <a:prstGeom prst="rect">
            <a:avLst/>
          </a:prstGeom>
        </p:spPr>
        <p:txBody>
          <a:bodyPr wrap="none">
            <a:spAutoFit/>
          </a:bodyPr>
          <a:lstStyle/>
          <a:p>
            <a:pPr>
              <a:defRPr/>
            </a:pPr>
            <a:r>
              <a:rPr lang="en-US" sz="1600" b="1" dirty="0">
                <a:solidFill>
                  <a:srgbClr val="C00000"/>
                </a:solidFill>
                <a:latin typeface="+mj-lt"/>
              </a:rPr>
              <a:t>TIDAK</a:t>
            </a:r>
            <a:r>
              <a:rPr lang="en-US" sz="1600" b="1" dirty="0">
                <a:solidFill>
                  <a:srgbClr val="0000FF"/>
                </a:solidFill>
                <a:latin typeface="+mj-lt"/>
              </a:rPr>
              <a:t> PERLU DIREGISTER ULANG</a:t>
            </a:r>
          </a:p>
        </p:txBody>
      </p:sp>
      <p:sp>
        <p:nvSpPr>
          <p:cNvPr id="20" name="Rectangle 19"/>
          <p:cNvSpPr/>
          <p:nvPr/>
        </p:nvSpPr>
        <p:spPr>
          <a:xfrm>
            <a:off x="4214813" y="2857500"/>
            <a:ext cx="1279525" cy="523875"/>
          </a:xfrm>
          <a:prstGeom prst="rect">
            <a:avLst/>
          </a:prstGeom>
        </p:spPr>
        <p:txBody>
          <a:bodyPr wrap="none">
            <a:spAutoFit/>
          </a:bodyPr>
          <a:lstStyle/>
          <a:p>
            <a:pPr>
              <a:defRPr/>
            </a:pPr>
            <a:r>
              <a:rPr lang="en-US" sz="2800" b="1" dirty="0">
                <a:solidFill>
                  <a:srgbClr val="008000"/>
                </a:solidFill>
                <a:latin typeface="+mj-lt"/>
              </a:rPr>
              <a:t>Update</a:t>
            </a:r>
          </a:p>
        </p:txBody>
      </p:sp>
      <p:sp>
        <p:nvSpPr>
          <p:cNvPr id="21" name="Rectangle 20"/>
          <p:cNvSpPr/>
          <p:nvPr/>
        </p:nvSpPr>
        <p:spPr>
          <a:xfrm>
            <a:off x="4214813" y="5214938"/>
            <a:ext cx="1279525" cy="523875"/>
          </a:xfrm>
          <a:prstGeom prst="rect">
            <a:avLst/>
          </a:prstGeom>
        </p:spPr>
        <p:txBody>
          <a:bodyPr wrap="none">
            <a:spAutoFit/>
          </a:bodyPr>
          <a:lstStyle/>
          <a:p>
            <a:pPr>
              <a:defRPr/>
            </a:pPr>
            <a:r>
              <a:rPr lang="en-US" sz="2800" b="1" dirty="0">
                <a:solidFill>
                  <a:srgbClr val="008000"/>
                </a:solidFill>
                <a:latin typeface="+mj-lt"/>
              </a:rPr>
              <a:t>Update</a:t>
            </a:r>
          </a:p>
        </p:txBody>
      </p:sp>
    </p:spTree>
    <p:extLst>
      <p:ext uri="{BB962C8B-B14F-4D97-AF65-F5344CB8AC3E}">
        <p14:creationId xmlns:p14="http://schemas.microsoft.com/office/powerpoint/2010/main" xmlns="" val="146693783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1"/>
          <p:cNvSpPr>
            <a:spLocks noGrp="1"/>
          </p:cNvSpPr>
          <p:nvPr>
            <p:ph idx="1"/>
          </p:nvPr>
        </p:nvSpPr>
        <p:spPr>
          <a:xfrm>
            <a:off x="214313" y="981075"/>
            <a:ext cx="8686800" cy="5805488"/>
          </a:xfrm>
          <a:solidFill>
            <a:srgbClr val="CCFFCC"/>
          </a:solidFill>
        </p:spPr>
        <p:txBody>
          <a:bodyPr>
            <a:normAutofit lnSpcReduction="10000"/>
          </a:bodyPr>
          <a:lstStyle/>
          <a:p>
            <a:pPr>
              <a:spcBef>
                <a:spcPts val="600"/>
              </a:spcBef>
              <a:spcAft>
                <a:spcPts val="600"/>
              </a:spcAft>
              <a:buFont typeface="Wingdings" pitchFamily="2" charset="2"/>
              <a:buChar char="ü"/>
              <a:defRPr/>
            </a:pPr>
            <a:r>
              <a:rPr lang="en-US" sz="2600" smtClean="0"/>
              <a:t>Dokumen </a:t>
            </a:r>
            <a:r>
              <a:rPr lang="id-ID" sz="2600" smtClean="0"/>
              <a:t>NPH Addendum </a:t>
            </a:r>
            <a:r>
              <a:rPr lang="id-ID" sz="2600" smtClean="0">
                <a:solidFill>
                  <a:srgbClr val="FF0000"/>
                </a:solidFill>
              </a:rPr>
              <a:t>merujuk</a:t>
            </a:r>
            <a:r>
              <a:rPr lang="id-ID" sz="2600" smtClean="0"/>
              <a:t> pada </a:t>
            </a:r>
            <a:r>
              <a:rPr lang="id-ID" sz="2600" smtClean="0">
                <a:solidFill>
                  <a:srgbClr val="FF0000"/>
                </a:solidFill>
              </a:rPr>
              <a:t>Nomor dan tanggal NPH Awal </a:t>
            </a:r>
            <a:r>
              <a:rPr lang="id-ID" sz="2600" smtClean="0"/>
              <a:t>yang di adendum</a:t>
            </a:r>
          </a:p>
          <a:p>
            <a:pPr>
              <a:spcBef>
                <a:spcPts val="600"/>
              </a:spcBef>
              <a:spcAft>
                <a:spcPts val="600"/>
              </a:spcAft>
              <a:buFont typeface="Wingdings" pitchFamily="2" charset="2"/>
              <a:buChar char="ü"/>
              <a:defRPr/>
            </a:pPr>
            <a:r>
              <a:rPr lang="id-ID" sz="2600" smtClean="0"/>
              <a:t>Terdapat </a:t>
            </a:r>
            <a:r>
              <a:rPr lang="id-ID" sz="2600" smtClean="0">
                <a:solidFill>
                  <a:srgbClr val="FF0000"/>
                </a:solidFill>
              </a:rPr>
              <a:t>perubahan</a:t>
            </a:r>
            <a:r>
              <a:rPr lang="id-ID" sz="2600" smtClean="0"/>
              <a:t> data </a:t>
            </a:r>
            <a:r>
              <a:rPr lang="id-ID" sz="2600" smtClean="0">
                <a:solidFill>
                  <a:srgbClr val="FF0000"/>
                </a:solidFill>
              </a:rPr>
              <a:t>semula – menjadi </a:t>
            </a:r>
            <a:r>
              <a:rPr lang="id-ID" sz="2600" smtClean="0"/>
              <a:t>pada NPH addendum  terhadap NPH awal</a:t>
            </a:r>
          </a:p>
          <a:p>
            <a:pPr lvl="1">
              <a:spcBef>
                <a:spcPts val="600"/>
              </a:spcBef>
              <a:spcAft>
                <a:spcPts val="600"/>
              </a:spcAft>
              <a:buFont typeface="Wingdings" pitchFamily="2" charset="2"/>
              <a:buChar char="v"/>
              <a:defRPr/>
            </a:pPr>
            <a:r>
              <a:rPr lang="id-ID" sz="2600" smtClean="0"/>
              <a:t>Nilai pagu, jangka waktu, rincian belanja, ketentuan lain</a:t>
            </a:r>
          </a:p>
          <a:p>
            <a:pPr>
              <a:spcBef>
                <a:spcPts val="600"/>
              </a:spcBef>
              <a:spcAft>
                <a:spcPts val="600"/>
              </a:spcAft>
              <a:buFont typeface="Wingdings" pitchFamily="2" charset="2"/>
              <a:buChar char="ü"/>
              <a:defRPr/>
            </a:pPr>
            <a:r>
              <a:rPr lang="id-ID" sz="2600" smtClean="0">
                <a:solidFill>
                  <a:srgbClr val="FF0000"/>
                </a:solidFill>
              </a:rPr>
              <a:t>1 (satu) </a:t>
            </a:r>
            <a:r>
              <a:rPr lang="id-ID" sz="2600" smtClean="0"/>
              <a:t>dokumen </a:t>
            </a:r>
            <a:r>
              <a:rPr lang="id-ID" sz="2600" smtClean="0">
                <a:solidFill>
                  <a:srgbClr val="FF0000"/>
                </a:solidFill>
              </a:rPr>
              <a:t>NPH Addendum </a:t>
            </a:r>
            <a:r>
              <a:rPr lang="id-ID" sz="2600" smtClean="0"/>
              <a:t>untuk </a:t>
            </a:r>
            <a:r>
              <a:rPr lang="id-ID" sz="2600" smtClean="0">
                <a:solidFill>
                  <a:srgbClr val="FF0000"/>
                </a:solidFill>
              </a:rPr>
              <a:t>1 (satu) NPH </a:t>
            </a:r>
            <a:r>
              <a:rPr lang="id-ID" sz="2600" smtClean="0"/>
              <a:t>untuk</a:t>
            </a:r>
            <a:r>
              <a:rPr lang="id-ID" sz="2600" smtClean="0">
                <a:solidFill>
                  <a:srgbClr val="FF0000"/>
                </a:solidFill>
              </a:rPr>
              <a:t> 1 (satu) Nomor Register</a:t>
            </a:r>
          </a:p>
          <a:p>
            <a:pPr>
              <a:spcBef>
                <a:spcPts val="600"/>
              </a:spcBef>
              <a:spcAft>
                <a:spcPts val="600"/>
              </a:spcAft>
              <a:buFont typeface="Wingdings" pitchFamily="2" charset="2"/>
              <a:buChar char="ü"/>
              <a:defRPr/>
            </a:pPr>
            <a:r>
              <a:rPr lang="id-ID" sz="2600" smtClean="0">
                <a:solidFill>
                  <a:srgbClr val="FF0000"/>
                </a:solidFill>
              </a:rPr>
              <a:t>Tidak</a:t>
            </a:r>
            <a:r>
              <a:rPr lang="id-ID" sz="2600" smtClean="0"/>
              <a:t>  dimungkinkan dilakukan </a:t>
            </a:r>
            <a:r>
              <a:rPr lang="id-ID" sz="2600" smtClean="0">
                <a:solidFill>
                  <a:srgbClr val="FF0000"/>
                </a:solidFill>
              </a:rPr>
              <a:t>pembatalan</a:t>
            </a:r>
            <a:r>
              <a:rPr lang="id-ID" sz="2600" smtClean="0"/>
              <a:t> nomor register</a:t>
            </a:r>
          </a:p>
          <a:p>
            <a:pPr lvl="1">
              <a:spcBef>
                <a:spcPts val="600"/>
              </a:spcBef>
              <a:spcAft>
                <a:spcPts val="600"/>
              </a:spcAft>
              <a:buFont typeface="Wingdings" pitchFamily="2" charset="2"/>
              <a:buChar char="v"/>
              <a:defRPr/>
            </a:pPr>
            <a:r>
              <a:rPr lang="id-ID" sz="2600" smtClean="0">
                <a:solidFill>
                  <a:srgbClr val="FF0000"/>
                </a:solidFill>
              </a:rPr>
              <a:t>Berdampak</a:t>
            </a:r>
            <a:r>
              <a:rPr lang="id-ID" sz="2600" smtClean="0"/>
              <a:t> ke pertanggungjawaban hibah yang telah diterbitkan (rekening, Rev DIPA, SP2HL)</a:t>
            </a:r>
          </a:p>
          <a:p>
            <a:pPr>
              <a:spcBef>
                <a:spcPts val="600"/>
              </a:spcBef>
              <a:spcAft>
                <a:spcPts val="600"/>
              </a:spcAft>
              <a:buFont typeface="Wingdings" pitchFamily="2" charset="2"/>
              <a:buChar char="ü"/>
              <a:defRPr/>
            </a:pPr>
            <a:r>
              <a:rPr lang="id-ID" sz="2600" smtClean="0"/>
              <a:t>Adendum Nomor Register </a:t>
            </a:r>
            <a:r>
              <a:rPr lang="id-ID" sz="2600" smtClean="0">
                <a:solidFill>
                  <a:srgbClr val="FF0000"/>
                </a:solidFill>
              </a:rPr>
              <a:t>tidak</a:t>
            </a:r>
            <a:r>
              <a:rPr lang="id-ID" sz="2600" smtClean="0"/>
              <a:t> terkait dengan realisasi pencairan dana dari Pemberi hibah</a:t>
            </a:r>
          </a:p>
          <a:p>
            <a:pPr>
              <a:spcBef>
                <a:spcPts val="600"/>
              </a:spcBef>
              <a:spcAft>
                <a:spcPts val="600"/>
              </a:spcAft>
              <a:buFont typeface="Wingdings" pitchFamily="2" charset="2"/>
              <a:buChar char="ü"/>
              <a:defRPr/>
            </a:pPr>
            <a:endParaRPr lang="id-ID" sz="2600" smtClean="0">
              <a:solidFill>
                <a:srgbClr val="FF0000"/>
              </a:solidFill>
            </a:endParaRPr>
          </a:p>
          <a:p>
            <a:pPr lvl="1">
              <a:buFont typeface="Wingdings" pitchFamily="2" charset="2"/>
              <a:buChar char="Ø"/>
              <a:defRPr/>
            </a:pPr>
            <a:endParaRPr lang="id-ID" sz="2600" smtClean="0"/>
          </a:p>
        </p:txBody>
      </p:sp>
      <p:sp>
        <p:nvSpPr>
          <p:cNvPr id="34819" name="Slide Number Placeholder 2"/>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3FBA93D5-3ECA-4BB0-99EF-CF51973CAE78}" type="slidenum">
              <a:rPr lang="en-US" smtClean="0">
                <a:solidFill>
                  <a:srgbClr val="000000"/>
                </a:solidFill>
              </a:rPr>
              <a:pPr/>
              <a:t>116</a:t>
            </a:fld>
            <a:endParaRPr lang="en-US" smtClean="0">
              <a:solidFill>
                <a:srgbClr val="000000"/>
              </a:solidFill>
            </a:endParaRPr>
          </a:p>
        </p:txBody>
      </p:sp>
      <p:sp>
        <p:nvSpPr>
          <p:cNvPr id="5" name="Rectangle 4"/>
          <p:cNvSpPr/>
          <p:nvPr/>
        </p:nvSpPr>
        <p:spPr>
          <a:xfrm>
            <a:off x="0" y="85725"/>
            <a:ext cx="9144000" cy="68580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anchor="ctr"/>
          <a:lstStyle/>
          <a:p>
            <a:pPr algn="ctr" eaLnBrk="0" hangingPunct="0">
              <a:defRPr/>
            </a:pPr>
            <a:endParaRPr lang="en-US" sz="2800" b="1" i="1" dirty="0">
              <a:latin typeface="+mj-lt"/>
              <a:ea typeface="Tahoma" pitchFamily="34" charset="0"/>
              <a:cs typeface="Tahoma" pitchFamily="34" charset="0"/>
            </a:endParaRPr>
          </a:p>
        </p:txBody>
      </p:sp>
      <p:sp>
        <p:nvSpPr>
          <p:cNvPr id="6" name="Rectangle 5"/>
          <p:cNvSpPr/>
          <p:nvPr/>
        </p:nvSpPr>
        <p:spPr>
          <a:xfrm>
            <a:off x="0" y="152400"/>
            <a:ext cx="9144000" cy="68580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anchor="ctr"/>
          <a:lstStyle/>
          <a:p>
            <a:pPr algn="ctr" eaLnBrk="0" hangingPunct="0">
              <a:defRPr/>
            </a:pPr>
            <a:r>
              <a:rPr lang="id-ID" sz="2400" b="1" dirty="0">
                <a:latin typeface="+mj-lt"/>
                <a:ea typeface="Tahoma" pitchFamily="34" charset="0"/>
                <a:cs typeface="Tahoma" pitchFamily="34" charset="0"/>
              </a:rPr>
              <a:t>KETENTUAN PENGAJUAN DOKUMEN </a:t>
            </a:r>
            <a:r>
              <a:rPr lang="en-US" sz="2400" b="1" dirty="0">
                <a:latin typeface="+mj-lt"/>
                <a:ea typeface="Tahoma" pitchFamily="34" charset="0"/>
                <a:cs typeface="Tahoma" pitchFamily="34" charset="0"/>
              </a:rPr>
              <a:t>AD</a:t>
            </a:r>
            <a:r>
              <a:rPr lang="id-ID" sz="2400" b="1" dirty="0">
                <a:latin typeface="+mj-lt"/>
                <a:ea typeface="Tahoma" pitchFamily="34" charset="0"/>
                <a:cs typeface="Tahoma" pitchFamily="34" charset="0"/>
              </a:rPr>
              <a:t>D</a:t>
            </a:r>
            <a:r>
              <a:rPr lang="en-US" sz="2400" b="1" dirty="0">
                <a:latin typeface="+mj-lt"/>
                <a:ea typeface="Tahoma" pitchFamily="34" charset="0"/>
                <a:cs typeface="Tahoma" pitchFamily="34" charset="0"/>
              </a:rPr>
              <a:t>ENDUM</a:t>
            </a:r>
            <a:r>
              <a:rPr lang="id-ID" sz="2400" b="1" dirty="0">
                <a:latin typeface="+mj-lt"/>
                <a:ea typeface="Tahoma" pitchFamily="34" charset="0"/>
                <a:cs typeface="Tahoma" pitchFamily="34" charset="0"/>
              </a:rPr>
              <a:t> KE DJPPR</a:t>
            </a:r>
            <a:r>
              <a:rPr lang="en-US" sz="2400" b="1" dirty="0">
                <a:latin typeface="+mj-lt"/>
                <a:ea typeface="Tahoma" pitchFamily="34" charset="0"/>
                <a:cs typeface="Tahoma" pitchFamily="34" charset="0"/>
              </a:rPr>
              <a:t> </a:t>
            </a:r>
            <a:endParaRPr lang="en-US" sz="2400" b="1" i="1" dirty="0">
              <a:latin typeface="+mj-lt"/>
              <a:ea typeface="Tahoma" pitchFamily="34" charset="0"/>
              <a:cs typeface="Tahoma" pitchFamily="34" charset="0"/>
            </a:endParaRPr>
          </a:p>
        </p:txBody>
      </p:sp>
    </p:spTree>
    <p:extLst>
      <p:ext uri="{BB962C8B-B14F-4D97-AF65-F5344CB8AC3E}">
        <p14:creationId xmlns:p14="http://schemas.microsoft.com/office/powerpoint/2010/main" xmlns="" val="3957258192"/>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4313" y="981075"/>
            <a:ext cx="8686800" cy="4248150"/>
          </a:xfrm>
          <a:solidFill>
            <a:schemeClr val="accent6">
              <a:lumMod val="20000"/>
              <a:lumOff val="80000"/>
            </a:schemeClr>
          </a:solidFill>
        </p:spPr>
        <p:txBody>
          <a:bodyPr>
            <a:noAutofit/>
          </a:bodyPr>
          <a:lstStyle/>
          <a:p>
            <a:pPr>
              <a:buFont typeface="Wingdings" pitchFamily="2" charset="2"/>
              <a:buChar char="q"/>
              <a:defRPr/>
            </a:pPr>
            <a:r>
              <a:rPr lang="en-US" sz="2800" dirty="0" err="1" smtClean="0"/>
              <a:t>Persyaratan</a:t>
            </a:r>
            <a:r>
              <a:rPr lang="en-US" sz="2800" dirty="0" smtClean="0"/>
              <a:t>:</a:t>
            </a:r>
          </a:p>
          <a:p>
            <a:pPr lvl="1">
              <a:buFont typeface="Wingdings" pitchFamily="2" charset="2"/>
              <a:buChar char="Ø"/>
              <a:defRPr/>
            </a:pPr>
            <a:r>
              <a:rPr lang="id-ID" dirty="0" smtClean="0"/>
              <a:t>Surat Permohonan </a:t>
            </a:r>
            <a:r>
              <a:rPr lang="en-US" dirty="0" smtClean="0"/>
              <a:t>Ad</a:t>
            </a:r>
            <a:r>
              <a:rPr lang="id-ID" dirty="0" smtClean="0"/>
              <a:t>d</a:t>
            </a:r>
            <a:r>
              <a:rPr lang="en-US" dirty="0" err="1" smtClean="0"/>
              <a:t>endu</a:t>
            </a:r>
            <a:r>
              <a:rPr lang="id-ID" dirty="0" smtClean="0"/>
              <a:t>m</a:t>
            </a:r>
            <a:r>
              <a:rPr lang="en-US" dirty="0" smtClean="0"/>
              <a:t> </a:t>
            </a:r>
            <a:r>
              <a:rPr lang="id-ID" dirty="0" smtClean="0"/>
              <a:t>Hibah</a:t>
            </a:r>
          </a:p>
          <a:p>
            <a:pPr lvl="1">
              <a:buFont typeface="Wingdings" pitchFamily="2" charset="2"/>
              <a:buChar char="Ø"/>
              <a:defRPr/>
            </a:pPr>
            <a:r>
              <a:rPr lang="id-ID" dirty="0" smtClean="0"/>
              <a:t>Naskah Perjanjian Hibah (NPH) </a:t>
            </a:r>
            <a:r>
              <a:rPr lang="en-US" dirty="0" err="1" smtClean="0"/>
              <a:t>Awal</a:t>
            </a:r>
            <a:endParaRPr lang="en-US" dirty="0" smtClean="0"/>
          </a:p>
          <a:p>
            <a:pPr lvl="1">
              <a:buFont typeface="Wingdings" pitchFamily="2" charset="2"/>
              <a:buChar char="Ø"/>
              <a:defRPr/>
            </a:pPr>
            <a:r>
              <a:rPr lang="id-ID" dirty="0" smtClean="0"/>
              <a:t>Naskah Perjanjian Hibah (NPH) </a:t>
            </a:r>
            <a:r>
              <a:rPr lang="en-US" dirty="0" smtClean="0"/>
              <a:t>Ad</a:t>
            </a:r>
            <a:r>
              <a:rPr lang="id-ID" dirty="0" smtClean="0"/>
              <a:t>d</a:t>
            </a:r>
            <a:r>
              <a:rPr lang="en-US" dirty="0" err="1" smtClean="0"/>
              <a:t>endum</a:t>
            </a:r>
            <a:r>
              <a:rPr lang="en-US" dirty="0" smtClean="0"/>
              <a:t> </a:t>
            </a:r>
          </a:p>
          <a:p>
            <a:pPr lvl="2">
              <a:buFont typeface="Wingdings" pitchFamily="2" charset="2"/>
              <a:buChar char="ü"/>
              <a:defRPr/>
            </a:pPr>
            <a:r>
              <a:rPr lang="en-US" dirty="0" err="1" smtClean="0"/>
              <a:t>Merujuk</a:t>
            </a:r>
            <a:r>
              <a:rPr lang="en-US" dirty="0" smtClean="0"/>
              <a:t> </a:t>
            </a:r>
            <a:r>
              <a:rPr lang="en-US" dirty="0" err="1" smtClean="0"/>
              <a:t>pada</a:t>
            </a:r>
            <a:r>
              <a:rPr lang="en-US" dirty="0" smtClean="0"/>
              <a:t> </a:t>
            </a:r>
            <a:r>
              <a:rPr lang="en-US" dirty="0" err="1" smtClean="0"/>
              <a:t>nomor</a:t>
            </a:r>
            <a:r>
              <a:rPr lang="en-US" dirty="0" smtClean="0"/>
              <a:t> </a:t>
            </a:r>
            <a:r>
              <a:rPr lang="en-US" dirty="0" err="1" smtClean="0"/>
              <a:t>dan</a:t>
            </a:r>
            <a:r>
              <a:rPr lang="en-US" dirty="0" smtClean="0"/>
              <a:t> </a:t>
            </a:r>
            <a:r>
              <a:rPr lang="en-US" dirty="0" err="1" smtClean="0"/>
              <a:t>tanggal</a:t>
            </a:r>
            <a:r>
              <a:rPr lang="en-US" dirty="0" smtClean="0"/>
              <a:t> </a:t>
            </a:r>
            <a:r>
              <a:rPr lang="en-US" dirty="0" smtClean="0">
                <a:solidFill>
                  <a:srgbClr val="FF0000"/>
                </a:solidFill>
              </a:rPr>
              <a:t>NPH </a:t>
            </a:r>
            <a:r>
              <a:rPr lang="en-US" dirty="0" err="1" smtClean="0">
                <a:solidFill>
                  <a:srgbClr val="FF0000"/>
                </a:solidFill>
              </a:rPr>
              <a:t>Awal</a:t>
            </a:r>
            <a:endParaRPr lang="en-US" dirty="0" smtClean="0">
              <a:solidFill>
                <a:srgbClr val="FF0000"/>
              </a:solidFill>
            </a:endParaRPr>
          </a:p>
          <a:p>
            <a:pPr lvl="2">
              <a:buFont typeface="Wingdings" pitchFamily="2" charset="2"/>
              <a:buChar char="ü"/>
              <a:defRPr/>
            </a:pPr>
            <a:r>
              <a:rPr lang="en-US" dirty="0" err="1" smtClean="0"/>
              <a:t>Perubahan</a:t>
            </a:r>
            <a:r>
              <a:rPr lang="en-US" dirty="0" smtClean="0"/>
              <a:t> </a:t>
            </a:r>
            <a:r>
              <a:rPr lang="en-US" dirty="0" err="1" smtClean="0">
                <a:solidFill>
                  <a:srgbClr val="FF0000"/>
                </a:solidFill>
              </a:rPr>
              <a:t>nilai</a:t>
            </a:r>
            <a:r>
              <a:rPr lang="en-US" dirty="0" smtClean="0">
                <a:solidFill>
                  <a:srgbClr val="FF0000"/>
                </a:solidFill>
              </a:rPr>
              <a:t> </a:t>
            </a:r>
            <a:r>
              <a:rPr lang="en-US" dirty="0" err="1" smtClean="0">
                <a:solidFill>
                  <a:srgbClr val="FF0000"/>
                </a:solidFill>
              </a:rPr>
              <a:t>hibah</a:t>
            </a:r>
            <a:r>
              <a:rPr lang="en-US" dirty="0" smtClean="0">
                <a:solidFill>
                  <a:srgbClr val="FF0000"/>
                </a:solidFill>
              </a:rPr>
              <a:t> </a:t>
            </a:r>
            <a:r>
              <a:rPr lang="id-ID" dirty="0" smtClean="0">
                <a:solidFill>
                  <a:srgbClr val="FF0000"/>
                </a:solidFill>
              </a:rPr>
              <a:t>semula – menjadi </a:t>
            </a:r>
            <a:r>
              <a:rPr lang="en-US" dirty="0" err="1" smtClean="0">
                <a:solidFill>
                  <a:srgbClr val="FF0000"/>
                </a:solidFill>
              </a:rPr>
              <a:t>setelah</a:t>
            </a:r>
            <a:r>
              <a:rPr lang="en-US" dirty="0" smtClean="0"/>
              <a:t> </a:t>
            </a:r>
            <a:r>
              <a:rPr lang="en-US" dirty="0" err="1" smtClean="0"/>
              <a:t>di</a:t>
            </a:r>
            <a:r>
              <a:rPr lang="en-US" dirty="0" smtClean="0"/>
              <a:t> ad</a:t>
            </a:r>
            <a:r>
              <a:rPr lang="id-ID" dirty="0" smtClean="0"/>
              <a:t>d</a:t>
            </a:r>
            <a:r>
              <a:rPr lang="en-US" dirty="0" err="1" smtClean="0"/>
              <a:t>endum</a:t>
            </a:r>
            <a:endParaRPr lang="id-ID" dirty="0" smtClean="0"/>
          </a:p>
          <a:p>
            <a:pPr lvl="1">
              <a:buFont typeface="Wingdings" pitchFamily="2" charset="2"/>
              <a:buChar char="Ø"/>
              <a:defRPr/>
            </a:pPr>
            <a:r>
              <a:rPr lang="id-ID" dirty="0" smtClean="0"/>
              <a:t>Ringkasan Hibah </a:t>
            </a:r>
            <a:r>
              <a:rPr lang="en-US" dirty="0" err="1" smtClean="0"/>
              <a:t>merujuk</a:t>
            </a:r>
            <a:r>
              <a:rPr lang="en-US" dirty="0" smtClean="0"/>
              <a:t> </a:t>
            </a:r>
            <a:r>
              <a:rPr lang="en-US" dirty="0" err="1" smtClean="0"/>
              <a:t>pada</a:t>
            </a:r>
            <a:r>
              <a:rPr lang="en-US" dirty="0" smtClean="0"/>
              <a:t> </a:t>
            </a:r>
            <a:r>
              <a:rPr lang="en-US" dirty="0" err="1" smtClean="0"/>
              <a:t>nomor</a:t>
            </a:r>
            <a:r>
              <a:rPr lang="en-US" dirty="0" smtClean="0"/>
              <a:t>, </a:t>
            </a:r>
            <a:r>
              <a:rPr lang="en-US" dirty="0" err="1" smtClean="0"/>
              <a:t>tanggal</a:t>
            </a:r>
            <a:r>
              <a:rPr lang="en-US" dirty="0" smtClean="0"/>
              <a:t> , </a:t>
            </a:r>
            <a:r>
              <a:rPr lang="en-US" dirty="0" err="1" smtClean="0"/>
              <a:t>dan</a:t>
            </a:r>
            <a:r>
              <a:rPr lang="en-US" dirty="0" smtClean="0"/>
              <a:t> </a:t>
            </a:r>
            <a:r>
              <a:rPr lang="en-US" dirty="0" err="1" smtClean="0"/>
              <a:t>nilai</a:t>
            </a:r>
            <a:r>
              <a:rPr lang="id-ID" dirty="0" smtClean="0"/>
              <a:t> dari</a:t>
            </a:r>
            <a:r>
              <a:rPr lang="en-US" dirty="0" smtClean="0"/>
              <a:t> </a:t>
            </a:r>
            <a:r>
              <a:rPr lang="en-US" dirty="0" smtClean="0">
                <a:solidFill>
                  <a:srgbClr val="FF0000"/>
                </a:solidFill>
              </a:rPr>
              <a:t>NPH Ad</a:t>
            </a:r>
            <a:r>
              <a:rPr lang="id-ID" dirty="0" smtClean="0">
                <a:solidFill>
                  <a:srgbClr val="FF0000"/>
                </a:solidFill>
              </a:rPr>
              <a:t>d</a:t>
            </a:r>
            <a:r>
              <a:rPr lang="en-US" dirty="0" err="1" smtClean="0">
                <a:solidFill>
                  <a:srgbClr val="FF0000"/>
                </a:solidFill>
              </a:rPr>
              <a:t>endum</a:t>
            </a:r>
            <a:endParaRPr lang="id-ID" dirty="0" smtClean="0"/>
          </a:p>
        </p:txBody>
      </p:sp>
      <p:sp>
        <p:nvSpPr>
          <p:cNvPr id="35843" name="Slide Number Placeholder 2"/>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7D502448-2954-4DEF-A9DD-CA7F6FE053E6}" type="slidenum">
              <a:rPr lang="en-US" smtClean="0">
                <a:solidFill>
                  <a:srgbClr val="000000"/>
                </a:solidFill>
              </a:rPr>
              <a:pPr/>
              <a:t>117</a:t>
            </a:fld>
            <a:endParaRPr lang="en-US" smtClean="0">
              <a:solidFill>
                <a:srgbClr val="000000"/>
              </a:solidFill>
            </a:endParaRPr>
          </a:p>
        </p:txBody>
      </p:sp>
      <p:sp>
        <p:nvSpPr>
          <p:cNvPr id="5" name="Rectangle 4"/>
          <p:cNvSpPr/>
          <p:nvPr/>
        </p:nvSpPr>
        <p:spPr>
          <a:xfrm>
            <a:off x="0" y="85725"/>
            <a:ext cx="9144000" cy="68580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anchor="ctr"/>
          <a:lstStyle/>
          <a:p>
            <a:pPr algn="ctr" eaLnBrk="0" hangingPunct="0">
              <a:defRPr/>
            </a:pPr>
            <a:endParaRPr lang="en-US" sz="2800" b="1" i="1" dirty="0">
              <a:latin typeface="+mj-lt"/>
              <a:ea typeface="Tahoma" pitchFamily="34" charset="0"/>
              <a:cs typeface="Tahoma" pitchFamily="34" charset="0"/>
            </a:endParaRPr>
          </a:p>
        </p:txBody>
      </p:sp>
      <p:sp>
        <p:nvSpPr>
          <p:cNvPr id="6" name="Rectangle 5"/>
          <p:cNvSpPr/>
          <p:nvPr/>
        </p:nvSpPr>
        <p:spPr>
          <a:xfrm>
            <a:off x="684213" y="152400"/>
            <a:ext cx="7848600" cy="68580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anchor="ctr"/>
          <a:lstStyle/>
          <a:p>
            <a:pPr algn="ctr" eaLnBrk="0" hangingPunct="0">
              <a:defRPr/>
            </a:pPr>
            <a:r>
              <a:rPr lang="id-ID" sz="2800" b="1" dirty="0">
                <a:ea typeface="Tahoma" pitchFamily="34" charset="0"/>
                <a:cs typeface="Tahoma" pitchFamily="34" charset="0"/>
              </a:rPr>
              <a:t>DOKUMEN PERSYARATAN </a:t>
            </a:r>
            <a:r>
              <a:rPr lang="en-US" sz="2800" b="1" dirty="0">
                <a:ea typeface="Tahoma" pitchFamily="34" charset="0"/>
                <a:cs typeface="Tahoma" pitchFamily="34" charset="0"/>
              </a:rPr>
              <a:t>AD</a:t>
            </a:r>
            <a:r>
              <a:rPr lang="id-ID" sz="2800" b="1" dirty="0">
                <a:ea typeface="Tahoma" pitchFamily="34" charset="0"/>
                <a:cs typeface="Tahoma" pitchFamily="34" charset="0"/>
              </a:rPr>
              <a:t>D</a:t>
            </a:r>
            <a:r>
              <a:rPr lang="en-US" sz="2800" b="1" dirty="0">
                <a:ea typeface="Tahoma" pitchFamily="34" charset="0"/>
                <a:cs typeface="Tahoma" pitchFamily="34" charset="0"/>
              </a:rPr>
              <a:t>ENDUM</a:t>
            </a:r>
            <a:r>
              <a:rPr lang="id-ID" sz="2800" b="1" dirty="0">
                <a:ea typeface="Tahoma" pitchFamily="34" charset="0"/>
                <a:cs typeface="Tahoma" pitchFamily="34" charset="0"/>
              </a:rPr>
              <a:t> KE DJPPR</a:t>
            </a:r>
            <a:r>
              <a:rPr lang="en-US" sz="2800" b="1" dirty="0">
                <a:ea typeface="Tahoma" pitchFamily="34" charset="0"/>
                <a:cs typeface="Tahoma" pitchFamily="34" charset="0"/>
              </a:rPr>
              <a:t> </a:t>
            </a:r>
            <a:endParaRPr lang="en-US" sz="2800" b="1" i="1" dirty="0">
              <a:ea typeface="Tahoma" pitchFamily="34" charset="0"/>
              <a:cs typeface="Tahoma" pitchFamily="34" charset="0"/>
            </a:endParaRPr>
          </a:p>
        </p:txBody>
      </p:sp>
      <p:sp>
        <p:nvSpPr>
          <p:cNvPr id="7" name="TextBox 6"/>
          <p:cNvSpPr txBox="1"/>
          <p:nvPr/>
        </p:nvSpPr>
        <p:spPr>
          <a:xfrm>
            <a:off x="250825" y="5300663"/>
            <a:ext cx="8642350" cy="1385887"/>
          </a:xfrm>
          <a:prstGeom prst="rect">
            <a:avLst/>
          </a:prstGeom>
          <a:solidFill>
            <a:schemeClr val="accent2"/>
          </a:solidFill>
        </p:spPr>
        <p:style>
          <a:lnRef idx="3">
            <a:schemeClr val="lt1"/>
          </a:lnRef>
          <a:fillRef idx="1">
            <a:schemeClr val="accent3"/>
          </a:fillRef>
          <a:effectRef idx="1">
            <a:schemeClr val="accent3"/>
          </a:effectRef>
          <a:fontRef idx="minor">
            <a:schemeClr val="lt1"/>
          </a:fontRef>
        </p:style>
        <p:txBody>
          <a:bodyPr>
            <a:spAutoFit/>
          </a:bodyPr>
          <a:lstStyle/>
          <a:p>
            <a:pPr>
              <a:defRPr/>
            </a:pPr>
            <a:r>
              <a:rPr lang="en-US" sz="2800" dirty="0" err="1">
                <a:latin typeface="+mj-lt"/>
              </a:rPr>
              <a:t>Dokumen</a:t>
            </a:r>
            <a:r>
              <a:rPr lang="en-US" sz="2800" dirty="0">
                <a:latin typeface="+mj-lt"/>
              </a:rPr>
              <a:t> </a:t>
            </a:r>
            <a:r>
              <a:rPr lang="en-US" sz="2800" dirty="0" err="1">
                <a:latin typeface="+mj-lt"/>
              </a:rPr>
              <a:t>persyaratan</a:t>
            </a:r>
            <a:r>
              <a:rPr lang="en-US" sz="2800" dirty="0">
                <a:latin typeface="+mj-lt"/>
              </a:rPr>
              <a:t> </a:t>
            </a:r>
            <a:r>
              <a:rPr lang="id-ID" sz="2800" dirty="0">
                <a:latin typeface="+mj-lt"/>
              </a:rPr>
              <a:t>yang disampaikan </a:t>
            </a:r>
            <a:r>
              <a:rPr lang="en-US" sz="2800" dirty="0" err="1">
                <a:latin typeface="+mj-lt"/>
              </a:rPr>
              <a:t>berupa</a:t>
            </a:r>
            <a:r>
              <a:rPr lang="en-US" sz="2800" dirty="0">
                <a:latin typeface="+mj-lt"/>
              </a:rPr>
              <a:t> </a:t>
            </a:r>
            <a:r>
              <a:rPr lang="en-US" sz="2800" dirty="0" err="1">
                <a:latin typeface="+mj-lt"/>
              </a:rPr>
              <a:t>dokumen</a:t>
            </a:r>
            <a:r>
              <a:rPr lang="en-US" sz="2800" dirty="0">
                <a:latin typeface="+mj-lt"/>
              </a:rPr>
              <a:t> </a:t>
            </a:r>
            <a:r>
              <a:rPr lang="en-US" sz="2800" dirty="0" err="1">
                <a:solidFill>
                  <a:srgbClr val="FFFF00"/>
                </a:solidFill>
                <a:latin typeface="+mj-lt"/>
              </a:rPr>
              <a:t>asli</a:t>
            </a:r>
            <a:r>
              <a:rPr lang="en-US" sz="2800" dirty="0">
                <a:latin typeface="+mj-lt"/>
              </a:rPr>
              <a:t>/ </a:t>
            </a:r>
            <a:r>
              <a:rPr lang="en-US" sz="2800" dirty="0" err="1">
                <a:latin typeface="+mj-lt"/>
              </a:rPr>
              <a:t>fotocopy</a:t>
            </a:r>
            <a:r>
              <a:rPr lang="en-US" sz="2800" dirty="0">
                <a:latin typeface="+mj-lt"/>
              </a:rPr>
              <a:t> yang </a:t>
            </a:r>
            <a:r>
              <a:rPr lang="en-US" sz="2800" dirty="0" err="1">
                <a:latin typeface="+mj-lt"/>
              </a:rPr>
              <a:t>telah</a:t>
            </a:r>
            <a:r>
              <a:rPr lang="en-US" sz="2800" dirty="0">
                <a:latin typeface="+mj-lt"/>
              </a:rPr>
              <a:t> </a:t>
            </a:r>
            <a:r>
              <a:rPr lang="en-US" sz="2800" dirty="0" err="1">
                <a:solidFill>
                  <a:srgbClr val="FFFF00"/>
                </a:solidFill>
                <a:latin typeface="+mj-lt"/>
              </a:rPr>
              <a:t>dilegalisir</a:t>
            </a:r>
            <a:r>
              <a:rPr lang="en-US" sz="2800" dirty="0">
                <a:latin typeface="+mj-lt"/>
              </a:rPr>
              <a:t> (cap </a:t>
            </a:r>
            <a:r>
              <a:rPr lang="en-US" sz="2800" dirty="0" err="1">
                <a:latin typeface="+mj-lt"/>
              </a:rPr>
              <a:t>dinas</a:t>
            </a:r>
            <a:r>
              <a:rPr lang="en-US" sz="2800" dirty="0">
                <a:latin typeface="+mj-lt"/>
              </a:rPr>
              <a:t> </a:t>
            </a:r>
            <a:r>
              <a:rPr lang="en-US" sz="2800" dirty="0" err="1">
                <a:latin typeface="+mj-lt"/>
              </a:rPr>
              <a:t>dan</a:t>
            </a:r>
            <a:r>
              <a:rPr lang="en-US" sz="2800" dirty="0">
                <a:latin typeface="+mj-lt"/>
              </a:rPr>
              <a:t> </a:t>
            </a:r>
            <a:r>
              <a:rPr lang="en-US" sz="2800" dirty="0" err="1">
                <a:latin typeface="+mj-lt"/>
              </a:rPr>
              <a:t>tanda</a:t>
            </a:r>
            <a:r>
              <a:rPr lang="en-US" sz="2800" dirty="0">
                <a:latin typeface="+mj-lt"/>
              </a:rPr>
              <a:t> </a:t>
            </a:r>
            <a:r>
              <a:rPr lang="en-US" sz="2800" dirty="0" err="1">
                <a:latin typeface="+mj-lt"/>
              </a:rPr>
              <a:t>tangan</a:t>
            </a:r>
            <a:r>
              <a:rPr lang="en-US" sz="2800" dirty="0">
                <a:latin typeface="+mj-lt"/>
              </a:rPr>
              <a:t> </a:t>
            </a:r>
            <a:r>
              <a:rPr lang="en-US" sz="2800" dirty="0" err="1">
                <a:solidFill>
                  <a:srgbClr val="FFFF00"/>
                </a:solidFill>
                <a:latin typeface="+mj-lt"/>
              </a:rPr>
              <a:t>basah</a:t>
            </a:r>
            <a:r>
              <a:rPr lang="en-US" sz="2800" dirty="0">
                <a:latin typeface="+mj-lt"/>
              </a:rPr>
              <a:t>)</a:t>
            </a:r>
            <a:r>
              <a:rPr lang="id-ID" sz="2800" dirty="0">
                <a:latin typeface="+mj-lt"/>
              </a:rPr>
              <a:t> dari satker penerima hibah</a:t>
            </a:r>
          </a:p>
        </p:txBody>
      </p:sp>
    </p:spTree>
    <p:extLst>
      <p:ext uri="{BB962C8B-B14F-4D97-AF65-F5344CB8AC3E}">
        <p14:creationId xmlns:p14="http://schemas.microsoft.com/office/powerpoint/2010/main" xmlns="" val="2206205383"/>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Content Placeholder 6"/>
          <p:cNvSpPr>
            <a:spLocks noGrp="1"/>
          </p:cNvSpPr>
          <p:nvPr>
            <p:ph idx="1"/>
          </p:nvPr>
        </p:nvSpPr>
        <p:spPr/>
        <p:txBody>
          <a:bodyPr/>
          <a:lstStyle/>
          <a:p>
            <a:endParaRPr lang="id-ID" smtClean="0"/>
          </a:p>
        </p:txBody>
      </p:sp>
      <p:sp>
        <p:nvSpPr>
          <p:cNvPr id="36866" name="Slide Number Placeholder 2"/>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82A636B4-5C9F-4C6E-8354-121608D5BD72}" type="slidenum">
              <a:rPr lang="en-US" smtClean="0">
                <a:solidFill>
                  <a:srgbClr val="000000"/>
                </a:solidFill>
              </a:rPr>
              <a:pPr/>
              <a:t>118</a:t>
            </a:fld>
            <a:endParaRPr lang="en-US" smtClean="0">
              <a:solidFill>
                <a:srgbClr val="000000"/>
              </a:solidFill>
            </a:endParaRPr>
          </a:p>
        </p:txBody>
      </p:sp>
      <p:sp>
        <p:nvSpPr>
          <p:cNvPr id="5" name="Rectangle 4"/>
          <p:cNvSpPr/>
          <p:nvPr/>
        </p:nvSpPr>
        <p:spPr>
          <a:xfrm>
            <a:off x="0" y="85725"/>
            <a:ext cx="9144000" cy="68580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anchor="ctr"/>
          <a:lstStyle/>
          <a:p>
            <a:pPr algn="ctr" eaLnBrk="0" hangingPunct="0">
              <a:defRPr/>
            </a:pPr>
            <a:endParaRPr lang="en-US" sz="2800" b="1" i="1" dirty="0">
              <a:latin typeface="+mj-lt"/>
              <a:ea typeface="Tahoma" pitchFamily="34" charset="0"/>
              <a:cs typeface="Tahoma" pitchFamily="34" charset="0"/>
            </a:endParaRPr>
          </a:p>
        </p:txBody>
      </p:sp>
      <p:sp>
        <p:nvSpPr>
          <p:cNvPr id="6" name="Rectangle 5"/>
          <p:cNvSpPr/>
          <p:nvPr/>
        </p:nvSpPr>
        <p:spPr>
          <a:xfrm>
            <a:off x="0" y="152400"/>
            <a:ext cx="9144000" cy="68580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anchor="ctr"/>
          <a:lstStyle/>
          <a:p>
            <a:pPr algn="ctr" eaLnBrk="0" hangingPunct="0">
              <a:defRPr/>
            </a:pPr>
            <a:endParaRPr lang="en-US" sz="2800" b="1" i="1" dirty="0">
              <a:latin typeface="+mj-lt"/>
              <a:ea typeface="Tahoma" pitchFamily="34" charset="0"/>
              <a:cs typeface="Tahoma" pitchFamily="34" charset="0"/>
            </a:endParaRPr>
          </a:p>
        </p:txBody>
      </p:sp>
      <p:pic>
        <p:nvPicPr>
          <p:cNvPr id="36870" name="Picture 2"/>
          <p:cNvPicPr>
            <a:picLocks noChangeAspect="1" noChangeArrowheads="1"/>
          </p:cNvPicPr>
          <p:nvPr/>
        </p:nvPicPr>
        <p:blipFill>
          <a:blip r:embed="rId2" cstate="print"/>
          <a:srcRect/>
          <a:stretch>
            <a:fillRect/>
          </a:stretch>
        </p:blipFill>
        <p:spPr bwMode="auto">
          <a:xfrm>
            <a:off x="1371600" y="0"/>
            <a:ext cx="6400800" cy="6858000"/>
          </a:xfrm>
          <a:prstGeom prst="rect">
            <a:avLst/>
          </a:prstGeom>
          <a:noFill/>
          <a:ln w="9525">
            <a:solidFill>
              <a:srgbClr val="FF0000"/>
            </a:solidFill>
            <a:miter lim="800000"/>
            <a:headEnd/>
            <a:tailEnd/>
          </a:ln>
        </p:spPr>
      </p:pic>
      <p:sp>
        <p:nvSpPr>
          <p:cNvPr id="8" name="Title 1"/>
          <p:cNvSpPr txBox="1">
            <a:spLocks/>
          </p:cNvSpPr>
          <p:nvPr/>
        </p:nvSpPr>
        <p:spPr bwMode="auto">
          <a:xfrm rot="16200000">
            <a:off x="-2647950" y="3267075"/>
            <a:ext cx="5903912" cy="611188"/>
          </a:xfrm>
          <a:prstGeom prst="rect">
            <a:avLst/>
          </a:prstGeom>
          <a:noFill/>
          <a:ln w="9525">
            <a:noFill/>
            <a:miter lim="800000"/>
            <a:headEnd/>
            <a:tailEnd/>
          </a:ln>
        </p:spPr>
        <p:txBody>
          <a:bodyPr anchor="ctr"/>
          <a:lstStyle/>
          <a:p>
            <a:pPr algn="ctr" eaLnBrk="0" hangingPunct="0">
              <a:defRPr/>
            </a:pPr>
            <a:r>
              <a:rPr lang="id-ID" sz="3200" b="1" dirty="0">
                <a:solidFill>
                  <a:srgbClr val="008000"/>
                </a:solidFill>
                <a:latin typeface="+mj-lt"/>
                <a:ea typeface="+mj-ea"/>
                <a:cs typeface="+mj-cs"/>
                <a:hlinkClick r:id="rId3" action="ppaction://hlinksldjump"/>
              </a:rPr>
              <a:t>Contoh </a:t>
            </a:r>
            <a:r>
              <a:rPr lang="en-US" sz="3200" b="1" dirty="0">
                <a:solidFill>
                  <a:srgbClr val="008000"/>
                </a:solidFill>
                <a:latin typeface="+mj-lt"/>
                <a:ea typeface="+mj-ea"/>
                <a:cs typeface="+mj-cs"/>
                <a:hlinkClick r:id="rId3" action="ppaction://hlinksldjump"/>
              </a:rPr>
              <a:t>NPH Ad</a:t>
            </a:r>
            <a:r>
              <a:rPr lang="id-ID" sz="3200" b="1" dirty="0">
                <a:solidFill>
                  <a:srgbClr val="008000"/>
                </a:solidFill>
                <a:latin typeface="+mj-lt"/>
                <a:ea typeface="+mj-ea"/>
                <a:cs typeface="+mj-cs"/>
                <a:hlinkClick r:id="rId3" action="ppaction://hlinksldjump"/>
              </a:rPr>
              <a:t>d</a:t>
            </a:r>
            <a:r>
              <a:rPr lang="en-US" sz="3200" b="1" dirty="0" err="1">
                <a:solidFill>
                  <a:srgbClr val="008000"/>
                </a:solidFill>
                <a:latin typeface="+mj-lt"/>
                <a:ea typeface="+mj-ea"/>
                <a:cs typeface="+mj-cs"/>
                <a:hlinkClick r:id="rId3" action="ppaction://hlinksldjump"/>
              </a:rPr>
              <a:t>endum</a:t>
            </a:r>
            <a:endParaRPr lang="id-ID" sz="3200" b="1" dirty="0">
              <a:solidFill>
                <a:srgbClr val="008000"/>
              </a:solidFill>
              <a:latin typeface="+mj-lt"/>
              <a:ea typeface="+mj-ea"/>
              <a:cs typeface="+mj-cs"/>
              <a:hlinkClick r:id="rId3" action="ppaction://hlinksldjump"/>
            </a:endParaRPr>
          </a:p>
        </p:txBody>
      </p:sp>
      <p:sp>
        <p:nvSpPr>
          <p:cNvPr id="10" name="Right Arrow 9"/>
          <p:cNvSpPr/>
          <p:nvPr/>
        </p:nvSpPr>
        <p:spPr>
          <a:xfrm flipH="1">
            <a:off x="7596188" y="5229225"/>
            <a:ext cx="1152525" cy="503238"/>
          </a:xfrm>
          <a:prstGeom prst="rightArrow">
            <a:avLst/>
          </a:prstGeom>
          <a:solidFill>
            <a:srgbClr val="C00000"/>
          </a:solidFill>
        </p:spPr>
        <p:style>
          <a:lnRef idx="3">
            <a:schemeClr val="lt1"/>
          </a:lnRef>
          <a:fillRef idx="1">
            <a:schemeClr val="accent2"/>
          </a:fillRef>
          <a:effectRef idx="1">
            <a:schemeClr val="accent2"/>
          </a:effectRef>
          <a:fontRef idx="minor">
            <a:schemeClr val="lt1"/>
          </a:fontRef>
        </p:style>
        <p:txBody>
          <a:bodyPr anchor="ctr"/>
          <a:lstStyle/>
          <a:p>
            <a:pPr algn="ctr">
              <a:defRPr/>
            </a:pPr>
            <a:endParaRPr lang="id-ID"/>
          </a:p>
        </p:txBody>
      </p:sp>
      <p:sp>
        <p:nvSpPr>
          <p:cNvPr id="11" name="Right Arrow 10"/>
          <p:cNvSpPr/>
          <p:nvPr/>
        </p:nvSpPr>
        <p:spPr>
          <a:xfrm flipH="1">
            <a:off x="7596188" y="6308725"/>
            <a:ext cx="1152525" cy="504825"/>
          </a:xfrm>
          <a:prstGeom prst="rightArrow">
            <a:avLst/>
          </a:prstGeom>
          <a:solidFill>
            <a:srgbClr val="C00000"/>
          </a:solidFill>
        </p:spPr>
        <p:style>
          <a:lnRef idx="3">
            <a:schemeClr val="lt1"/>
          </a:lnRef>
          <a:fillRef idx="1">
            <a:schemeClr val="accent2"/>
          </a:fillRef>
          <a:effectRef idx="1">
            <a:schemeClr val="accent2"/>
          </a:effectRef>
          <a:fontRef idx="minor">
            <a:schemeClr val="lt1"/>
          </a:fontRef>
        </p:style>
        <p:txBody>
          <a:bodyPr anchor="ctr"/>
          <a:lstStyle/>
          <a:p>
            <a:pPr algn="ctr">
              <a:defRPr/>
            </a:pPr>
            <a:endParaRPr lang="id-ID"/>
          </a:p>
        </p:txBody>
      </p:sp>
      <p:sp>
        <p:nvSpPr>
          <p:cNvPr id="12" name="Right Arrow 11"/>
          <p:cNvSpPr/>
          <p:nvPr/>
        </p:nvSpPr>
        <p:spPr>
          <a:xfrm flipH="1">
            <a:off x="6300788" y="44450"/>
            <a:ext cx="1150937" cy="504825"/>
          </a:xfrm>
          <a:prstGeom prst="rightArrow">
            <a:avLst/>
          </a:prstGeom>
          <a:solidFill>
            <a:srgbClr val="C00000"/>
          </a:solidFill>
        </p:spPr>
        <p:style>
          <a:lnRef idx="3">
            <a:schemeClr val="lt1"/>
          </a:lnRef>
          <a:fillRef idx="1">
            <a:schemeClr val="accent2"/>
          </a:fillRef>
          <a:effectRef idx="1">
            <a:schemeClr val="accent2"/>
          </a:effectRef>
          <a:fontRef idx="minor">
            <a:schemeClr val="lt1"/>
          </a:fontRef>
        </p:style>
        <p:txBody>
          <a:bodyPr anchor="ctr"/>
          <a:lstStyle/>
          <a:p>
            <a:pPr algn="ctr">
              <a:defRPr/>
            </a:pPr>
            <a:endParaRPr lang="id-ID"/>
          </a:p>
        </p:txBody>
      </p:sp>
    </p:spTree>
    <p:extLst>
      <p:ext uri="{BB962C8B-B14F-4D97-AF65-F5344CB8AC3E}">
        <p14:creationId xmlns:p14="http://schemas.microsoft.com/office/powerpoint/2010/main" xmlns="" val="37798776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Content Placeholder 6"/>
          <p:cNvSpPr>
            <a:spLocks noGrp="1"/>
          </p:cNvSpPr>
          <p:nvPr>
            <p:ph idx="1"/>
          </p:nvPr>
        </p:nvSpPr>
        <p:spPr/>
        <p:txBody>
          <a:bodyPr/>
          <a:lstStyle/>
          <a:p>
            <a:endParaRPr lang="id-ID" smtClean="0"/>
          </a:p>
        </p:txBody>
      </p:sp>
      <p:sp>
        <p:nvSpPr>
          <p:cNvPr id="37890" name="Slide Number Placeholder 2"/>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597702A5-0205-4C5A-8EE2-D3593F72DC65}" type="slidenum">
              <a:rPr lang="en-US" smtClean="0">
                <a:solidFill>
                  <a:srgbClr val="000000"/>
                </a:solidFill>
              </a:rPr>
              <a:pPr/>
              <a:t>119</a:t>
            </a:fld>
            <a:endParaRPr lang="en-US" smtClean="0">
              <a:solidFill>
                <a:srgbClr val="000000"/>
              </a:solidFill>
            </a:endParaRPr>
          </a:p>
        </p:txBody>
      </p:sp>
      <p:sp>
        <p:nvSpPr>
          <p:cNvPr id="5" name="Rectangle 4"/>
          <p:cNvSpPr/>
          <p:nvPr/>
        </p:nvSpPr>
        <p:spPr>
          <a:xfrm>
            <a:off x="0" y="85725"/>
            <a:ext cx="9144000" cy="68580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anchor="ctr"/>
          <a:lstStyle/>
          <a:p>
            <a:pPr algn="ctr" eaLnBrk="0" hangingPunct="0">
              <a:defRPr/>
            </a:pPr>
            <a:endParaRPr lang="en-US" sz="2800" b="1" i="1" dirty="0">
              <a:latin typeface="+mj-lt"/>
              <a:ea typeface="Tahoma" pitchFamily="34" charset="0"/>
              <a:cs typeface="Tahoma" pitchFamily="34" charset="0"/>
            </a:endParaRPr>
          </a:p>
        </p:txBody>
      </p:sp>
      <p:sp>
        <p:nvSpPr>
          <p:cNvPr id="6" name="Rectangle 5"/>
          <p:cNvSpPr/>
          <p:nvPr/>
        </p:nvSpPr>
        <p:spPr>
          <a:xfrm>
            <a:off x="0" y="152400"/>
            <a:ext cx="9144000" cy="68580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anchor="ctr"/>
          <a:lstStyle/>
          <a:p>
            <a:pPr algn="ctr" eaLnBrk="0" hangingPunct="0">
              <a:defRPr/>
            </a:pPr>
            <a:endParaRPr lang="en-US" sz="2800" b="1" i="1" dirty="0">
              <a:latin typeface="+mj-lt"/>
              <a:ea typeface="Tahoma" pitchFamily="34" charset="0"/>
              <a:cs typeface="Tahoma" pitchFamily="34" charset="0"/>
            </a:endParaRPr>
          </a:p>
        </p:txBody>
      </p:sp>
      <p:pic>
        <p:nvPicPr>
          <p:cNvPr id="37894" name="Picture 2"/>
          <p:cNvPicPr>
            <a:picLocks noChangeAspect="1" noChangeArrowheads="1"/>
          </p:cNvPicPr>
          <p:nvPr/>
        </p:nvPicPr>
        <p:blipFill>
          <a:blip r:embed="rId2" cstate="print"/>
          <a:srcRect/>
          <a:stretch>
            <a:fillRect/>
          </a:stretch>
        </p:blipFill>
        <p:spPr bwMode="auto">
          <a:xfrm>
            <a:off x="250825" y="66675"/>
            <a:ext cx="4681538" cy="6791325"/>
          </a:xfrm>
          <a:prstGeom prst="rect">
            <a:avLst/>
          </a:prstGeom>
          <a:noFill/>
          <a:ln w="9525">
            <a:solidFill>
              <a:srgbClr val="FF0000"/>
            </a:solidFill>
            <a:miter lim="800000"/>
            <a:headEnd/>
            <a:tailEnd/>
          </a:ln>
        </p:spPr>
      </p:pic>
      <p:pic>
        <p:nvPicPr>
          <p:cNvPr id="37895" name="Picture 3"/>
          <p:cNvPicPr>
            <a:picLocks noChangeAspect="1" noChangeArrowheads="1"/>
          </p:cNvPicPr>
          <p:nvPr/>
        </p:nvPicPr>
        <p:blipFill>
          <a:blip r:embed="rId3" cstate="print"/>
          <a:srcRect/>
          <a:stretch>
            <a:fillRect/>
          </a:stretch>
        </p:blipFill>
        <p:spPr bwMode="auto">
          <a:xfrm>
            <a:off x="4932363" y="533400"/>
            <a:ext cx="4229100" cy="6324600"/>
          </a:xfrm>
          <a:prstGeom prst="rect">
            <a:avLst/>
          </a:prstGeom>
          <a:noFill/>
          <a:ln w="9525">
            <a:solidFill>
              <a:srgbClr val="FF0000"/>
            </a:solidFill>
            <a:miter lim="800000"/>
            <a:headEnd/>
            <a:tailEnd/>
          </a:ln>
        </p:spPr>
      </p:pic>
      <p:sp>
        <p:nvSpPr>
          <p:cNvPr id="8" name="Title 1"/>
          <p:cNvSpPr txBox="1">
            <a:spLocks/>
          </p:cNvSpPr>
          <p:nvPr/>
        </p:nvSpPr>
        <p:spPr bwMode="auto">
          <a:xfrm rot="16200000">
            <a:off x="-2921000" y="3433763"/>
            <a:ext cx="6237287" cy="611188"/>
          </a:xfrm>
          <a:prstGeom prst="rect">
            <a:avLst/>
          </a:prstGeom>
          <a:noFill/>
          <a:ln w="9525">
            <a:noFill/>
            <a:miter lim="800000"/>
            <a:headEnd/>
            <a:tailEnd/>
          </a:ln>
        </p:spPr>
        <p:txBody>
          <a:bodyPr anchor="ctr"/>
          <a:lstStyle/>
          <a:p>
            <a:pPr algn="ctr" eaLnBrk="0" hangingPunct="0">
              <a:defRPr/>
            </a:pPr>
            <a:r>
              <a:rPr lang="id-ID" sz="2800" b="1" dirty="0">
                <a:solidFill>
                  <a:srgbClr val="008000"/>
                </a:solidFill>
                <a:latin typeface="+mj-lt"/>
                <a:ea typeface="+mj-ea"/>
                <a:cs typeface="+mj-cs"/>
                <a:hlinkClick r:id="rId4" action="ppaction://hlinksldjump"/>
              </a:rPr>
              <a:t>Contoh Ringkasan Hibah </a:t>
            </a:r>
            <a:r>
              <a:rPr lang="en-US" sz="2800" b="1" dirty="0">
                <a:solidFill>
                  <a:srgbClr val="008000"/>
                </a:solidFill>
                <a:latin typeface="+mj-lt"/>
                <a:ea typeface="+mj-ea"/>
                <a:cs typeface="+mj-cs"/>
                <a:hlinkClick r:id="rId4" action="ppaction://hlinksldjump"/>
              </a:rPr>
              <a:t>Ad</a:t>
            </a:r>
            <a:r>
              <a:rPr lang="id-ID" sz="2800" b="1" dirty="0">
                <a:solidFill>
                  <a:srgbClr val="008000"/>
                </a:solidFill>
                <a:latin typeface="+mj-lt"/>
                <a:ea typeface="+mj-ea"/>
                <a:cs typeface="+mj-cs"/>
                <a:hlinkClick r:id="rId4" action="ppaction://hlinksldjump"/>
              </a:rPr>
              <a:t>d</a:t>
            </a:r>
            <a:r>
              <a:rPr lang="en-US" sz="2800" b="1" dirty="0" err="1">
                <a:solidFill>
                  <a:srgbClr val="008000"/>
                </a:solidFill>
                <a:latin typeface="+mj-lt"/>
                <a:ea typeface="+mj-ea"/>
                <a:cs typeface="+mj-cs"/>
                <a:hlinkClick r:id="rId4" action="ppaction://hlinksldjump"/>
              </a:rPr>
              <a:t>endum</a:t>
            </a:r>
            <a:endParaRPr lang="id-ID" sz="2800" b="1" dirty="0">
              <a:solidFill>
                <a:srgbClr val="008000"/>
              </a:solidFill>
              <a:latin typeface="+mj-lt"/>
              <a:ea typeface="+mj-ea"/>
              <a:cs typeface="+mj-cs"/>
              <a:hlinkClick r:id="rId4" action="ppaction://hlinksldjump"/>
            </a:endParaRPr>
          </a:p>
        </p:txBody>
      </p:sp>
      <p:sp>
        <p:nvSpPr>
          <p:cNvPr id="10" name="Rounded Rectangle 9"/>
          <p:cNvSpPr/>
          <p:nvPr/>
        </p:nvSpPr>
        <p:spPr>
          <a:xfrm>
            <a:off x="2124075" y="908050"/>
            <a:ext cx="2519363" cy="1296988"/>
          </a:xfrm>
          <a:prstGeom prst="roundRect">
            <a:avLst/>
          </a:prstGeom>
          <a:noFill/>
        </p:spPr>
        <p:style>
          <a:lnRef idx="2">
            <a:schemeClr val="accent2"/>
          </a:lnRef>
          <a:fillRef idx="1">
            <a:schemeClr val="lt1"/>
          </a:fillRef>
          <a:effectRef idx="0">
            <a:schemeClr val="accent2"/>
          </a:effectRef>
          <a:fontRef idx="minor">
            <a:schemeClr val="dk1"/>
          </a:fontRef>
        </p:style>
        <p:txBody>
          <a:bodyPr anchor="ctr"/>
          <a:lstStyle/>
          <a:p>
            <a:pPr algn="ctr">
              <a:defRPr/>
            </a:pPr>
            <a:endParaRPr lang="id-ID"/>
          </a:p>
        </p:txBody>
      </p:sp>
      <p:sp>
        <p:nvSpPr>
          <p:cNvPr id="11" name="Rounded Rectangle 10"/>
          <p:cNvSpPr/>
          <p:nvPr/>
        </p:nvSpPr>
        <p:spPr>
          <a:xfrm>
            <a:off x="2124075" y="2205038"/>
            <a:ext cx="2808288" cy="936625"/>
          </a:xfrm>
          <a:prstGeom prst="roundRect">
            <a:avLst/>
          </a:prstGeom>
          <a:noFill/>
        </p:spPr>
        <p:style>
          <a:lnRef idx="2">
            <a:schemeClr val="accent2"/>
          </a:lnRef>
          <a:fillRef idx="1">
            <a:schemeClr val="lt1"/>
          </a:fillRef>
          <a:effectRef idx="0">
            <a:schemeClr val="accent2"/>
          </a:effectRef>
          <a:fontRef idx="minor">
            <a:schemeClr val="dk1"/>
          </a:fontRef>
        </p:style>
        <p:txBody>
          <a:bodyPr anchor="ctr"/>
          <a:lstStyle/>
          <a:p>
            <a:pPr algn="ctr">
              <a:defRPr/>
            </a:pPr>
            <a:endParaRPr lang="id-ID"/>
          </a:p>
        </p:txBody>
      </p:sp>
    </p:spTree>
    <p:extLst>
      <p:ext uri="{BB962C8B-B14F-4D97-AF65-F5344CB8AC3E}">
        <p14:creationId xmlns:p14="http://schemas.microsoft.com/office/powerpoint/2010/main" xmlns="" val="3793285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2800" b="1" dirty="0" smtClean="0">
                <a:solidFill>
                  <a:srgbClr val="1E3C61"/>
                </a:solidFill>
                <a:latin typeface="League Spartan" panose="00000800000000000000" pitchFamily="50" charset="0"/>
              </a:rPr>
              <a:t>HIBAH TERENCANA VS HIBAH LANGSUNG</a:t>
            </a:r>
            <a:endParaRPr lang="en-US" sz="28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pic>
        <p:nvPicPr>
          <p:cNvPr id="11" name="Picture 10">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graphicFrame>
        <p:nvGraphicFramePr>
          <p:cNvPr id="10" name="Table 9"/>
          <p:cNvGraphicFramePr>
            <a:graphicFrameLocks noGrp="1"/>
          </p:cNvGraphicFramePr>
          <p:nvPr>
            <p:extLst>
              <p:ext uri="{D42A27DB-BD31-4B8C-83A1-F6EECF244321}">
                <p14:modId xmlns:p14="http://schemas.microsoft.com/office/powerpoint/2010/main" xmlns="" val="3491646916"/>
              </p:ext>
            </p:extLst>
          </p:nvPr>
        </p:nvGraphicFramePr>
        <p:xfrm>
          <a:off x="0" y="1295400"/>
          <a:ext cx="9144002" cy="5257800"/>
        </p:xfrm>
        <a:graphic>
          <a:graphicData uri="http://schemas.openxmlformats.org/drawingml/2006/table">
            <a:tbl>
              <a:tblPr firstRow="1" bandRow="1">
                <a:tableStyleId>{5C22544A-7EE6-4342-B048-85BDC9FD1C3A}</a:tableStyleId>
              </a:tblPr>
              <a:tblGrid>
                <a:gridCol w="1371600"/>
                <a:gridCol w="1447800"/>
                <a:gridCol w="1464568"/>
                <a:gridCol w="2592288"/>
                <a:gridCol w="2267746"/>
              </a:tblGrid>
              <a:tr h="665882">
                <a:tc>
                  <a:txBody>
                    <a:bodyPr/>
                    <a:lstStyle/>
                    <a:p>
                      <a:pPr algn="ctr"/>
                      <a:r>
                        <a:rPr lang="en-US" sz="1400" dirty="0" err="1" smtClean="0">
                          <a:solidFill>
                            <a:schemeClr val="bg1"/>
                          </a:solidFill>
                          <a:latin typeface="Arial" panose="020B0604020202020204" pitchFamily="34" charset="0"/>
                          <a:cs typeface="Arial" panose="020B0604020202020204" pitchFamily="34" charset="0"/>
                        </a:rPr>
                        <a:t>Jenis</a:t>
                      </a:r>
                      <a:r>
                        <a:rPr lang="en-US" sz="1400" dirty="0" smtClean="0">
                          <a:solidFill>
                            <a:schemeClr val="bg1"/>
                          </a:solidFill>
                          <a:latin typeface="Arial" panose="020B0604020202020204" pitchFamily="34" charset="0"/>
                          <a:cs typeface="Arial" panose="020B0604020202020204" pitchFamily="34" charset="0"/>
                        </a:rPr>
                        <a:t> </a:t>
                      </a:r>
                      <a:r>
                        <a:rPr lang="en-US" sz="1400" dirty="0" err="1" smtClean="0">
                          <a:solidFill>
                            <a:schemeClr val="bg1"/>
                          </a:solidFill>
                          <a:latin typeface="Arial" panose="020B0604020202020204" pitchFamily="34" charset="0"/>
                          <a:cs typeface="Arial" panose="020B0604020202020204" pitchFamily="34" charset="0"/>
                        </a:rPr>
                        <a:t>Hibah</a:t>
                      </a:r>
                      <a:endParaRPr lang="en-US" sz="1400" dirty="0">
                        <a:solidFill>
                          <a:schemeClr val="bg1"/>
                        </a:solidFill>
                        <a:latin typeface="Arial" panose="020B0604020202020204" pitchFamily="34" charset="0"/>
                        <a:cs typeface="Arial" panose="020B0604020202020204" pitchFamily="34" charset="0"/>
                      </a:endParaRPr>
                    </a:p>
                  </a:txBody>
                  <a:tcPr marT="45722" marB="45722" anchor="ctr">
                    <a:solidFill>
                      <a:schemeClr val="accent2">
                        <a:lumMod val="75000"/>
                      </a:schemeClr>
                    </a:solidFill>
                  </a:tcPr>
                </a:tc>
                <a:tc>
                  <a:txBody>
                    <a:bodyPr/>
                    <a:lstStyle/>
                    <a:p>
                      <a:pPr algn="ctr"/>
                      <a:r>
                        <a:rPr lang="en-US" sz="1400" dirty="0" err="1" smtClean="0">
                          <a:solidFill>
                            <a:schemeClr val="bg1"/>
                          </a:solidFill>
                          <a:latin typeface="Arial" panose="020B0604020202020204" pitchFamily="34" charset="0"/>
                          <a:cs typeface="Arial" panose="020B0604020202020204" pitchFamily="34" charset="0"/>
                        </a:rPr>
                        <a:t>Perencanaan</a:t>
                      </a:r>
                      <a:endParaRPr lang="en-US" sz="1400" dirty="0">
                        <a:solidFill>
                          <a:schemeClr val="bg1"/>
                        </a:solidFill>
                        <a:latin typeface="Arial" panose="020B0604020202020204" pitchFamily="34" charset="0"/>
                        <a:cs typeface="Arial" panose="020B0604020202020204" pitchFamily="34" charset="0"/>
                      </a:endParaRPr>
                    </a:p>
                  </a:txBody>
                  <a:tcPr marT="45722" marB="45722" anchor="ctr">
                    <a:solidFill>
                      <a:schemeClr val="tx2">
                        <a:lumMod val="60000"/>
                        <a:lumOff val="40000"/>
                      </a:schemeClr>
                    </a:solidFill>
                  </a:tcPr>
                </a:tc>
                <a:tc>
                  <a:txBody>
                    <a:bodyPr/>
                    <a:lstStyle/>
                    <a:p>
                      <a:pPr algn="ctr"/>
                      <a:r>
                        <a:rPr lang="en-US" sz="1400" dirty="0" smtClean="0">
                          <a:solidFill>
                            <a:schemeClr val="bg1"/>
                          </a:solidFill>
                          <a:latin typeface="Arial" panose="020B0604020202020204" pitchFamily="34" charset="0"/>
                          <a:cs typeface="Arial" panose="020B0604020202020204" pitchFamily="34" charset="0"/>
                        </a:rPr>
                        <a:t>Grant Agreement</a:t>
                      </a:r>
                      <a:endParaRPr lang="en-US" sz="1400" dirty="0">
                        <a:solidFill>
                          <a:schemeClr val="bg1"/>
                        </a:solidFill>
                        <a:latin typeface="Arial" panose="020B0604020202020204" pitchFamily="34" charset="0"/>
                        <a:cs typeface="Arial" panose="020B0604020202020204" pitchFamily="34" charset="0"/>
                      </a:endParaRPr>
                    </a:p>
                  </a:txBody>
                  <a:tcPr marT="45722" marB="45722" anchor="ctr"/>
                </a:tc>
                <a:tc>
                  <a:txBody>
                    <a:bodyPr/>
                    <a:lstStyle/>
                    <a:p>
                      <a:pPr algn="ctr"/>
                      <a:r>
                        <a:rPr lang="en-US" sz="1400" dirty="0" err="1" smtClean="0">
                          <a:solidFill>
                            <a:schemeClr val="bg1"/>
                          </a:solidFill>
                          <a:latin typeface="Arial" panose="020B0604020202020204" pitchFamily="34" charset="0"/>
                          <a:cs typeface="Arial" panose="020B0604020202020204" pitchFamily="34" charset="0"/>
                        </a:rPr>
                        <a:t>Penganggaran</a:t>
                      </a:r>
                      <a:endParaRPr lang="en-US" sz="1400" dirty="0">
                        <a:solidFill>
                          <a:schemeClr val="bg1"/>
                        </a:solidFill>
                        <a:latin typeface="Arial" panose="020B0604020202020204" pitchFamily="34" charset="0"/>
                        <a:cs typeface="Arial" panose="020B0604020202020204" pitchFamily="34" charset="0"/>
                      </a:endParaRPr>
                    </a:p>
                  </a:txBody>
                  <a:tcPr marT="45722" marB="45722" anchor="ctr">
                    <a:solidFill>
                      <a:schemeClr val="accent4">
                        <a:lumMod val="75000"/>
                      </a:schemeClr>
                    </a:solidFill>
                  </a:tcPr>
                </a:tc>
                <a:tc>
                  <a:txBody>
                    <a:bodyPr/>
                    <a:lstStyle/>
                    <a:p>
                      <a:pPr algn="ctr"/>
                      <a:r>
                        <a:rPr lang="en-US" sz="1400" dirty="0" err="1" smtClean="0">
                          <a:solidFill>
                            <a:schemeClr val="bg1"/>
                          </a:solidFill>
                          <a:latin typeface="Arial" panose="020B0604020202020204" pitchFamily="34" charset="0"/>
                          <a:cs typeface="Arial" panose="020B0604020202020204" pitchFamily="34" charset="0"/>
                        </a:rPr>
                        <a:t>Pelaksanaan</a:t>
                      </a:r>
                      <a:r>
                        <a:rPr lang="en-US" sz="1400" dirty="0" smtClean="0">
                          <a:solidFill>
                            <a:schemeClr val="bg1"/>
                          </a:solidFill>
                          <a:latin typeface="Arial" panose="020B0604020202020204" pitchFamily="34" charset="0"/>
                          <a:cs typeface="Arial" panose="020B0604020202020204" pitchFamily="34" charset="0"/>
                        </a:rPr>
                        <a:t> </a:t>
                      </a:r>
                      <a:r>
                        <a:rPr lang="en-US" sz="1400" dirty="0" err="1" smtClean="0">
                          <a:solidFill>
                            <a:schemeClr val="bg1"/>
                          </a:solidFill>
                          <a:latin typeface="Arial" panose="020B0604020202020204" pitchFamily="34" charset="0"/>
                          <a:cs typeface="Arial" panose="020B0604020202020204" pitchFamily="34" charset="0"/>
                        </a:rPr>
                        <a:t>dan</a:t>
                      </a:r>
                      <a:r>
                        <a:rPr lang="en-US" sz="1400" dirty="0" smtClean="0">
                          <a:solidFill>
                            <a:schemeClr val="bg1"/>
                          </a:solidFill>
                          <a:latin typeface="Arial" panose="020B0604020202020204" pitchFamily="34" charset="0"/>
                          <a:cs typeface="Arial" panose="020B0604020202020204" pitchFamily="34" charset="0"/>
                        </a:rPr>
                        <a:t> </a:t>
                      </a:r>
                      <a:r>
                        <a:rPr lang="en-US" sz="1400" dirty="0" err="1" smtClean="0">
                          <a:solidFill>
                            <a:schemeClr val="bg1"/>
                          </a:solidFill>
                          <a:latin typeface="Arial" panose="020B0604020202020204" pitchFamily="34" charset="0"/>
                          <a:cs typeface="Arial" panose="020B0604020202020204" pitchFamily="34" charset="0"/>
                        </a:rPr>
                        <a:t>Pencairan</a:t>
                      </a:r>
                      <a:endParaRPr lang="en-US" sz="1400" dirty="0">
                        <a:solidFill>
                          <a:schemeClr val="bg1"/>
                        </a:solidFill>
                        <a:latin typeface="Arial" panose="020B0604020202020204" pitchFamily="34" charset="0"/>
                        <a:cs typeface="Arial" panose="020B0604020202020204" pitchFamily="34" charset="0"/>
                      </a:endParaRPr>
                    </a:p>
                  </a:txBody>
                  <a:tcPr marT="45722" marB="45722" anchor="ctr">
                    <a:solidFill>
                      <a:schemeClr val="accent3">
                        <a:lumMod val="75000"/>
                      </a:schemeClr>
                    </a:solidFill>
                  </a:tcPr>
                </a:tc>
              </a:tr>
              <a:tr h="1848718">
                <a:tc>
                  <a:txBody>
                    <a:bodyPr/>
                    <a:lstStyle/>
                    <a:p>
                      <a:r>
                        <a:rPr lang="en-US" sz="1600" b="1" dirty="0" err="1" smtClean="0">
                          <a:solidFill>
                            <a:schemeClr val="accent1">
                              <a:lumMod val="75000"/>
                            </a:schemeClr>
                          </a:solidFill>
                          <a:latin typeface="Arial" panose="020B0604020202020204" pitchFamily="34" charset="0"/>
                          <a:cs typeface="Arial" panose="020B0604020202020204" pitchFamily="34" charset="0"/>
                        </a:rPr>
                        <a:t>Hibah</a:t>
                      </a:r>
                      <a:r>
                        <a:rPr lang="en-US" sz="1600" b="1" dirty="0" smtClean="0">
                          <a:solidFill>
                            <a:schemeClr val="accent1">
                              <a:lumMod val="75000"/>
                            </a:schemeClr>
                          </a:solidFill>
                          <a:latin typeface="Arial" panose="020B0604020202020204" pitchFamily="34" charset="0"/>
                          <a:cs typeface="Arial" panose="020B0604020202020204" pitchFamily="34" charset="0"/>
                        </a:rPr>
                        <a:t> </a:t>
                      </a:r>
                      <a:r>
                        <a:rPr lang="en-US" sz="1600" b="1" dirty="0" err="1" smtClean="0">
                          <a:solidFill>
                            <a:schemeClr val="accent1">
                              <a:lumMod val="75000"/>
                            </a:schemeClr>
                          </a:solidFill>
                          <a:latin typeface="Arial" panose="020B0604020202020204" pitchFamily="34" charset="0"/>
                          <a:cs typeface="Arial" panose="020B0604020202020204" pitchFamily="34" charset="0"/>
                        </a:rPr>
                        <a:t>Terencana</a:t>
                      </a:r>
                      <a:endParaRPr lang="en-US" sz="1600" b="1" dirty="0">
                        <a:solidFill>
                          <a:schemeClr val="accent1">
                            <a:lumMod val="75000"/>
                          </a:schemeClr>
                        </a:solidFill>
                        <a:latin typeface="Arial" panose="020B0604020202020204" pitchFamily="34" charset="0"/>
                        <a:cs typeface="Arial" panose="020B0604020202020204" pitchFamily="34" charset="0"/>
                      </a:endParaRPr>
                    </a:p>
                  </a:txBody>
                  <a:tcPr marT="45722" marB="45722" anchor="ctr">
                    <a:solidFill>
                      <a:schemeClr val="accent2">
                        <a:lumMod val="20000"/>
                        <a:lumOff val="80000"/>
                      </a:schemeClr>
                    </a:solidFill>
                  </a:tcPr>
                </a:tc>
                <a:tc>
                  <a:txBody>
                    <a:bodyPr/>
                    <a:lstStyle/>
                    <a:p>
                      <a:pPr marL="109538" indent="-109538">
                        <a:buFont typeface="Arial" pitchFamily="34" charset="0"/>
                        <a:buChar char="•"/>
                      </a:pPr>
                      <a:r>
                        <a:rPr lang="en-US" sz="1400" dirty="0" err="1" smtClean="0">
                          <a:solidFill>
                            <a:schemeClr val="tx1"/>
                          </a:solidFill>
                          <a:latin typeface="Arial" panose="020B0604020202020204" pitchFamily="34" charset="0"/>
                          <a:cs typeface="Arial" panose="020B0604020202020204" pitchFamily="34" charset="0"/>
                        </a:rPr>
                        <a:t>Daftar</a:t>
                      </a:r>
                      <a:r>
                        <a:rPr lang="en-US" sz="1400" dirty="0" smtClean="0">
                          <a:solidFill>
                            <a:schemeClr val="tx1"/>
                          </a:solidFill>
                          <a:latin typeface="Arial" panose="020B0604020202020204" pitchFamily="34" charset="0"/>
                          <a:cs typeface="Arial" panose="020B0604020202020204" pitchFamily="34" charset="0"/>
                        </a:rPr>
                        <a:t> </a:t>
                      </a:r>
                      <a:r>
                        <a:rPr lang="en-US" sz="1400" dirty="0" err="1" smtClean="0">
                          <a:solidFill>
                            <a:schemeClr val="tx1"/>
                          </a:solidFill>
                          <a:latin typeface="Arial" panose="020B0604020202020204" pitchFamily="34" charset="0"/>
                          <a:cs typeface="Arial" panose="020B0604020202020204" pitchFamily="34" charset="0"/>
                        </a:rPr>
                        <a:t>Rencana</a:t>
                      </a:r>
                      <a:r>
                        <a:rPr lang="en-US" sz="1400" dirty="0" smtClean="0">
                          <a:solidFill>
                            <a:schemeClr val="tx1"/>
                          </a:solidFill>
                          <a:latin typeface="Arial" panose="020B0604020202020204" pitchFamily="34" charset="0"/>
                          <a:cs typeface="Arial" panose="020B0604020202020204" pitchFamily="34" charset="0"/>
                        </a:rPr>
                        <a:t> </a:t>
                      </a:r>
                      <a:r>
                        <a:rPr lang="en-US" sz="1400" dirty="0" err="1" smtClean="0">
                          <a:solidFill>
                            <a:schemeClr val="tx1"/>
                          </a:solidFill>
                          <a:latin typeface="Arial" panose="020B0604020202020204" pitchFamily="34" charset="0"/>
                          <a:cs typeface="Arial" panose="020B0604020202020204" pitchFamily="34" charset="0"/>
                        </a:rPr>
                        <a:t>Kegiatan</a:t>
                      </a:r>
                      <a:r>
                        <a:rPr lang="en-US" sz="1400" dirty="0" smtClean="0">
                          <a:solidFill>
                            <a:schemeClr val="tx1"/>
                          </a:solidFill>
                          <a:latin typeface="Arial" panose="020B0604020202020204" pitchFamily="34" charset="0"/>
                          <a:cs typeface="Arial" panose="020B0604020202020204" pitchFamily="34" charset="0"/>
                        </a:rPr>
                        <a:t> </a:t>
                      </a:r>
                      <a:r>
                        <a:rPr lang="en-US" sz="1400" dirty="0" err="1" smtClean="0">
                          <a:solidFill>
                            <a:schemeClr val="tx1"/>
                          </a:solidFill>
                          <a:latin typeface="Arial" panose="020B0604020202020204" pitchFamily="34" charset="0"/>
                          <a:cs typeface="Arial" panose="020B0604020202020204" pitchFamily="34" charset="0"/>
                        </a:rPr>
                        <a:t>Hibah</a:t>
                      </a:r>
                      <a:r>
                        <a:rPr lang="en-US" sz="1400" dirty="0" smtClean="0">
                          <a:solidFill>
                            <a:schemeClr val="tx1"/>
                          </a:solidFill>
                          <a:latin typeface="Arial" panose="020B0604020202020204" pitchFamily="34" charset="0"/>
                          <a:cs typeface="Arial" panose="020B0604020202020204" pitchFamily="34" charset="0"/>
                        </a:rPr>
                        <a:t> (DRKH)</a:t>
                      </a:r>
                    </a:p>
                  </a:txBody>
                  <a:tcPr marT="45722" marB="45722">
                    <a:solidFill>
                      <a:schemeClr val="tx2">
                        <a:lumMod val="20000"/>
                        <a:lumOff val="80000"/>
                      </a:schemeClr>
                    </a:solidFill>
                  </a:tcPr>
                </a:tc>
                <a:tc>
                  <a:txBody>
                    <a:bodyPr/>
                    <a:lstStyle/>
                    <a:p>
                      <a:pPr marL="109538" indent="-109538" algn="just">
                        <a:buFont typeface="Arial" pitchFamily="34" charset="0"/>
                        <a:buChar char="•"/>
                      </a:pPr>
                      <a:r>
                        <a:rPr lang="en-US" sz="1400" dirty="0" err="1" smtClean="0">
                          <a:solidFill>
                            <a:schemeClr val="tx1"/>
                          </a:solidFill>
                          <a:latin typeface="Arial" panose="020B0604020202020204" pitchFamily="34" charset="0"/>
                          <a:cs typeface="Arial" panose="020B0604020202020204" pitchFamily="34" charset="0"/>
                        </a:rPr>
                        <a:t>Menteri</a:t>
                      </a:r>
                      <a:r>
                        <a:rPr lang="en-US" sz="1400" dirty="0" smtClean="0">
                          <a:solidFill>
                            <a:schemeClr val="tx1"/>
                          </a:solidFill>
                          <a:latin typeface="Arial" panose="020B0604020202020204" pitchFamily="34" charset="0"/>
                          <a:cs typeface="Arial" panose="020B0604020202020204" pitchFamily="34" charset="0"/>
                        </a:rPr>
                        <a:t> </a:t>
                      </a:r>
                      <a:r>
                        <a:rPr lang="en-US" sz="1400" dirty="0" err="1" smtClean="0">
                          <a:solidFill>
                            <a:schemeClr val="tx1"/>
                          </a:solidFill>
                          <a:latin typeface="Arial" panose="020B0604020202020204" pitchFamily="34" charset="0"/>
                          <a:cs typeface="Arial" panose="020B0604020202020204" pitchFamily="34" charset="0"/>
                        </a:rPr>
                        <a:t>Keuangan</a:t>
                      </a:r>
                      <a:r>
                        <a:rPr lang="en-US" sz="1400" dirty="0" smtClean="0">
                          <a:solidFill>
                            <a:schemeClr val="tx1"/>
                          </a:solidFill>
                          <a:latin typeface="Arial" panose="020B0604020202020204" pitchFamily="34" charset="0"/>
                          <a:cs typeface="Arial" panose="020B0604020202020204" pitchFamily="34" charset="0"/>
                        </a:rPr>
                        <a:t> </a:t>
                      </a:r>
                      <a:r>
                        <a:rPr lang="en-US" sz="1400" dirty="0" err="1" smtClean="0">
                          <a:solidFill>
                            <a:schemeClr val="tx1"/>
                          </a:solidFill>
                          <a:latin typeface="Arial" panose="020B0604020202020204" pitchFamily="34" charset="0"/>
                          <a:cs typeface="Arial" panose="020B0604020202020204" pitchFamily="34" charset="0"/>
                        </a:rPr>
                        <a:t>Cq</a:t>
                      </a:r>
                      <a:r>
                        <a:rPr lang="en-US" sz="1400" dirty="0" smtClean="0">
                          <a:solidFill>
                            <a:schemeClr val="tx1"/>
                          </a:solidFill>
                          <a:latin typeface="Arial" panose="020B0604020202020204" pitchFamily="34" charset="0"/>
                          <a:cs typeface="Arial" panose="020B0604020202020204" pitchFamily="34" charset="0"/>
                        </a:rPr>
                        <a:t> DJPPR</a:t>
                      </a:r>
                    </a:p>
                    <a:p>
                      <a:endParaRPr lang="en-US" sz="1400" dirty="0">
                        <a:latin typeface="Arial" panose="020B0604020202020204" pitchFamily="34" charset="0"/>
                        <a:cs typeface="Arial" panose="020B0604020202020204" pitchFamily="34" charset="0"/>
                      </a:endParaRPr>
                    </a:p>
                  </a:txBody>
                  <a:tcPr marT="45722" marB="45722">
                    <a:solidFill>
                      <a:schemeClr val="accent1">
                        <a:lumMod val="20000"/>
                        <a:lumOff val="80000"/>
                      </a:schemeClr>
                    </a:solidFill>
                  </a:tcPr>
                </a:tc>
                <a:tc>
                  <a:txBody>
                    <a:bodyPr/>
                    <a:lstStyle/>
                    <a:p>
                      <a:pPr marL="171450" indent="-171450">
                        <a:buFont typeface="Arial" pitchFamily="34" charset="0"/>
                        <a:buChar char="•"/>
                      </a:pPr>
                      <a:r>
                        <a:rPr lang="en-US" sz="1400" dirty="0" err="1" smtClean="0">
                          <a:solidFill>
                            <a:schemeClr val="tx1"/>
                          </a:solidFill>
                          <a:latin typeface="Arial" panose="020B0604020202020204" pitchFamily="34" charset="0"/>
                          <a:cs typeface="Arial" panose="020B0604020202020204" pitchFamily="34" charset="0"/>
                        </a:rPr>
                        <a:t>Uang</a:t>
                      </a:r>
                      <a:r>
                        <a:rPr lang="en-US" sz="1400" dirty="0" smtClean="0">
                          <a:solidFill>
                            <a:schemeClr val="tx1"/>
                          </a:solidFill>
                          <a:latin typeface="Arial" panose="020B0604020202020204" pitchFamily="34" charset="0"/>
                          <a:cs typeface="Arial" panose="020B0604020202020204" pitchFamily="34" charset="0"/>
                        </a:rPr>
                        <a:t> </a:t>
                      </a:r>
                      <a:r>
                        <a:rPr lang="en-US" sz="1400" dirty="0" err="1" smtClean="0">
                          <a:solidFill>
                            <a:schemeClr val="tx1"/>
                          </a:solidFill>
                          <a:latin typeface="Arial" panose="020B0604020202020204" pitchFamily="34" charset="0"/>
                          <a:cs typeface="Arial" panose="020B0604020202020204" pitchFamily="34" charset="0"/>
                        </a:rPr>
                        <a:t>Untuk</a:t>
                      </a:r>
                      <a:r>
                        <a:rPr lang="en-US" sz="1400" dirty="0" smtClean="0">
                          <a:solidFill>
                            <a:schemeClr val="tx1"/>
                          </a:solidFill>
                          <a:latin typeface="Arial" panose="020B0604020202020204" pitchFamily="34" charset="0"/>
                          <a:cs typeface="Arial" panose="020B0604020202020204" pitchFamily="34" charset="0"/>
                        </a:rPr>
                        <a:t> </a:t>
                      </a:r>
                      <a:r>
                        <a:rPr lang="en-US" sz="1400" dirty="0" err="1" smtClean="0">
                          <a:solidFill>
                            <a:schemeClr val="tx1"/>
                          </a:solidFill>
                          <a:latin typeface="Arial" panose="020B0604020202020204" pitchFamily="34" charset="0"/>
                          <a:cs typeface="Arial" panose="020B0604020202020204" pitchFamily="34" charset="0"/>
                        </a:rPr>
                        <a:t>Membiayai</a:t>
                      </a:r>
                      <a:r>
                        <a:rPr lang="en-US" sz="1400" baseline="0" dirty="0" smtClean="0">
                          <a:solidFill>
                            <a:schemeClr val="tx1"/>
                          </a:solidFill>
                          <a:latin typeface="Arial" panose="020B0604020202020204" pitchFamily="34" charset="0"/>
                          <a:cs typeface="Arial" panose="020B0604020202020204" pitchFamily="34" charset="0"/>
                        </a:rPr>
                        <a:t> </a:t>
                      </a:r>
                      <a:r>
                        <a:rPr lang="en-US" sz="1400" baseline="0" dirty="0" err="1" smtClean="0">
                          <a:solidFill>
                            <a:schemeClr val="tx1"/>
                          </a:solidFill>
                          <a:latin typeface="Arial" panose="020B0604020202020204" pitchFamily="34" charset="0"/>
                          <a:cs typeface="Arial" panose="020B0604020202020204" pitchFamily="34" charset="0"/>
                        </a:rPr>
                        <a:t>Kegiatan</a:t>
                      </a:r>
                      <a:r>
                        <a:rPr lang="en-US" sz="1400" baseline="0" dirty="0" smtClean="0">
                          <a:solidFill>
                            <a:schemeClr val="tx1"/>
                          </a:solidFill>
                          <a:latin typeface="Arial" panose="020B0604020202020204" pitchFamily="34" charset="0"/>
                          <a:cs typeface="Arial" panose="020B0604020202020204" pitchFamily="34" charset="0"/>
                        </a:rPr>
                        <a:t> :</a:t>
                      </a:r>
                      <a:endParaRPr lang="en-US" sz="1400" dirty="0" smtClean="0">
                        <a:solidFill>
                          <a:schemeClr val="tx1"/>
                        </a:solidFill>
                        <a:latin typeface="Arial" panose="020B0604020202020204" pitchFamily="34" charset="0"/>
                        <a:cs typeface="Arial" panose="020B0604020202020204" pitchFamily="34" charset="0"/>
                      </a:endParaRPr>
                    </a:p>
                    <a:p>
                      <a:pPr marL="171450" indent="-171450">
                        <a:buFont typeface="Arial" pitchFamily="34" charset="0"/>
                        <a:buNone/>
                      </a:pPr>
                      <a:r>
                        <a:rPr lang="en-US" sz="1400" dirty="0" smtClean="0">
                          <a:solidFill>
                            <a:schemeClr val="tx1"/>
                          </a:solidFill>
                          <a:latin typeface="Arial" panose="020B0604020202020204" pitchFamily="34" charset="0"/>
                          <a:cs typeface="Arial" panose="020B0604020202020204" pitchFamily="34" charset="0"/>
                        </a:rPr>
                        <a:t>   </a:t>
                      </a:r>
                      <a:r>
                        <a:rPr lang="en-US" sz="1400" dirty="0" err="1" smtClean="0">
                          <a:solidFill>
                            <a:schemeClr val="tx1"/>
                          </a:solidFill>
                          <a:latin typeface="Arial" panose="020B0604020202020204" pitchFamily="34" charset="0"/>
                          <a:cs typeface="Arial" panose="020B0604020202020204" pitchFamily="34" charset="0"/>
                        </a:rPr>
                        <a:t>Penuangan</a:t>
                      </a:r>
                      <a:r>
                        <a:rPr lang="en-US" sz="1400" dirty="0" smtClean="0">
                          <a:solidFill>
                            <a:schemeClr val="tx1"/>
                          </a:solidFill>
                          <a:latin typeface="Arial" panose="020B0604020202020204" pitchFamily="34" charset="0"/>
                          <a:cs typeface="Arial" panose="020B0604020202020204" pitchFamily="34" charset="0"/>
                        </a:rPr>
                        <a:t> </a:t>
                      </a:r>
                      <a:r>
                        <a:rPr lang="en-US" sz="1400" dirty="0" err="1" smtClean="0">
                          <a:solidFill>
                            <a:schemeClr val="tx1"/>
                          </a:solidFill>
                          <a:latin typeface="Arial" panose="020B0604020202020204" pitchFamily="34" charset="0"/>
                          <a:cs typeface="Arial" panose="020B0604020202020204" pitchFamily="34" charset="0"/>
                        </a:rPr>
                        <a:t>dalam</a:t>
                      </a:r>
                      <a:r>
                        <a:rPr lang="en-US" sz="1400" dirty="0" smtClean="0">
                          <a:solidFill>
                            <a:schemeClr val="tx1"/>
                          </a:solidFill>
                          <a:latin typeface="Arial" panose="020B0604020202020204" pitchFamily="34" charset="0"/>
                          <a:cs typeface="Arial" panose="020B0604020202020204" pitchFamily="34" charset="0"/>
                        </a:rPr>
                        <a:t> DIPA;</a:t>
                      </a:r>
                    </a:p>
                    <a:p>
                      <a:pPr marL="171450" indent="-171450">
                        <a:buFont typeface="Arial" pitchFamily="34" charset="0"/>
                        <a:buNone/>
                      </a:pPr>
                      <a:endParaRPr lang="en-US" sz="1400" dirty="0" smtClean="0">
                        <a:solidFill>
                          <a:schemeClr val="tx1"/>
                        </a:solidFill>
                        <a:latin typeface="Arial" panose="020B0604020202020204" pitchFamily="34" charset="0"/>
                        <a:cs typeface="Arial" panose="020B0604020202020204" pitchFamily="34" charset="0"/>
                      </a:endParaRPr>
                    </a:p>
                    <a:p>
                      <a:pPr marL="171450" indent="-171450">
                        <a:buFont typeface="Arial" pitchFamily="34" charset="0"/>
                        <a:buChar char="•"/>
                      </a:pPr>
                      <a:endParaRPr lang="en-US" sz="1400" dirty="0" smtClean="0">
                        <a:solidFill>
                          <a:schemeClr val="tx1"/>
                        </a:solidFill>
                        <a:latin typeface="Arial" panose="020B0604020202020204" pitchFamily="34" charset="0"/>
                        <a:cs typeface="Arial" panose="020B0604020202020204" pitchFamily="34" charset="0"/>
                      </a:endParaRPr>
                    </a:p>
                    <a:p>
                      <a:pPr marL="171450" indent="-171450">
                        <a:buFont typeface="Arial" pitchFamily="34" charset="0"/>
                        <a:buChar char="•"/>
                      </a:pPr>
                      <a:r>
                        <a:rPr lang="en-US" sz="1400" dirty="0" err="1" smtClean="0">
                          <a:solidFill>
                            <a:schemeClr val="tx1"/>
                          </a:solidFill>
                          <a:latin typeface="Arial" panose="020B0604020202020204" pitchFamily="34" charset="0"/>
                          <a:cs typeface="Arial" panose="020B0604020202020204" pitchFamily="34" charset="0"/>
                        </a:rPr>
                        <a:t>Barang</a:t>
                      </a:r>
                      <a:r>
                        <a:rPr lang="en-US" sz="1400" dirty="0" smtClean="0">
                          <a:solidFill>
                            <a:schemeClr val="tx1"/>
                          </a:solidFill>
                          <a:latin typeface="Arial" panose="020B0604020202020204" pitchFamily="34" charset="0"/>
                          <a:cs typeface="Arial" panose="020B0604020202020204" pitchFamily="34" charset="0"/>
                        </a:rPr>
                        <a:t> </a:t>
                      </a:r>
                      <a:r>
                        <a:rPr lang="en-US" sz="1400" dirty="0" err="1" smtClean="0">
                          <a:solidFill>
                            <a:schemeClr val="tx1"/>
                          </a:solidFill>
                          <a:latin typeface="Arial" panose="020B0604020202020204" pitchFamily="34" charset="0"/>
                          <a:cs typeface="Arial" panose="020B0604020202020204" pitchFamily="34" charset="0"/>
                        </a:rPr>
                        <a:t>dan</a:t>
                      </a:r>
                      <a:r>
                        <a:rPr lang="en-US" sz="1400" dirty="0" smtClean="0">
                          <a:solidFill>
                            <a:schemeClr val="tx1"/>
                          </a:solidFill>
                          <a:latin typeface="Arial" panose="020B0604020202020204" pitchFamily="34" charset="0"/>
                          <a:cs typeface="Arial" panose="020B0604020202020204" pitchFamily="34" charset="0"/>
                        </a:rPr>
                        <a:t> </a:t>
                      </a:r>
                      <a:r>
                        <a:rPr lang="en-US" sz="1400" dirty="0" err="1" smtClean="0">
                          <a:solidFill>
                            <a:schemeClr val="tx1"/>
                          </a:solidFill>
                          <a:latin typeface="Arial" panose="020B0604020202020204" pitchFamily="34" charset="0"/>
                          <a:cs typeface="Arial" panose="020B0604020202020204" pitchFamily="34" charset="0"/>
                        </a:rPr>
                        <a:t>Jasa</a:t>
                      </a:r>
                      <a:r>
                        <a:rPr lang="en-US" sz="1400" dirty="0" smtClean="0">
                          <a:solidFill>
                            <a:schemeClr val="tx1"/>
                          </a:solidFill>
                          <a:latin typeface="Arial" panose="020B0604020202020204" pitchFamily="34" charset="0"/>
                          <a:cs typeface="Arial" panose="020B0604020202020204" pitchFamily="34" charset="0"/>
                        </a:rPr>
                        <a:t> :</a:t>
                      </a:r>
                    </a:p>
                    <a:p>
                      <a:pPr marL="171450" indent="-171450">
                        <a:buFont typeface="Arial" pitchFamily="34" charset="0"/>
                        <a:buChar char="•"/>
                      </a:pPr>
                      <a:r>
                        <a:rPr lang="en-US" sz="1400" dirty="0" err="1" smtClean="0">
                          <a:latin typeface="Arial" panose="020B0604020202020204" pitchFamily="34" charset="0"/>
                          <a:cs typeface="Arial" panose="020B0604020202020204" pitchFamily="34" charset="0"/>
                        </a:rPr>
                        <a:t>Tanpa</a:t>
                      </a:r>
                      <a:r>
                        <a:rPr lang="en-US" sz="1400" dirty="0" smtClean="0">
                          <a:latin typeface="Arial" panose="020B0604020202020204" pitchFamily="34" charset="0"/>
                          <a:cs typeface="Arial" panose="020B0604020202020204" pitchFamily="34" charset="0"/>
                        </a:rPr>
                        <a:t> DIPA </a:t>
                      </a:r>
                      <a:r>
                        <a:rPr lang="en-US" sz="1400" dirty="0" err="1" smtClean="0">
                          <a:latin typeface="Arial" panose="020B0604020202020204" pitchFamily="34" charset="0"/>
                          <a:cs typeface="Arial" panose="020B0604020202020204" pitchFamily="34" charset="0"/>
                        </a:rPr>
                        <a:t>dan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tidak</a:t>
                      </a:r>
                      <a:r>
                        <a:rPr lang="en-US" sz="1400" baseline="0" dirty="0" smtClean="0">
                          <a:latin typeface="Arial" panose="020B0604020202020204" pitchFamily="34" charset="0"/>
                          <a:cs typeface="Arial" panose="020B0604020202020204" pitchFamily="34" charset="0"/>
                        </a:rPr>
                        <a:t> </a:t>
                      </a:r>
                      <a:r>
                        <a:rPr lang="en-US" sz="1400" baseline="0" dirty="0" err="1" smtClean="0">
                          <a:latin typeface="Arial" panose="020B0604020202020204" pitchFamily="34" charset="0"/>
                          <a:cs typeface="Arial" panose="020B0604020202020204" pitchFamily="34" charset="0"/>
                        </a:rPr>
                        <a:t>perlu</a:t>
                      </a:r>
                      <a:r>
                        <a:rPr lang="en-US" sz="1400" baseline="0" dirty="0" smtClean="0">
                          <a:latin typeface="Arial" panose="020B0604020202020204" pitchFamily="34" charset="0"/>
                          <a:cs typeface="Arial" panose="020B0604020202020204" pitchFamily="34" charset="0"/>
                        </a:rPr>
                        <a:t> </a:t>
                      </a:r>
                      <a:r>
                        <a:rPr lang="en-US" sz="1400" baseline="0" dirty="0" err="1" smtClean="0">
                          <a:latin typeface="Arial" panose="020B0604020202020204" pitchFamily="34" charset="0"/>
                          <a:cs typeface="Arial" panose="020B0604020202020204" pitchFamily="34" charset="0"/>
                        </a:rPr>
                        <a:t>direvisi</a:t>
                      </a:r>
                      <a:endParaRPr lang="en-US" sz="1400" dirty="0">
                        <a:latin typeface="Arial" panose="020B0604020202020204" pitchFamily="34" charset="0"/>
                        <a:cs typeface="Arial" panose="020B0604020202020204" pitchFamily="34" charset="0"/>
                      </a:endParaRPr>
                    </a:p>
                  </a:txBody>
                  <a:tcPr marT="45722" marB="45722">
                    <a:solidFill>
                      <a:schemeClr val="accent4">
                        <a:lumMod val="20000"/>
                        <a:lumOff val="80000"/>
                      </a:schemeClr>
                    </a:solidFill>
                  </a:tcPr>
                </a:tc>
                <a:tc>
                  <a:txBody>
                    <a:bodyPr/>
                    <a:lstStyle/>
                    <a:p>
                      <a:pPr marL="171450" indent="-171450">
                        <a:buFont typeface="Arial" pitchFamily="34" charset="0"/>
                        <a:buChar char="•"/>
                      </a:pPr>
                      <a:r>
                        <a:rPr lang="en-US" sz="1400" baseline="0" dirty="0" smtClean="0">
                          <a:solidFill>
                            <a:schemeClr val="tx1"/>
                          </a:solidFill>
                          <a:latin typeface="Arial" panose="020B0604020202020204" pitchFamily="34" charset="0"/>
                          <a:cs typeface="Arial" panose="020B0604020202020204" pitchFamily="34" charset="0"/>
                        </a:rPr>
                        <a:t>T</a:t>
                      </a:r>
                      <a:r>
                        <a:rPr lang="id-ID" sz="1400" baseline="0" dirty="0" smtClean="0">
                          <a:solidFill>
                            <a:schemeClr val="tx1"/>
                          </a:solidFill>
                          <a:latin typeface="Arial" panose="020B0604020202020204" pitchFamily="34" charset="0"/>
                          <a:cs typeface="Arial" panose="020B0604020202020204" pitchFamily="34" charset="0"/>
                        </a:rPr>
                        <a:t>ender dan KPBJ</a:t>
                      </a:r>
                      <a:endParaRPr lang="en-US" sz="1400" baseline="0" dirty="0" smtClean="0">
                        <a:solidFill>
                          <a:schemeClr val="tx1"/>
                        </a:solidFill>
                        <a:latin typeface="Arial" panose="020B0604020202020204" pitchFamily="34" charset="0"/>
                        <a:cs typeface="Arial" panose="020B0604020202020204" pitchFamily="34" charset="0"/>
                      </a:endParaRPr>
                    </a:p>
                    <a:p>
                      <a:pPr marL="171450" indent="-171450">
                        <a:buFont typeface="Arial" pitchFamily="34" charset="0"/>
                        <a:buChar char="•"/>
                      </a:pPr>
                      <a:r>
                        <a:rPr lang="en-US" sz="1400" dirty="0" err="1" smtClean="0">
                          <a:solidFill>
                            <a:schemeClr val="tx1"/>
                          </a:solidFill>
                          <a:latin typeface="Arial" panose="020B0604020202020204" pitchFamily="34" charset="0"/>
                          <a:cs typeface="Arial" panose="020B0604020202020204" pitchFamily="34" charset="0"/>
                        </a:rPr>
                        <a:t>Pencairan</a:t>
                      </a:r>
                      <a:r>
                        <a:rPr lang="en-US" sz="1400" dirty="0" smtClean="0">
                          <a:solidFill>
                            <a:schemeClr val="tx1"/>
                          </a:solidFill>
                          <a:latin typeface="Arial" panose="020B0604020202020204" pitchFamily="34" charset="0"/>
                          <a:cs typeface="Arial" panose="020B0604020202020204" pitchFamily="34" charset="0"/>
                        </a:rPr>
                        <a:t> </a:t>
                      </a:r>
                      <a:r>
                        <a:rPr lang="en-US" sz="1400" dirty="0" err="1" smtClean="0">
                          <a:solidFill>
                            <a:schemeClr val="tx1"/>
                          </a:solidFill>
                          <a:latin typeface="Arial" panose="020B0604020202020204" pitchFamily="34" charset="0"/>
                          <a:cs typeface="Arial" panose="020B0604020202020204" pitchFamily="34" charset="0"/>
                        </a:rPr>
                        <a:t>melalui</a:t>
                      </a:r>
                      <a:r>
                        <a:rPr lang="en-US" sz="1400" dirty="0" smtClean="0">
                          <a:solidFill>
                            <a:schemeClr val="tx1"/>
                          </a:solidFill>
                          <a:latin typeface="Arial" panose="020B0604020202020204" pitchFamily="34" charset="0"/>
                          <a:cs typeface="Arial" panose="020B0604020202020204" pitchFamily="34" charset="0"/>
                        </a:rPr>
                        <a:t>  :</a:t>
                      </a:r>
                    </a:p>
                    <a:p>
                      <a:pPr marL="171450" indent="-171450">
                        <a:buFont typeface="Arial" pitchFamily="34" charset="0"/>
                        <a:buNone/>
                      </a:pPr>
                      <a:r>
                        <a:rPr lang="en-US" sz="1400" dirty="0" smtClean="0">
                          <a:solidFill>
                            <a:schemeClr val="tx1"/>
                          </a:solidFill>
                          <a:latin typeface="Arial" panose="020B0604020202020204" pitchFamily="34" charset="0"/>
                          <a:cs typeface="Arial" panose="020B0604020202020204" pitchFamily="34" charset="0"/>
                        </a:rPr>
                        <a:t>    </a:t>
                      </a:r>
                      <a:r>
                        <a:rPr lang="en-US" sz="1400" b="1" dirty="0" smtClean="0">
                          <a:solidFill>
                            <a:schemeClr val="tx1"/>
                          </a:solidFill>
                          <a:latin typeface="Arial" panose="020B0604020202020204" pitchFamily="34" charset="0"/>
                          <a:cs typeface="Arial" panose="020B0604020202020204" pitchFamily="34" charset="0"/>
                        </a:rPr>
                        <a:t>On Treasury </a:t>
                      </a:r>
                      <a:r>
                        <a:rPr lang="en-US" sz="1400" dirty="0" smtClean="0">
                          <a:solidFill>
                            <a:schemeClr val="tx1"/>
                          </a:solidFill>
                          <a:latin typeface="Arial" panose="020B0604020202020204" pitchFamily="34" charset="0"/>
                          <a:cs typeface="Arial" panose="020B0604020202020204" pitchFamily="34" charset="0"/>
                        </a:rPr>
                        <a:t>    </a:t>
                      </a:r>
                    </a:p>
                    <a:p>
                      <a:pPr marL="168275" indent="-168275">
                        <a:buFont typeface="Arial" pitchFamily="34" charset="0"/>
                        <a:buChar char="•"/>
                      </a:pPr>
                      <a:r>
                        <a:rPr lang="en-US" sz="1400" dirty="0" err="1" smtClean="0">
                          <a:solidFill>
                            <a:schemeClr val="tx1"/>
                          </a:solidFill>
                          <a:latin typeface="Arial" panose="020B0604020202020204" pitchFamily="34" charset="0"/>
                          <a:cs typeface="Arial" panose="020B0604020202020204" pitchFamily="34" charset="0"/>
                        </a:rPr>
                        <a:t>Pertanggungjawaban</a:t>
                      </a:r>
                      <a:r>
                        <a:rPr lang="en-US" sz="1400" dirty="0" smtClean="0">
                          <a:solidFill>
                            <a:schemeClr val="tx1"/>
                          </a:solidFill>
                          <a:latin typeface="Arial" panose="020B0604020202020204" pitchFamily="34" charset="0"/>
                          <a:cs typeface="Arial" panose="020B0604020202020204" pitchFamily="34" charset="0"/>
                        </a:rPr>
                        <a:t> :</a:t>
                      </a:r>
                    </a:p>
                    <a:p>
                      <a:pPr marL="393700" indent="-280988">
                        <a:buFont typeface="Wingdings" panose="05000000000000000000" pitchFamily="2" charset="2"/>
                        <a:buChar char="ü"/>
                      </a:pPr>
                      <a:r>
                        <a:rPr lang="en-US" sz="1400" b="1" dirty="0" smtClean="0">
                          <a:solidFill>
                            <a:schemeClr val="tx1"/>
                          </a:solidFill>
                          <a:latin typeface="Arial" panose="020B0604020202020204" pitchFamily="34" charset="0"/>
                          <a:cs typeface="Arial" panose="020B0604020202020204" pitchFamily="34" charset="0"/>
                        </a:rPr>
                        <a:t>NOD- SP3</a:t>
                      </a:r>
                    </a:p>
                    <a:p>
                      <a:pPr marL="393700" indent="-280988">
                        <a:buFont typeface="Wingdings" panose="05000000000000000000" pitchFamily="2" charset="2"/>
                        <a:buChar char="ü"/>
                      </a:pPr>
                      <a:r>
                        <a:rPr lang="en-US" sz="1400" b="1" baseline="0" dirty="0" smtClean="0">
                          <a:solidFill>
                            <a:schemeClr val="tx1"/>
                          </a:solidFill>
                          <a:latin typeface="Arial" panose="020B0604020202020204" pitchFamily="34" charset="0"/>
                          <a:cs typeface="Arial" panose="020B0604020202020204" pitchFamily="34" charset="0"/>
                        </a:rPr>
                        <a:t>BAST-SP3HLBJS</a:t>
                      </a:r>
                      <a:endParaRPr lang="id-ID" sz="1400" b="1" dirty="0" smtClean="0">
                        <a:solidFill>
                          <a:schemeClr val="tx1"/>
                        </a:solidFill>
                        <a:latin typeface="Arial" panose="020B0604020202020204" pitchFamily="34" charset="0"/>
                        <a:cs typeface="Arial" panose="020B0604020202020204" pitchFamily="34" charset="0"/>
                      </a:endParaRPr>
                    </a:p>
                  </a:txBody>
                  <a:tcPr marT="45722" marB="45722">
                    <a:solidFill>
                      <a:schemeClr val="accent3">
                        <a:lumMod val="40000"/>
                        <a:lumOff val="60000"/>
                      </a:schemeClr>
                    </a:solidFill>
                  </a:tcPr>
                </a:tc>
              </a:tr>
              <a:tr h="2743200">
                <a:tc>
                  <a:txBody>
                    <a:bodyPr/>
                    <a:lstStyle/>
                    <a:p>
                      <a:r>
                        <a:rPr lang="en-US" sz="1600" b="1" dirty="0" err="1" smtClean="0">
                          <a:solidFill>
                            <a:schemeClr val="accent1">
                              <a:lumMod val="75000"/>
                            </a:schemeClr>
                          </a:solidFill>
                          <a:latin typeface="Arial" panose="020B0604020202020204" pitchFamily="34" charset="0"/>
                          <a:cs typeface="Arial" panose="020B0604020202020204" pitchFamily="34" charset="0"/>
                        </a:rPr>
                        <a:t>Hibah</a:t>
                      </a:r>
                      <a:r>
                        <a:rPr lang="en-US" sz="1600" b="1" dirty="0" smtClean="0">
                          <a:solidFill>
                            <a:schemeClr val="accent1">
                              <a:lumMod val="75000"/>
                            </a:schemeClr>
                          </a:solidFill>
                          <a:latin typeface="Arial" panose="020B0604020202020204" pitchFamily="34" charset="0"/>
                          <a:cs typeface="Arial" panose="020B0604020202020204" pitchFamily="34" charset="0"/>
                        </a:rPr>
                        <a:t> </a:t>
                      </a:r>
                      <a:r>
                        <a:rPr lang="en-US" sz="1600" b="1" dirty="0" err="1" smtClean="0">
                          <a:solidFill>
                            <a:schemeClr val="accent1">
                              <a:lumMod val="75000"/>
                            </a:schemeClr>
                          </a:solidFill>
                          <a:latin typeface="Arial" panose="020B0604020202020204" pitchFamily="34" charset="0"/>
                          <a:cs typeface="Arial" panose="020B0604020202020204" pitchFamily="34" charset="0"/>
                        </a:rPr>
                        <a:t>Langsung</a:t>
                      </a:r>
                      <a:endParaRPr lang="en-US" sz="1600" b="1" dirty="0">
                        <a:solidFill>
                          <a:schemeClr val="accent1">
                            <a:lumMod val="75000"/>
                          </a:schemeClr>
                        </a:solidFill>
                        <a:latin typeface="Arial" panose="020B0604020202020204" pitchFamily="34" charset="0"/>
                        <a:cs typeface="Arial" panose="020B0604020202020204" pitchFamily="34" charset="0"/>
                      </a:endParaRPr>
                    </a:p>
                  </a:txBody>
                  <a:tcPr marT="45722" marB="45722" anchor="ctr">
                    <a:solidFill>
                      <a:schemeClr val="accent2">
                        <a:lumMod val="20000"/>
                        <a:lumOff val="80000"/>
                      </a:schemeClr>
                    </a:solidFill>
                  </a:tcPr>
                </a:tc>
                <a:tc>
                  <a:txBody>
                    <a:bodyPr/>
                    <a:lstStyle/>
                    <a:p>
                      <a:pPr>
                        <a:buFont typeface="Arial" pitchFamily="34" charset="0"/>
                        <a:buNone/>
                      </a:pPr>
                      <a:r>
                        <a:rPr lang="en-US" sz="1400" baseline="0" dirty="0" smtClean="0">
                          <a:solidFill>
                            <a:schemeClr val="tx1"/>
                          </a:solidFill>
                          <a:latin typeface="Arial" panose="020B0604020202020204" pitchFamily="34" charset="0"/>
                          <a:cs typeface="Arial" panose="020B0604020202020204" pitchFamily="34" charset="0"/>
                        </a:rPr>
                        <a:t> </a:t>
                      </a:r>
                      <a:endParaRPr lang="id-ID" sz="1400" baseline="0" dirty="0" smtClean="0">
                        <a:solidFill>
                          <a:schemeClr val="tx1"/>
                        </a:solidFill>
                        <a:latin typeface="Arial" panose="020B0604020202020204" pitchFamily="34" charset="0"/>
                        <a:cs typeface="Arial" panose="020B0604020202020204" pitchFamily="34" charset="0"/>
                      </a:endParaRPr>
                    </a:p>
                    <a:p>
                      <a:pPr>
                        <a:buFont typeface="Arial" pitchFamily="34" charset="0"/>
                        <a:buChar char="•"/>
                      </a:pPr>
                      <a:r>
                        <a:rPr lang="en-US" sz="1400" baseline="0" dirty="0" err="1" smtClean="0">
                          <a:solidFill>
                            <a:schemeClr val="tx1"/>
                          </a:solidFill>
                          <a:latin typeface="Arial" panose="020B0604020202020204" pitchFamily="34" charset="0"/>
                          <a:cs typeface="Arial" panose="020B0604020202020204" pitchFamily="34" charset="0"/>
                        </a:rPr>
                        <a:t>Tanpa</a:t>
                      </a:r>
                      <a:r>
                        <a:rPr lang="en-US" sz="1400" baseline="0" dirty="0" smtClean="0">
                          <a:solidFill>
                            <a:schemeClr val="tx1"/>
                          </a:solidFill>
                          <a:latin typeface="Arial" panose="020B0604020202020204" pitchFamily="34" charset="0"/>
                          <a:cs typeface="Arial" panose="020B0604020202020204" pitchFamily="34" charset="0"/>
                        </a:rPr>
                        <a:t> DRKH </a:t>
                      </a:r>
                    </a:p>
                  </a:txBody>
                  <a:tcPr marT="45722" marB="45722">
                    <a:solidFill>
                      <a:schemeClr val="tx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1400" dirty="0" smtClean="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err="1" smtClean="0">
                          <a:latin typeface="Arial" panose="020B0604020202020204" pitchFamily="34" charset="0"/>
                          <a:cs typeface="Arial" panose="020B0604020202020204" pitchFamily="34" charset="0"/>
                        </a:rPr>
                        <a:t>Menteri</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Pimpinan</a:t>
                      </a:r>
                      <a:r>
                        <a:rPr lang="en-US" sz="1400" baseline="0" dirty="0" smtClean="0">
                          <a:latin typeface="Arial" panose="020B0604020202020204" pitchFamily="34" charset="0"/>
                          <a:cs typeface="Arial" panose="020B0604020202020204" pitchFamily="34" charset="0"/>
                        </a:rPr>
                        <a:t> </a:t>
                      </a:r>
                      <a:r>
                        <a:rPr lang="en-US" sz="1400" baseline="0" dirty="0" err="1" smtClean="0">
                          <a:latin typeface="Arial" panose="020B0604020202020204" pitchFamily="34" charset="0"/>
                          <a:cs typeface="Arial" panose="020B0604020202020204" pitchFamily="34" charset="0"/>
                        </a:rPr>
                        <a:t>Lembaga</a:t>
                      </a:r>
                      <a:r>
                        <a:rPr lang="en-US" sz="1400" baseline="0" dirty="0" smtClean="0">
                          <a:latin typeface="Arial" panose="020B0604020202020204" pitchFamily="34" charset="0"/>
                          <a:cs typeface="Arial" panose="020B0604020202020204" pitchFamily="34" charset="0"/>
                        </a:rPr>
                        <a:t>/ </a:t>
                      </a:r>
                      <a:r>
                        <a:rPr lang="en-US" sz="1400" baseline="0" dirty="0" err="1" smtClean="0">
                          <a:latin typeface="Arial" panose="020B0604020202020204" pitchFamily="34" charset="0"/>
                          <a:cs typeface="Arial" panose="020B0604020202020204" pitchFamily="34" charset="0"/>
                        </a:rPr>
                        <a:t>Pejabat</a:t>
                      </a:r>
                      <a:r>
                        <a:rPr lang="en-US" sz="1400" baseline="0" dirty="0" smtClean="0">
                          <a:latin typeface="Arial" panose="020B0604020202020204" pitchFamily="34" charset="0"/>
                          <a:cs typeface="Arial" panose="020B0604020202020204" pitchFamily="34" charset="0"/>
                        </a:rPr>
                        <a:t> yang </a:t>
                      </a:r>
                      <a:r>
                        <a:rPr lang="en-US" sz="1400" baseline="0" dirty="0" err="1" smtClean="0">
                          <a:latin typeface="Arial" panose="020B0604020202020204" pitchFamily="34" charset="0"/>
                          <a:cs typeface="Arial" panose="020B0604020202020204" pitchFamily="34" charset="0"/>
                        </a:rPr>
                        <a:t>diberi</a:t>
                      </a:r>
                      <a:r>
                        <a:rPr lang="en-US" sz="1400" baseline="0" dirty="0" smtClean="0">
                          <a:latin typeface="Arial" panose="020B0604020202020204" pitchFamily="34" charset="0"/>
                          <a:cs typeface="Arial" panose="020B0604020202020204" pitchFamily="34" charset="0"/>
                        </a:rPr>
                        <a:t> </a:t>
                      </a:r>
                      <a:r>
                        <a:rPr lang="en-US" sz="1400" baseline="0" dirty="0" err="1" smtClean="0">
                          <a:latin typeface="Arial" panose="020B0604020202020204" pitchFamily="34" charset="0"/>
                          <a:cs typeface="Arial" panose="020B0604020202020204" pitchFamily="34" charset="0"/>
                        </a:rPr>
                        <a:t>Kuasa</a:t>
                      </a:r>
                      <a:endParaRPr lang="en-US" sz="1400" dirty="0" smtClean="0">
                        <a:latin typeface="Arial" panose="020B0604020202020204" pitchFamily="34" charset="0"/>
                        <a:cs typeface="Arial" panose="020B0604020202020204" pitchFamily="34" charset="0"/>
                      </a:endParaRPr>
                    </a:p>
                    <a:p>
                      <a:endParaRPr lang="en-US" sz="1400" dirty="0">
                        <a:latin typeface="Arial" panose="020B0604020202020204" pitchFamily="34" charset="0"/>
                        <a:cs typeface="Arial" panose="020B0604020202020204" pitchFamily="34" charset="0"/>
                      </a:endParaRPr>
                    </a:p>
                  </a:txBody>
                  <a:tcPr marT="45722" marB="45722">
                    <a:solidFill>
                      <a:schemeClr val="accent1">
                        <a:lumMod val="20000"/>
                        <a:lumOff val="80000"/>
                      </a:schemeClr>
                    </a:solidFill>
                  </a:tcPr>
                </a:tc>
                <a:tc>
                  <a:txBody>
                    <a:bodyPr/>
                    <a:lstStyle/>
                    <a:p>
                      <a:pPr marL="171450" indent="-171450">
                        <a:buFont typeface="Arial" pitchFamily="34" charset="0"/>
                        <a:buChar char="•"/>
                      </a:pPr>
                      <a:r>
                        <a:rPr lang="en-US" sz="1400" dirty="0" err="1" smtClean="0">
                          <a:latin typeface="Arial" panose="020B0604020202020204" pitchFamily="34" charset="0"/>
                          <a:cs typeface="Arial" panose="020B0604020202020204" pitchFamily="34" charset="0"/>
                        </a:rPr>
                        <a:t>Uang</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Untuk</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Membiayai</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Kegiatan</a:t>
                      </a:r>
                      <a:r>
                        <a:rPr lang="en-US" sz="1400" dirty="0" smtClean="0">
                          <a:latin typeface="Arial" panose="020B0604020202020204" pitchFamily="34" charset="0"/>
                          <a:cs typeface="Arial" panose="020B0604020202020204" pitchFamily="34" charset="0"/>
                        </a:rPr>
                        <a:t> :</a:t>
                      </a:r>
                      <a:endParaRPr lang="id-ID" sz="1400" dirty="0" smtClean="0">
                        <a:latin typeface="Arial" panose="020B0604020202020204" pitchFamily="34" charset="0"/>
                        <a:cs typeface="Arial" panose="020B0604020202020204" pitchFamily="34" charset="0"/>
                      </a:endParaRPr>
                    </a:p>
                    <a:p>
                      <a:pPr marL="171450" indent="-171450">
                        <a:buFont typeface="Arial" pitchFamily="34" charset="0"/>
                        <a:buNone/>
                      </a:pP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Tanpa</a:t>
                      </a:r>
                      <a:r>
                        <a:rPr lang="en-US" sz="1400" dirty="0" smtClean="0">
                          <a:latin typeface="Arial" panose="020B0604020202020204" pitchFamily="34" charset="0"/>
                          <a:cs typeface="Arial" panose="020B0604020202020204" pitchFamily="34" charset="0"/>
                        </a:rPr>
                        <a:t> </a:t>
                      </a:r>
                      <a:r>
                        <a:rPr lang="en-US" sz="1400" baseline="0" dirty="0" smtClean="0">
                          <a:latin typeface="Arial" panose="020B0604020202020204" pitchFamily="34" charset="0"/>
                          <a:cs typeface="Arial" panose="020B0604020202020204" pitchFamily="34" charset="0"/>
                        </a:rPr>
                        <a:t>DIPA (</a:t>
                      </a:r>
                      <a:r>
                        <a:rPr lang="en-US" sz="1400" baseline="0" dirty="0" err="1" smtClean="0">
                          <a:latin typeface="Arial" panose="020B0604020202020204" pitchFamily="34" charset="0"/>
                          <a:cs typeface="Arial" panose="020B0604020202020204" pitchFamily="34" charset="0"/>
                        </a:rPr>
                        <a:t>d</a:t>
                      </a:r>
                      <a:r>
                        <a:rPr lang="en-US" sz="1400" dirty="0" err="1" smtClean="0">
                          <a:latin typeface="Arial" panose="020B0604020202020204" pitchFamily="34" charset="0"/>
                          <a:cs typeface="Arial" panose="020B0604020202020204" pitchFamily="34" charset="0"/>
                        </a:rPr>
                        <a:t>apat</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direvisi</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sewaktu</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waktu</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sepanjang</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tahun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bersifat</a:t>
                      </a:r>
                      <a:r>
                        <a:rPr lang="en-US" sz="1400" dirty="0" smtClean="0">
                          <a:latin typeface="Arial" panose="020B0604020202020204" pitchFamily="34" charset="0"/>
                          <a:cs typeface="Arial" panose="020B0604020202020204" pitchFamily="34" charset="0"/>
                        </a:rPr>
                        <a:t> on top </a:t>
                      </a:r>
                      <a:r>
                        <a:rPr lang="en-US" sz="1400" dirty="0" err="1" smtClean="0">
                          <a:latin typeface="Arial" panose="020B0604020202020204" pitchFamily="34" charset="0"/>
                          <a:cs typeface="Arial" panose="020B0604020202020204" pitchFamily="34" charset="0"/>
                        </a:rPr>
                        <a:t>menambah</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pagu,dan</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Belanja</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dapat</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mendahului</a:t>
                      </a:r>
                      <a:r>
                        <a:rPr lang="en-US" sz="1400" dirty="0" smtClean="0">
                          <a:latin typeface="Arial" panose="020B0604020202020204" pitchFamily="34" charset="0"/>
                          <a:cs typeface="Arial" panose="020B0604020202020204" pitchFamily="34" charset="0"/>
                        </a:rPr>
                        <a:t> DIPA);</a:t>
                      </a:r>
                    </a:p>
                    <a:p>
                      <a:pPr marL="171450" lvl="1" indent="-171450">
                        <a:buNone/>
                      </a:pPr>
                      <a:endParaRPr lang="en-US" sz="1400" dirty="0" smtClean="0">
                        <a:latin typeface="Arial" panose="020B0604020202020204" pitchFamily="34" charset="0"/>
                        <a:cs typeface="Arial" panose="020B0604020202020204" pitchFamily="34" charset="0"/>
                      </a:endParaRPr>
                    </a:p>
                    <a:p>
                      <a:pPr marL="171450" lvl="1" indent="-171450">
                        <a:buFont typeface="Arial" pitchFamily="34" charset="0"/>
                        <a:buChar char="•"/>
                      </a:pPr>
                      <a:r>
                        <a:rPr lang="en-US" sz="1400" dirty="0" err="1" smtClean="0">
                          <a:latin typeface="Arial" panose="020B0604020202020204" pitchFamily="34" charset="0"/>
                          <a:cs typeface="Arial" panose="020B0604020202020204" pitchFamily="34" charset="0"/>
                        </a:rPr>
                        <a:t>Barang</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dan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Jasa</a:t>
                      </a:r>
                      <a:r>
                        <a:rPr lang="en-US" sz="1400" dirty="0" smtClean="0">
                          <a:latin typeface="Arial" panose="020B0604020202020204" pitchFamily="34" charset="0"/>
                          <a:cs typeface="Arial" panose="020B0604020202020204" pitchFamily="34" charset="0"/>
                        </a:rPr>
                        <a:t> :</a:t>
                      </a:r>
                    </a:p>
                    <a:p>
                      <a:pPr marL="171450" lvl="1" indent="-171450">
                        <a:buFont typeface="Arial" pitchFamily="34" charset="0"/>
                        <a:buChar char="•"/>
                      </a:pPr>
                      <a:r>
                        <a:rPr lang="en-US" sz="1400" dirty="0" err="1" smtClean="0">
                          <a:latin typeface="Arial" panose="020B0604020202020204" pitchFamily="34" charset="0"/>
                          <a:cs typeface="Arial" panose="020B0604020202020204" pitchFamily="34" charset="0"/>
                        </a:rPr>
                        <a:t>Tanpa</a:t>
                      </a:r>
                      <a:r>
                        <a:rPr lang="en-US" sz="1400" dirty="0" smtClean="0">
                          <a:latin typeface="Arial" panose="020B0604020202020204" pitchFamily="34" charset="0"/>
                          <a:cs typeface="Arial" panose="020B0604020202020204" pitchFamily="34" charset="0"/>
                        </a:rPr>
                        <a:t> DIPA </a:t>
                      </a:r>
                      <a:r>
                        <a:rPr lang="en-US" sz="1400" dirty="0" err="1" smtClean="0">
                          <a:latin typeface="Arial" panose="020B0604020202020204" pitchFamily="34" charset="0"/>
                          <a:cs typeface="Arial" panose="020B0604020202020204" pitchFamily="34" charset="0"/>
                        </a:rPr>
                        <a:t>dan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tidak</a:t>
                      </a:r>
                      <a:r>
                        <a:rPr lang="en-US" sz="1400" baseline="0" dirty="0" smtClean="0">
                          <a:latin typeface="Arial" panose="020B0604020202020204" pitchFamily="34" charset="0"/>
                          <a:cs typeface="Arial" panose="020B0604020202020204" pitchFamily="34" charset="0"/>
                        </a:rPr>
                        <a:t> </a:t>
                      </a:r>
                      <a:r>
                        <a:rPr lang="en-US" sz="1400" baseline="0" dirty="0" err="1" smtClean="0">
                          <a:latin typeface="Arial" panose="020B0604020202020204" pitchFamily="34" charset="0"/>
                          <a:cs typeface="Arial" panose="020B0604020202020204" pitchFamily="34" charset="0"/>
                        </a:rPr>
                        <a:t>perlu</a:t>
                      </a:r>
                      <a:r>
                        <a:rPr lang="en-US" sz="1400" baseline="0" dirty="0" smtClean="0">
                          <a:latin typeface="Arial" panose="020B0604020202020204" pitchFamily="34" charset="0"/>
                          <a:cs typeface="Arial" panose="020B0604020202020204" pitchFamily="34" charset="0"/>
                        </a:rPr>
                        <a:t> </a:t>
                      </a:r>
                      <a:r>
                        <a:rPr lang="en-US" sz="1400" baseline="0" dirty="0" err="1" smtClean="0">
                          <a:latin typeface="Arial" panose="020B0604020202020204" pitchFamily="34" charset="0"/>
                          <a:cs typeface="Arial" panose="020B0604020202020204" pitchFamily="34" charset="0"/>
                        </a:rPr>
                        <a:t>direvisi</a:t>
                      </a:r>
                      <a:r>
                        <a:rPr lang="en-US" sz="1400" baseline="0" dirty="0" smtClean="0">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a:txBody>
                  <a:tcPr marT="45722" marB="45722">
                    <a:solidFill>
                      <a:schemeClr val="accent4">
                        <a:lumMod val="20000"/>
                        <a:lumOff val="80000"/>
                      </a:schemeClr>
                    </a:solidFill>
                  </a:tcPr>
                </a:tc>
                <a:tc>
                  <a:txBody>
                    <a:bodyPr/>
                    <a:lstStyle/>
                    <a:p>
                      <a:pPr marL="109538" indent="-109538">
                        <a:buFont typeface="Arial" pitchFamily="34" charset="0"/>
                        <a:buChar char="•"/>
                      </a:pPr>
                      <a:endParaRPr lang="id-ID" sz="1400" dirty="0" smtClean="0">
                        <a:latin typeface="Arial" panose="020B0604020202020204" pitchFamily="34" charset="0"/>
                        <a:cs typeface="Arial" panose="020B0604020202020204" pitchFamily="34" charset="0"/>
                      </a:endParaRPr>
                    </a:p>
                    <a:p>
                      <a:pPr marL="109538" indent="-109538">
                        <a:buFont typeface="Arial" pitchFamily="34" charset="0"/>
                        <a:buChar char="•"/>
                      </a:pPr>
                      <a:r>
                        <a:rPr lang="en-US" sz="1400" dirty="0" smtClean="0">
                          <a:latin typeface="Arial" panose="020B0604020202020204" pitchFamily="34" charset="0"/>
                          <a:cs typeface="Arial" panose="020B0604020202020204" pitchFamily="34" charset="0"/>
                        </a:rPr>
                        <a:t>T</a:t>
                      </a:r>
                      <a:r>
                        <a:rPr lang="id-ID" sz="1400" dirty="0" smtClean="0">
                          <a:latin typeface="Arial" panose="020B0604020202020204" pitchFamily="34" charset="0"/>
                          <a:cs typeface="Arial" panose="020B0604020202020204" pitchFamily="34" charset="0"/>
                        </a:rPr>
                        <a:t>ender dan KPBJ</a:t>
                      </a:r>
                      <a:r>
                        <a:rPr lang="en-US" sz="1400" dirty="0" smtClean="0">
                          <a:latin typeface="Arial" panose="020B0604020202020204" pitchFamily="34" charset="0"/>
                          <a:cs typeface="Arial" panose="020B0604020202020204" pitchFamily="34" charset="0"/>
                        </a:rPr>
                        <a:t> </a:t>
                      </a:r>
                    </a:p>
                    <a:p>
                      <a:pPr marL="109538" indent="-109538">
                        <a:buFont typeface="Arial" pitchFamily="34" charset="0"/>
                        <a:buChar char="•"/>
                      </a:pPr>
                      <a:r>
                        <a:rPr lang="en-US" sz="1400" dirty="0" err="1" smtClean="0">
                          <a:latin typeface="Arial" panose="020B0604020202020204" pitchFamily="34" charset="0"/>
                          <a:cs typeface="Arial" panose="020B0604020202020204" pitchFamily="34" charset="0"/>
                        </a:rPr>
                        <a:t>Pencairan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melalui</a:t>
                      </a:r>
                      <a:r>
                        <a:rPr lang="en-US" sz="1400" dirty="0" smtClean="0">
                          <a:latin typeface="Arial" panose="020B0604020202020204" pitchFamily="34" charset="0"/>
                          <a:cs typeface="Arial" panose="020B0604020202020204" pitchFamily="34" charset="0"/>
                        </a:rPr>
                        <a:t> :</a:t>
                      </a:r>
                    </a:p>
                    <a:p>
                      <a:pPr marL="109538" indent="-109538">
                        <a:buFont typeface="Arial" pitchFamily="34" charset="0"/>
                        <a:buNone/>
                      </a:pPr>
                      <a:r>
                        <a:rPr lang="en-US" sz="1400" dirty="0" smtClean="0">
                          <a:latin typeface="Arial" panose="020B0604020202020204" pitchFamily="34" charset="0"/>
                          <a:cs typeface="Arial" panose="020B0604020202020204" pitchFamily="34" charset="0"/>
                        </a:rPr>
                        <a:t>  </a:t>
                      </a:r>
                      <a:r>
                        <a:rPr lang="en-US" sz="1400" b="1" dirty="0" smtClean="0">
                          <a:latin typeface="Arial" panose="020B0604020202020204" pitchFamily="34" charset="0"/>
                          <a:cs typeface="Arial" panose="020B0604020202020204" pitchFamily="34" charset="0"/>
                        </a:rPr>
                        <a:t>Off Treasury</a:t>
                      </a:r>
                      <a:r>
                        <a:rPr lang="en-US" sz="1400" dirty="0" smtClean="0">
                          <a:latin typeface="Arial" panose="020B0604020202020204" pitchFamily="34" charset="0"/>
                          <a:cs typeface="Arial" panose="020B0604020202020204" pitchFamily="34" charset="0"/>
                        </a:rPr>
                        <a:t>  </a:t>
                      </a:r>
                    </a:p>
                    <a:p>
                      <a:pPr marL="112713" indent="-112713">
                        <a:buFont typeface="Arial" pitchFamily="34" charset="0"/>
                        <a:buChar char="•"/>
                      </a:pPr>
                      <a:r>
                        <a:rPr lang="en-US" sz="1400" dirty="0" err="1" smtClean="0">
                          <a:latin typeface="Arial" panose="020B0604020202020204" pitchFamily="34" charset="0"/>
                          <a:cs typeface="Arial" panose="020B0604020202020204" pitchFamily="34" charset="0"/>
                        </a:rPr>
                        <a:t>Pertangungjawaban</a:t>
                      </a:r>
                      <a:r>
                        <a:rPr lang="en-US" sz="1400" dirty="0" smtClean="0">
                          <a:latin typeface="Arial" panose="020B0604020202020204" pitchFamily="34" charset="0"/>
                          <a:cs typeface="Arial" panose="020B0604020202020204" pitchFamily="34" charset="0"/>
                        </a:rPr>
                        <a:t> :</a:t>
                      </a:r>
                    </a:p>
                    <a:p>
                      <a:pPr marL="393700" indent="-280988">
                        <a:buFont typeface="Wingdings" panose="05000000000000000000" pitchFamily="2" charset="2"/>
                        <a:buChar char="ü"/>
                      </a:pPr>
                      <a:r>
                        <a:rPr lang="en-US" sz="1400" b="1" dirty="0" err="1" smtClean="0">
                          <a:latin typeface="Arial" panose="020B0604020202020204" pitchFamily="34" charset="0"/>
                          <a:cs typeface="Arial" panose="020B0604020202020204" pitchFamily="34" charset="0"/>
                        </a:rPr>
                        <a:t>Uang</a:t>
                      </a:r>
                      <a:r>
                        <a:rPr lang="en-US" sz="1400" b="1" baseline="0" dirty="0" smtClean="0">
                          <a:latin typeface="Arial" panose="020B0604020202020204" pitchFamily="34" charset="0"/>
                          <a:cs typeface="Arial" panose="020B0604020202020204" pitchFamily="34" charset="0"/>
                        </a:rPr>
                        <a:t> – SPHL</a:t>
                      </a:r>
                    </a:p>
                    <a:p>
                      <a:pPr marL="393700" indent="-280988">
                        <a:buFont typeface="Wingdings" panose="05000000000000000000" pitchFamily="2" charset="2"/>
                        <a:buChar char="ü"/>
                      </a:pPr>
                      <a:r>
                        <a:rPr lang="en-US" sz="1400" b="1" baseline="0" dirty="0" smtClean="0">
                          <a:latin typeface="Arial" panose="020B0604020202020204" pitchFamily="34" charset="0"/>
                          <a:cs typeface="Arial" panose="020B0604020202020204" pitchFamily="34" charset="0"/>
                        </a:rPr>
                        <a:t>BAST-SP3HLBJS</a:t>
                      </a:r>
                      <a:endParaRPr lang="en-US" sz="1400" b="1" dirty="0" smtClean="0">
                        <a:latin typeface="Arial" panose="020B0604020202020204" pitchFamily="34" charset="0"/>
                        <a:cs typeface="Arial" panose="020B0604020202020204" pitchFamily="34" charset="0"/>
                      </a:endParaRPr>
                    </a:p>
                    <a:p>
                      <a:pPr marL="109538" indent="-109538">
                        <a:buFont typeface="Arial" pitchFamily="34" charset="0"/>
                        <a:buNone/>
                      </a:pPr>
                      <a:endParaRPr lang="en-US" sz="1400" dirty="0">
                        <a:latin typeface="Arial" panose="020B0604020202020204" pitchFamily="34" charset="0"/>
                        <a:cs typeface="Arial" panose="020B0604020202020204" pitchFamily="34" charset="0"/>
                      </a:endParaRPr>
                    </a:p>
                  </a:txBody>
                  <a:tcPr marT="45722" marB="45722">
                    <a:solidFill>
                      <a:schemeClr val="accent3">
                        <a:lumMod val="40000"/>
                        <a:lumOff val="60000"/>
                      </a:schemeClr>
                    </a:solidFill>
                  </a:tcPr>
                </a:tc>
              </a:tr>
            </a:tbl>
          </a:graphicData>
        </a:graphic>
      </p:graphicFrame>
    </p:spTree>
    <p:extLst>
      <p:ext uri="{BB962C8B-B14F-4D97-AF65-F5344CB8AC3E}">
        <p14:creationId xmlns:p14="http://schemas.microsoft.com/office/powerpoint/2010/main" xmlns="" val="418240466"/>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7" name="Content Placeholder 6"/>
          <p:cNvSpPr>
            <a:spLocks noGrp="1"/>
          </p:cNvSpPr>
          <p:nvPr>
            <p:ph idx="1"/>
          </p:nvPr>
        </p:nvSpPr>
        <p:spPr/>
        <p:txBody>
          <a:bodyPr/>
          <a:lstStyle/>
          <a:p>
            <a:endParaRPr lang="id-ID" smtClean="0"/>
          </a:p>
        </p:txBody>
      </p:sp>
      <p:sp>
        <p:nvSpPr>
          <p:cNvPr id="38914" name="Slide Number Placeholder 2"/>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D355A224-C101-4532-9F0A-1EC3D850CC1E}" type="slidenum">
              <a:rPr lang="en-US" smtClean="0">
                <a:solidFill>
                  <a:srgbClr val="000000"/>
                </a:solidFill>
              </a:rPr>
              <a:pPr/>
              <a:t>120</a:t>
            </a:fld>
            <a:endParaRPr lang="en-US" smtClean="0">
              <a:solidFill>
                <a:srgbClr val="000000"/>
              </a:solidFill>
            </a:endParaRPr>
          </a:p>
        </p:txBody>
      </p:sp>
      <p:sp>
        <p:nvSpPr>
          <p:cNvPr id="5" name="Rectangle 4"/>
          <p:cNvSpPr/>
          <p:nvPr/>
        </p:nvSpPr>
        <p:spPr>
          <a:xfrm>
            <a:off x="0" y="85725"/>
            <a:ext cx="9144000" cy="68580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800" b="1" i="1" dirty="0">
              <a:latin typeface="+mj-lt"/>
              <a:ea typeface="Tahoma" pitchFamily="34" charset="0"/>
              <a:cs typeface="Tahoma" pitchFamily="34" charset="0"/>
            </a:endParaRPr>
          </a:p>
        </p:txBody>
      </p:sp>
      <p:sp>
        <p:nvSpPr>
          <p:cNvPr id="6" name="Rectangle 5"/>
          <p:cNvSpPr/>
          <p:nvPr/>
        </p:nvSpPr>
        <p:spPr>
          <a:xfrm>
            <a:off x="0" y="152400"/>
            <a:ext cx="9144000" cy="68580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800" b="1" i="1" dirty="0">
              <a:latin typeface="+mj-lt"/>
              <a:ea typeface="Tahoma" pitchFamily="34" charset="0"/>
              <a:cs typeface="Tahoma" pitchFamily="34" charset="0"/>
            </a:endParaRPr>
          </a:p>
        </p:txBody>
      </p:sp>
      <p:sp>
        <p:nvSpPr>
          <p:cNvPr id="8" name="Title 1"/>
          <p:cNvSpPr txBox="1">
            <a:spLocks/>
          </p:cNvSpPr>
          <p:nvPr/>
        </p:nvSpPr>
        <p:spPr bwMode="auto">
          <a:xfrm rot="16200000">
            <a:off x="-2525713" y="3505200"/>
            <a:ext cx="5876925" cy="828676"/>
          </a:xfrm>
          <a:prstGeom prst="rect">
            <a:avLst/>
          </a:prstGeom>
          <a:noFill/>
          <a:ln w="9525">
            <a:noFill/>
            <a:miter lim="800000"/>
            <a:headEnd/>
            <a:tailEnd/>
          </a:ln>
        </p:spPr>
        <p:txBody>
          <a:bodyPr anchor="ctr"/>
          <a:lstStyle/>
          <a:p>
            <a:pPr algn="ctr">
              <a:defRPr/>
            </a:pPr>
            <a:r>
              <a:rPr lang="id-ID" sz="2800" b="1" dirty="0">
                <a:solidFill>
                  <a:srgbClr val="008000"/>
                </a:solidFill>
                <a:latin typeface="+mj-lt"/>
                <a:ea typeface="+mj-ea"/>
                <a:cs typeface="+mj-cs"/>
                <a:hlinkClick r:id="rId2" action="ppaction://hlinksldjump"/>
              </a:rPr>
              <a:t>Contoh Surat </a:t>
            </a:r>
            <a:r>
              <a:rPr lang="en-US" sz="2800" b="1" dirty="0">
                <a:solidFill>
                  <a:srgbClr val="008000"/>
                </a:solidFill>
                <a:latin typeface="+mj-lt"/>
                <a:ea typeface="+mj-ea"/>
                <a:cs typeface="+mj-cs"/>
                <a:hlinkClick r:id="rId2" action="ppaction://hlinksldjump"/>
              </a:rPr>
              <a:t>Ad</a:t>
            </a:r>
            <a:r>
              <a:rPr lang="id-ID" sz="2800" b="1" dirty="0">
                <a:solidFill>
                  <a:srgbClr val="008000"/>
                </a:solidFill>
                <a:latin typeface="+mj-lt"/>
                <a:ea typeface="+mj-ea"/>
                <a:cs typeface="+mj-cs"/>
                <a:hlinkClick r:id="rId2" action="ppaction://hlinksldjump"/>
              </a:rPr>
              <a:t>d</a:t>
            </a:r>
            <a:r>
              <a:rPr lang="en-US" sz="2800" b="1" dirty="0" err="1">
                <a:solidFill>
                  <a:srgbClr val="008000"/>
                </a:solidFill>
                <a:latin typeface="+mj-lt"/>
                <a:ea typeface="+mj-ea"/>
                <a:cs typeface="+mj-cs"/>
                <a:hlinkClick r:id="rId2" action="ppaction://hlinksldjump"/>
              </a:rPr>
              <a:t>endum</a:t>
            </a:r>
            <a:r>
              <a:rPr lang="id-ID" sz="2800" b="1" dirty="0">
                <a:solidFill>
                  <a:srgbClr val="008000"/>
                </a:solidFill>
                <a:latin typeface="+mj-lt"/>
                <a:ea typeface="+mj-ea"/>
                <a:cs typeface="+mj-cs"/>
                <a:hlinkClick r:id="rId2" action="ppaction://hlinksldjump"/>
              </a:rPr>
              <a:t> keterkaitan NPH Awal dengan NPH Addendum</a:t>
            </a:r>
          </a:p>
        </p:txBody>
      </p:sp>
      <p:pic>
        <p:nvPicPr>
          <p:cNvPr id="311299" name="Picture 3"/>
          <p:cNvPicPr>
            <a:picLocks noChangeAspect="1" noChangeArrowheads="1"/>
          </p:cNvPicPr>
          <p:nvPr/>
        </p:nvPicPr>
        <p:blipFill>
          <a:blip r:embed="rId3" cstate="print"/>
          <a:srcRect/>
          <a:stretch>
            <a:fillRect/>
          </a:stretch>
        </p:blipFill>
        <p:spPr bwMode="auto">
          <a:xfrm>
            <a:off x="1116013" y="0"/>
            <a:ext cx="6769100" cy="6858000"/>
          </a:xfrm>
          <a:prstGeom prst="rect">
            <a:avLst/>
          </a:prstGeom>
          <a:noFill/>
          <a:ln w="9525" cmpd="sng">
            <a:solidFill>
              <a:schemeClr val="accent6"/>
            </a:solidFill>
            <a:miter lim="800000"/>
            <a:headEnd/>
            <a:tailEnd/>
          </a:ln>
        </p:spPr>
      </p:pic>
    </p:spTree>
    <p:extLst>
      <p:ext uri="{BB962C8B-B14F-4D97-AF65-F5344CB8AC3E}">
        <p14:creationId xmlns:p14="http://schemas.microsoft.com/office/powerpoint/2010/main" xmlns="" val="3687320750"/>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1" name="Content Placeholder 6"/>
          <p:cNvSpPr>
            <a:spLocks noGrp="1"/>
          </p:cNvSpPr>
          <p:nvPr>
            <p:ph idx="1"/>
          </p:nvPr>
        </p:nvSpPr>
        <p:spPr/>
        <p:txBody>
          <a:bodyPr/>
          <a:lstStyle/>
          <a:p>
            <a:endParaRPr lang="id-ID" smtClean="0"/>
          </a:p>
        </p:txBody>
      </p:sp>
      <p:sp>
        <p:nvSpPr>
          <p:cNvPr id="39938" name="Slide Number Placeholder 2"/>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909D6142-3728-4C6B-B12D-0651F40A4294}" type="slidenum">
              <a:rPr lang="en-US" smtClean="0">
                <a:solidFill>
                  <a:srgbClr val="000000"/>
                </a:solidFill>
              </a:rPr>
              <a:pPr/>
              <a:t>121</a:t>
            </a:fld>
            <a:endParaRPr lang="en-US" smtClean="0">
              <a:solidFill>
                <a:srgbClr val="000000"/>
              </a:solidFill>
            </a:endParaRPr>
          </a:p>
        </p:txBody>
      </p:sp>
      <p:sp>
        <p:nvSpPr>
          <p:cNvPr id="5" name="Rectangle 4"/>
          <p:cNvSpPr/>
          <p:nvPr/>
        </p:nvSpPr>
        <p:spPr>
          <a:xfrm>
            <a:off x="0" y="85725"/>
            <a:ext cx="9144000" cy="68580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anchor="ctr"/>
          <a:lstStyle/>
          <a:p>
            <a:pPr algn="ctr" eaLnBrk="0" hangingPunct="0">
              <a:defRPr/>
            </a:pPr>
            <a:endParaRPr lang="en-US" sz="2800" b="1" i="1" dirty="0">
              <a:latin typeface="+mj-lt"/>
              <a:ea typeface="Tahoma" pitchFamily="34" charset="0"/>
              <a:cs typeface="Tahoma" pitchFamily="34" charset="0"/>
            </a:endParaRPr>
          </a:p>
        </p:txBody>
      </p:sp>
      <p:sp>
        <p:nvSpPr>
          <p:cNvPr id="6" name="Rectangle 5"/>
          <p:cNvSpPr/>
          <p:nvPr/>
        </p:nvSpPr>
        <p:spPr>
          <a:xfrm>
            <a:off x="0" y="152400"/>
            <a:ext cx="9144000" cy="685800"/>
          </a:xfrm>
          <a:prstGeom prst="rect">
            <a:avLst/>
          </a:prstGeom>
          <a:noFill/>
          <a:ln>
            <a:noFill/>
          </a:ln>
        </p:spPr>
        <p:style>
          <a:lnRef idx="3">
            <a:schemeClr val="lt1"/>
          </a:lnRef>
          <a:fillRef idx="1">
            <a:schemeClr val="accent1"/>
          </a:fillRef>
          <a:effectRef idx="1">
            <a:schemeClr val="accent1"/>
          </a:effectRef>
          <a:fontRef idx="minor">
            <a:schemeClr val="lt1"/>
          </a:fontRef>
        </p:style>
        <p:txBody>
          <a:bodyPr anchor="ctr"/>
          <a:lstStyle/>
          <a:p>
            <a:pPr algn="ctr" eaLnBrk="0" hangingPunct="0">
              <a:defRPr/>
            </a:pPr>
            <a:endParaRPr lang="en-US" sz="2800" b="1" i="1" dirty="0">
              <a:latin typeface="+mj-lt"/>
              <a:ea typeface="Tahoma" pitchFamily="34" charset="0"/>
              <a:cs typeface="Tahoma" pitchFamily="34" charset="0"/>
            </a:endParaRPr>
          </a:p>
        </p:txBody>
      </p:sp>
      <p:pic>
        <p:nvPicPr>
          <p:cNvPr id="39942" name="Picture 2"/>
          <p:cNvPicPr>
            <a:picLocks noChangeAspect="1" noChangeArrowheads="1"/>
          </p:cNvPicPr>
          <p:nvPr/>
        </p:nvPicPr>
        <p:blipFill>
          <a:blip r:embed="rId2" cstate="print"/>
          <a:srcRect/>
          <a:stretch>
            <a:fillRect/>
          </a:stretch>
        </p:blipFill>
        <p:spPr bwMode="auto">
          <a:xfrm>
            <a:off x="1331913" y="4763"/>
            <a:ext cx="6408737" cy="6848475"/>
          </a:xfrm>
          <a:prstGeom prst="rect">
            <a:avLst/>
          </a:prstGeom>
          <a:noFill/>
          <a:ln w="9525">
            <a:solidFill>
              <a:schemeClr val="accent1"/>
            </a:solidFill>
            <a:miter lim="800000"/>
            <a:headEnd/>
            <a:tailEnd/>
          </a:ln>
        </p:spPr>
      </p:pic>
      <p:sp>
        <p:nvSpPr>
          <p:cNvPr id="9" name="Title 1"/>
          <p:cNvSpPr txBox="1">
            <a:spLocks/>
          </p:cNvSpPr>
          <p:nvPr/>
        </p:nvSpPr>
        <p:spPr bwMode="auto">
          <a:xfrm rot="16200000">
            <a:off x="-2525713" y="3505200"/>
            <a:ext cx="5876925" cy="828676"/>
          </a:xfrm>
          <a:prstGeom prst="rect">
            <a:avLst/>
          </a:prstGeom>
          <a:noFill/>
          <a:ln w="9525">
            <a:noFill/>
            <a:miter lim="800000"/>
            <a:headEnd/>
            <a:tailEnd/>
          </a:ln>
        </p:spPr>
        <p:txBody>
          <a:bodyPr anchor="ctr"/>
          <a:lstStyle/>
          <a:p>
            <a:pPr algn="ctr">
              <a:defRPr/>
            </a:pPr>
            <a:r>
              <a:rPr lang="id-ID" sz="2800" b="1" dirty="0">
                <a:solidFill>
                  <a:srgbClr val="008000"/>
                </a:solidFill>
                <a:latin typeface="+mj-lt"/>
                <a:ea typeface="+mj-ea"/>
                <a:cs typeface="+mj-cs"/>
                <a:hlinkClick r:id="rId3" action="ppaction://hlinksldjump"/>
              </a:rPr>
              <a:t>Contoh Surat </a:t>
            </a:r>
            <a:r>
              <a:rPr lang="en-US" sz="2800" b="1" dirty="0" err="1">
                <a:solidFill>
                  <a:srgbClr val="008000"/>
                </a:solidFill>
                <a:latin typeface="+mj-lt"/>
                <a:ea typeface="+mj-ea"/>
                <a:cs typeface="+mj-cs"/>
                <a:hlinkClick r:id="rId3" action="ppaction://hlinksldjump"/>
              </a:rPr>
              <a:t>Adend</a:t>
            </a:r>
            <a:r>
              <a:rPr lang="id-ID" sz="2800" b="1" dirty="0">
                <a:solidFill>
                  <a:srgbClr val="008000"/>
                </a:solidFill>
                <a:latin typeface="+mj-lt"/>
                <a:ea typeface="+mj-ea"/>
                <a:cs typeface="+mj-cs"/>
                <a:hlinkClick r:id="rId3" action="ppaction://hlinksldjump"/>
              </a:rPr>
              <a:t>d</a:t>
            </a:r>
            <a:r>
              <a:rPr lang="en-US" sz="2800" b="1" dirty="0">
                <a:solidFill>
                  <a:srgbClr val="008000"/>
                </a:solidFill>
                <a:latin typeface="+mj-lt"/>
                <a:ea typeface="+mj-ea"/>
                <a:cs typeface="+mj-cs"/>
                <a:hlinkClick r:id="rId3" action="ppaction://hlinksldjump"/>
              </a:rPr>
              <a:t>um</a:t>
            </a:r>
            <a:r>
              <a:rPr lang="id-ID" sz="2800" b="1" dirty="0">
                <a:solidFill>
                  <a:srgbClr val="008000"/>
                </a:solidFill>
                <a:latin typeface="+mj-lt"/>
                <a:ea typeface="+mj-ea"/>
                <a:cs typeface="+mj-cs"/>
                <a:hlinkClick r:id="rId3" action="ppaction://hlinksldjump"/>
              </a:rPr>
              <a:t> keterkaitan NPH Awal dengan NPH Addendum</a:t>
            </a:r>
          </a:p>
        </p:txBody>
      </p:sp>
    </p:spTree>
    <p:extLst>
      <p:ext uri="{BB962C8B-B14F-4D97-AF65-F5344CB8AC3E}">
        <p14:creationId xmlns:p14="http://schemas.microsoft.com/office/powerpoint/2010/main" xmlns="" val="193700088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122</a:t>
            </a:fld>
            <a:endParaRPr lang="id-ID">
              <a:solidFill>
                <a:prstClr val="black"/>
              </a:solidFill>
            </a:endParaRPr>
          </a:p>
        </p:txBody>
      </p:sp>
      <p:sp>
        <p:nvSpPr>
          <p:cNvPr id="3" name="TextBox 2"/>
          <p:cNvSpPr txBox="1"/>
          <p:nvPr/>
        </p:nvSpPr>
        <p:spPr>
          <a:xfrm>
            <a:off x="0" y="44450"/>
            <a:ext cx="9144000" cy="954088"/>
          </a:xfrm>
          <a:prstGeom prst="rect">
            <a:avLst/>
          </a:prstGeom>
          <a:solidFill>
            <a:schemeClr val="accent2">
              <a:lumMod val="50000"/>
            </a:schemeClr>
          </a:solidFill>
        </p:spPr>
        <p:txBody>
          <a:bodyPr>
            <a:spAutoFit/>
          </a:bodyPr>
          <a:lstStyle/>
          <a:p>
            <a:pPr marL="457200" indent="-457200" algn="ctr">
              <a:spcBef>
                <a:spcPts val="600"/>
              </a:spcBef>
              <a:defRPr/>
            </a:pPr>
            <a:r>
              <a:rPr lang="en-US" sz="2800" dirty="0" err="1">
                <a:solidFill>
                  <a:schemeClr val="accent6">
                    <a:lumMod val="75000"/>
                  </a:schemeClr>
                </a:solidFill>
              </a:rPr>
              <a:t>Karakteristik</a:t>
            </a:r>
            <a:r>
              <a:rPr lang="en-US" sz="2800" dirty="0">
                <a:solidFill>
                  <a:schemeClr val="accent6">
                    <a:lumMod val="75000"/>
                  </a:schemeClr>
                </a:solidFill>
              </a:rPr>
              <a:t> </a:t>
            </a:r>
            <a:r>
              <a:rPr lang="en-US" sz="2800" dirty="0" err="1">
                <a:solidFill>
                  <a:schemeClr val="accent6">
                    <a:lumMod val="75000"/>
                  </a:schemeClr>
                </a:solidFill>
              </a:rPr>
              <a:t>Penganggaran</a:t>
            </a:r>
            <a:r>
              <a:rPr lang="en-US" sz="2800" dirty="0">
                <a:solidFill>
                  <a:schemeClr val="accent6">
                    <a:lumMod val="75000"/>
                  </a:schemeClr>
                </a:solidFill>
              </a:rPr>
              <a:t> </a:t>
            </a:r>
            <a:r>
              <a:rPr lang="en-US" sz="2800" dirty="0" err="1">
                <a:solidFill>
                  <a:schemeClr val="accent6">
                    <a:lumMod val="75000"/>
                  </a:schemeClr>
                </a:solidFill>
              </a:rPr>
              <a:t>Pilkada</a:t>
            </a:r>
            <a:r>
              <a:rPr lang="en-US" sz="2800" dirty="0">
                <a:solidFill>
                  <a:schemeClr val="accent6">
                    <a:lumMod val="75000"/>
                  </a:schemeClr>
                </a:solidFill>
              </a:rPr>
              <a:t> Yang </a:t>
            </a:r>
            <a:r>
              <a:rPr lang="en-US" sz="2800" dirty="0" err="1">
                <a:solidFill>
                  <a:schemeClr val="accent6">
                    <a:lumMod val="75000"/>
                  </a:schemeClr>
                </a:solidFill>
              </a:rPr>
              <a:t>Dibiayai</a:t>
            </a:r>
            <a:r>
              <a:rPr lang="en-US" sz="2800" dirty="0">
                <a:solidFill>
                  <a:schemeClr val="accent6">
                    <a:lumMod val="75000"/>
                  </a:schemeClr>
                </a:solidFill>
              </a:rPr>
              <a:t>  </a:t>
            </a:r>
            <a:r>
              <a:rPr lang="en-US" sz="2800" dirty="0" err="1">
                <a:solidFill>
                  <a:schemeClr val="accent6">
                    <a:lumMod val="75000"/>
                  </a:schemeClr>
                </a:solidFill>
              </a:rPr>
              <a:t>Belanja</a:t>
            </a:r>
            <a:r>
              <a:rPr lang="en-US" sz="2800" dirty="0">
                <a:solidFill>
                  <a:schemeClr val="accent6">
                    <a:lumMod val="75000"/>
                  </a:schemeClr>
                </a:solidFill>
              </a:rPr>
              <a:t> </a:t>
            </a:r>
            <a:r>
              <a:rPr lang="en-US" sz="2800" dirty="0" err="1">
                <a:solidFill>
                  <a:schemeClr val="accent6">
                    <a:lumMod val="75000"/>
                  </a:schemeClr>
                </a:solidFill>
              </a:rPr>
              <a:t>Hibah</a:t>
            </a:r>
            <a:r>
              <a:rPr lang="en-US" sz="2800" dirty="0">
                <a:solidFill>
                  <a:schemeClr val="accent6">
                    <a:lumMod val="75000"/>
                  </a:schemeClr>
                </a:solidFill>
              </a:rPr>
              <a:t> APBD </a:t>
            </a:r>
            <a:r>
              <a:rPr lang="en-US" sz="2800" dirty="0" err="1">
                <a:solidFill>
                  <a:schemeClr val="accent6">
                    <a:lumMod val="75000"/>
                  </a:schemeClr>
                </a:solidFill>
              </a:rPr>
              <a:t>Sesuai</a:t>
            </a:r>
            <a:r>
              <a:rPr lang="en-US" sz="2800" dirty="0">
                <a:solidFill>
                  <a:schemeClr val="accent6">
                    <a:lumMod val="75000"/>
                  </a:schemeClr>
                </a:solidFill>
              </a:rPr>
              <a:t> </a:t>
            </a:r>
            <a:r>
              <a:rPr lang="en-US" sz="2800" dirty="0" err="1">
                <a:solidFill>
                  <a:schemeClr val="accent6">
                    <a:lumMod val="75000"/>
                  </a:schemeClr>
                </a:solidFill>
              </a:rPr>
              <a:t>Permendagri</a:t>
            </a:r>
            <a:r>
              <a:rPr lang="en-US" sz="2800" dirty="0">
                <a:solidFill>
                  <a:schemeClr val="accent6">
                    <a:lumMod val="75000"/>
                  </a:schemeClr>
                </a:solidFill>
              </a:rPr>
              <a:t> 44 </a:t>
            </a:r>
            <a:r>
              <a:rPr lang="en-US" sz="2800" dirty="0" err="1">
                <a:solidFill>
                  <a:schemeClr val="accent6">
                    <a:lumMod val="75000"/>
                  </a:schemeClr>
                </a:solidFill>
              </a:rPr>
              <a:t>jo</a:t>
            </a:r>
            <a:r>
              <a:rPr lang="en-US" sz="2800" dirty="0">
                <a:solidFill>
                  <a:schemeClr val="accent6">
                    <a:lumMod val="75000"/>
                  </a:schemeClr>
                </a:solidFill>
              </a:rPr>
              <a:t> 51/2015   </a:t>
            </a:r>
          </a:p>
        </p:txBody>
      </p:sp>
      <p:sp>
        <p:nvSpPr>
          <p:cNvPr id="4" name="Rectangle 3"/>
          <p:cNvSpPr/>
          <p:nvPr/>
        </p:nvSpPr>
        <p:spPr>
          <a:xfrm>
            <a:off x="395288" y="981075"/>
            <a:ext cx="8497887" cy="5492750"/>
          </a:xfrm>
          <a:prstGeom prst="rect">
            <a:avLst/>
          </a:prstGeom>
          <a:solidFill>
            <a:schemeClr val="accent6">
              <a:lumMod val="20000"/>
              <a:lumOff val="80000"/>
            </a:schemeClr>
          </a:solidFill>
        </p:spPr>
        <p:txBody>
          <a:bodyPr>
            <a:spAutoFit/>
          </a:bodyPr>
          <a:lstStyle/>
          <a:p>
            <a:pPr marL="457200" indent="-457200" algn="just">
              <a:spcBef>
                <a:spcPts val="600"/>
              </a:spcBef>
              <a:buFont typeface="+mj-lt"/>
              <a:buAutoNum type="arabicPeriod"/>
              <a:defRPr/>
            </a:pPr>
            <a:r>
              <a:rPr lang="en-US" sz="2400" dirty="0">
                <a:latin typeface="+mn-lt"/>
              </a:rPr>
              <a:t>Batas </a:t>
            </a:r>
            <a:r>
              <a:rPr lang="en-US" sz="2400" dirty="0" err="1">
                <a:latin typeface="+mn-lt"/>
              </a:rPr>
              <a:t>Tertinggi</a:t>
            </a:r>
            <a:r>
              <a:rPr lang="en-US" sz="2400" dirty="0">
                <a:latin typeface="+mn-lt"/>
              </a:rPr>
              <a:t> </a:t>
            </a:r>
            <a:r>
              <a:rPr lang="en-US" sz="2400" dirty="0" err="1">
                <a:latin typeface="+mn-lt"/>
              </a:rPr>
              <a:t>Indeks</a:t>
            </a:r>
            <a:r>
              <a:rPr lang="en-US" sz="2400" dirty="0">
                <a:latin typeface="+mn-lt"/>
              </a:rPr>
              <a:t> </a:t>
            </a:r>
            <a:r>
              <a:rPr lang="en-US" sz="2400" dirty="0" err="1">
                <a:latin typeface="+mn-lt"/>
              </a:rPr>
              <a:t>Satuan</a:t>
            </a:r>
            <a:r>
              <a:rPr lang="en-US" sz="2400" dirty="0">
                <a:latin typeface="+mn-lt"/>
              </a:rPr>
              <a:t> </a:t>
            </a:r>
            <a:r>
              <a:rPr lang="en-US" sz="2400" dirty="0" err="1">
                <a:latin typeface="+mn-lt"/>
              </a:rPr>
              <a:t>Harga</a:t>
            </a:r>
            <a:r>
              <a:rPr lang="en-US" sz="2400" dirty="0">
                <a:latin typeface="+mn-lt"/>
              </a:rPr>
              <a:t> </a:t>
            </a:r>
            <a:r>
              <a:rPr lang="en-US" sz="2400" dirty="0" err="1">
                <a:latin typeface="+mn-lt"/>
              </a:rPr>
              <a:t>mengacu</a:t>
            </a:r>
            <a:r>
              <a:rPr lang="en-US" sz="2400" dirty="0">
                <a:latin typeface="+mn-lt"/>
              </a:rPr>
              <a:t> </a:t>
            </a:r>
            <a:r>
              <a:rPr lang="en-US" sz="2400" dirty="0" err="1">
                <a:latin typeface="+mn-lt"/>
              </a:rPr>
              <a:t>pada</a:t>
            </a:r>
            <a:r>
              <a:rPr lang="en-US" sz="2400" dirty="0">
                <a:latin typeface="+mn-lt"/>
              </a:rPr>
              <a:t> APBN </a:t>
            </a:r>
            <a:r>
              <a:rPr lang="en-US" sz="2400" dirty="0" err="1">
                <a:latin typeface="+mn-lt"/>
              </a:rPr>
              <a:t>sesuai</a:t>
            </a:r>
            <a:r>
              <a:rPr lang="en-US" sz="2400" dirty="0">
                <a:latin typeface="+mn-lt"/>
              </a:rPr>
              <a:t> PMK no.: 53/PMK.02/2014 </a:t>
            </a:r>
            <a:r>
              <a:rPr lang="en-US" sz="2400" dirty="0" err="1">
                <a:latin typeface="+mn-lt"/>
              </a:rPr>
              <a:t>jo</a:t>
            </a:r>
            <a:r>
              <a:rPr lang="en-US" sz="2400" dirty="0">
                <a:latin typeface="+mn-lt"/>
              </a:rPr>
              <a:t> PMK No. :57/PMK.02/2015  yang </a:t>
            </a:r>
            <a:r>
              <a:rPr lang="en-US" sz="2400" dirty="0" err="1">
                <a:latin typeface="+mn-lt"/>
              </a:rPr>
              <a:t>selanjutnya</a:t>
            </a:r>
            <a:r>
              <a:rPr lang="en-US" sz="2400" dirty="0">
                <a:latin typeface="+mn-lt"/>
              </a:rPr>
              <a:t> </a:t>
            </a:r>
            <a:r>
              <a:rPr lang="en-US" sz="2400" dirty="0" err="1">
                <a:latin typeface="+mn-lt"/>
              </a:rPr>
              <a:t>ditetapkan</a:t>
            </a:r>
            <a:r>
              <a:rPr lang="en-US" sz="2400" dirty="0">
                <a:latin typeface="+mn-lt"/>
              </a:rPr>
              <a:t> </a:t>
            </a:r>
            <a:r>
              <a:rPr lang="en-US" sz="2400" dirty="0" err="1">
                <a:latin typeface="+mn-lt"/>
              </a:rPr>
              <a:t>dalam</a:t>
            </a:r>
            <a:r>
              <a:rPr lang="en-US" sz="2400" dirty="0">
                <a:latin typeface="+mn-lt"/>
              </a:rPr>
              <a:t> SK </a:t>
            </a:r>
            <a:r>
              <a:rPr lang="en-US" sz="2400" dirty="0" err="1">
                <a:latin typeface="+mn-lt"/>
              </a:rPr>
              <a:t>Bupati</a:t>
            </a:r>
            <a:r>
              <a:rPr lang="en-US" sz="2400" dirty="0">
                <a:latin typeface="+mn-lt"/>
              </a:rPr>
              <a:t>/</a:t>
            </a:r>
            <a:r>
              <a:rPr lang="en-US" sz="2400" dirty="0" err="1">
                <a:latin typeface="+mn-lt"/>
              </a:rPr>
              <a:t>Walikota</a:t>
            </a:r>
            <a:r>
              <a:rPr lang="en-US" sz="2400" dirty="0">
                <a:latin typeface="+mn-lt"/>
              </a:rPr>
              <a:t>;</a:t>
            </a:r>
          </a:p>
          <a:p>
            <a:pPr marL="457200" indent="-457200" algn="just">
              <a:spcBef>
                <a:spcPts val="600"/>
              </a:spcBef>
              <a:buFont typeface="+mj-lt"/>
              <a:buAutoNum type="arabicPeriod"/>
              <a:defRPr/>
            </a:pPr>
            <a:r>
              <a:rPr lang="en-US" sz="2400" dirty="0" err="1">
                <a:latin typeface="+mn-lt"/>
              </a:rPr>
              <a:t>Penetapan</a:t>
            </a:r>
            <a:r>
              <a:rPr lang="en-US" sz="2400" dirty="0">
                <a:latin typeface="+mn-lt"/>
              </a:rPr>
              <a:t> </a:t>
            </a:r>
            <a:r>
              <a:rPr lang="en-US" sz="2400" dirty="0" err="1">
                <a:latin typeface="+mn-lt"/>
              </a:rPr>
              <a:t>Harga</a:t>
            </a:r>
            <a:r>
              <a:rPr lang="en-US" sz="2400" dirty="0">
                <a:latin typeface="+mn-lt"/>
              </a:rPr>
              <a:t> </a:t>
            </a:r>
            <a:r>
              <a:rPr lang="en-US" sz="2400" dirty="0" err="1">
                <a:latin typeface="+mn-lt"/>
              </a:rPr>
              <a:t>Satuan</a:t>
            </a:r>
            <a:r>
              <a:rPr lang="en-US" sz="2400" dirty="0">
                <a:latin typeface="+mn-lt"/>
              </a:rPr>
              <a:t> </a:t>
            </a:r>
            <a:r>
              <a:rPr lang="en-US" sz="2400" dirty="0" err="1">
                <a:latin typeface="+mn-lt"/>
              </a:rPr>
              <a:t>oleh</a:t>
            </a:r>
            <a:r>
              <a:rPr lang="en-US" sz="2400" dirty="0">
                <a:latin typeface="+mn-lt"/>
              </a:rPr>
              <a:t> </a:t>
            </a:r>
            <a:r>
              <a:rPr lang="en-US" sz="2400" dirty="0" err="1">
                <a:latin typeface="+mn-lt"/>
              </a:rPr>
              <a:t>Bupati</a:t>
            </a:r>
            <a:r>
              <a:rPr lang="en-US" sz="2400" dirty="0">
                <a:latin typeface="+mn-lt"/>
              </a:rPr>
              <a:t>/</a:t>
            </a:r>
            <a:r>
              <a:rPr lang="en-US" sz="2400" dirty="0" err="1">
                <a:latin typeface="+mn-lt"/>
              </a:rPr>
              <a:t>Walikota</a:t>
            </a:r>
            <a:r>
              <a:rPr lang="en-US" sz="2400" dirty="0">
                <a:latin typeface="+mn-lt"/>
              </a:rPr>
              <a:t> </a:t>
            </a:r>
            <a:r>
              <a:rPr lang="en-US" sz="2400" dirty="0" err="1">
                <a:latin typeface="+mn-lt"/>
              </a:rPr>
              <a:t>terutama</a:t>
            </a:r>
            <a:r>
              <a:rPr lang="en-US" sz="2400" dirty="0">
                <a:latin typeface="+mn-lt"/>
              </a:rPr>
              <a:t> </a:t>
            </a:r>
            <a:r>
              <a:rPr lang="en-US" sz="2400" dirty="0" err="1">
                <a:latin typeface="+mn-lt"/>
              </a:rPr>
              <a:t>untuk</a:t>
            </a:r>
            <a:r>
              <a:rPr lang="en-US" sz="2400" dirty="0">
                <a:latin typeface="+mn-lt"/>
              </a:rPr>
              <a:t> </a:t>
            </a:r>
            <a:r>
              <a:rPr lang="en-US" sz="2400" dirty="0" err="1">
                <a:latin typeface="+mn-lt"/>
              </a:rPr>
              <a:t>mengakomodasi</a:t>
            </a:r>
            <a:r>
              <a:rPr lang="en-US" sz="2400" dirty="0">
                <a:latin typeface="+mn-lt"/>
              </a:rPr>
              <a:t> </a:t>
            </a:r>
            <a:r>
              <a:rPr lang="en-US" sz="2400" dirty="0" err="1">
                <a:latin typeface="+mn-lt"/>
              </a:rPr>
              <a:t>kemampuan</a:t>
            </a:r>
            <a:r>
              <a:rPr lang="en-US" sz="2400" dirty="0">
                <a:latin typeface="+mn-lt"/>
              </a:rPr>
              <a:t> </a:t>
            </a:r>
            <a:r>
              <a:rPr lang="en-US" sz="2400" dirty="0" err="1">
                <a:latin typeface="+mn-lt"/>
              </a:rPr>
              <a:t>masing</a:t>
            </a:r>
            <a:r>
              <a:rPr lang="en-US" sz="2400" dirty="0">
                <a:latin typeface="+mn-lt"/>
              </a:rPr>
              <a:t> </a:t>
            </a:r>
            <a:r>
              <a:rPr lang="en-US" sz="2400" dirty="0" err="1">
                <a:latin typeface="+mn-lt"/>
              </a:rPr>
              <a:t>masing</a:t>
            </a:r>
            <a:r>
              <a:rPr lang="en-US" sz="2400" dirty="0">
                <a:latin typeface="+mn-lt"/>
              </a:rPr>
              <a:t> </a:t>
            </a:r>
            <a:r>
              <a:rPr lang="en-US" sz="2400" dirty="0" err="1">
                <a:latin typeface="+mn-lt"/>
              </a:rPr>
              <a:t>Pemda</a:t>
            </a:r>
            <a:r>
              <a:rPr lang="en-US" sz="2400" dirty="0">
                <a:latin typeface="+mn-lt"/>
              </a:rPr>
              <a:t>. </a:t>
            </a:r>
            <a:r>
              <a:rPr lang="en-US" sz="2400" dirty="0" err="1">
                <a:latin typeface="+mn-lt"/>
              </a:rPr>
              <a:t>Dengan</a:t>
            </a:r>
            <a:r>
              <a:rPr lang="en-US" sz="2400" dirty="0">
                <a:latin typeface="+mn-lt"/>
              </a:rPr>
              <a:t> </a:t>
            </a:r>
            <a:r>
              <a:rPr lang="en-US" sz="2400" dirty="0" err="1">
                <a:latin typeface="+mn-lt"/>
              </a:rPr>
              <a:t>demikian</a:t>
            </a:r>
            <a:r>
              <a:rPr lang="en-US" sz="2400" dirty="0">
                <a:latin typeface="+mn-lt"/>
              </a:rPr>
              <a:t>, honor </a:t>
            </a:r>
            <a:r>
              <a:rPr lang="en-US" sz="2400" dirty="0" err="1">
                <a:latin typeface="+mn-lt"/>
              </a:rPr>
              <a:t>bulanan</a:t>
            </a:r>
            <a:r>
              <a:rPr lang="en-US" sz="2400" dirty="0">
                <a:latin typeface="+mn-lt"/>
              </a:rPr>
              <a:t> </a:t>
            </a:r>
            <a:r>
              <a:rPr lang="en-US" sz="2400" dirty="0" err="1">
                <a:latin typeface="+mn-lt"/>
              </a:rPr>
              <a:t>untuk</a:t>
            </a:r>
            <a:r>
              <a:rPr lang="en-US" sz="2400" dirty="0">
                <a:latin typeface="+mn-lt"/>
              </a:rPr>
              <a:t> </a:t>
            </a:r>
            <a:r>
              <a:rPr lang="en-US" sz="2400" dirty="0" err="1">
                <a:latin typeface="+mn-lt"/>
              </a:rPr>
              <a:t>Komisioner</a:t>
            </a:r>
            <a:r>
              <a:rPr lang="en-US" sz="2400" dirty="0">
                <a:latin typeface="+mn-lt"/>
              </a:rPr>
              <a:t> </a:t>
            </a:r>
            <a:r>
              <a:rPr lang="en-US" sz="2400" dirty="0" err="1">
                <a:latin typeface="+mn-lt"/>
              </a:rPr>
              <a:t>ataupun</a:t>
            </a:r>
            <a:r>
              <a:rPr lang="en-US" sz="2400" dirty="0">
                <a:latin typeface="+mn-lt"/>
              </a:rPr>
              <a:t> KPA/PPK/ </a:t>
            </a:r>
            <a:r>
              <a:rPr lang="en-US" sz="2400" dirty="0" err="1">
                <a:latin typeface="+mn-lt"/>
              </a:rPr>
              <a:t>berbeda</a:t>
            </a:r>
            <a:r>
              <a:rPr lang="en-US" sz="2400" dirty="0">
                <a:latin typeface="+mn-lt"/>
              </a:rPr>
              <a:t> </a:t>
            </a:r>
            <a:r>
              <a:rPr lang="en-US" sz="2400" dirty="0" err="1">
                <a:latin typeface="+mn-lt"/>
              </a:rPr>
              <a:t>satu</a:t>
            </a:r>
            <a:r>
              <a:rPr lang="en-US" sz="2400" dirty="0">
                <a:latin typeface="+mn-lt"/>
              </a:rPr>
              <a:t> KPUD </a:t>
            </a:r>
            <a:r>
              <a:rPr lang="en-US" sz="2400" dirty="0" err="1">
                <a:latin typeface="+mn-lt"/>
              </a:rPr>
              <a:t>dengan</a:t>
            </a:r>
            <a:r>
              <a:rPr lang="en-US" sz="2400" dirty="0">
                <a:latin typeface="+mn-lt"/>
              </a:rPr>
              <a:t> KPUD yang lain;  </a:t>
            </a:r>
          </a:p>
          <a:p>
            <a:pPr marL="457200" indent="-457200" algn="just">
              <a:spcBef>
                <a:spcPts val="600"/>
              </a:spcBef>
              <a:buFont typeface="+mj-lt"/>
              <a:buAutoNum type="arabicPeriod"/>
              <a:defRPr/>
            </a:pPr>
            <a:r>
              <a:rPr lang="en-US" sz="2400" dirty="0" err="1">
                <a:latin typeface="+mn-lt"/>
              </a:rPr>
              <a:t>Komisioner</a:t>
            </a:r>
            <a:r>
              <a:rPr lang="en-US" sz="2400" dirty="0">
                <a:latin typeface="+mn-lt"/>
              </a:rPr>
              <a:t> </a:t>
            </a:r>
            <a:r>
              <a:rPr lang="en-US" sz="2400" dirty="0" err="1">
                <a:latin typeface="+mn-lt"/>
              </a:rPr>
              <a:t>tidak</a:t>
            </a:r>
            <a:r>
              <a:rPr lang="en-US" sz="2400" dirty="0">
                <a:latin typeface="+mn-lt"/>
              </a:rPr>
              <a:t> </a:t>
            </a:r>
            <a:r>
              <a:rPr lang="en-US" sz="2400" dirty="0" err="1">
                <a:latin typeface="+mn-lt"/>
              </a:rPr>
              <a:t>diperkenankan</a:t>
            </a:r>
            <a:r>
              <a:rPr lang="en-US" sz="2400" dirty="0">
                <a:latin typeface="+mn-lt"/>
              </a:rPr>
              <a:t> </a:t>
            </a:r>
            <a:r>
              <a:rPr lang="en-US" sz="2400" dirty="0" err="1">
                <a:latin typeface="+mn-lt"/>
              </a:rPr>
              <a:t>menerima</a:t>
            </a:r>
            <a:r>
              <a:rPr lang="en-US" sz="2400" dirty="0">
                <a:latin typeface="+mn-lt"/>
              </a:rPr>
              <a:t> honor </a:t>
            </a:r>
            <a:r>
              <a:rPr lang="en-US" sz="2400" dirty="0" err="1">
                <a:latin typeface="+mn-lt"/>
              </a:rPr>
              <a:t>Pokja</a:t>
            </a:r>
            <a:r>
              <a:rPr lang="en-US" sz="2400" dirty="0">
                <a:latin typeface="+mn-lt"/>
              </a:rPr>
              <a:t> </a:t>
            </a:r>
            <a:r>
              <a:rPr lang="en-US" sz="2400" dirty="0" err="1">
                <a:latin typeface="+mn-lt"/>
              </a:rPr>
              <a:t>di</a:t>
            </a:r>
            <a:r>
              <a:rPr lang="en-US" sz="2400" dirty="0">
                <a:latin typeface="+mn-lt"/>
              </a:rPr>
              <a:t> </a:t>
            </a:r>
            <a:r>
              <a:rPr lang="en-US" sz="2400" dirty="0" err="1">
                <a:latin typeface="+mn-lt"/>
              </a:rPr>
              <a:t>luar</a:t>
            </a:r>
            <a:r>
              <a:rPr lang="en-US" sz="2400" dirty="0">
                <a:latin typeface="+mn-lt"/>
              </a:rPr>
              <a:t> </a:t>
            </a:r>
            <a:r>
              <a:rPr lang="en-US" sz="2400" dirty="0" err="1">
                <a:latin typeface="+mn-lt"/>
              </a:rPr>
              <a:t>gaji</a:t>
            </a:r>
            <a:r>
              <a:rPr lang="en-US" sz="2400" dirty="0">
                <a:latin typeface="+mn-lt"/>
              </a:rPr>
              <a:t>/honor </a:t>
            </a:r>
            <a:r>
              <a:rPr lang="en-US" sz="2400" dirty="0" err="1">
                <a:latin typeface="+mn-lt"/>
              </a:rPr>
              <a:t>bulanan</a:t>
            </a:r>
            <a:r>
              <a:rPr lang="en-US" sz="2400" dirty="0">
                <a:latin typeface="+mn-lt"/>
              </a:rPr>
              <a:t> ( 12 </a:t>
            </a:r>
            <a:r>
              <a:rPr lang="en-US" sz="2400" dirty="0" err="1">
                <a:latin typeface="+mn-lt"/>
              </a:rPr>
              <a:t>bulan</a:t>
            </a:r>
            <a:r>
              <a:rPr lang="en-US" sz="2400" dirty="0">
                <a:latin typeface="+mn-lt"/>
              </a:rPr>
              <a:t>) yang </a:t>
            </a:r>
            <a:r>
              <a:rPr lang="en-US" sz="2400" dirty="0" err="1">
                <a:latin typeface="+mn-lt"/>
              </a:rPr>
              <a:t>ada</a:t>
            </a:r>
            <a:r>
              <a:rPr lang="en-US" sz="2400" dirty="0">
                <a:latin typeface="+mn-lt"/>
              </a:rPr>
              <a:t> </a:t>
            </a:r>
            <a:r>
              <a:rPr lang="en-US" sz="2400" dirty="0" err="1">
                <a:latin typeface="+mn-lt"/>
              </a:rPr>
              <a:t>kaitannya</a:t>
            </a:r>
            <a:r>
              <a:rPr lang="en-US" sz="2400" dirty="0">
                <a:latin typeface="+mn-lt"/>
              </a:rPr>
              <a:t> </a:t>
            </a:r>
            <a:r>
              <a:rPr lang="en-US" sz="2400" dirty="0" err="1">
                <a:latin typeface="+mn-lt"/>
              </a:rPr>
              <a:t>dengan</a:t>
            </a:r>
            <a:r>
              <a:rPr lang="en-US" sz="2400" dirty="0">
                <a:latin typeface="+mn-lt"/>
              </a:rPr>
              <a:t> </a:t>
            </a:r>
            <a:r>
              <a:rPr lang="en-US" sz="2400" dirty="0" err="1">
                <a:latin typeface="+mn-lt"/>
              </a:rPr>
              <a:t>penugasannya</a:t>
            </a:r>
            <a:r>
              <a:rPr lang="en-US" sz="2400" dirty="0">
                <a:latin typeface="+mn-lt"/>
              </a:rPr>
              <a:t> </a:t>
            </a:r>
            <a:r>
              <a:rPr lang="en-US" sz="2400" dirty="0" err="1">
                <a:latin typeface="+mn-lt"/>
              </a:rPr>
              <a:t>dalam</a:t>
            </a:r>
            <a:r>
              <a:rPr lang="en-US" sz="2400" dirty="0">
                <a:latin typeface="+mn-lt"/>
              </a:rPr>
              <a:t> </a:t>
            </a:r>
            <a:r>
              <a:rPr lang="en-US" sz="2400" dirty="0" err="1">
                <a:latin typeface="+mn-lt"/>
              </a:rPr>
              <a:t>rangka</a:t>
            </a:r>
            <a:r>
              <a:rPr lang="en-US" sz="2400" dirty="0">
                <a:latin typeface="+mn-lt"/>
              </a:rPr>
              <a:t> </a:t>
            </a:r>
            <a:r>
              <a:rPr lang="en-US" sz="2400" dirty="0" err="1">
                <a:latin typeface="+mn-lt"/>
              </a:rPr>
              <a:t>Pilkada</a:t>
            </a:r>
            <a:r>
              <a:rPr lang="en-US" sz="2400" dirty="0">
                <a:latin typeface="+mn-lt"/>
              </a:rPr>
              <a:t>. </a:t>
            </a:r>
            <a:r>
              <a:rPr lang="en-US" sz="2400" dirty="0" err="1">
                <a:latin typeface="+mn-lt"/>
              </a:rPr>
              <a:t>Namun</a:t>
            </a:r>
            <a:r>
              <a:rPr lang="en-US" sz="2400" dirty="0">
                <a:latin typeface="+mn-lt"/>
              </a:rPr>
              <a:t> </a:t>
            </a:r>
            <a:r>
              <a:rPr lang="en-US" sz="2400" dirty="0" err="1">
                <a:latin typeface="+mn-lt"/>
              </a:rPr>
              <a:t>Komisoner</a:t>
            </a:r>
            <a:r>
              <a:rPr lang="en-US" sz="2400" dirty="0">
                <a:latin typeface="+mn-lt"/>
              </a:rPr>
              <a:t> </a:t>
            </a:r>
            <a:r>
              <a:rPr lang="en-US" sz="2400" dirty="0" err="1">
                <a:latin typeface="+mn-lt"/>
              </a:rPr>
              <a:t>dapat</a:t>
            </a:r>
            <a:r>
              <a:rPr lang="en-US" sz="2400" dirty="0">
                <a:latin typeface="+mn-lt"/>
              </a:rPr>
              <a:t> </a:t>
            </a:r>
            <a:r>
              <a:rPr lang="en-US" sz="2400" dirty="0" err="1">
                <a:latin typeface="+mn-lt"/>
              </a:rPr>
              <a:t>menjadi</a:t>
            </a:r>
            <a:r>
              <a:rPr lang="en-US" sz="2400" dirty="0">
                <a:latin typeface="+mn-lt"/>
              </a:rPr>
              <a:t> </a:t>
            </a:r>
            <a:r>
              <a:rPr lang="en-US" sz="2400" dirty="0" err="1">
                <a:latin typeface="+mn-lt"/>
              </a:rPr>
              <a:t>anggota</a:t>
            </a:r>
            <a:r>
              <a:rPr lang="en-US" sz="2400" dirty="0">
                <a:latin typeface="+mn-lt"/>
              </a:rPr>
              <a:t> </a:t>
            </a:r>
            <a:r>
              <a:rPr lang="en-US" sz="2400" dirty="0" err="1">
                <a:latin typeface="+mn-lt"/>
              </a:rPr>
              <a:t>Pokja</a:t>
            </a:r>
            <a:r>
              <a:rPr lang="en-US" sz="2400" dirty="0">
                <a:latin typeface="+mn-lt"/>
              </a:rPr>
              <a:t>.</a:t>
            </a:r>
          </a:p>
          <a:p>
            <a:pPr marL="457200" indent="-457200" algn="just">
              <a:spcBef>
                <a:spcPts val="600"/>
              </a:spcBef>
              <a:buFont typeface="+mj-lt"/>
              <a:buAutoNum type="arabicPeriod"/>
              <a:defRPr/>
            </a:pPr>
            <a:r>
              <a:rPr lang="en-US" sz="2400" dirty="0">
                <a:latin typeface="+mn-lt"/>
              </a:rPr>
              <a:t>Non </a:t>
            </a:r>
            <a:r>
              <a:rPr lang="en-US" sz="2400" dirty="0" err="1">
                <a:latin typeface="+mn-lt"/>
              </a:rPr>
              <a:t>Komisioner</a:t>
            </a:r>
            <a:r>
              <a:rPr lang="en-US" sz="2400" dirty="0">
                <a:latin typeface="+mn-lt"/>
              </a:rPr>
              <a:t> </a:t>
            </a:r>
            <a:r>
              <a:rPr lang="en-US" sz="2400" dirty="0" err="1">
                <a:latin typeface="+mn-lt"/>
              </a:rPr>
              <a:t>diperkenankan</a:t>
            </a:r>
            <a:r>
              <a:rPr lang="en-US" sz="2400" dirty="0">
                <a:latin typeface="+mn-lt"/>
              </a:rPr>
              <a:t> </a:t>
            </a:r>
            <a:r>
              <a:rPr lang="en-US" sz="2400" dirty="0" err="1">
                <a:latin typeface="+mn-lt"/>
              </a:rPr>
              <a:t>menerima</a:t>
            </a:r>
            <a:r>
              <a:rPr lang="en-US" sz="2400" dirty="0">
                <a:latin typeface="+mn-lt"/>
              </a:rPr>
              <a:t> honor </a:t>
            </a:r>
            <a:r>
              <a:rPr lang="en-US" sz="2400" dirty="0" err="1">
                <a:latin typeface="+mn-lt"/>
              </a:rPr>
              <a:t>pokja</a:t>
            </a:r>
            <a:r>
              <a:rPr lang="en-US" sz="2400" dirty="0">
                <a:latin typeface="+mn-lt"/>
              </a:rPr>
              <a:t> </a:t>
            </a:r>
            <a:r>
              <a:rPr lang="en-US" sz="2400" dirty="0" err="1">
                <a:latin typeface="+mn-lt"/>
              </a:rPr>
              <a:t>sepanjang</a:t>
            </a:r>
            <a:r>
              <a:rPr lang="en-US" sz="2400" dirty="0">
                <a:latin typeface="+mn-lt"/>
              </a:rPr>
              <a:t> </a:t>
            </a:r>
            <a:r>
              <a:rPr lang="en-US" sz="2400" dirty="0" err="1">
                <a:latin typeface="+mn-lt"/>
              </a:rPr>
              <a:t>memang</a:t>
            </a:r>
            <a:r>
              <a:rPr lang="en-US" sz="2400" dirty="0">
                <a:latin typeface="+mn-lt"/>
              </a:rPr>
              <a:t> </a:t>
            </a:r>
            <a:r>
              <a:rPr lang="en-US" sz="2400" dirty="0" err="1">
                <a:latin typeface="+mn-lt"/>
              </a:rPr>
              <a:t>belum</a:t>
            </a:r>
            <a:r>
              <a:rPr lang="en-US" sz="2400" dirty="0">
                <a:latin typeface="+mn-lt"/>
              </a:rPr>
              <a:t> </a:t>
            </a:r>
            <a:r>
              <a:rPr lang="en-US" sz="2400" dirty="0" err="1">
                <a:latin typeface="+mn-lt"/>
              </a:rPr>
              <a:t>menerima</a:t>
            </a:r>
            <a:r>
              <a:rPr lang="en-US" sz="2400" dirty="0">
                <a:latin typeface="+mn-lt"/>
              </a:rPr>
              <a:t> honor </a:t>
            </a:r>
            <a:r>
              <a:rPr lang="en-US" sz="2400" dirty="0" err="1">
                <a:latin typeface="+mn-lt"/>
              </a:rPr>
              <a:t>bulanan</a:t>
            </a:r>
            <a:r>
              <a:rPr lang="en-US" sz="2400" dirty="0">
                <a:latin typeface="+mn-lt"/>
              </a:rPr>
              <a:t>.</a:t>
            </a:r>
          </a:p>
        </p:txBody>
      </p:sp>
    </p:spTree>
    <p:extLst>
      <p:ext uri="{BB962C8B-B14F-4D97-AF65-F5344CB8AC3E}">
        <p14:creationId xmlns:p14="http://schemas.microsoft.com/office/powerpoint/2010/main" xmlns="" val="248317975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123</a:t>
            </a:fld>
            <a:endParaRPr lang="id-ID">
              <a:solidFill>
                <a:prstClr val="black"/>
              </a:solidFill>
            </a:endParaRPr>
          </a:p>
        </p:txBody>
      </p:sp>
      <p:sp>
        <p:nvSpPr>
          <p:cNvPr id="3" name="TextBox 2"/>
          <p:cNvSpPr txBox="1"/>
          <p:nvPr/>
        </p:nvSpPr>
        <p:spPr>
          <a:xfrm>
            <a:off x="0" y="44450"/>
            <a:ext cx="9144000" cy="954088"/>
          </a:xfrm>
          <a:prstGeom prst="rect">
            <a:avLst/>
          </a:prstGeom>
          <a:solidFill>
            <a:schemeClr val="accent2">
              <a:lumMod val="50000"/>
            </a:schemeClr>
          </a:solidFill>
        </p:spPr>
        <p:txBody>
          <a:bodyPr>
            <a:spAutoFit/>
          </a:bodyPr>
          <a:lstStyle/>
          <a:p>
            <a:pPr marL="457200" indent="-457200" algn="ctr">
              <a:spcBef>
                <a:spcPts val="600"/>
              </a:spcBef>
              <a:defRPr/>
            </a:pPr>
            <a:r>
              <a:rPr lang="en-US" sz="2800" dirty="0" err="1">
                <a:solidFill>
                  <a:schemeClr val="accent6">
                    <a:lumMod val="75000"/>
                  </a:schemeClr>
                </a:solidFill>
              </a:rPr>
              <a:t>Implikasi</a:t>
            </a:r>
            <a:r>
              <a:rPr lang="en-US" sz="2800" dirty="0">
                <a:solidFill>
                  <a:schemeClr val="accent6">
                    <a:lumMod val="75000"/>
                  </a:schemeClr>
                </a:solidFill>
              </a:rPr>
              <a:t> </a:t>
            </a:r>
            <a:r>
              <a:rPr lang="en-US" sz="2800" dirty="0" err="1">
                <a:solidFill>
                  <a:schemeClr val="accent6">
                    <a:lumMod val="75000"/>
                  </a:schemeClr>
                </a:solidFill>
              </a:rPr>
              <a:t>Perubahan</a:t>
            </a:r>
            <a:r>
              <a:rPr lang="en-US" sz="2800" dirty="0">
                <a:solidFill>
                  <a:schemeClr val="accent6">
                    <a:lumMod val="75000"/>
                  </a:schemeClr>
                </a:solidFill>
              </a:rPr>
              <a:t> Status Dana </a:t>
            </a:r>
            <a:r>
              <a:rPr lang="en-US" sz="2800" dirty="0" err="1">
                <a:solidFill>
                  <a:schemeClr val="accent6">
                    <a:lumMod val="75000"/>
                  </a:schemeClr>
                </a:solidFill>
              </a:rPr>
              <a:t>Pilkada</a:t>
            </a:r>
            <a:r>
              <a:rPr lang="en-US" sz="2800" dirty="0">
                <a:solidFill>
                  <a:schemeClr val="accent6">
                    <a:lumMod val="75000"/>
                  </a:schemeClr>
                </a:solidFill>
              </a:rPr>
              <a:t> </a:t>
            </a:r>
            <a:r>
              <a:rPr lang="en-US" sz="2800" dirty="0" err="1">
                <a:solidFill>
                  <a:schemeClr val="accent6">
                    <a:lumMod val="75000"/>
                  </a:schemeClr>
                </a:solidFill>
              </a:rPr>
              <a:t>Terhadap</a:t>
            </a:r>
            <a:r>
              <a:rPr lang="en-US" sz="2800" dirty="0">
                <a:solidFill>
                  <a:schemeClr val="accent6">
                    <a:lumMod val="75000"/>
                  </a:schemeClr>
                </a:solidFill>
              </a:rPr>
              <a:t> </a:t>
            </a:r>
            <a:r>
              <a:rPr lang="en-US" sz="2800" dirty="0" err="1">
                <a:solidFill>
                  <a:schemeClr val="accent6">
                    <a:lumMod val="75000"/>
                  </a:schemeClr>
                </a:solidFill>
              </a:rPr>
              <a:t>Pertanggungjawabannya</a:t>
            </a:r>
            <a:r>
              <a:rPr lang="en-US" sz="2800" dirty="0">
                <a:solidFill>
                  <a:schemeClr val="accent6">
                    <a:lumMod val="75000"/>
                  </a:schemeClr>
                </a:solidFill>
              </a:rPr>
              <a:t>.</a:t>
            </a:r>
          </a:p>
        </p:txBody>
      </p:sp>
      <p:sp>
        <p:nvSpPr>
          <p:cNvPr id="4" name="Rectangle 3"/>
          <p:cNvSpPr/>
          <p:nvPr/>
        </p:nvSpPr>
        <p:spPr>
          <a:xfrm>
            <a:off x="468313" y="1603375"/>
            <a:ext cx="3240087" cy="4202113"/>
          </a:xfrm>
          <a:prstGeom prst="rect">
            <a:avLst/>
          </a:prstGeom>
          <a:solidFill>
            <a:schemeClr val="accent6">
              <a:lumMod val="20000"/>
              <a:lumOff val="80000"/>
            </a:schemeClr>
          </a:solidFill>
        </p:spPr>
        <p:txBody>
          <a:bodyPr>
            <a:spAutoFit/>
          </a:bodyPr>
          <a:lstStyle/>
          <a:p>
            <a:pPr marL="457200" indent="-457200" algn="just">
              <a:spcBef>
                <a:spcPts val="600"/>
              </a:spcBef>
              <a:buFont typeface="+mj-lt"/>
              <a:buAutoNum type="arabicPeriod"/>
              <a:defRPr/>
            </a:pPr>
            <a:r>
              <a:rPr lang="en-US" dirty="0" err="1">
                <a:latin typeface="+mn-lt"/>
              </a:rPr>
              <a:t>Pemda</a:t>
            </a:r>
            <a:r>
              <a:rPr lang="en-US" dirty="0">
                <a:latin typeface="+mn-lt"/>
              </a:rPr>
              <a:t> </a:t>
            </a:r>
            <a:r>
              <a:rPr lang="en-US" dirty="0" err="1">
                <a:latin typeface="+mn-lt"/>
              </a:rPr>
              <a:t>bertanggung</a:t>
            </a:r>
            <a:r>
              <a:rPr lang="en-US" dirty="0">
                <a:latin typeface="+mn-lt"/>
              </a:rPr>
              <a:t> </a:t>
            </a:r>
            <a:r>
              <a:rPr lang="en-US" dirty="0" err="1">
                <a:latin typeface="+mn-lt"/>
              </a:rPr>
              <a:t>jawab</a:t>
            </a:r>
            <a:r>
              <a:rPr lang="en-US" dirty="0">
                <a:latin typeface="+mn-lt"/>
              </a:rPr>
              <a:t> </a:t>
            </a:r>
            <a:r>
              <a:rPr lang="en-US" dirty="0" err="1">
                <a:latin typeface="+mn-lt"/>
              </a:rPr>
              <a:t>sampai</a:t>
            </a:r>
            <a:r>
              <a:rPr lang="en-US" dirty="0">
                <a:latin typeface="+mn-lt"/>
              </a:rPr>
              <a:t> </a:t>
            </a:r>
            <a:r>
              <a:rPr lang="en-US" dirty="0" err="1">
                <a:latin typeface="+mn-lt"/>
              </a:rPr>
              <a:t>batas</a:t>
            </a:r>
            <a:r>
              <a:rPr lang="en-US" dirty="0">
                <a:latin typeface="+mn-lt"/>
              </a:rPr>
              <a:t> </a:t>
            </a:r>
            <a:r>
              <a:rPr lang="en-US" dirty="0" err="1">
                <a:latin typeface="+mn-lt"/>
              </a:rPr>
              <a:t>penyaluran</a:t>
            </a:r>
            <a:r>
              <a:rPr lang="en-US" dirty="0">
                <a:latin typeface="+mn-lt"/>
              </a:rPr>
              <a:t>;</a:t>
            </a:r>
          </a:p>
          <a:p>
            <a:pPr marL="457200" indent="-457200" algn="just">
              <a:spcBef>
                <a:spcPts val="600"/>
              </a:spcBef>
              <a:buFont typeface="+mj-lt"/>
              <a:buAutoNum type="arabicPeriod"/>
              <a:defRPr/>
            </a:pPr>
            <a:r>
              <a:rPr lang="en-US" dirty="0" err="1">
                <a:latin typeface="+mn-lt"/>
              </a:rPr>
              <a:t>Pemda</a:t>
            </a:r>
            <a:r>
              <a:rPr lang="en-US" dirty="0">
                <a:latin typeface="+mn-lt"/>
              </a:rPr>
              <a:t> </a:t>
            </a:r>
            <a:r>
              <a:rPr lang="en-US" dirty="0" err="1">
                <a:latin typeface="+mn-lt"/>
              </a:rPr>
              <a:t>tidak</a:t>
            </a:r>
            <a:r>
              <a:rPr lang="en-US" dirty="0">
                <a:latin typeface="+mn-lt"/>
              </a:rPr>
              <a:t> </a:t>
            </a:r>
            <a:r>
              <a:rPr lang="en-US" dirty="0" err="1">
                <a:latin typeface="+mn-lt"/>
              </a:rPr>
              <a:t>diperkenan</a:t>
            </a:r>
            <a:r>
              <a:rPr lang="en-US" dirty="0">
                <a:latin typeface="+mn-lt"/>
              </a:rPr>
              <a:t> </a:t>
            </a:r>
            <a:r>
              <a:rPr lang="en-US" dirty="0" err="1">
                <a:latin typeface="+mn-lt"/>
              </a:rPr>
              <a:t>untuk</a:t>
            </a:r>
            <a:r>
              <a:rPr lang="en-US" dirty="0">
                <a:latin typeface="+mn-lt"/>
              </a:rPr>
              <a:t> </a:t>
            </a:r>
            <a:r>
              <a:rPr lang="en-US" dirty="0" err="1">
                <a:latin typeface="+mn-lt"/>
              </a:rPr>
              <a:t>meminta</a:t>
            </a:r>
            <a:r>
              <a:rPr lang="en-US" dirty="0">
                <a:latin typeface="+mn-lt"/>
              </a:rPr>
              <a:t> </a:t>
            </a:r>
            <a:r>
              <a:rPr lang="en-US" dirty="0" err="1">
                <a:latin typeface="+mn-lt"/>
              </a:rPr>
              <a:t>Laporan</a:t>
            </a:r>
            <a:r>
              <a:rPr lang="en-US" dirty="0">
                <a:latin typeface="+mn-lt"/>
              </a:rPr>
              <a:t> </a:t>
            </a:r>
            <a:r>
              <a:rPr lang="en-US" dirty="0" err="1">
                <a:latin typeface="+mn-lt"/>
              </a:rPr>
              <a:t>Pertanggungjawaban</a:t>
            </a:r>
            <a:r>
              <a:rPr lang="en-US" dirty="0">
                <a:latin typeface="+mn-lt"/>
              </a:rPr>
              <a:t> (LPJ) </a:t>
            </a:r>
            <a:r>
              <a:rPr lang="en-US" dirty="0" err="1">
                <a:latin typeface="+mn-lt"/>
              </a:rPr>
              <a:t>kepada</a:t>
            </a:r>
            <a:r>
              <a:rPr lang="en-US" dirty="0">
                <a:latin typeface="+mn-lt"/>
              </a:rPr>
              <a:t> KPU;</a:t>
            </a:r>
          </a:p>
          <a:p>
            <a:pPr marL="457200" indent="-457200" algn="just">
              <a:spcBef>
                <a:spcPts val="600"/>
              </a:spcBef>
              <a:buFont typeface="+mj-lt"/>
              <a:buAutoNum type="arabicPeriod"/>
              <a:defRPr/>
            </a:pPr>
            <a:r>
              <a:rPr lang="en-US" dirty="0" err="1">
                <a:latin typeface="+mn-lt"/>
              </a:rPr>
              <a:t>Pemda</a:t>
            </a:r>
            <a:r>
              <a:rPr lang="en-US" dirty="0">
                <a:latin typeface="+mn-lt"/>
              </a:rPr>
              <a:t> </a:t>
            </a:r>
            <a:r>
              <a:rPr lang="en-US" dirty="0" err="1">
                <a:latin typeface="+mn-lt"/>
              </a:rPr>
              <a:t>hanya</a:t>
            </a:r>
            <a:r>
              <a:rPr lang="en-US" dirty="0">
                <a:latin typeface="+mn-lt"/>
              </a:rPr>
              <a:t> </a:t>
            </a:r>
            <a:r>
              <a:rPr lang="en-US" dirty="0" err="1">
                <a:latin typeface="+mn-lt"/>
              </a:rPr>
              <a:t>berwenang</a:t>
            </a:r>
            <a:r>
              <a:rPr lang="en-US" dirty="0">
                <a:latin typeface="+mn-lt"/>
              </a:rPr>
              <a:t> </a:t>
            </a:r>
            <a:r>
              <a:rPr lang="en-US" dirty="0" err="1">
                <a:latin typeface="+mn-lt"/>
              </a:rPr>
              <a:t>untuk</a:t>
            </a:r>
            <a:r>
              <a:rPr lang="en-US" dirty="0">
                <a:latin typeface="+mn-lt"/>
              </a:rPr>
              <a:t> </a:t>
            </a:r>
            <a:r>
              <a:rPr lang="en-US" dirty="0" err="1">
                <a:latin typeface="+mn-lt"/>
              </a:rPr>
              <a:t>meminta</a:t>
            </a:r>
            <a:r>
              <a:rPr lang="en-US" dirty="0">
                <a:latin typeface="+mn-lt"/>
              </a:rPr>
              <a:t> </a:t>
            </a:r>
            <a:r>
              <a:rPr lang="en-US" dirty="0" err="1">
                <a:latin typeface="+mn-lt"/>
              </a:rPr>
              <a:t>Laporan</a:t>
            </a:r>
            <a:r>
              <a:rPr lang="en-US" dirty="0">
                <a:latin typeface="+mn-lt"/>
              </a:rPr>
              <a:t> </a:t>
            </a:r>
            <a:r>
              <a:rPr lang="en-US" dirty="0" err="1">
                <a:latin typeface="+mn-lt"/>
              </a:rPr>
              <a:t>Penggunaan</a:t>
            </a:r>
            <a:r>
              <a:rPr lang="en-US" dirty="0">
                <a:latin typeface="+mn-lt"/>
              </a:rPr>
              <a:t> Dana </a:t>
            </a:r>
            <a:r>
              <a:rPr lang="en-US" dirty="0" err="1">
                <a:latin typeface="+mn-lt"/>
              </a:rPr>
              <a:t>dari</a:t>
            </a:r>
            <a:r>
              <a:rPr lang="en-US" dirty="0">
                <a:latin typeface="+mn-lt"/>
              </a:rPr>
              <a:t> KPUD.</a:t>
            </a:r>
          </a:p>
          <a:p>
            <a:pPr marL="457200" indent="-457200" algn="just">
              <a:spcBef>
                <a:spcPts val="600"/>
              </a:spcBef>
              <a:buFont typeface="+mj-lt"/>
              <a:buAutoNum type="arabicPeriod"/>
              <a:defRPr/>
            </a:pPr>
            <a:r>
              <a:rPr lang="en-US" dirty="0" err="1">
                <a:latin typeface="+mn-lt"/>
              </a:rPr>
              <a:t>Inspektorat</a:t>
            </a:r>
            <a:r>
              <a:rPr lang="en-US" dirty="0">
                <a:latin typeface="+mn-lt"/>
              </a:rPr>
              <a:t> </a:t>
            </a:r>
            <a:r>
              <a:rPr lang="en-US" dirty="0" err="1">
                <a:latin typeface="+mn-lt"/>
              </a:rPr>
              <a:t>Pemda</a:t>
            </a:r>
            <a:r>
              <a:rPr lang="en-US" dirty="0">
                <a:latin typeface="+mn-lt"/>
              </a:rPr>
              <a:t>, </a:t>
            </a:r>
            <a:r>
              <a:rPr lang="en-US" dirty="0" err="1">
                <a:latin typeface="+mn-lt"/>
              </a:rPr>
              <a:t>tidak</a:t>
            </a:r>
            <a:r>
              <a:rPr lang="en-US" dirty="0">
                <a:latin typeface="+mn-lt"/>
              </a:rPr>
              <a:t> </a:t>
            </a:r>
            <a:r>
              <a:rPr lang="en-US" dirty="0" err="1">
                <a:latin typeface="+mn-lt"/>
              </a:rPr>
              <a:t>diperkenankan</a:t>
            </a:r>
            <a:r>
              <a:rPr lang="en-US" dirty="0">
                <a:latin typeface="+mn-lt"/>
              </a:rPr>
              <a:t> </a:t>
            </a:r>
            <a:r>
              <a:rPr lang="en-US" dirty="0" err="1">
                <a:latin typeface="+mn-lt"/>
              </a:rPr>
              <a:t>untuk</a:t>
            </a:r>
            <a:r>
              <a:rPr lang="en-US" dirty="0">
                <a:latin typeface="+mn-lt"/>
              </a:rPr>
              <a:t> </a:t>
            </a:r>
            <a:r>
              <a:rPr lang="en-US" dirty="0" err="1">
                <a:latin typeface="+mn-lt"/>
              </a:rPr>
              <a:t>melakukan</a:t>
            </a:r>
            <a:r>
              <a:rPr lang="en-US" dirty="0">
                <a:latin typeface="+mn-lt"/>
              </a:rPr>
              <a:t> audit </a:t>
            </a:r>
            <a:r>
              <a:rPr lang="en-US" dirty="0" err="1">
                <a:latin typeface="+mn-lt"/>
              </a:rPr>
              <a:t>pada</a:t>
            </a:r>
            <a:r>
              <a:rPr lang="en-US" dirty="0">
                <a:latin typeface="+mn-lt"/>
              </a:rPr>
              <a:t> KPUD.</a:t>
            </a:r>
          </a:p>
        </p:txBody>
      </p:sp>
      <p:sp>
        <p:nvSpPr>
          <p:cNvPr id="5" name="Rectangle 4"/>
          <p:cNvSpPr/>
          <p:nvPr/>
        </p:nvSpPr>
        <p:spPr>
          <a:xfrm>
            <a:off x="4789488" y="1628775"/>
            <a:ext cx="3454400" cy="3924300"/>
          </a:xfrm>
          <a:prstGeom prst="rect">
            <a:avLst/>
          </a:prstGeom>
          <a:solidFill>
            <a:schemeClr val="accent6">
              <a:lumMod val="20000"/>
              <a:lumOff val="80000"/>
            </a:schemeClr>
          </a:solidFill>
        </p:spPr>
        <p:txBody>
          <a:bodyPr>
            <a:spAutoFit/>
          </a:bodyPr>
          <a:lstStyle/>
          <a:p>
            <a:pPr marL="457200" indent="-457200" algn="just">
              <a:spcBef>
                <a:spcPts val="600"/>
              </a:spcBef>
              <a:buFont typeface="+mj-lt"/>
              <a:buAutoNum type="arabicPeriod"/>
              <a:defRPr/>
            </a:pPr>
            <a:r>
              <a:rPr lang="en-US" dirty="0">
                <a:latin typeface="+mn-lt"/>
              </a:rPr>
              <a:t>KPUD </a:t>
            </a:r>
            <a:r>
              <a:rPr lang="en-US" dirty="0" err="1">
                <a:latin typeface="+mn-lt"/>
              </a:rPr>
              <a:t>bertanggungjawab</a:t>
            </a:r>
            <a:r>
              <a:rPr lang="en-US" dirty="0">
                <a:latin typeface="+mn-lt"/>
              </a:rPr>
              <a:t> </a:t>
            </a:r>
            <a:r>
              <a:rPr lang="en-US" dirty="0" err="1">
                <a:latin typeface="+mn-lt"/>
              </a:rPr>
              <a:t>terhadap</a:t>
            </a:r>
            <a:r>
              <a:rPr lang="en-US" dirty="0">
                <a:latin typeface="+mn-lt"/>
              </a:rPr>
              <a:t> </a:t>
            </a:r>
            <a:r>
              <a:rPr lang="en-US" dirty="0" err="1">
                <a:latin typeface="+mn-lt"/>
              </a:rPr>
              <a:t>penggunaan</a:t>
            </a:r>
            <a:r>
              <a:rPr lang="en-US" dirty="0">
                <a:latin typeface="+mn-lt"/>
              </a:rPr>
              <a:t> </a:t>
            </a:r>
            <a:r>
              <a:rPr lang="en-US" dirty="0" err="1">
                <a:latin typeface="+mn-lt"/>
              </a:rPr>
              <a:t>dan</a:t>
            </a:r>
            <a:r>
              <a:rPr lang="en-US" dirty="0">
                <a:latin typeface="+mn-lt"/>
              </a:rPr>
              <a:t> </a:t>
            </a:r>
            <a:r>
              <a:rPr lang="en-US" dirty="0" err="1">
                <a:latin typeface="+mn-lt"/>
              </a:rPr>
              <a:t>pertanggungjawabannya</a:t>
            </a:r>
            <a:r>
              <a:rPr lang="en-US" dirty="0">
                <a:latin typeface="+mn-lt"/>
              </a:rPr>
              <a:t> </a:t>
            </a:r>
            <a:r>
              <a:rPr lang="en-US" dirty="0" err="1">
                <a:latin typeface="+mn-lt"/>
              </a:rPr>
              <a:t>sesuai</a:t>
            </a:r>
            <a:r>
              <a:rPr lang="en-US" dirty="0">
                <a:latin typeface="+mn-lt"/>
              </a:rPr>
              <a:t> APBN;</a:t>
            </a:r>
          </a:p>
          <a:p>
            <a:pPr marL="457200" indent="-457200" algn="just">
              <a:spcBef>
                <a:spcPts val="600"/>
              </a:spcBef>
              <a:buFont typeface="+mj-lt"/>
              <a:buAutoNum type="arabicPeriod"/>
              <a:defRPr/>
            </a:pPr>
            <a:r>
              <a:rPr lang="en-US" dirty="0" err="1">
                <a:latin typeface="+mn-lt"/>
              </a:rPr>
              <a:t>Dalam</a:t>
            </a:r>
            <a:r>
              <a:rPr lang="en-US" dirty="0">
                <a:latin typeface="+mn-lt"/>
              </a:rPr>
              <a:t> </a:t>
            </a:r>
            <a:r>
              <a:rPr lang="en-US" dirty="0" err="1">
                <a:latin typeface="+mn-lt"/>
              </a:rPr>
              <a:t>hal</a:t>
            </a:r>
            <a:r>
              <a:rPr lang="en-US" dirty="0">
                <a:latin typeface="+mn-lt"/>
              </a:rPr>
              <a:t>, </a:t>
            </a:r>
            <a:r>
              <a:rPr lang="en-US" dirty="0" err="1">
                <a:latin typeface="+mn-lt"/>
              </a:rPr>
              <a:t>Pemda</a:t>
            </a:r>
            <a:r>
              <a:rPr lang="en-US" dirty="0">
                <a:latin typeface="+mn-lt"/>
              </a:rPr>
              <a:t> </a:t>
            </a:r>
            <a:r>
              <a:rPr lang="en-US" dirty="0" err="1">
                <a:latin typeface="+mn-lt"/>
              </a:rPr>
              <a:t>tetap</a:t>
            </a:r>
            <a:r>
              <a:rPr lang="en-US" dirty="0">
                <a:latin typeface="+mn-lt"/>
              </a:rPr>
              <a:t> </a:t>
            </a:r>
            <a:r>
              <a:rPr lang="en-US" dirty="0" err="1">
                <a:latin typeface="+mn-lt"/>
              </a:rPr>
              <a:t>meminta</a:t>
            </a:r>
            <a:r>
              <a:rPr lang="en-US" dirty="0">
                <a:latin typeface="+mn-lt"/>
              </a:rPr>
              <a:t> LPJ, </a:t>
            </a:r>
            <a:r>
              <a:rPr lang="en-US" dirty="0" err="1">
                <a:latin typeface="+mn-lt"/>
              </a:rPr>
              <a:t>dapat</a:t>
            </a:r>
            <a:r>
              <a:rPr lang="en-US" dirty="0">
                <a:latin typeface="+mn-lt"/>
              </a:rPr>
              <a:t> </a:t>
            </a:r>
            <a:r>
              <a:rPr lang="en-US" dirty="0" err="1">
                <a:latin typeface="+mn-lt"/>
              </a:rPr>
              <a:t>disiasati</a:t>
            </a:r>
            <a:r>
              <a:rPr lang="en-US" dirty="0">
                <a:latin typeface="+mn-lt"/>
              </a:rPr>
              <a:t> </a:t>
            </a:r>
            <a:r>
              <a:rPr lang="en-US" dirty="0" err="1">
                <a:latin typeface="+mn-lt"/>
              </a:rPr>
              <a:t>dengan</a:t>
            </a:r>
            <a:r>
              <a:rPr lang="en-US" dirty="0">
                <a:latin typeface="+mn-lt"/>
              </a:rPr>
              <a:t> </a:t>
            </a:r>
            <a:r>
              <a:rPr lang="en-US" dirty="0" err="1">
                <a:latin typeface="+mn-lt"/>
              </a:rPr>
              <a:t>memberikan</a:t>
            </a:r>
            <a:r>
              <a:rPr lang="en-US" dirty="0">
                <a:latin typeface="+mn-lt"/>
              </a:rPr>
              <a:t> copy </a:t>
            </a:r>
            <a:r>
              <a:rPr lang="en-US" dirty="0" err="1">
                <a:latin typeface="+mn-lt"/>
              </a:rPr>
              <a:t>kuintansi</a:t>
            </a:r>
            <a:r>
              <a:rPr lang="en-US" dirty="0">
                <a:latin typeface="+mn-lt"/>
              </a:rPr>
              <a:t>;</a:t>
            </a:r>
          </a:p>
          <a:p>
            <a:pPr marL="457200" indent="-457200" algn="just">
              <a:spcBef>
                <a:spcPts val="600"/>
              </a:spcBef>
              <a:buFont typeface="+mj-lt"/>
              <a:buAutoNum type="arabicPeriod"/>
              <a:defRPr/>
            </a:pPr>
            <a:r>
              <a:rPr lang="en-US" dirty="0">
                <a:latin typeface="+mn-lt"/>
              </a:rPr>
              <a:t>KPUD </a:t>
            </a:r>
            <a:r>
              <a:rPr lang="en-US" dirty="0" err="1">
                <a:latin typeface="+mn-lt"/>
              </a:rPr>
              <a:t>menyampaikan</a:t>
            </a:r>
            <a:r>
              <a:rPr lang="en-US" dirty="0">
                <a:latin typeface="+mn-lt"/>
              </a:rPr>
              <a:t> </a:t>
            </a:r>
            <a:r>
              <a:rPr lang="en-US" dirty="0" err="1">
                <a:latin typeface="+mn-lt"/>
              </a:rPr>
              <a:t>laporan</a:t>
            </a:r>
            <a:r>
              <a:rPr lang="en-US" dirty="0">
                <a:latin typeface="+mn-lt"/>
              </a:rPr>
              <a:t> </a:t>
            </a:r>
            <a:r>
              <a:rPr lang="en-US" dirty="0" err="1">
                <a:latin typeface="+mn-lt"/>
              </a:rPr>
              <a:t>penggunaan</a:t>
            </a:r>
            <a:r>
              <a:rPr lang="en-US" dirty="0">
                <a:latin typeface="+mn-lt"/>
              </a:rPr>
              <a:t> </a:t>
            </a:r>
            <a:r>
              <a:rPr lang="en-US" dirty="0" err="1">
                <a:latin typeface="+mn-lt"/>
              </a:rPr>
              <a:t>dana</a:t>
            </a:r>
            <a:r>
              <a:rPr lang="en-US" dirty="0">
                <a:latin typeface="+mn-lt"/>
              </a:rPr>
              <a:t> </a:t>
            </a:r>
            <a:r>
              <a:rPr lang="en-US" dirty="0" err="1">
                <a:latin typeface="+mn-lt"/>
              </a:rPr>
              <a:t>pilkada</a:t>
            </a:r>
            <a:r>
              <a:rPr lang="en-US" dirty="0">
                <a:latin typeface="+mn-lt"/>
              </a:rPr>
              <a:t> </a:t>
            </a:r>
            <a:r>
              <a:rPr lang="en-US" dirty="0" err="1">
                <a:latin typeface="+mn-lt"/>
              </a:rPr>
              <a:t>kepada</a:t>
            </a:r>
            <a:r>
              <a:rPr lang="en-US" dirty="0">
                <a:latin typeface="+mn-lt"/>
              </a:rPr>
              <a:t> </a:t>
            </a:r>
            <a:r>
              <a:rPr lang="en-US" dirty="0" err="1">
                <a:latin typeface="+mn-lt"/>
              </a:rPr>
              <a:t>Pemda</a:t>
            </a:r>
            <a:r>
              <a:rPr lang="en-US" dirty="0">
                <a:latin typeface="+mn-lt"/>
              </a:rPr>
              <a:t>;</a:t>
            </a:r>
          </a:p>
          <a:p>
            <a:pPr marL="457200" indent="-457200" algn="just">
              <a:spcBef>
                <a:spcPts val="600"/>
              </a:spcBef>
              <a:buFont typeface="+mj-lt"/>
              <a:buAutoNum type="arabicPeriod"/>
              <a:defRPr/>
            </a:pPr>
            <a:r>
              <a:rPr lang="en-US" dirty="0" err="1">
                <a:latin typeface="+mn-lt"/>
              </a:rPr>
              <a:t>Penggunaan</a:t>
            </a:r>
            <a:r>
              <a:rPr lang="en-US" dirty="0">
                <a:latin typeface="+mn-lt"/>
              </a:rPr>
              <a:t> </a:t>
            </a:r>
            <a:r>
              <a:rPr lang="en-US" dirty="0" err="1">
                <a:latin typeface="+mn-lt"/>
              </a:rPr>
              <a:t>hibah</a:t>
            </a:r>
            <a:r>
              <a:rPr lang="en-US" dirty="0">
                <a:latin typeface="+mn-lt"/>
              </a:rPr>
              <a:t> </a:t>
            </a:r>
            <a:r>
              <a:rPr lang="en-US" dirty="0" err="1">
                <a:latin typeface="+mn-lt"/>
              </a:rPr>
              <a:t>Pilkada</a:t>
            </a:r>
            <a:r>
              <a:rPr lang="en-US" dirty="0">
                <a:latin typeface="+mn-lt"/>
              </a:rPr>
              <a:t> </a:t>
            </a:r>
            <a:r>
              <a:rPr lang="en-US" dirty="0" err="1">
                <a:latin typeface="+mn-lt"/>
              </a:rPr>
              <a:t>diaudit</a:t>
            </a:r>
            <a:r>
              <a:rPr lang="en-US" dirty="0">
                <a:latin typeface="+mn-lt"/>
              </a:rPr>
              <a:t> </a:t>
            </a:r>
            <a:r>
              <a:rPr lang="en-US" dirty="0" err="1">
                <a:latin typeface="+mn-lt"/>
              </a:rPr>
              <a:t>oleh</a:t>
            </a:r>
            <a:r>
              <a:rPr lang="en-US" dirty="0">
                <a:latin typeface="+mn-lt"/>
              </a:rPr>
              <a:t> BPK R.I.</a:t>
            </a:r>
          </a:p>
        </p:txBody>
      </p:sp>
    </p:spTree>
    <p:extLst>
      <p:ext uri="{BB962C8B-B14F-4D97-AF65-F5344CB8AC3E}">
        <p14:creationId xmlns:p14="http://schemas.microsoft.com/office/powerpoint/2010/main" xmlns="" val="20196222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124</a:t>
            </a:fld>
            <a:endParaRPr lang="id-ID">
              <a:solidFill>
                <a:prstClr val="black"/>
              </a:solidFill>
            </a:endParaRPr>
          </a:p>
        </p:txBody>
      </p:sp>
      <p:sp>
        <p:nvSpPr>
          <p:cNvPr id="3" name="TextBox 2"/>
          <p:cNvSpPr txBox="1"/>
          <p:nvPr/>
        </p:nvSpPr>
        <p:spPr>
          <a:xfrm>
            <a:off x="0" y="0"/>
            <a:ext cx="9144000" cy="523875"/>
          </a:xfrm>
          <a:prstGeom prst="rect">
            <a:avLst/>
          </a:prstGeom>
          <a:solidFill>
            <a:schemeClr val="accent2">
              <a:lumMod val="50000"/>
            </a:schemeClr>
          </a:solidFill>
        </p:spPr>
        <p:txBody>
          <a:bodyPr>
            <a:spAutoFit/>
          </a:bodyPr>
          <a:lstStyle/>
          <a:p>
            <a:pPr algn="ctr">
              <a:defRPr/>
            </a:pPr>
            <a:r>
              <a:rPr lang="en-US" sz="2800" b="1" dirty="0" err="1">
                <a:solidFill>
                  <a:schemeClr val="accent6"/>
                </a:solidFill>
                <a:latin typeface="+mn-lt"/>
              </a:rPr>
              <a:t>Ketentuan</a:t>
            </a:r>
            <a:r>
              <a:rPr lang="en-US" sz="2800" b="1" dirty="0">
                <a:solidFill>
                  <a:schemeClr val="accent6"/>
                </a:solidFill>
                <a:latin typeface="+mn-lt"/>
              </a:rPr>
              <a:t> </a:t>
            </a:r>
            <a:r>
              <a:rPr lang="en-US" sz="2800" b="1" dirty="0" err="1">
                <a:solidFill>
                  <a:schemeClr val="accent6"/>
                </a:solidFill>
                <a:latin typeface="+mn-lt"/>
              </a:rPr>
              <a:t>Permendagri</a:t>
            </a:r>
            <a:r>
              <a:rPr lang="en-US" sz="2800" b="1" dirty="0">
                <a:solidFill>
                  <a:schemeClr val="accent6"/>
                </a:solidFill>
                <a:latin typeface="+mn-lt"/>
              </a:rPr>
              <a:t> 57/2009</a:t>
            </a:r>
          </a:p>
        </p:txBody>
      </p:sp>
      <p:sp>
        <p:nvSpPr>
          <p:cNvPr id="4" name="Rectangle 3"/>
          <p:cNvSpPr/>
          <p:nvPr/>
        </p:nvSpPr>
        <p:spPr>
          <a:xfrm>
            <a:off x="250825" y="692150"/>
            <a:ext cx="8424863" cy="6186488"/>
          </a:xfrm>
          <a:prstGeom prst="rect">
            <a:avLst/>
          </a:prstGeom>
        </p:spPr>
        <p:txBody>
          <a:bodyPr>
            <a:spAutoFit/>
          </a:bodyPr>
          <a:lstStyle/>
          <a:p>
            <a:pPr marL="400050" lvl="1" indent="-400050">
              <a:buSzPct val="144000"/>
              <a:buFont typeface="Wingdings" panose="05000000000000000000" pitchFamily="2" charset="2"/>
              <a:buChar char="§"/>
              <a:defRPr/>
            </a:pPr>
            <a:r>
              <a:rPr lang="en-US" sz="2200" dirty="0">
                <a:latin typeface="+mn-lt"/>
              </a:rPr>
              <a:t> </a:t>
            </a:r>
            <a:r>
              <a:rPr lang="en-US" sz="2200" dirty="0" err="1">
                <a:latin typeface="+mn-lt"/>
              </a:rPr>
              <a:t>Pasal</a:t>
            </a:r>
            <a:r>
              <a:rPr lang="en-US" sz="2200" dirty="0">
                <a:latin typeface="+mn-lt"/>
              </a:rPr>
              <a:t> 30 </a:t>
            </a:r>
            <a:r>
              <a:rPr lang="en-US" sz="2200" dirty="0" err="1">
                <a:latin typeface="+mn-lt"/>
              </a:rPr>
              <a:t>ayat</a:t>
            </a:r>
            <a:r>
              <a:rPr lang="en-US" sz="2200" dirty="0">
                <a:latin typeface="+mn-lt"/>
              </a:rPr>
              <a:t> (1) </a:t>
            </a:r>
            <a:r>
              <a:rPr lang="en-US" sz="2200" dirty="0" err="1">
                <a:latin typeface="+mn-lt"/>
              </a:rPr>
              <a:t>dan</a:t>
            </a:r>
            <a:r>
              <a:rPr lang="en-US" sz="2200" dirty="0">
                <a:latin typeface="+mn-lt"/>
              </a:rPr>
              <a:t> </a:t>
            </a:r>
            <a:r>
              <a:rPr lang="en-US" sz="2200" dirty="0" err="1">
                <a:latin typeface="+mn-lt"/>
              </a:rPr>
              <a:t>ayat</a:t>
            </a:r>
            <a:r>
              <a:rPr lang="en-US" sz="2200" dirty="0">
                <a:latin typeface="+mn-lt"/>
              </a:rPr>
              <a:t>  (2) :  </a:t>
            </a:r>
          </a:p>
          <a:p>
            <a:pPr lvl="2" indent="-342900" algn="just">
              <a:buFont typeface="Wingdings" pitchFamily="2" charset="2"/>
              <a:buChar char="Ø"/>
              <a:defRPr/>
            </a:pPr>
            <a:r>
              <a:rPr lang="en-US" sz="2200" i="1" dirty="0">
                <a:latin typeface="+mn-lt"/>
              </a:rPr>
              <a:t>“</a:t>
            </a:r>
            <a:r>
              <a:rPr lang="en-US" sz="2200" i="1" dirty="0" err="1">
                <a:latin typeface="+mn-lt"/>
              </a:rPr>
              <a:t>Bagi</a:t>
            </a:r>
            <a:r>
              <a:rPr lang="en-US" sz="2200" i="1" dirty="0">
                <a:latin typeface="+mn-lt"/>
              </a:rPr>
              <a:t> Daerah yang </a:t>
            </a:r>
            <a:r>
              <a:rPr lang="en-US" sz="2200" b="1" i="1" dirty="0" err="1">
                <a:latin typeface="+mn-lt"/>
              </a:rPr>
              <a:t>belum</a:t>
            </a:r>
            <a:r>
              <a:rPr lang="en-US" sz="2200" b="1" i="1" dirty="0">
                <a:latin typeface="+mn-lt"/>
              </a:rPr>
              <a:t> </a:t>
            </a:r>
            <a:r>
              <a:rPr lang="en-US" sz="2200" b="1" i="1" dirty="0" err="1">
                <a:latin typeface="+mn-lt"/>
              </a:rPr>
              <a:t>menetapkan</a:t>
            </a:r>
            <a:r>
              <a:rPr lang="en-US" sz="2200" b="1" i="1" dirty="0">
                <a:latin typeface="+mn-lt"/>
              </a:rPr>
              <a:t> </a:t>
            </a:r>
            <a:r>
              <a:rPr lang="en-US" sz="2200" i="1" dirty="0" err="1">
                <a:latin typeface="+mn-lt"/>
              </a:rPr>
              <a:t>Peraturan</a:t>
            </a:r>
            <a:r>
              <a:rPr lang="en-US" sz="2200" i="1" dirty="0">
                <a:latin typeface="+mn-lt"/>
              </a:rPr>
              <a:t> Daerah </a:t>
            </a:r>
            <a:r>
              <a:rPr lang="en-US" sz="2200" i="1" dirty="0" err="1">
                <a:latin typeface="+mn-lt"/>
              </a:rPr>
              <a:t>tentang</a:t>
            </a:r>
            <a:r>
              <a:rPr lang="en-US" sz="2200" i="1" dirty="0">
                <a:latin typeface="+mn-lt"/>
              </a:rPr>
              <a:t> </a:t>
            </a:r>
            <a:r>
              <a:rPr lang="en-US" sz="2200" b="1" i="1" dirty="0">
                <a:latin typeface="+mn-lt"/>
              </a:rPr>
              <a:t>APBD </a:t>
            </a:r>
            <a:r>
              <a:rPr lang="en-US" sz="2200" i="1" dirty="0" err="1">
                <a:latin typeface="+mn-lt"/>
              </a:rPr>
              <a:t>tahun</a:t>
            </a:r>
            <a:r>
              <a:rPr lang="en-US" sz="2200" i="1" dirty="0">
                <a:latin typeface="+mn-lt"/>
              </a:rPr>
              <a:t> </a:t>
            </a:r>
            <a:r>
              <a:rPr lang="en-US" sz="2200" i="1" dirty="0" err="1">
                <a:latin typeface="+mn-lt"/>
              </a:rPr>
              <a:t>anggaran</a:t>
            </a:r>
            <a:r>
              <a:rPr lang="en-US" sz="2200" i="1" dirty="0">
                <a:latin typeface="+mn-lt"/>
              </a:rPr>
              <a:t> </a:t>
            </a:r>
            <a:r>
              <a:rPr lang="en-US" sz="2200" i="1" dirty="0" err="1">
                <a:latin typeface="+mn-lt"/>
              </a:rPr>
              <a:t>berkenaan</a:t>
            </a:r>
            <a:r>
              <a:rPr lang="en-US" sz="2200" i="1" dirty="0">
                <a:latin typeface="+mn-lt"/>
              </a:rPr>
              <a:t>, </a:t>
            </a:r>
            <a:r>
              <a:rPr lang="en-US" sz="2200" b="1" i="1" dirty="0" err="1">
                <a:latin typeface="+mn-lt"/>
              </a:rPr>
              <a:t>dapat</a:t>
            </a:r>
            <a:r>
              <a:rPr lang="en-US" sz="2200" b="1" i="1" dirty="0">
                <a:latin typeface="+mn-lt"/>
              </a:rPr>
              <a:t> </a:t>
            </a:r>
            <a:r>
              <a:rPr lang="en-US" sz="2200" b="1" i="1" dirty="0" err="1">
                <a:latin typeface="+mn-lt"/>
              </a:rPr>
              <a:t>menetapkan</a:t>
            </a:r>
            <a:r>
              <a:rPr lang="en-US" sz="2200" b="1" i="1" dirty="0">
                <a:latin typeface="+mn-lt"/>
              </a:rPr>
              <a:t> DPA-PPKD </a:t>
            </a:r>
            <a:r>
              <a:rPr lang="en-US" sz="2200" b="1" i="1" dirty="0" err="1">
                <a:latin typeface="+mn-lt"/>
              </a:rPr>
              <a:t>dengan</a:t>
            </a:r>
            <a:r>
              <a:rPr lang="en-US" sz="2200" b="1" i="1" dirty="0">
                <a:latin typeface="+mn-lt"/>
              </a:rPr>
              <a:t> </a:t>
            </a:r>
            <a:r>
              <a:rPr lang="en-US" sz="2200" b="1" i="1" dirty="0" err="1">
                <a:latin typeface="+mn-lt"/>
              </a:rPr>
              <a:t>Peraturan</a:t>
            </a:r>
            <a:r>
              <a:rPr lang="en-US" sz="2200" b="1" i="1" dirty="0">
                <a:latin typeface="+mn-lt"/>
              </a:rPr>
              <a:t> Kepala Daerah </a:t>
            </a:r>
            <a:r>
              <a:rPr lang="en-US" sz="2200" i="1" dirty="0" err="1">
                <a:latin typeface="+mn-lt"/>
              </a:rPr>
              <a:t>sebagai</a:t>
            </a:r>
            <a:r>
              <a:rPr lang="en-US" sz="2200" i="1" dirty="0">
                <a:latin typeface="+mn-lt"/>
              </a:rPr>
              <a:t> </a:t>
            </a:r>
            <a:r>
              <a:rPr lang="en-US" sz="2200" i="1" dirty="0" err="1">
                <a:latin typeface="+mn-lt"/>
              </a:rPr>
              <a:t>dasar</a:t>
            </a:r>
            <a:r>
              <a:rPr lang="en-US" sz="2200" i="1" dirty="0">
                <a:latin typeface="+mn-lt"/>
              </a:rPr>
              <a:t> </a:t>
            </a:r>
            <a:r>
              <a:rPr lang="en-US" sz="2200" i="1" dirty="0" err="1">
                <a:latin typeface="+mn-lt"/>
              </a:rPr>
              <a:t>pengeluaran</a:t>
            </a:r>
            <a:r>
              <a:rPr lang="en-US" sz="2200" i="1" dirty="0">
                <a:latin typeface="+mn-lt"/>
              </a:rPr>
              <a:t> </a:t>
            </a:r>
            <a:r>
              <a:rPr lang="en-US" sz="2200" i="1" dirty="0" err="1">
                <a:latin typeface="+mn-lt"/>
              </a:rPr>
              <a:t>belanja</a:t>
            </a:r>
            <a:r>
              <a:rPr lang="en-US" sz="2200" i="1" dirty="0">
                <a:latin typeface="+mn-lt"/>
              </a:rPr>
              <a:t> </a:t>
            </a:r>
            <a:r>
              <a:rPr lang="en-US" sz="2200" i="1" dirty="0" err="1">
                <a:latin typeface="+mn-lt"/>
              </a:rPr>
              <a:t>hibah</a:t>
            </a:r>
            <a:r>
              <a:rPr lang="en-US" sz="2200" i="1" dirty="0">
                <a:latin typeface="+mn-lt"/>
              </a:rPr>
              <a:t> </a:t>
            </a:r>
            <a:r>
              <a:rPr lang="en-US" sz="2200" i="1" dirty="0" err="1">
                <a:latin typeface="+mn-lt"/>
              </a:rPr>
              <a:t>Pemilu</a:t>
            </a:r>
            <a:r>
              <a:rPr lang="en-US" sz="2200" i="1" dirty="0">
                <a:latin typeface="+mn-lt"/>
              </a:rPr>
              <a:t> Kepala Daerah </a:t>
            </a:r>
            <a:r>
              <a:rPr lang="en-US" sz="2200" i="1" dirty="0" err="1">
                <a:latin typeface="+mn-lt"/>
              </a:rPr>
              <a:t>dan</a:t>
            </a:r>
            <a:r>
              <a:rPr lang="en-US" sz="2200" i="1" dirty="0">
                <a:latin typeface="+mn-lt"/>
              </a:rPr>
              <a:t> </a:t>
            </a:r>
            <a:r>
              <a:rPr lang="en-US" sz="2200" i="1" dirty="0" err="1">
                <a:latin typeface="+mn-lt"/>
              </a:rPr>
              <a:t>Wakil</a:t>
            </a:r>
            <a:r>
              <a:rPr lang="en-US" sz="2200" i="1" dirty="0">
                <a:latin typeface="+mn-lt"/>
              </a:rPr>
              <a:t> Kepala Daerah </a:t>
            </a:r>
            <a:r>
              <a:rPr lang="en-US" sz="2200" i="1" dirty="0" err="1">
                <a:latin typeface="+mn-lt"/>
              </a:rPr>
              <a:t>untuk</a:t>
            </a:r>
            <a:r>
              <a:rPr lang="en-US" sz="2200" i="1" dirty="0">
                <a:latin typeface="+mn-lt"/>
              </a:rPr>
              <a:t> </a:t>
            </a:r>
            <a:r>
              <a:rPr lang="en-US" sz="2200" i="1" dirty="0" err="1">
                <a:latin typeface="+mn-lt"/>
              </a:rPr>
              <a:t>selanjutnya</a:t>
            </a:r>
            <a:r>
              <a:rPr lang="en-US" sz="2200" i="1" dirty="0">
                <a:latin typeface="+mn-lt"/>
              </a:rPr>
              <a:t> </a:t>
            </a:r>
            <a:r>
              <a:rPr lang="en-US" sz="2200" i="1" dirty="0" err="1">
                <a:latin typeface="+mn-lt"/>
              </a:rPr>
              <a:t>ditampung</a:t>
            </a:r>
            <a:r>
              <a:rPr lang="en-US" sz="2200" i="1" dirty="0">
                <a:latin typeface="+mn-lt"/>
              </a:rPr>
              <a:t> </a:t>
            </a:r>
            <a:r>
              <a:rPr lang="en-US" sz="2200" i="1" dirty="0" err="1">
                <a:latin typeface="+mn-lt"/>
              </a:rPr>
              <a:t>dalam</a:t>
            </a:r>
            <a:r>
              <a:rPr lang="en-US" sz="2200" i="1" dirty="0">
                <a:latin typeface="+mn-lt"/>
              </a:rPr>
              <a:t> </a:t>
            </a:r>
            <a:r>
              <a:rPr lang="en-US" sz="2200" i="1" dirty="0" err="1">
                <a:latin typeface="+mn-lt"/>
              </a:rPr>
              <a:t>Peraturan</a:t>
            </a:r>
            <a:r>
              <a:rPr lang="en-US" sz="2200" i="1" dirty="0">
                <a:latin typeface="+mn-lt"/>
              </a:rPr>
              <a:t> Daerah </a:t>
            </a:r>
            <a:r>
              <a:rPr lang="en-US" sz="2200" i="1" dirty="0" err="1">
                <a:latin typeface="+mn-lt"/>
              </a:rPr>
              <a:t>tentang</a:t>
            </a:r>
            <a:r>
              <a:rPr lang="en-US" sz="2200" i="1" dirty="0">
                <a:latin typeface="+mn-lt"/>
              </a:rPr>
              <a:t> APBD </a:t>
            </a:r>
            <a:r>
              <a:rPr lang="en-US" sz="2200" i="1" dirty="0" err="1">
                <a:latin typeface="+mn-lt"/>
              </a:rPr>
              <a:t>tahun</a:t>
            </a:r>
            <a:r>
              <a:rPr lang="en-US" sz="2200" i="1" dirty="0">
                <a:latin typeface="+mn-lt"/>
              </a:rPr>
              <a:t> </a:t>
            </a:r>
            <a:r>
              <a:rPr lang="en-US" sz="2200" i="1" dirty="0" err="1">
                <a:latin typeface="+mn-lt"/>
              </a:rPr>
              <a:t>anggaran</a:t>
            </a:r>
            <a:r>
              <a:rPr lang="en-US" sz="2200" i="1" dirty="0">
                <a:latin typeface="+mn-lt"/>
              </a:rPr>
              <a:t> </a:t>
            </a:r>
            <a:r>
              <a:rPr lang="en-US" sz="2200" i="1" dirty="0" err="1">
                <a:latin typeface="+mn-lt"/>
              </a:rPr>
              <a:t>berkenaan</a:t>
            </a:r>
            <a:r>
              <a:rPr lang="en-US" sz="2200" i="1" dirty="0">
                <a:latin typeface="+mn-lt"/>
              </a:rPr>
              <a:t>”</a:t>
            </a:r>
          </a:p>
          <a:p>
            <a:pPr lvl="2" indent="-342900" algn="just">
              <a:defRPr/>
            </a:pPr>
            <a:endParaRPr lang="en-US" sz="2200" i="1" dirty="0">
              <a:latin typeface="+mn-lt"/>
            </a:endParaRPr>
          </a:p>
          <a:p>
            <a:pPr lvl="2" indent="-342900" algn="just">
              <a:buFont typeface="Wingdings" pitchFamily="2" charset="2"/>
              <a:buChar char="Ø"/>
              <a:defRPr/>
            </a:pPr>
            <a:r>
              <a:rPr lang="en-US" sz="2200" dirty="0">
                <a:latin typeface="+mn-lt"/>
              </a:rPr>
              <a:t>“</a:t>
            </a:r>
            <a:r>
              <a:rPr lang="en-US" sz="2200" i="1" dirty="0" err="1">
                <a:latin typeface="+mn-lt"/>
              </a:rPr>
              <a:t>Dalam</a:t>
            </a:r>
            <a:r>
              <a:rPr lang="en-US" sz="2200" i="1" dirty="0">
                <a:latin typeface="+mn-lt"/>
              </a:rPr>
              <a:t> </a:t>
            </a:r>
            <a:r>
              <a:rPr lang="en-US" sz="2200" i="1" dirty="0" err="1">
                <a:latin typeface="+mn-lt"/>
              </a:rPr>
              <a:t>hal</a:t>
            </a:r>
            <a:r>
              <a:rPr lang="en-US" sz="2200" i="1" dirty="0">
                <a:latin typeface="+mn-lt"/>
              </a:rPr>
              <a:t> Daerah </a:t>
            </a:r>
            <a:r>
              <a:rPr lang="en-US" sz="2200" b="1" i="1" dirty="0" err="1">
                <a:latin typeface="+mn-lt"/>
              </a:rPr>
              <a:t>belum</a:t>
            </a:r>
            <a:r>
              <a:rPr lang="en-US" sz="2200" b="1" i="1" dirty="0">
                <a:latin typeface="+mn-lt"/>
              </a:rPr>
              <a:t> </a:t>
            </a:r>
            <a:r>
              <a:rPr lang="en-US" sz="2200" b="1" i="1" dirty="0" err="1">
                <a:latin typeface="+mn-lt"/>
              </a:rPr>
              <a:t>menganggarkan</a:t>
            </a:r>
            <a:r>
              <a:rPr lang="en-US" sz="2200" b="1" i="1" dirty="0">
                <a:latin typeface="+mn-lt"/>
              </a:rPr>
              <a:t> </a:t>
            </a:r>
            <a:r>
              <a:rPr lang="en-US" sz="2200" b="1" i="1" dirty="0" err="1">
                <a:latin typeface="+mn-lt"/>
              </a:rPr>
              <a:t>atau</a:t>
            </a:r>
            <a:r>
              <a:rPr lang="en-US" sz="2200" b="1" i="1" dirty="0">
                <a:latin typeface="+mn-lt"/>
              </a:rPr>
              <a:t> </a:t>
            </a:r>
            <a:r>
              <a:rPr lang="en-US" sz="2200" b="1" i="1" dirty="0" err="1">
                <a:latin typeface="+mn-lt"/>
              </a:rPr>
              <a:t>telah</a:t>
            </a:r>
            <a:r>
              <a:rPr lang="en-US" sz="2200" b="1" i="1" dirty="0">
                <a:latin typeface="+mn-lt"/>
              </a:rPr>
              <a:t> </a:t>
            </a:r>
            <a:r>
              <a:rPr lang="sv-SE" sz="2200" b="1" i="1" dirty="0">
                <a:latin typeface="+mn-lt"/>
              </a:rPr>
              <a:t>menganggarkan </a:t>
            </a:r>
            <a:r>
              <a:rPr lang="sv-SE" sz="2200" i="1" dirty="0">
                <a:latin typeface="+mn-lt"/>
              </a:rPr>
              <a:t>belanja hibah Pemilu Kepala Daerah dan </a:t>
            </a:r>
            <a:r>
              <a:rPr lang="en-US" sz="2200" i="1" dirty="0" err="1">
                <a:latin typeface="+mn-lt"/>
              </a:rPr>
              <a:t>Wakil</a:t>
            </a:r>
            <a:r>
              <a:rPr lang="en-US" sz="2200" i="1" dirty="0">
                <a:latin typeface="+mn-lt"/>
              </a:rPr>
              <a:t> Kepala Daerah </a:t>
            </a:r>
            <a:r>
              <a:rPr lang="en-US" sz="2200" i="1" dirty="0" err="1">
                <a:latin typeface="+mn-lt"/>
              </a:rPr>
              <a:t>dalam</a:t>
            </a:r>
            <a:r>
              <a:rPr lang="en-US" sz="2200" i="1" dirty="0">
                <a:latin typeface="+mn-lt"/>
              </a:rPr>
              <a:t> APBD </a:t>
            </a:r>
            <a:r>
              <a:rPr lang="en-US" sz="2200" i="1" dirty="0" err="1">
                <a:latin typeface="+mn-lt"/>
              </a:rPr>
              <a:t>tahun</a:t>
            </a:r>
            <a:r>
              <a:rPr lang="en-US" sz="2200" i="1" dirty="0">
                <a:latin typeface="+mn-lt"/>
              </a:rPr>
              <a:t> </a:t>
            </a:r>
            <a:r>
              <a:rPr lang="en-US" sz="2200" i="1" dirty="0" err="1">
                <a:latin typeface="+mn-lt"/>
              </a:rPr>
              <a:t>anggaran</a:t>
            </a:r>
            <a:r>
              <a:rPr lang="en-US" sz="2200" i="1" dirty="0">
                <a:latin typeface="+mn-lt"/>
              </a:rPr>
              <a:t> </a:t>
            </a:r>
            <a:r>
              <a:rPr lang="en-US" sz="2200" i="1" dirty="0" err="1">
                <a:latin typeface="+mn-lt"/>
              </a:rPr>
              <a:t>berkenaan</a:t>
            </a:r>
            <a:r>
              <a:rPr lang="en-US" sz="2200" i="1" dirty="0">
                <a:latin typeface="+mn-lt"/>
              </a:rPr>
              <a:t>, </a:t>
            </a:r>
            <a:r>
              <a:rPr lang="en-US" sz="2200" i="1" dirty="0" err="1">
                <a:latin typeface="+mn-lt"/>
              </a:rPr>
              <a:t>akan</a:t>
            </a:r>
            <a:r>
              <a:rPr lang="en-US" sz="2200" i="1" dirty="0">
                <a:latin typeface="+mn-lt"/>
              </a:rPr>
              <a:t> </a:t>
            </a:r>
            <a:r>
              <a:rPr lang="en-US" sz="2200" b="1" i="1" dirty="0" err="1">
                <a:latin typeface="+mn-lt"/>
              </a:rPr>
              <a:t>tetapi</a:t>
            </a:r>
            <a:r>
              <a:rPr lang="en-US" sz="2200" b="1" i="1" dirty="0">
                <a:latin typeface="+mn-lt"/>
              </a:rPr>
              <a:t> </a:t>
            </a:r>
            <a:r>
              <a:rPr lang="en-US" sz="2200" b="1" i="1" dirty="0" err="1">
                <a:latin typeface="+mn-lt"/>
              </a:rPr>
              <a:t>belum</a:t>
            </a:r>
            <a:r>
              <a:rPr lang="en-US" sz="2200" b="1" i="1" dirty="0">
                <a:latin typeface="+mn-lt"/>
              </a:rPr>
              <a:t> </a:t>
            </a:r>
            <a:r>
              <a:rPr lang="en-US" sz="2200" b="1" i="1" dirty="0" err="1">
                <a:latin typeface="+mn-lt"/>
              </a:rPr>
              <a:t>sesuai</a:t>
            </a:r>
            <a:r>
              <a:rPr lang="en-US" sz="2200" b="1" i="1" dirty="0">
                <a:latin typeface="+mn-lt"/>
              </a:rPr>
              <a:t> </a:t>
            </a:r>
            <a:r>
              <a:rPr lang="en-US" sz="2200" b="1" i="1" dirty="0" err="1">
                <a:latin typeface="+mn-lt"/>
              </a:rPr>
              <a:t>dengan</a:t>
            </a:r>
            <a:r>
              <a:rPr lang="en-US" sz="2200" b="1" i="1" dirty="0">
                <a:latin typeface="+mn-lt"/>
              </a:rPr>
              <a:t> </a:t>
            </a:r>
            <a:r>
              <a:rPr lang="en-US" sz="2200" b="1" i="1" dirty="0" err="1">
                <a:latin typeface="+mn-lt"/>
              </a:rPr>
              <a:t>kebutuhan</a:t>
            </a:r>
            <a:r>
              <a:rPr lang="en-US" sz="2200" i="1" dirty="0">
                <a:latin typeface="+mn-lt"/>
              </a:rPr>
              <a:t>, </a:t>
            </a:r>
            <a:r>
              <a:rPr lang="en-US" sz="2200" b="1" i="1" dirty="0" err="1">
                <a:latin typeface="+mn-lt"/>
              </a:rPr>
              <a:t>dapat</a:t>
            </a:r>
            <a:r>
              <a:rPr lang="en-US" sz="2200" b="1" i="1" dirty="0">
                <a:latin typeface="+mn-lt"/>
              </a:rPr>
              <a:t> </a:t>
            </a:r>
            <a:r>
              <a:rPr lang="en-US" sz="2200" b="1" i="1" dirty="0" err="1">
                <a:latin typeface="+mn-lt"/>
              </a:rPr>
              <a:t>menyesuaikan</a:t>
            </a:r>
            <a:r>
              <a:rPr lang="en-US" sz="2200" b="1" i="1" dirty="0">
                <a:latin typeface="+mn-lt"/>
              </a:rPr>
              <a:t> </a:t>
            </a:r>
            <a:r>
              <a:rPr lang="en-US" sz="2200" b="1" i="1" dirty="0" err="1">
                <a:latin typeface="+mn-lt"/>
              </a:rPr>
              <a:t>anggaran</a:t>
            </a:r>
            <a:r>
              <a:rPr lang="en-US" sz="2200" b="1" i="1" dirty="0">
                <a:latin typeface="+mn-lt"/>
              </a:rPr>
              <a:t> </a:t>
            </a:r>
            <a:r>
              <a:rPr lang="en-US" sz="2200" b="1" i="1" dirty="0" err="1">
                <a:latin typeface="+mn-lt"/>
              </a:rPr>
              <a:t>mendahului</a:t>
            </a:r>
            <a:r>
              <a:rPr lang="en-US" sz="2200" b="1" i="1" dirty="0">
                <a:latin typeface="+mn-lt"/>
              </a:rPr>
              <a:t> </a:t>
            </a:r>
            <a:r>
              <a:rPr lang="en-US" sz="2200" b="1" i="1" dirty="0" err="1">
                <a:latin typeface="+mn-lt"/>
              </a:rPr>
              <a:t>Perubahan</a:t>
            </a:r>
            <a:r>
              <a:rPr lang="en-US" sz="2200" b="1" i="1" dirty="0">
                <a:latin typeface="+mn-lt"/>
              </a:rPr>
              <a:t> APBD </a:t>
            </a:r>
            <a:r>
              <a:rPr lang="en-US" sz="2200" i="1" dirty="0" err="1">
                <a:latin typeface="+mn-lt"/>
              </a:rPr>
              <a:t>dengan</a:t>
            </a:r>
            <a:r>
              <a:rPr lang="en-US" sz="2200" i="1" dirty="0">
                <a:latin typeface="+mn-lt"/>
              </a:rPr>
              <a:t> </a:t>
            </a:r>
            <a:r>
              <a:rPr lang="en-US" sz="2200" i="1" dirty="0" err="1">
                <a:latin typeface="+mn-lt"/>
              </a:rPr>
              <a:t>cara</a:t>
            </a:r>
            <a:r>
              <a:rPr lang="en-US" sz="2200" i="1" dirty="0">
                <a:latin typeface="+mn-lt"/>
              </a:rPr>
              <a:t> </a:t>
            </a:r>
            <a:r>
              <a:rPr lang="en-US" sz="2200" b="1" i="1" dirty="0" err="1">
                <a:latin typeface="+mn-lt"/>
              </a:rPr>
              <a:t>mengubah</a:t>
            </a:r>
            <a:r>
              <a:rPr lang="en-US" sz="2200" b="1" i="1" dirty="0">
                <a:latin typeface="+mn-lt"/>
              </a:rPr>
              <a:t> </a:t>
            </a:r>
            <a:r>
              <a:rPr lang="en-US" sz="2200" b="1" i="1" dirty="0" err="1">
                <a:latin typeface="+mn-lt"/>
              </a:rPr>
              <a:t>Peraturan</a:t>
            </a:r>
            <a:r>
              <a:rPr lang="en-US" sz="2200" b="1" i="1" dirty="0">
                <a:latin typeface="+mn-lt"/>
              </a:rPr>
              <a:t> Kepala Daerah </a:t>
            </a:r>
            <a:r>
              <a:rPr lang="en-US" sz="2200" b="1" i="1" dirty="0" err="1">
                <a:latin typeface="+mn-lt"/>
              </a:rPr>
              <a:t>tentang</a:t>
            </a:r>
            <a:r>
              <a:rPr lang="en-US" sz="2200" b="1" i="1" dirty="0">
                <a:latin typeface="+mn-lt"/>
              </a:rPr>
              <a:t> </a:t>
            </a:r>
            <a:r>
              <a:rPr lang="en-US" sz="2200" b="1" i="1" dirty="0" err="1">
                <a:latin typeface="+mn-lt"/>
              </a:rPr>
              <a:t>Penjabaran</a:t>
            </a:r>
            <a:r>
              <a:rPr lang="en-US" sz="2200" b="1" i="1" dirty="0">
                <a:latin typeface="+mn-lt"/>
              </a:rPr>
              <a:t> </a:t>
            </a:r>
            <a:r>
              <a:rPr lang="sv-SE" sz="2200" b="1" i="1" dirty="0">
                <a:latin typeface="+mn-lt"/>
              </a:rPr>
              <a:t>APBD</a:t>
            </a:r>
            <a:r>
              <a:rPr lang="sv-SE" sz="2200" i="1" dirty="0">
                <a:latin typeface="+mn-lt"/>
              </a:rPr>
              <a:t> tahun anggaran berkenaan sebagai dasar pelaksanaan, </a:t>
            </a:r>
            <a:r>
              <a:rPr lang="en-US" sz="2200" i="1" dirty="0" err="1">
                <a:latin typeface="+mn-lt"/>
              </a:rPr>
              <a:t>untuk</a:t>
            </a:r>
            <a:r>
              <a:rPr lang="en-US" sz="2200" i="1" dirty="0">
                <a:latin typeface="+mn-lt"/>
              </a:rPr>
              <a:t> </a:t>
            </a:r>
            <a:r>
              <a:rPr lang="en-US" sz="2200" i="1" dirty="0" err="1">
                <a:latin typeface="+mn-lt"/>
              </a:rPr>
              <a:t>kemudian</a:t>
            </a:r>
            <a:r>
              <a:rPr lang="en-US" sz="2200" i="1" dirty="0">
                <a:latin typeface="+mn-lt"/>
              </a:rPr>
              <a:t> </a:t>
            </a:r>
            <a:r>
              <a:rPr lang="en-US" sz="2200" i="1" dirty="0" err="1">
                <a:latin typeface="+mn-lt"/>
              </a:rPr>
              <a:t>ditampung</a:t>
            </a:r>
            <a:r>
              <a:rPr lang="en-US" sz="2200" i="1" dirty="0">
                <a:latin typeface="+mn-lt"/>
              </a:rPr>
              <a:t> </a:t>
            </a:r>
            <a:r>
              <a:rPr lang="en-US" sz="2200" i="1" dirty="0" err="1">
                <a:latin typeface="+mn-lt"/>
              </a:rPr>
              <a:t>dalam</a:t>
            </a:r>
            <a:r>
              <a:rPr lang="en-US" sz="2200" i="1" dirty="0">
                <a:latin typeface="+mn-lt"/>
              </a:rPr>
              <a:t> </a:t>
            </a:r>
            <a:r>
              <a:rPr lang="en-US" sz="2200" i="1" dirty="0" err="1">
                <a:latin typeface="+mn-lt"/>
              </a:rPr>
              <a:t>Peraturan</a:t>
            </a:r>
            <a:r>
              <a:rPr lang="en-US" sz="2200" i="1" dirty="0">
                <a:latin typeface="+mn-lt"/>
              </a:rPr>
              <a:t> Daerah </a:t>
            </a:r>
            <a:r>
              <a:rPr lang="en-US" sz="2200" i="1" dirty="0" err="1">
                <a:latin typeface="+mn-lt"/>
              </a:rPr>
              <a:t>tentang</a:t>
            </a:r>
            <a:r>
              <a:rPr lang="en-US" sz="2200" i="1" dirty="0">
                <a:latin typeface="+mn-lt"/>
              </a:rPr>
              <a:t> </a:t>
            </a:r>
            <a:r>
              <a:rPr lang="sv-SE" sz="2200" i="1" dirty="0">
                <a:latin typeface="+mn-lt"/>
              </a:rPr>
              <a:t>Perubahan APBD tahun anggaran berkenaan”</a:t>
            </a:r>
            <a:endParaRPr lang="en-US" sz="2200" i="1" dirty="0">
              <a:latin typeface="+mn-lt"/>
            </a:endParaRPr>
          </a:p>
          <a:p>
            <a:pPr indent="28575" algn="just">
              <a:defRPr/>
            </a:pPr>
            <a:endParaRPr lang="en-US" sz="2200" i="1" dirty="0"/>
          </a:p>
        </p:txBody>
      </p:sp>
    </p:spTree>
    <p:extLst>
      <p:ext uri="{BB962C8B-B14F-4D97-AF65-F5344CB8AC3E}">
        <p14:creationId xmlns:p14="http://schemas.microsoft.com/office/powerpoint/2010/main" xmlns="" val="382838958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125</a:t>
            </a:fld>
            <a:endParaRPr lang="id-ID">
              <a:solidFill>
                <a:prstClr val="black"/>
              </a:solidFill>
            </a:endParaRPr>
          </a:p>
        </p:txBody>
      </p:sp>
      <p:sp>
        <p:nvSpPr>
          <p:cNvPr id="3" name="TextBox 2"/>
          <p:cNvSpPr txBox="1"/>
          <p:nvPr/>
        </p:nvSpPr>
        <p:spPr>
          <a:xfrm>
            <a:off x="0" y="44450"/>
            <a:ext cx="9144000" cy="461963"/>
          </a:xfrm>
          <a:prstGeom prst="rect">
            <a:avLst/>
          </a:prstGeom>
          <a:solidFill>
            <a:schemeClr val="accent2">
              <a:lumMod val="50000"/>
            </a:schemeClr>
          </a:solidFill>
        </p:spPr>
        <p:txBody>
          <a:bodyPr>
            <a:spAutoFit/>
          </a:bodyPr>
          <a:lstStyle/>
          <a:p>
            <a:pPr algn="ctr">
              <a:defRPr/>
            </a:pPr>
            <a:r>
              <a:rPr lang="en-US" sz="2400" b="1" dirty="0"/>
              <a:t> </a:t>
            </a:r>
            <a:r>
              <a:rPr lang="en-US" sz="2400" b="1" dirty="0">
                <a:solidFill>
                  <a:schemeClr val="accent6"/>
                </a:solidFill>
                <a:latin typeface="+mn-lt"/>
              </a:rPr>
              <a:t>UU No. 15/2011</a:t>
            </a:r>
            <a:endParaRPr lang="en-US" sz="2400" b="1" i="1" dirty="0">
              <a:solidFill>
                <a:schemeClr val="accent6"/>
              </a:solidFill>
              <a:latin typeface="+mn-lt"/>
              <a:ea typeface="Tahoma" pitchFamily="34" charset="0"/>
              <a:cs typeface="Tahoma" pitchFamily="34" charset="0"/>
            </a:endParaRPr>
          </a:p>
        </p:txBody>
      </p:sp>
      <p:sp>
        <p:nvSpPr>
          <p:cNvPr id="4" name="Rectangle 3"/>
          <p:cNvSpPr/>
          <p:nvPr/>
        </p:nvSpPr>
        <p:spPr>
          <a:xfrm>
            <a:off x="323850" y="549275"/>
            <a:ext cx="8424863" cy="1646238"/>
          </a:xfrm>
          <a:prstGeom prst="rect">
            <a:avLst/>
          </a:prstGeom>
        </p:spPr>
        <p:txBody>
          <a:bodyPr>
            <a:spAutoFit/>
          </a:bodyPr>
          <a:lstStyle/>
          <a:p>
            <a:pPr marL="342900" indent="-342900" algn="just">
              <a:spcBef>
                <a:spcPts val="600"/>
              </a:spcBef>
              <a:buSzPct val="100000"/>
              <a:buFontTx/>
              <a:buAutoNum type="arabicPeriod"/>
              <a:defRPr/>
            </a:pPr>
            <a:r>
              <a:rPr lang="en-US" sz="2400" b="1" dirty="0" err="1">
                <a:latin typeface="+mn-lt"/>
              </a:rPr>
              <a:t>Kedudukan</a:t>
            </a:r>
            <a:r>
              <a:rPr lang="en-US" sz="2400" b="1" dirty="0">
                <a:latin typeface="+mn-lt"/>
              </a:rPr>
              <a:t> KPU/</a:t>
            </a:r>
            <a:r>
              <a:rPr lang="en-US" sz="2400" b="1" dirty="0" err="1">
                <a:latin typeface="+mn-lt"/>
              </a:rPr>
              <a:t>Bawaslu</a:t>
            </a:r>
            <a:r>
              <a:rPr lang="en-US" sz="2400" b="1" dirty="0">
                <a:latin typeface="+mn-lt"/>
              </a:rPr>
              <a:t>/</a:t>
            </a:r>
            <a:r>
              <a:rPr lang="en-US" sz="2400" b="1" dirty="0" err="1">
                <a:latin typeface="+mn-lt"/>
              </a:rPr>
              <a:t>Panwaslu</a:t>
            </a:r>
            <a:r>
              <a:rPr lang="en-US" sz="2400" b="1" dirty="0">
                <a:latin typeface="+mn-lt"/>
              </a:rPr>
              <a:t>, </a:t>
            </a:r>
            <a:r>
              <a:rPr lang="en-US" sz="2400" b="1" dirty="0" err="1">
                <a:latin typeface="+mn-lt"/>
              </a:rPr>
              <a:t>sesuai</a:t>
            </a:r>
            <a:r>
              <a:rPr lang="en-US" sz="2400" b="1" dirty="0">
                <a:latin typeface="+mn-lt"/>
              </a:rPr>
              <a:t> </a:t>
            </a:r>
            <a:r>
              <a:rPr lang="en-US" sz="2400" b="1" dirty="0" err="1">
                <a:latin typeface="+mn-lt"/>
              </a:rPr>
              <a:t>Pasal</a:t>
            </a:r>
            <a:r>
              <a:rPr lang="en-US" sz="2400" b="1" dirty="0">
                <a:latin typeface="+mn-lt"/>
              </a:rPr>
              <a:t> 1 UU No. 15/2011</a:t>
            </a:r>
            <a:r>
              <a:rPr lang="en-US" sz="2400" dirty="0">
                <a:latin typeface="+mn-lt"/>
              </a:rPr>
              <a:t>: </a:t>
            </a:r>
          </a:p>
          <a:p>
            <a:pPr marL="571500" algn="just">
              <a:spcBef>
                <a:spcPts val="600"/>
              </a:spcBef>
              <a:buSzPct val="100000"/>
              <a:buFont typeface="Wingdings" panose="05000000000000000000" pitchFamily="2" charset="2"/>
              <a:buChar char="§"/>
              <a:defRPr/>
            </a:pPr>
            <a:r>
              <a:rPr lang="en-US" sz="2400" i="1" dirty="0">
                <a:latin typeface="+mn-lt"/>
              </a:rPr>
              <a:t>KPU </a:t>
            </a:r>
            <a:r>
              <a:rPr lang="en-US" sz="2400" i="1" dirty="0" err="1">
                <a:latin typeface="+mn-lt"/>
              </a:rPr>
              <a:t>Provinsi</a:t>
            </a:r>
            <a:r>
              <a:rPr lang="en-US" sz="2400" i="1" dirty="0">
                <a:latin typeface="+mn-lt"/>
              </a:rPr>
              <a:t>/</a:t>
            </a:r>
            <a:r>
              <a:rPr lang="en-US" sz="2400" i="1" dirty="0" err="1">
                <a:latin typeface="+mn-lt"/>
              </a:rPr>
              <a:t>Kab</a:t>
            </a:r>
            <a:r>
              <a:rPr lang="en-US" sz="2400" i="1" dirty="0">
                <a:latin typeface="+mn-lt"/>
              </a:rPr>
              <a:t>./Kota </a:t>
            </a:r>
            <a:r>
              <a:rPr lang="en-US" sz="2400" i="1" dirty="0" err="1">
                <a:latin typeface="+mn-lt"/>
              </a:rPr>
              <a:t>adalah</a:t>
            </a:r>
            <a:r>
              <a:rPr lang="en-US" sz="2400" i="1" dirty="0">
                <a:latin typeface="+mn-lt"/>
              </a:rPr>
              <a:t> </a:t>
            </a:r>
            <a:r>
              <a:rPr lang="en-US" sz="2400" i="1" dirty="0" err="1">
                <a:latin typeface="+mn-lt"/>
              </a:rPr>
              <a:t>penyelenggara</a:t>
            </a:r>
            <a:r>
              <a:rPr lang="en-US" sz="2400" i="1" dirty="0">
                <a:latin typeface="+mn-lt"/>
              </a:rPr>
              <a:t> </a:t>
            </a:r>
            <a:r>
              <a:rPr lang="en-US" sz="2400" i="1" dirty="0" err="1">
                <a:latin typeface="+mn-lt"/>
              </a:rPr>
              <a:t>pemilu</a:t>
            </a:r>
            <a:r>
              <a:rPr lang="en-US" sz="2400" i="1" dirty="0">
                <a:latin typeface="+mn-lt"/>
              </a:rPr>
              <a:t> yang </a:t>
            </a:r>
            <a:r>
              <a:rPr lang="en-US" sz="2400" i="1" dirty="0" err="1">
                <a:latin typeface="+mn-lt"/>
              </a:rPr>
              <a:t>bertugas</a:t>
            </a:r>
            <a:r>
              <a:rPr lang="en-US" sz="2400" i="1" dirty="0">
                <a:latin typeface="+mn-lt"/>
              </a:rPr>
              <a:t> </a:t>
            </a:r>
            <a:r>
              <a:rPr lang="en-US" sz="2400" i="1" dirty="0" err="1">
                <a:latin typeface="+mn-lt"/>
              </a:rPr>
              <a:t>melaksanakan</a:t>
            </a:r>
            <a:r>
              <a:rPr lang="en-US" sz="2400" i="1" dirty="0">
                <a:latin typeface="+mn-lt"/>
              </a:rPr>
              <a:t> </a:t>
            </a:r>
            <a:r>
              <a:rPr lang="en-US" sz="2400" i="1" dirty="0" err="1">
                <a:latin typeface="+mn-lt"/>
              </a:rPr>
              <a:t>pemilu</a:t>
            </a:r>
            <a:r>
              <a:rPr lang="en-US" sz="2400" i="1" dirty="0">
                <a:latin typeface="+mn-lt"/>
              </a:rPr>
              <a:t> </a:t>
            </a:r>
            <a:r>
              <a:rPr lang="en-US" sz="2400" i="1" dirty="0" err="1">
                <a:latin typeface="+mn-lt"/>
              </a:rPr>
              <a:t>di</a:t>
            </a:r>
            <a:r>
              <a:rPr lang="en-US" sz="2400" i="1" dirty="0">
                <a:latin typeface="+mn-lt"/>
              </a:rPr>
              <a:t> </a:t>
            </a:r>
            <a:r>
              <a:rPr lang="en-US" sz="2400" i="1" dirty="0" err="1">
                <a:latin typeface="+mn-lt"/>
              </a:rPr>
              <a:t>Provinsi</a:t>
            </a:r>
            <a:r>
              <a:rPr lang="en-US" sz="2400" i="1" dirty="0">
                <a:latin typeface="+mn-lt"/>
              </a:rPr>
              <a:t>/</a:t>
            </a:r>
            <a:r>
              <a:rPr lang="en-US" sz="2400" i="1" dirty="0" err="1">
                <a:latin typeface="+mn-lt"/>
              </a:rPr>
              <a:t>Kab</a:t>
            </a:r>
            <a:r>
              <a:rPr lang="en-US" sz="2400" i="1" dirty="0">
                <a:latin typeface="+mn-lt"/>
              </a:rPr>
              <a:t>./Kota;</a:t>
            </a:r>
          </a:p>
        </p:txBody>
      </p:sp>
    </p:spTree>
    <p:extLst>
      <p:ext uri="{BB962C8B-B14F-4D97-AF65-F5344CB8AC3E}">
        <p14:creationId xmlns:p14="http://schemas.microsoft.com/office/powerpoint/2010/main" xmlns="" val="347349931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126</a:t>
            </a:fld>
            <a:endParaRPr lang="id-ID">
              <a:solidFill>
                <a:prstClr val="black"/>
              </a:solidFill>
            </a:endParaRPr>
          </a:p>
        </p:txBody>
      </p:sp>
      <p:sp>
        <p:nvSpPr>
          <p:cNvPr id="3" name="TextBox 2"/>
          <p:cNvSpPr txBox="1"/>
          <p:nvPr/>
        </p:nvSpPr>
        <p:spPr>
          <a:xfrm>
            <a:off x="0" y="44450"/>
            <a:ext cx="9144000" cy="461963"/>
          </a:xfrm>
          <a:prstGeom prst="rect">
            <a:avLst/>
          </a:prstGeom>
          <a:solidFill>
            <a:schemeClr val="accent2">
              <a:lumMod val="50000"/>
            </a:schemeClr>
          </a:solidFill>
        </p:spPr>
        <p:txBody>
          <a:bodyPr>
            <a:spAutoFit/>
          </a:bodyPr>
          <a:lstStyle/>
          <a:p>
            <a:pPr algn="ctr">
              <a:defRPr/>
            </a:pPr>
            <a:r>
              <a:rPr lang="en-US" sz="2400" b="1" dirty="0">
                <a:solidFill>
                  <a:schemeClr val="accent6"/>
                </a:solidFill>
                <a:latin typeface="+mn-lt"/>
              </a:rPr>
              <a:t>UU 23/2014 </a:t>
            </a:r>
            <a:r>
              <a:rPr lang="en-US" sz="2400" b="1" dirty="0" err="1">
                <a:solidFill>
                  <a:schemeClr val="accent6"/>
                </a:solidFill>
                <a:latin typeface="+mn-lt"/>
              </a:rPr>
              <a:t>ttg</a:t>
            </a:r>
            <a:r>
              <a:rPr lang="en-US" sz="2400" b="1" dirty="0">
                <a:solidFill>
                  <a:schemeClr val="accent6"/>
                </a:solidFill>
                <a:latin typeface="+mn-lt"/>
              </a:rPr>
              <a:t> </a:t>
            </a:r>
            <a:r>
              <a:rPr lang="en-US" sz="2400" b="1" dirty="0" err="1">
                <a:solidFill>
                  <a:schemeClr val="accent6"/>
                </a:solidFill>
                <a:latin typeface="+mn-lt"/>
              </a:rPr>
              <a:t>Pemda</a:t>
            </a:r>
            <a:endParaRPr lang="en-US" sz="2400" b="1" i="1" dirty="0">
              <a:solidFill>
                <a:schemeClr val="accent6"/>
              </a:solidFill>
              <a:latin typeface="+mn-lt"/>
              <a:ea typeface="Tahoma" pitchFamily="34" charset="0"/>
              <a:cs typeface="Tahoma" pitchFamily="34" charset="0"/>
            </a:endParaRPr>
          </a:p>
        </p:txBody>
      </p:sp>
      <p:sp>
        <p:nvSpPr>
          <p:cNvPr id="4" name="Rectangle 3"/>
          <p:cNvSpPr/>
          <p:nvPr/>
        </p:nvSpPr>
        <p:spPr>
          <a:xfrm>
            <a:off x="323850" y="1295400"/>
            <a:ext cx="8424863" cy="2997200"/>
          </a:xfrm>
          <a:prstGeom prst="rect">
            <a:avLst/>
          </a:prstGeom>
        </p:spPr>
        <p:txBody>
          <a:bodyPr>
            <a:spAutoFit/>
          </a:bodyPr>
          <a:lstStyle/>
          <a:p>
            <a:pPr marL="342900" indent="-342900" algn="just">
              <a:lnSpc>
                <a:spcPct val="120000"/>
              </a:lnSpc>
              <a:spcBef>
                <a:spcPts val="1200"/>
              </a:spcBef>
              <a:buSzPct val="100000"/>
              <a:buFontTx/>
              <a:buAutoNum type="arabicPeriod" startAt="2"/>
              <a:defRPr/>
            </a:pPr>
            <a:r>
              <a:rPr lang="en-US" sz="2400" b="1" dirty="0" err="1">
                <a:latin typeface="+mn-lt"/>
              </a:rPr>
              <a:t>Ketentuan</a:t>
            </a:r>
            <a:r>
              <a:rPr lang="en-US" sz="2400" b="1" dirty="0">
                <a:latin typeface="+mn-lt"/>
              </a:rPr>
              <a:t> </a:t>
            </a:r>
            <a:r>
              <a:rPr lang="en-US" sz="2400" b="1" dirty="0" err="1">
                <a:latin typeface="+mn-lt"/>
              </a:rPr>
              <a:t>pendanaan</a:t>
            </a:r>
            <a:r>
              <a:rPr lang="en-US" sz="2400" b="1" dirty="0">
                <a:latin typeface="+mn-lt"/>
              </a:rPr>
              <a:t> </a:t>
            </a:r>
            <a:r>
              <a:rPr lang="en-US" sz="2400" b="1" dirty="0" err="1">
                <a:latin typeface="+mn-lt"/>
              </a:rPr>
              <a:t>urusan</a:t>
            </a:r>
            <a:r>
              <a:rPr lang="en-US" sz="2400" b="1" dirty="0">
                <a:latin typeface="+mn-lt"/>
              </a:rPr>
              <a:t> </a:t>
            </a:r>
            <a:r>
              <a:rPr lang="en-US" sz="2400" b="1" dirty="0" err="1">
                <a:latin typeface="+mn-lt"/>
              </a:rPr>
              <a:t>pemerintahan</a:t>
            </a:r>
            <a:r>
              <a:rPr lang="en-US" sz="2400" b="1" dirty="0">
                <a:latin typeface="+mn-lt"/>
              </a:rPr>
              <a:t> </a:t>
            </a:r>
            <a:r>
              <a:rPr lang="en-US" sz="2400" b="1" dirty="0" err="1">
                <a:latin typeface="+mn-lt"/>
              </a:rPr>
              <a:t>sesuai</a:t>
            </a:r>
            <a:r>
              <a:rPr lang="en-US" sz="2400" b="1" dirty="0">
                <a:latin typeface="+mn-lt"/>
              </a:rPr>
              <a:t> </a:t>
            </a:r>
            <a:r>
              <a:rPr lang="en-US" sz="2400" b="1" dirty="0" err="1">
                <a:latin typeface="+mn-lt"/>
              </a:rPr>
              <a:t>Pasal</a:t>
            </a:r>
            <a:r>
              <a:rPr lang="en-US" sz="2400" b="1" dirty="0">
                <a:latin typeface="+mn-lt"/>
              </a:rPr>
              <a:t> 282 UU 23/2014 </a:t>
            </a:r>
            <a:r>
              <a:rPr lang="en-US" sz="2400" b="1" dirty="0" err="1">
                <a:latin typeface="+mn-lt"/>
              </a:rPr>
              <a:t>ttg</a:t>
            </a:r>
            <a:r>
              <a:rPr lang="en-US" sz="2400" b="1" dirty="0">
                <a:latin typeface="+mn-lt"/>
              </a:rPr>
              <a:t> </a:t>
            </a:r>
            <a:r>
              <a:rPr lang="en-US" sz="2400" b="1" dirty="0" err="1">
                <a:latin typeface="+mn-lt"/>
              </a:rPr>
              <a:t>Pemda</a:t>
            </a:r>
            <a:r>
              <a:rPr lang="en-US" sz="2400" dirty="0">
                <a:latin typeface="+mn-lt"/>
              </a:rPr>
              <a:t>: “</a:t>
            </a:r>
            <a:r>
              <a:rPr lang="en-US" sz="2400" i="1" dirty="0" err="1">
                <a:latin typeface="+mn-lt"/>
              </a:rPr>
              <a:t>penyelenggaraan</a:t>
            </a:r>
            <a:r>
              <a:rPr lang="en-US" sz="2400" i="1" dirty="0">
                <a:latin typeface="+mn-lt"/>
              </a:rPr>
              <a:t> </a:t>
            </a:r>
            <a:r>
              <a:rPr lang="en-US" sz="2400" i="1" dirty="0" err="1">
                <a:latin typeface="+mn-lt"/>
              </a:rPr>
              <a:t>urusan</a:t>
            </a:r>
            <a:r>
              <a:rPr lang="en-US" sz="2400" i="1" dirty="0">
                <a:latin typeface="+mn-lt"/>
              </a:rPr>
              <a:t> </a:t>
            </a:r>
            <a:r>
              <a:rPr lang="en-US" sz="2400" i="1" dirty="0" err="1">
                <a:latin typeface="+mn-lt"/>
              </a:rPr>
              <a:t>pemerintahan</a:t>
            </a:r>
            <a:r>
              <a:rPr lang="en-US" sz="2400" i="1" dirty="0">
                <a:latin typeface="+mn-lt"/>
              </a:rPr>
              <a:t> yang </a:t>
            </a:r>
            <a:r>
              <a:rPr lang="en-US" sz="2400" i="1" dirty="0" err="1">
                <a:latin typeface="+mn-lt"/>
              </a:rPr>
              <a:t>menjadi</a:t>
            </a:r>
            <a:r>
              <a:rPr lang="en-US" sz="2400" i="1" dirty="0">
                <a:latin typeface="+mn-lt"/>
              </a:rPr>
              <a:t> </a:t>
            </a:r>
            <a:r>
              <a:rPr lang="en-US" sz="2400" i="1" dirty="0" err="1">
                <a:latin typeface="+mn-lt"/>
              </a:rPr>
              <a:t>kewenangan</a:t>
            </a:r>
            <a:r>
              <a:rPr lang="en-US" sz="2400" i="1" dirty="0">
                <a:latin typeface="+mn-lt"/>
              </a:rPr>
              <a:t> </a:t>
            </a:r>
            <a:r>
              <a:rPr lang="en-US" sz="2400" i="1" dirty="0" err="1">
                <a:latin typeface="+mn-lt"/>
              </a:rPr>
              <a:t>daerah</a:t>
            </a:r>
            <a:r>
              <a:rPr lang="en-US" sz="2400" i="1" dirty="0">
                <a:latin typeface="+mn-lt"/>
              </a:rPr>
              <a:t> </a:t>
            </a:r>
            <a:r>
              <a:rPr lang="en-US" sz="2400" i="1" dirty="0" err="1">
                <a:latin typeface="+mn-lt"/>
              </a:rPr>
              <a:t>didanai</a:t>
            </a:r>
            <a:r>
              <a:rPr lang="en-US" sz="2400" i="1" dirty="0">
                <a:latin typeface="+mn-lt"/>
              </a:rPr>
              <a:t> </a:t>
            </a:r>
            <a:r>
              <a:rPr lang="en-US" sz="2400" i="1" dirty="0" err="1">
                <a:latin typeface="+mn-lt"/>
              </a:rPr>
              <a:t>dari</a:t>
            </a:r>
            <a:r>
              <a:rPr lang="en-US" sz="2400" i="1" dirty="0">
                <a:latin typeface="+mn-lt"/>
              </a:rPr>
              <a:t> </a:t>
            </a:r>
            <a:r>
              <a:rPr lang="en-US" sz="2400" i="1" dirty="0" err="1">
                <a:latin typeface="+mn-lt"/>
              </a:rPr>
              <a:t>dan</a:t>
            </a:r>
            <a:r>
              <a:rPr lang="en-US" sz="2400" i="1" dirty="0">
                <a:latin typeface="+mn-lt"/>
              </a:rPr>
              <a:t> </a:t>
            </a:r>
            <a:r>
              <a:rPr lang="en-US" sz="2400" i="1" dirty="0" err="1">
                <a:latin typeface="+mn-lt"/>
              </a:rPr>
              <a:t>atas</a:t>
            </a:r>
            <a:r>
              <a:rPr lang="en-US" sz="2400" i="1" dirty="0">
                <a:latin typeface="+mn-lt"/>
              </a:rPr>
              <a:t> </a:t>
            </a:r>
            <a:r>
              <a:rPr lang="en-US" sz="2400" i="1" dirty="0" err="1">
                <a:latin typeface="+mn-lt"/>
              </a:rPr>
              <a:t>beban</a:t>
            </a:r>
            <a:r>
              <a:rPr lang="en-US" sz="2400" i="1" dirty="0">
                <a:latin typeface="+mn-lt"/>
              </a:rPr>
              <a:t> APBD, </a:t>
            </a:r>
            <a:r>
              <a:rPr lang="en-US" sz="2400" i="1" dirty="0" err="1">
                <a:latin typeface="+mn-lt"/>
              </a:rPr>
              <a:t>penyelenggaraan</a:t>
            </a:r>
            <a:r>
              <a:rPr lang="en-US" sz="2400" i="1" dirty="0">
                <a:latin typeface="+mn-lt"/>
              </a:rPr>
              <a:t> </a:t>
            </a:r>
            <a:r>
              <a:rPr lang="en-US" sz="2400" i="1" dirty="0" err="1">
                <a:latin typeface="+mn-lt"/>
              </a:rPr>
              <a:t>urusan</a:t>
            </a:r>
            <a:r>
              <a:rPr lang="en-US" sz="2400" i="1" dirty="0">
                <a:latin typeface="+mn-lt"/>
              </a:rPr>
              <a:t> </a:t>
            </a:r>
            <a:r>
              <a:rPr lang="en-US" sz="2400" i="1" dirty="0" err="1">
                <a:latin typeface="+mn-lt"/>
              </a:rPr>
              <a:t>pemerintahan</a:t>
            </a:r>
            <a:r>
              <a:rPr lang="en-US" sz="2400" i="1" dirty="0">
                <a:latin typeface="+mn-lt"/>
              </a:rPr>
              <a:t> yang </a:t>
            </a:r>
            <a:r>
              <a:rPr lang="en-US" sz="2400" i="1" dirty="0" err="1">
                <a:latin typeface="+mn-lt"/>
              </a:rPr>
              <a:t>menjadi</a:t>
            </a:r>
            <a:r>
              <a:rPr lang="en-US" sz="2400" i="1" dirty="0">
                <a:latin typeface="+mn-lt"/>
              </a:rPr>
              <a:t> </a:t>
            </a:r>
            <a:r>
              <a:rPr lang="en-US" sz="2400" i="1" dirty="0" err="1">
                <a:latin typeface="+mn-lt"/>
              </a:rPr>
              <a:t>kewenangan</a:t>
            </a:r>
            <a:r>
              <a:rPr lang="en-US" sz="2400" i="1" dirty="0">
                <a:latin typeface="+mn-lt"/>
              </a:rPr>
              <a:t> </a:t>
            </a:r>
            <a:r>
              <a:rPr lang="en-US" sz="2400" i="1" dirty="0" err="1">
                <a:latin typeface="+mn-lt"/>
              </a:rPr>
              <a:t>pemerintah</a:t>
            </a:r>
            <a:r>
              <a:rPr lang="en-US" sz="2400" i="1" dirty="0">
                <a:latin typeface="+mn-lt"/>
              </a:rPr>
              <a:t> </a:t>
            </a:r>
            <a:r>
              <a:rPr lang="en-US" sz="2400" i="1" dirty="0" err="1">
                <a:latin typeface="+mn-lt"/>
              </a:rPr>
              <a:t>pusat</a:t>
            </a:r>
            <a:r>
              <a:rPr lang="en-US" sz="2400" i="1" dirty="0">
                <a:latin typeface="+mn-lt"/>
              </a:rPr>
              <a:t> </a:t>
            </a:r>
            <a:r>
              <a:rPr lang="en-US" sz="2400" i="1" dirty="0" err="1">
                <a:latin typeface="+mn-lt"/>
              </a:rPr>
              <a:t>di</a:t>
            </a:r>
            <a:r>
              <a:rPr lang="en-US" sz="2400" i="1" dirty="0">
                <a:latin typeface="+mn-lt"/>
              </a:rPr>
              <a:t> </a:t>
            </a:r>
            <a:r>
              <a:rPr lang="en-US" sz="2400" i="1" dirty="0" err="1">
                <a:latin typeface="+mn-lt"/>
              </a:rPr>
              <a:t>daerah</a:t>
            </a:r>
            <a:r>
              <a:rPr lang="en-US" sz="2400" i="1" dirty="0">
                <a:latin typeface="+mn-lt"/>
              </a:rPr>
              <a:t> </a:t>
            </a:r>
            <a:r>
              <a:rPr lang="en-US" sz="2400" i="1" dirty="0" err="1">
                <a:latin typeface="+mn-lt"/>
              </a:rPr>
              <a:t>didanai</a:t>
            </a:r>
            <a:r>
              <a:rPr lang="en-US" sz="2400" i="1" dirty="0">
                <a:latin typeface="+mn-lt"/>
              </a:rPr>
              <a:t> </a:t>
            </a:r>
            <a:r>
              <a:rPr lang="en-US" sz="2400" i="1" dirty="0" err="1">
                <a:latin typeface="+mn-lt"/>
              </a:rPr>
              <a:t>dari</a:t>
            </a:r>
            <a:r>
              <a:rPr lang="en-US" sz="2400" i="1" dirty="0">
                <a:latin typeface="+mn-lt"/>
              </a:rPr>
              <a:t> </a:t>
            </a:r>
            <a:r>
              <a:rPr lang="en-US" sz="2400" i="1" dirty="0" err="1">
                <a:latin typeface="+mn-lt"/>
              </a:rPr>
              <a:t>dan</a:t>
            </a:r>
            <a:r>
              <a:rPr lang="en-US" sz="2400" i="1" dirty="0">
                <a:latin typeface="+mn-lt"/>
              </a:rPr>
              <a:t> </a:t>
            </a:r>
            <a:r>
              <a:rPr lang="en-US" sz="2400" i="1" dirty="0" err="1">
                <a:latin typeface="+mn-lt"/>
              </a:rPr>
              <a:t>atas</a:t>
            </a:r>
            <a:r>
              <a:rPr lang="en-US" sz="2400" i="1" dirty="0">
                <a:latin typeface="+mn-lt"/>
              </a:rPr>
              <a:t> </a:t>
            </a:r>
            <a:r>
              <a:rPr lang="en-US" sz="2400" i="1" dirty="0" err="1">
                <a:latin typeface="+mn-lt"/>
              </a:rPr>
              <a:t>beban</a:t>
            </a:r>
            <a:r>
              <a:rPr lang="en-US" sz="2400" i="1" dirty="0">
                <a:latin typeface="+mn-lt"/>
              </a:rPr>
              <a:t> APBN”.</a:t>
            </a:r>
          </a:p>
          <a:p>
            <a:pPr algn="just">
              <a:buSzPct val="100000"/>
              <a:defRPr/>
            </a:pPr>
            <a:endParaRPr lang="en-US" sz="1600" i="1" dirty="0">
              <a:latin typeface="+mn-lt"/>
            </a:endParaRPr>
          </a:p>
        </p:txBody>
      </p:sp>
    </p:spTree>
    <p:extLst>
      <p:ext uri="{BB962C8B-B14F-4D97-AF65-F5344CB8AC3E}">
        <p14:creationId xmlns:p14="http://schemas.microsoft.com/office/powerpoint/2010/main" xmlns="" val="413008515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127</a:t>
            </a:fld>
            <a:endParaRPr lang="id-ID">
              <a:solidFill>
                <a:prstClr val="black"/>
              </a:solidFill>
            </a:endParaRPr>
          </a:p>
        </p:txBody>
      </p:sp>
      <p:sp>
        <p:nvSpPr>
          <p:cNvPr id="3" name="TextBox 2"/>
          <p:cNvSpPr txBox="1"/>
          <p:nvPr/>
        </p:nvSpPr>
        <p:spPr>
          <a:xfrm>
            <a:off x="0" y="44450"/>
            <a:ext cx="9144000" cy="492125"/>
          </a:xfrm>
          <a:prstGeom prst="rect">
            <a:avLst/>
          </a:prstGeom>
          <a:solidFill>
            <a:schemeClr val="accent2">
              <a:lumMod val="50000"/>
            </a:schemeClr>
          </a:solidFill>
        </p:spPr>
        <p:txBody>
          <a:bodyPr>
            <a:spAutoFit/>
          </a:bodyPr>
          <a:lstStyle/>
          <a:p>
            <a:pPr marL="742950" lvl="1" indent="-514350" algn="ctr">
              <a:buSzPct val="100000"/>
              <a:defRPr/>
            </a:pPr>
            <a:r>
              <a:rPr lang="en-US" sz="2600" b="1" dirty="0" err="1">
                <a:solidFill>
                  <a:schemeClr val="accent6"/>
                </a:solidFill>
                <a:latin typeface="+mn-lt"/>
              </a:rPr>
              <a:t>Ketentuan</a:t>
            </a:r>
            <a:r>
              <a:rPr lang="en-US" sz="2600" b="1" dirty="0">
                <a:solidFill>
                  <a:schemeClr val="accent6"/>
                </a:solidFill>
                <a:latin typeface="+mn-lt"/>
              </a:rPr>
              <a:t> </a:t>
            </a:r>
            <a:r>
              <a:rPr lang="en-US" sz="2600" b="1" dirty="0" err="1">
                <a:solidFill>
                  <a:schemeClr val="accent6"/>
                </a:solidFill>
                <a:latin typeface="+mn-lt"/>
              </a:rPr>
              <a:t>Permendagri</a:t>
            </a:r>
            <a:r>
              <a:rPr lang="en-US" sz="2600" b="1" dirty="0">
                <a:solidFill>
                  <a:schemeClr val="accent6"/>
                </a:solidFill>
                <a:latin typeface="+mn-lt"/>
              </a:rPr>
              <a:t> No. 44/2007 </a:t>
            </a:r>
          </a:p>
        </p:txBody>
      </p:sp>
      <p:sp>
        <p:nvSpPr>
          <p:cNvPr id="4" name="Rectangle 3"/>
          <p:cNvSpPr/>
          <p:nvPr/>
        </p:nvSpPr>
        <p:spPr>
          <a:xfrm>
            <a:off x="250825" y="1196975"/>
            <a:ext cx="8424863" cy="1938338"/>
          </a:xfrm>
          <a:prstGeom prst="rect">
            <a:avLst/>
          </a:prstGeom>
        </p:spPr>
        <p:txBody>
          <a:bodyPr>
            <a:spAutoFit/>
          </a:bodyPr>
          <a:lstStyle/>
          <a:p>
            <a:pPr marL="1074738" lvl="2" indent="-388938" algn="just">
              <a:buFont typeface="Wingdings" pitchFamily="2" charset="2"/>
              <a:buChar char="Ø"/>
              <a:defRPr/>
            </a:pPr>
            <a:r>
              <a:rPr lang="en-US" sz="2400" dirty="0" err="1">
                <a:latin typeface="+mn-lt"/>
              </a:rPr>
              <a:t>Pasal</a:t>
            </a:r>
            <a:r>
              <a:rPr lang="en-US" sz="2400" dirty="0">
                <a:latin typeface="+mn-lt"/>
              </a:rPr>
              <a:t> 10 </a:t>
            </a:r>
            <a:r>
              <a:rPr lang="en-US" sz="2400" dirty="0" err="1">
                <a:latin typeface="+mn-lt"/>
              </a:rPr>
              <a:t>ayat</a:t>
            </a:r>
            <a:r>
              <a:rPr lang="en-US" sz="2400" dirty="0">
                <a:latin typeface="+mn-lt"/>
              </a:rPr>
              <a:t> 1 “</a:t>
            </a:r>
            <a:r>
              <a:rPr lang="en-US" sz="2400" i="1" dirty="0" err="1">
                <a:latin typeface="+mn-lt"/>
              </a:rPr>
              <a:t>Belanja</a:t>
            </a:r>
            <a:r>
              <a:rPr lang="en-US" sz="2400" i="1" dirty="0">
                <a:latin typeface="+mn-lt"/>
              </a:rPr>
              <a:t> </a:t>
            </a:r>
            <a:r>
              <a:rPr lang="en-US" sz="2400" i="1" dirty="0" err="1">
                <a:latin typeface="+mn-lt"/>
              </a:rPr>
              <a:t>Hibah</a:t>
            </a:r>
            <a:r>
              <a:rPr lang="en-US" sz="2400" i="1" dirty="0">
                <a:latin typeface="+mn-lt"/>
              </a:rPr>
              <a:t> </a:t>
            </a:r>
            <a:r>
              <a:rPr lang="en-US" sz="2400" i="1" dirty="0" err="1">
                <a:latin typeface="+mn-lt"/>
              </a:rPr>
              <a:t>Pemilu</a:t>
            </a:r>
            <a:r>
              <a:rPr lang="en-US" sz="2400" i="1" dirty="0">
                <a:latin typeface="+mn-lt"/>
              </a:rPr>
              <a:t> </a:t>
            </a:r>
            <a:r>
              <a:rPr lang="en-US" sz="2400" i="1" dirty="0" err="1">
                <a:latin typeface="+mn-lt"/>
              </a:rPr>
              <a:t>kepda</a:t>
            </a:r>
            <a:r>
              <a:rPr lang="en-US" sz="2400" i="1" dirty="0">
                <a:latin typeface="+mn-lt"/>
              </a:rPr>
              <a:t> KPU </a:t>
            </a:r>
            <a:r>
              <a:rPr lang="en-US" sz="2400" i="1" dirty="0" err="1">
                <a:latin typeface="+mn-lt"/>
              </a:rPr>
              <a:t>Provinsi</a:t>
            </a:r>
            <a:r>
              <a:rPr lang="en-US" sz="2400" i="1" dirty="0">
                <a:latin typeface="+mn-lt"/>
              </a:rPr>
              <a:t>/</a:t>
            </a:r>
            <a:r>
              <a:rPr lang="en-US" sz="2400" i="1" dirty="0" err="1">
                <a:latin typeface="+mn-lt"/>
              </a:rPr>
              <a:t>Kabupaten</a:t>
            </a:r>
            <a:r>
              <a:rPr lang="en-US" sz="2400" i="1" dirty="0">
                <a:latin typeface="+mn-lt"/>
              </a:rPr>
              <a:t>/Kota yang </a:t>
            </a:r>
            <a:r>
              <a:rPr lang="en-US" sz="2400" i="1" dirty="0" err="1">
                <a:latin typeface="+mn-lt"/>
              </a:rPr>
              <a:t>dianggarkan</a:t>
            </a:r>
            <a:r>
              <a:rPr lang="en-US" sz="2400" i="1" dirty="0">
                <a:latin typeface="+mn-lt"/>
              </a:rPr>
              <a:t> </a:t>
            </a:r>
            <a:r>
              <a:rPr lang="en-US" sz="2400" i="1" dirty="0" err="1">
                <a:latin typeface="+mn-lt"/>
              </a:rPr>
              <a:t>dalam</a:t>
            </a:r>
            <a:r>
              <a:rPr lang="en-US" sz="2400" i="1" dirty="0">
                <a:latin typeface="+mn-lt"/>
              </a:rPr>
              <a:t> APBD </a:t>
            </a:r>
            <a:r>
              <a:rPr lang="en-US" sz="2400" i="1" dirty="0" err="1">
                <a:latin typeface="+mn-lt"/>
              </a:rPr>
              <a:t>sebagimana</a:t>
            </a:r>
            <a:r>
              <a:rPr lang="en-US" sz="2400" i="1" dirty="0">
                <a:latin typeface="+mn-lt"/>
              </a:rPr>
              <a:t> </a:t>
            </a:r>
            <a:r>
              <a:rPr lang="en-US" sz="2400" i="1" dirty="0" err="1">
                <a:latin typeface="+mn-lt"/>
              </a:rPr>
              <a:t>dimaksud</a:t>
            </a:r>
            <a:r>
              <a:rPr lang="en-US" sz="2400" i="1" dirty="0">
                <a:latin typeface="+mn-lt"/>
              </a:rPr>
              <a:t> </a:t>
            </a:r>
            <a:r>
              <a:rPr lang="en-US" sz="2400" i="1" dirty="0" err="1">
                <a:latin typeface="+mn-lt"/>
              </a:rPr>
              <a:t>dalam</a:t>
            </a:r>
            <a:r>
              <a:rPr lang="en-US" sz="2400" i="1" dirty="0">
                <a:latin typeface="+mn-lt"/>
              </a:rPr>
              <a:t> </a:t>
            </a:r>
            <a:r>
              <a:rPr lang="en-US" sz="2400" i="1" dirty="0" err="1">
                <a:latin typeface="+mn-lt"/>
              </a:rPr>
              <a:t>Pasal</a:t>
            </a:r>
            <a:r>
              <a:rPr lang="en-US" sz="2400" i="1" dirty="0">
                <a:latin typeface="+mn-lt"/>
              </a:rPr>
              <a:t> 3 </a:t>
            </a:r>
            <a:r>
              <a:rPr lang="en-US" sz="2400" i="1" dirty="0" err="1">
                <a:latin typeface="+mn-lt"/>
              </a:rPr>
              <a:t>dituangkan</a:t>
            </a:r>
            <a:r>
              <a:rPr lang="en-US" sz="2400" i="1" dirty="0">
                <a:latin typeface="+mn-lt"/>
              </a:rPr>
              <a:t> </a:t>
            </a:r>
            <a:r>
              <a:rPr lang="en-US" sz="2400" i="1" dirty="0" err="1">
                <a:latin typeface="+mn-lt"/>
              </a:rPr>
              <a:t>terlebih</a:t>
            </a:r>
            <a:r>
              <a:rPr lang="en-US" sz="2400" i="1" dirty="0">
                <a:latin typeface="+mn-lt"/>
              </a:rPr>
              <a:t> </a:t>
            </a:r>
            <a:r>
              <a:rPr lang="en-US" sz="2400" i="1" dirty="0" err="1">
                <a:latin typeface="+mn-lt"/>
              </a:rPr>
              <a:t>dahulu</a:t>
            </a:r>
            <a:r>
              <a:rPr lang="en-US" sz="2400" i="1" dirty="0">
                <a:latin typeface="+mn-lt"/>
              </a:rPr>
              <a:t> </a:t>
            </a:r>
            <a:r>
              <a:rPr lang="en-US" sz="2400" i="1" dirty="0" err="1">
                <a:latin typeface="+mn-lt"/>
              </a:rPr>
              <a:t>dalam</a:t>
            </a:r>
            <a:r>
              <a:rPr lang="en-US" sz="2400" i="1" dirty="0">
                <a:latin typeface="+mn-lt"/>
              </a:rPr>
              <a:t> </a:t>
            </a:r>
            <a:r>
              <a:rPr lang="en-US" sz="2400" b="1" i="1" dirty="0" err="1">
                <a:latin typeface="+mn-lt"/>
              </a:rPr>
              <a:t>naskah</a:t>
            </a:r>
            <a:r>
              <a:rPr lang="en-US" sz="2400" b="1" i="1" dirty="0">
                <a:latin typeface="+mn-lt"/>
              </a:rPr>
              <a:t> </a:t>
            </a:r>
            <a:r>
              <a:rPr lang="en-US" sz="2400" b="1" i="1" dirty="0" err="1">
                <a:latin typeface="+mn-lt"/>
              </a:rPr>
              <a:t>perjanjian</a:t>
            </a:r>
            <a:r>
              <a:rPr lang="en-US" sz="2400" b="1" i="1" dirty="0">
                <a:latin typeface="+mn-lt"/>
              </a:rPr>
              <a:t> </a:t>
            </a:r>
            <a:r>
              <a:rPr lang="en-US" sz="2400" b="1" i="1" dirty="0" err="1">
                <a:latin typeface="+mn-lt"/>
              </a:rPr>
              <a:t>hibah</a:t>
            </a:r>
            <a:r>
              <a:rPr lang="en-US" sz="2400" b="1" i="1" dirty="0">
                <a:latin typeface="+mn-lt"/>
              </a:rPr>
              <a:t> </a:t>
            </a:r>
            <a:r>
              <a:rPr lang="en-US" sz="2400" b="1" i="1" dirty="0" err="1">
                <a:latin typeface="+mn-lt"/>
              </a:rPr>
              <a:t>daerah</a:t>
            </a:r>
            <a:r>
              <a:rPr lang="en-US" sz="2400" i="1" dirty="0">
                <a:latin typeface="+mn-lt"/>
              </a:rPr>
              <a:t>”</a:t>
            </a:r>
          </a:p>
          <a:p>
            <a:pPr marL="1074738" lvl="2" indent="-388938" algn="just">
              <a:defRPr/>
            </a:pPr>
            <a:r>
              <a:rPr lang="en-US" sz="2400" dirty="0">
                <a:latin typeface="+mn-lt"/>
              </a:rPr>
              <a:t> </a:t>
            </a:r>
          </a:p>
        </p:txBody>
      </p:sp>
    </p:spTree>
    <p:extLst>
      <p:ext uri="{BB962C8B-B14F-4D97-AF65-F5344CB8AC3E}">
        <p14:creationId xmlns:p14="http://schemas.microsoft.com/office/powerpoint/2010/main" xmlns="" val="13642153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128</a:t>
            </a:fld>
            <a:endParaRPr lang="id-ID">
              <a:solidFill>
                <a:prstClr val="black"/>
              </a:solidFill>
            </a:endParaRPr>
          </a:p>
        </p:txBody>
      </p:sp>
      <p:sp>
        <p:nvSpPr>
          <p:cNvPr id="3" name="TextBox 2"/>
          <p:cNvSpPr txBox="1"/>
          <p:nvPr/>
        </p:nvSpPr>
        <p:spPr>
          <a:xfrm>
            <a:off x="0" y="44450"/>
            <a:ext cx="9144000" cy="461963"/>
          </a:xfrm>
          <a:prstGeom prst="rect">
            <a:avLst/>
          </a:prstGeom>
          <a:solidFill>
            <a:schemeClr val="accent2">
              <a:lumMod val="50000"/>
            </a:schemeClr>
          </a:solidFill>
        </p:spPr>
        <p:txBody>
          <a:bodyPr>
            <a:spAutoFit/>
          </a:bodyPr>
          <a:lstStyle/>
          <a:p>
            <a:pPr marL="342900" indent="-342900" algn="ctr">
              <a:spcBef>
                <a:spcPts val="1200"/>
              </a:spcBef>
              <a:buSzPct val="100000"/>
              <a:defRPr/>
            </a:pPr>
            <a:r>
              <a:rPr lang="en-US" sz="2400" b="1" dirty="0" err="1">
                <a:solidFill>
                  <a:schemeClr val="accent6"/>
                </a:solidFill>
                <a:latin typeface="+mn-lt"/>
              </a:rPr>
              <a:t>Ketentuan</a:t>
            </a:r>
            <a:r>
              <a:rPr lang="en-US" sz="2400" b="1" dirty="0">
                <a:solidFill>
                  <a:schemeClr val="accent6"/>
                </a:solidFill>
                <a:latin typeface="+mn-lt"/>
              </a:rPr>
              <a:t> </a:t>
            </a:r>
            <a:r>
              <a:rPr lang="en-US" sz="2400" b="1" dirty="0" err="1">
                <a:solidFill>
                  <a:schemeClr val="accent6"/>
                </a:solidFill>
                <a:latin typeface="+mn-lt"/>
              </a:rPr>
              <a:t>pendanaan</a:t>
            </a:r>
            <a:r>
              <a:rPr lang="en-US" sz="2400" b="1" dirty="0">
                <a:solidFill>
                  <a:schemeClr val="accent6"/>
                </a:solidFill>
                <a:latin typeface="+mn-lt"/>
              </a:rPr>
              <a:t> </a:t>
            </a:r>
            <a:r>
              <a:rPr lang="en-US" sz="2400" b="1" dirty="0" err="1">
                <a:solidFill>
                  <a:schemeClr val="accent6"/>
                </a:solidFill>
                <a:latin typeface="+mn-lt"/>
              </a:rPr>
              <a:t>melalui</a:t>
            </a:r>
            <a:r>
              <a:rPr lang="en-US" sz="2400" b="1" dirty="0">
                <a:solidFill>
                  <a:schemeClr val="accent6"/>
                </a:solidFill>
                <a:latin typeface="+mn-lt"/>
              </a:rPr>
              <a:t> </a:t>
            </a:r>
            <a:r>
              <a:rPr lang="en-US" sz="2400" b="1" dirty="0" err="1">
                <a:solidFill>
                  <a:schemeClr val="accent6"/>
                </a:solidFill>
                <a:latin typeface="+mn-lt"/>
              </a:rPr>
              <a:t>Hibah</a:t>
            </a:r>
            <a:r>
              <a:rPr lang="en-US" sz="2400" b="1" dirty="0">
                <a:solidFill>
                  <a:schemeClr val="accent6"/>
                </a:solidFill>
                <a:latin typeface="+mn-lt"/>
              </a:rPr>
              <a:t> </a:t>
            </a:r>
          </a:p>
        </p:txBody>
      </p:sp>
      <p:sp>
        <p:nvSpPr>
          <p:cNvPr id="4" name="Rectangle 3"/>
          <p:cNvSpPr>
            <a:spLocks noChangeArrowheads="1"/>
          </p:cNvSpPr>
          <p:nvPr/>
        </p:nvSpPr>
        <p:spPr bwMode="auto">
          <a:xfrm>
            <a:off x="323850" y="822325"/>
            <a:ext cx="8424863" cy="5586413"/>
          </a:xfrm>
          <a:prstGeom prst="rect">
            <a:avLst/>
          </a:prstGeom>
          <a:noFill/>
          <a:ln w="9525">
            <a:noFill/>
            <a:miter lim="800000"/>
            <a:headEnd/>
            <a:tailEnd/>
          </a:ln>
        </p:spPr>
        <p:txBody>
          <a:bodyPr>
            <a:spAutoFit/>
          </a:bodyPr>
          <a:lstStyle/>
          <a:p>
            <a:pPr marL="571500" algn="just">
              <a:spcBef>
                <a:spcPts val="600"/>
              </a:spcBef>
            </a:pPr>
            <a:r>
              <a:rPr lang="en-US" sz="2400">
                <a:latin typeface="Calibri" pitchFamily="34" charset="0"/>
              </a:rPr>
              <a:t>Pasal 22 ayat (2) UU No. 17/2003 ttg Keuangan Negara : “</a:t>
            </a:r>
            <a:r>
              <a:rPr lang="sv-SE" sz="2400" i="1">
                <a:latin typeface="Calibri" pitchFamily="34" charset="0"/>
              </a:rPr>
              <a:t>Pemerintah Pusat dapat memberikan pinjaman dan/atau hibah kepada Pemerintah Daerah </a:t>
            </a:r>
            <a:r>
              <a:rPr lang="en-US" sz="2400" i="1">
                <a:solidFill>
                  <a:srgbClr val="FF0000"/>
                </a:solidFill>
                <a:latin typeface="Calibri" pitchFamily="34" charset="0"/>
              </a:rPr>
              <a:t>atau sebaliknya</a:t>
            </a:r>
            <a:r>
              <a:rPr lang="en-US" sz="2400" i="1">
                <a:latin typeface="Calibri" pitchFamily="34" charset="0"/>
              </a:rPr>
              <a:t>”</a:t>
            </a:r>
            <a:r>
              <a:rPr lang="en-US" sz="2400">
                <a:latin typeface="Calibri" pitchFamily="34" charset="0"/>
              </a:rPr>
              <a:t>; </a:t>
            </a:r>
          </a:p>
          <a:p>
            <a:pPr marL="571500" algn="just">
              <a:spcBef>
                <a:spcPts val="600"/>
              </a:spcBef>
            </a:pPr>
            <a:r>
              <a:rPr lang="en-US" sz="2400">
                <a:latin typeface="Calibri" pitchFamily="34" charset="0"/>
              </a:rPr>
              <a:t>Pasal 8 PP No.  2/2012 :</a:t>
            </a:r>
          </a:p>
          <a:p>
            <a:pPr marL="571500" lvl="1" algn="just"/>
            <a:r>
              <a:rPr lang="en-US" sz="2400" i="1">
                <a:latin typeface="Calibri" pitchFamily="34" charset="0"/>
              </a:rPr>
              <a:t>Ayat (2) : </a:t>
            </a:r>
            <a:r>
              <a:rPr lang="en-US" sz="2400" b="1" i="1">
                <a:solidFill>
                  <a:srgbClr val="948A54"/>
                </a:solidFill>
                <a:latin typeface="Calibri" pitchFamily="34" charset="0"/>
              </a:rPr>
              <a:t>Hibah dari Pemda kepada Pemerintah </a:t>
            </a:r>
            <a:r>
              <a:rPr lang="en-US" sz="2400" i="1">
                <a:latin typeface="Calibri" pitchFamily="34" charset="0"/>
              </a:rPr>
              <a:t>sebagaimana dimaksud pada ayat (1) huruf a dilakukan dengan ketentuan</a:t>
            </a:r>
          </a:p>
          <a:p>
            <a:pPr lvl="4" algn="just">
              <a:buFont typeface="Wingdings" pitchFamily="2" charset="2"/>
              <a:buChar char="Ø"/>
            </a:pPr>
            <a:r>
              <a:rPr lang="en-US" sz="2400" i="1">
                <a:latin typeface="Calibri" pitchFamily="34" charset="0"/>
              </a:rPr>
              <a:t>Hibah dimaksud sebagai penerimaan negara;</a:t>
            </a:r>
          </a:p>
          <a:p>
            <a:pPr lvl="4" algn="just">
              <a:buFont typeface="Wingdings" pitchFamily="2" charset="2"/>
              <a:buChar char="Ø"/>
            </a:pPr>
            <a:r>
              <a:rPr lang="en-US" sz="2400" b="1" i="1">
                <a:solidFill>
                  <a:srgbClr val="948A54"/>
                </a:solidFill>
                <a:latin typeface="Calibri" pitchFamily="34" charset="0"/>
              </a:rPr>
              <a:t>Hanya untuk mendanai kegiatan dan/atau penyediaan barang dan jasa yang tidak dibiayai dari APBN</a:t>
            </a:r>
            <a:r>
              <a:rPr lang="en-US" sz="2400" i="1">
                <a:latin typeface="Calibri" pitchFamily="34" charset="0"/>
              </a:rPr>
              <a:t>.</a:t>
            </a:r>
            <a:r>
              <a:rPr lang="en-US" sz="2400"/>
              <a:t> </a:t>
            </a:r>
          </a:p>
          <a:p>
            <a:pPr lvl="4" algn="just"/>
            <a:r>
              <a:rPr lang="en-US" sz="2400"/>
              <a:t> Pasal 74 PP No.10/2011 diatur bahwa </a:t>
            </a:r>
            <a:r>
              <a:rPr lang="en-US" sz="2400" i="1"/>
              <a:t>“Setiap perjanjian pinjaman luar negeri dan </a:t>
            </a:r>
            <a:r>
              <a:rPr lang="en-US" sz="2400" b="1" i="1">
                <a:solidFill>
                  <a:srgbClr val="948A54"/>
                </a:solidFill>
              </a:rPr>
              <a:t>perjanjian hibah diregistrasi oleh Kementerian Keuangan</a:t>
            </a:r>
            <a:r>
              <a:rPr lang="en-US" sz="2400" i="1"/>
              <a:t>”.</a:t>
            </a:r>
            <a:endParaRPr lang="en-US" sz="2400" i="1">
              <a:latin typeface="Calibri" pitchFamily="34" charset="0"/>
            </a:endParaRPr>
          </a:p>
          <a:p>
            <a:pPr marL="571500" algn="just">
              <a:buSzPct val="100000"/>
            </a:pPr>
            <a:endParaRPr lang="en-US" sz="1600" i="1">
              <a:latin typeface="Calibri" pitchFamily="34" charset="0"/>
            </a:endParaRPr>
          </a:p>
        </p:txBody>
      </p:sp>
      <p:sp>
        <p:nvSpPr>
          <p:cNvPr id="5" name="Rectangle 4"/>
          <p:cNvSpPr/>
          <p:nvPr/>
        </p:nvSpPr>
        <p:spPr>
          <a:xfrm>
            <a:off x="466725" y="5084763"/>
            <a:ext cx="8497888" cy="461962"/>
          </a:xfrm>
          <a:prstGeom prst="rect">
            <a:avLst/>
          </a:prstGeom>
        </p:spPr>
        <p:txBody>
          <a:bodyPr>
            <a:spAutoFit/>
          </a:bodyPr>
          <a:lstStyle/>
          <a:p>
            <a:pPr marL="457200" algn="just">
              <a:spcBef>
                <a:spcPts val="1200"/>
              </a:spcBef>
              <a:defRPr/>
            </a:pPr>
            <a:endParaRPr lang="en-US" sz="2400" dirty="0">
              <a:latin typeface="+mn-lt"/>
            </a:endParaRPr>
          </a:p>
        </p:txBody>
      </p:sp>
    </p:spTree>
    <p:extLst>
      <p:ext uri="{BB962C8B-B14F-4D97-AF65-F5344CB8AC3E}">
        <p14:creationId xmlns:p14="http://schemas.microsoft.com/office/powerpoint/2010/main" xmlns="" val="227489564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129</a:t>
            </a:fld>
            <a:endParaRPr lang="id-ID">
              <a:solidFill>
                <a:prstClr val="black"/>
              </a:solidFill>
            </a:endParaRPr>
          </a:p>
        </p:txBody>
      </p:sp>
      <p:sp>
        <p:nvSpPr>
          <p:cNvPr id="3" name="Title 1"/>
          <p:cNvSpPr txBox="1">
            <a:spLocks/>
          </p:cNvSpPr>
          <p:nvPr/>
        </p:nvSpPr>
        <p:spPr>
          <a:xfrm>
            <a:off x="0" y="0"/>
            <a:ext cx="9144000" cy="908050"/>
          </a:xfrm>
          <a:prstGeom prst="rect">
            <a:avLst/>
          </a:prstGeom>
          <a:solidFill>
            <a:schemeClr val="accent2">
              <a:lumMod val="50000"/>
            </a:schemeClr>
          </a:solidFill>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smtClean="0">
                <a:ln>
                  <a:noFill/>
                </a:ln>
                <a:solidFill>
                  <a:schemeClr val="accent6"/>
                </a:solidFill>
                <a:effectLst/>
                <a:uLnTx/>
                <a:uFillTx/>
                <a:latin typeface="Lucida Sans Unicode" pitchFamily="34" charset="0"/>
                <a:ea typeface="+mj-ea"/>
                <a:cs typeface="Lucida Sans Unicode" pitchFamily="34" charset="0"/>
              </a:rPr>
              <a:t>Peraturan terkait Pilkada</a:t>
            </a:r>
          </a:p>
        </p:txBody>
      </p:sp>
      <p:sp>
        <p:nvSpPr>
          <p:cNvPr id="4" name="Content Placeholder 2"/>
          <p:cNvSpPr txBox="1">
            <a:spLocks/>
          </p:cNvSpPr>
          <p:nvPr/>
        </p:nvSpPr>
        <p:spPr>
          <a:xfrm>
            <a:off x="251520" y="1052513"/>
            <a:ext cx="8640960" cy="5329237"/>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q"/>
              <a:tabLst/>
              <a:defRPr/>
            </a:pPr>
            <a:r>
              <a:rPr kumimoji="0" lang="en-US" sz="22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Permendagri</a:t>
            </a:r>
            <a:r>
              <a:rPr kumimoji="0" lang="en-US" sz="22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44 </a:t>
            </a:r>
            <a:r>
              <a:rPr kumimoji="0" lang="en-US" sz="22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tahun</a:t>
            </a:r>
            <a:r>
              <a:rPr kumimoji="0" lang="en-US" sz="22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2015 </a:t>
            </a:r>
            <a:r>
              <a:rPr kumimoji="0" lang="en-US" sz="22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tanggal</a:t>
            </a:r>
            <a:r>
              <a:rPr kumimoji="0" lang="en-US" sz="22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29 April 2015 </a:t>
            </a:r>
            <a:r>
              <a:rPr kumimoji="0" lang="en-US" sz="22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tentang</a:t>
            </a:r>
            <a:r>
              <a:rPr kumimoji="0" lang="en-US" sz="22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2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Pengelolaan</a:t>
            </a:r>
            <a:r>
              <a:rPr kumimoji="0" lang="en-US" sz="22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2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dana</a:t>
            </a:r>
            <a:r>
              <a:rPr kumimoji="0" lang="en-US" sz="22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2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kegiatan</a:t>
            </a:r>
            <a:r>
              <a:rPr kumimoji="0" lang="en-US" sz="22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2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pemilihan</a:t>
            </a:r>
            <a:r>
              <a:rPr kumimoji="0" lang="en-US" sz="22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2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Gub</a:t>
            </a:r>
            <a:r>
              <a:rPr kumimoji="0" lang="en-US" sz="22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a:t>
            </a:r>
            <a:r>
              <a:rPr kumimoji="0" lang="en-US" sz="22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Bupati</a:t>
            </a:r>
            <a:r>
              <a:rPr kumimoji="0" lang="en-US" sz="22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a:t>
            </a:r>
            <a:r>
              <a:rPr kumimoji="0" lang="en-US" sz="22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Walikota</a:t>
            </a:r>
            <a:r>
              <a:rPr kumimoji="0" lang="en-US" sz="22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2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dan</a:t>
            </a:r>
            <a:r>
              <a:rPr kumimoji="0" lang="en-US" sz="22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2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Wakilnya</a:t>
            </a:r>
            <a:endParaRPr kumimoji="0" lang="en-US" sz="22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endParaRPr>
          </a:p>
          <a:p>
            <a:pPr marL="742950" marR="0" lvl="1" indent="-285750" algn="just"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en-US" sz="2000" b="0" i="0" u="none" strike="noStrike" kern="1200" cap="none" spc="0" normalizeH="0" baseline="0" noProof="0" dirty="0" err="1" smtClean="0">
                <a:ln>
                  <a:noFill/>
                </a:ln>
                <a:solidFill>
                  <a:srgbClr val="6600FF"/>
                </a:solidFill>
                <a:effectLst/>
                <a:uLnTx/>
                <a:uFillTx/>
                <a:latin typeface="Lucida Sans Unicode" pitchFamily="34" charset="0"/>
                <a:cs typeface="Lucida Sans Unicode" pitchFamily="34" charset="0"/>
              </a:rPr>
              <a:t>Pasal</a:t>
            </a:r>
            <a:r>
              <a:rPr kumimoji="0" lang="en-US" sz="2000" b="0" i="0" u="none" strike="noStrike" kern="1200" cap="none" spc="0" normalizeH="0" baseline="0" noProof="0" dirty="0" smtClean="0">
                <a:ln>
                  <a:noFill/>
                </a:ln>
                <a:solidFill>
                  <a:srgbClr val="6600FF"/>
                </a:solidFill>
                <a:effectLst/>
                <a:uLnTx/>
                <a:uFillTx/>
                <a:latin typeface="Lucida Sans Unicode" pitchFamily="34" charset="0"/>
                <a:cs typeface="Lucida Sans Unicode" pitchFamily="34" charset="0"/>
              </a:rPr>
              <a:t> 2</a:t>
            </a:r>
          </a:p>
          <a:p>
            <a:pPr lvl="2" algn="just">
              <a:spcBef>
                <a:spcPct val="20000"/>
              </a:spcBef>
              <a:defRPr/>
            </a:pP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Pendanaan</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kegiatan</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pemilihan</a:t>
            </a:r>
            <a:r>
              <a:rPr lang="en-US" sz="2000" dirty="0">
                <a:latin typeface="Lucida Sans Unicode" pitchFamily="34" charset="0"/>
                <a:cs typeface="Lucida Sans Unicode" pitchFamily="34" charset="0"/>
              </a:rPr>
              <a:t> </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Gubernur</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Bupati</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walikota</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dibebankan</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pada</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000" b="1"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APBD</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Provinsi</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Kabupaten</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Kota</a:t>
            </a:r>
          </a:p>
          <a:p>
            <a:pPr marL="742950" marR="0" lvl="1" indent="-285750" algn="just"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en-US" sz="2000" b="1" i="0" u="none" strike="noStrike" kern="1200" cap="none" spc="0" normalizeH="0" baseline="0" noProof="0" dirty="0" err="1" smtClean="0">
                <a:ln>
                  <a:noFill/>
                </a:ln>
                <a:solidFill>
                  <a:srgbClr val="0000FF"/>
                </a:solidFill>
                <a:effectLst/>
                <a:uLnTx/>
                <a:uFillTx/>
                <a:latin typeface="Lucida Sans Unicode" pitchFamily="34" charset="0"/>
                <a:cs typeface="Lucida Sans Unicode" pitchFamily="34" charset="0"/>
              </a:rPr>
              <a:t>Pasal</a:t>
            </a:r>
            <a:r>
              <a:rPr kumimoji="0" lang="en-US" sz="2000" b="1" i="0" u="none" strike="noStrike" kern="1200" cap="none" spc="0" normalizeH="0" baseline="0" noProof="0" dirty="0" smtClean="0">
                <a:ln>
                  <a:noFill/>
                </a:ln>
                <a:solidFill>
                  <a:srgbClr val="0000FF"/>
                </a:solidFill>
                <a:effectLst/>
                <a:uLnTx/>
                <a:uFillTx/>
                <a:latin typeface="Lucida Sans Unicode" pitchFamily="34" charset="0"/>
                <a:cs typeface="Lucida Sans Unicode" pitchFamily="34" charset="0"/>
              </a:rPr>
              <a:t> 7 </a:t>
            </a:r>
          </a:p>
          <a:p>
            <a:pPr lvl="2" algn="just">
              <a:spcBef>
                <a:spcPct val="20000"/>
              </a:spcBef>
              <a:defRPr/>
            </a:pP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Standar</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satuan</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harga</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kebutuhan</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pendanaan</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kegiatan</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pemilihan</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berpedoman</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000" b="0"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pada</a:t>
            </a:r>
            <a:r>
              <a:rPr kumimoji="0" lang="en-US" sz="2000" b="0"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t>
            </a:r>
            <a:r>
              <a:rPr kumimoji="0" lang="en-US" sz="2000" b="1" i="0" u="none" strike="noStrike" kern="1200" cap="none" spc="0" normalizeH="0" baseline="0" noProof="0" dirty="0" err="1" smtClean="0">
                <a:ln>
                  <a:noFill/>
                </a:ln>
                <a:solidFill>
                  <a:schemeClr val="tx1"/>
                </a:solidFill>
                <a:effectLst/>
                <a:uLnTx/>
                <a:uFillTx/>
                <a:latin typeface="Lucida Sans Unicode" pitchFamily="34" charset="0"/>
                <a:cs typeface="Lucida Sans Unicode" pitchFamily="34" charset="0"/>
              </a:rPr>
              <a:t>pengelolaan</a:t>
            </a:r>
            <a:r>
              <a:rPr kumimoji="0" lang="en-US" sz="2000" b="1" i="0" u="none" strike="noStrike" kern="1200" cap="none" spc="0" normalizeH="0" baseline="0" noProof="0" dirty="0" smtClean="0">
                <a:ln>
                  <a:noFill/>
                </a:ln>
                <a:solidFill>
                  <a:schemeClr val="tx1"/>
                </a:solidFill>
                <a:effectLst/>
                <a:uLnTx/>
                <a:uFillTx/>
                <a:latin typeface="Lucida Sans Unicode" pitchFamily="34" charset="0"/>
                <a:cs typeface="Lucida Sans Unicode" pitchFamily="34" charset="0"/>
              </a:rPr>
              <a:t> APBN</a:t>
            </a:r>
          </a:p>
          <a:p>
            <a:pPr marL="742950" lvl="1" indent="-285750" algn="just">
              <a:spcBef>
                <a:spcPct val="20000"/>
              </a:spcBef>
              <a:buFont typeface="Wingdings" pitchFamily="2" charset="2"/>
              <a:buChar char="Ø"/>
              <a:defRPr/>
            </a:pPr>
            <a:r>
              <a:rPr lang="en-US" sz="2000" b="1" dirty="0" err="1" smtClean="0">
                <a:solidFill>
                  <a:srgbClr val="00B050"/>
                </a:solidFill>
                <a:latin typeface="Lucida Sans Unicode" pitchFamily="34" charset="0"/>
                <a:cs typeface="Lucida Sans Unicode" pitchFamily="34" charset="0"/>
              </a:rPr>
              <a:t>Pasal</a:t>
            </a:r>
            <a:r>
              <a:rPr lang="en-US" sz="2000" b="1" dirty="0" smtClean="0">
                <a:solidFill>
                  <a:srgbClr val="00B050"/>
                </a:solidFill>
                <a:latin typeface="Lucida Sans Unicode" pitchFamily="34" charset="0"/>
                <a:cs typeface="Lucida Sans Unicode" pitchFamily="34" charset="0"/>
              </a:rPr>
              <a:t> </a:t>
            </a:r>
            <a:r>
              <a:rPr lang="en-US" sz="2000" b="1" dirty="0">
                <a:solidFill>
                  <a:srgbClr val="00B050"/>
                </a:solidFill>
                <a:latin typeface="Lucida Sans Unicode" pitchFamily="34" charset="0"/>
                <a:cs typeface="Lucida Sans Unicode" pitchFamily="34" charset="0"/>
              </a:rPr>
              <a:t>19: </a:t>
            </a:r>
            <a:endParaRPr lang="en-US" sz="2000" b="1" dirty="0" smtClean="0">
              <a:solidFill>
                <a:srgbClr val="00B050"/>
              </a:solidFill>
              <a:latin typeface="Lucida Sans Unicode" pitchFamily="34" charset="0"/>
              <a:cs typeface="Lucida Sans Unicode" pitchFamily="34" charset="0"/>
            </a:endParaRPr>
          </a:p>
          <a:p>
            <a:pPr lvl="2" algn="just">
              <a:spcBef>
                <a:spcPct val="20000"/>
              </a:spcBef>
              <a:defRPr/>
            </a:pPr>
            <a:r>
              <a:rPr lang="en-US" sz="2000" dirty="0" smtClean="0">
                <a:latin typeface="Lucida Sans Unicode" pitchFamily="34" charset="0"/>
                <a:cs typeface="Lucida Sans Unicode" pitchFamily="34" charset="0"/>
              </a:rPr>
              <a:t>Tata </a:t>
            </a:r>
            <a:r>
              <a:rPr lang="en-US" sz="2000" dirty="0" err="1">
                <a:latin typeface="Lucida Sans Unicode" pitchFamily="34" charset="0"/>
                <a:cs typeface="Lucida Sans Unicode" pitchFamily="34" charset="0"/>
              </a:rPr>
              <a:t>cara</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penganggaran</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pelaksanaan</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dan</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penatausahaan</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serta</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pelaporan</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dan</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pertanggungjawaban</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dana</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hibah</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kegiatan</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pemilihan</a:t>
            </a:r>
            <a:r>
              <a:rPr lang="en-US" sz="2000" dirty="0">
                <a:latin typeface="Lucida Sans Unicode" pitchFamily="34" charset="0"/>
                <a:cs typeface="Lucida Sans Unicode" pitchFamily="34" charset="0"/>
              </a:rPr>
              <a:t> yang </a:t>
            </a:r>
            <a:r>
              <a:rPr lang="en-US" sz="2000" dirty="0" err="1">
                <a:latin typeface="Lucida Sans Unicode" pitchFamily="34" charset="0"/>
                <a:cs typeface="Lucida Sans Unicode" pitchFamily="34" charset="0"/>
              </a:rPr>
              <a:t>diterima</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oleh</a:t>
            </a:r>
            <a:r>
              <a:rPr lang="en-US" sz="2000" dirty="0">
                <a:latin typeface="Lucida Sans Unicode" pitchFamily="34" charset="0"/>
                <a:cs typeface="Lucida Sans Unicode" pitchFamily="34" charset="0"/>
              </a:rPr>
              <a:t> KPU </a:t>
            </a:r>
            <a:r>
              <a:rPr lang="en-US" sz="2000" dirty="0" err="1">
                <a:latin typeface="Lucida Sans Unicode" pitchFamily="34" charset="0"/>
                <a:cs typeface="Lucida Sans Unicode" pitchFamily="34" charset="0"/>
              </a:rPr>
              <a:t>Provinsi</a:t>
            </a:r>
            <a:r>
              <a:rPr lang="en-US" sz="2000" dirty="0">
                <a:latin typeface="Lucida Sans Unicode" pitchFamily="34" charset="0"/>
                <a:cs typeface="Lucida Sans Unicode" pitchFamily="34" charset="0"/>
              </a:rPr>
              <a:t>/</a:t>
            </a:r>
            <a:r>
              <a:rPr lang="en-US" sz="2000" dirty="0" err="1">
                <a:latin typeface="Lucida Sans Unicode" pitchFamily="34" charset="0"/>
                <a:cs typeface="Lucida Sans Unicode" pitchFamily="34" charset="0"/>
              </a:rPr>
              <a:t>Kabupaten</a:t>
            </a:r>
            <a:r>
              <a:rPr lang="en-US" sz="2000" dirty="0">
                <a:latin typeface="Lucida Sans Unicode" pitchFamily="34" charset="0"/>
                <a:cs typeface="Lucida Sans Unicode" pitchFamily="34" charset="0"/>
              </a:rPr>
              <a:t>/Kota </a:t>
            </a:r>
            <a:r>
              <a:rPr lang="en-US" sz="2000" dirty="0" err="1">
                <a:latin typeface="Lucida Sans Unicode" pitchFamily="34" charset="0"/>
                <a:cs typeface="Lucida Sans Unicode" pitchFamily="34" charset="0"/>
              </a:rPr>
              <a:t>dan</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Bawaslu</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Provinsi</a:t>
            </a:r>
            <a:r>
              <a:rPr lang="en-US" sz="2000" dirty="0">
                <a:latin typeface="Lucida Sans Unicode" pitchFamily="34" charset="0"/>
                <a:cs typeface="Lucida Sans Unicode" pitchFamily="34" charset="0"/>
              </a:rPr>
              <a:t>/</a:t>
            </a:r>
            <a:r>
              <a:rPr lang="en-US" sz="2000" dirty="0" err="1">
                <a:latin typeface="Lucida Sans Unicode" pitchFamily="34" charset="0"/>
                <a:cs typeface="Lucida Sans Unicode" pitchFamily="34" charset="0"/>
              </a:rPr>
              <a:t>Panwas</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Kabupaten</a:t>
            </a:r>
            <a:r>
              <a:rPr lang="en-US" sz="2000" dirty="0">
                <a:latin typeface="Lucida Sans Unicode" pitchFamily="34" charset="0"/>
                <a:cs typeface="Lucida Sans Unicode" pitchFamily="34" charset="0"/>
              </a:rPr>
              <a:t>/Kota </a:t>
            </a:r>
            <a:r>
              <a:rPr lang="en-US" sz="2000" dirty="0" err="1">
                <a:latin typeface="Lucida Sans Unicode" pitchFamily="34" charset="0"/>
                <a:cs typeface="Lucida Sans Unicode" pitchFamily="34" charset="0"/>
              </a:rPr>
              <a:t>berpedoman</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pada</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peraturan</a:t>
            </a:r>
            <a:r>
              <a:rPr lang="en-US" sz="2000" dirty="0">
                <a:latin typeface="Lucida Sans Unicode" pitchFamily="34" charset="0"/>
                <a:cs typeface="Lucida Sans Unicode" pitchFamily="34" charset="0"/>
              </a:rPr>
              <a:t> </a:t>
            </a:r>
            <a:r>
              <a:rPr lang="en-US" sz="2000" dirty="0" err="1">
                <a:latin typeface="Lucida Sans Unicode" pitchFamily="34" charset="0"/>
                <a:cs typeface="Lucida Sans Unicode" pitchFamily="34" charset="0"/>
              </a:rPr>
              <a:t>perundang-undangan</a:t>
            </a:r>
            <a:r>
              <a:rPr lang="en-US" sz="2000" dirty="0">
                <a:latin typeface="Lucida Sans Unicode" pitchFamily="34" charset="0"/>
                <a:cs typeface="Lucida Sans Unicode" pitchFamily="34" charset="0"/>
              </a:rPr>
              <a:t> yang </a:t>
            </a:r>
            <a:r>
              <a:rPr lang="en-US" sz="2000" dirty="0" err="1">
                <a:latin typeface="Lucida Sans Unicode" pitchFamily="34" charset="0"/>
                <a:cs typeface="Lucida Sans Unicode" pitchFamily="34" charset="0"/>
              </a:rPr>
              <a:t>mengatur</a:t>
            </a:r>
            <a:r>
              <a:rPr lang="en-US" sz="2000" dirty="0">
                <a:latin typeface="Lucida Sans Unicode" pitchFamily="34" charset="0"/>
                <a:cs typeface="Lucida Sans Unicode" pitchFamily="34" charset="0"/>
              </a:rPr>
              <a:t> </a:t>
            </a:r>
            <a:r>
              <a:rPr lang="en-US" sz="2000" b="1" dirty="0" err="1">
                <a:latin typeface="Lucida Sans Unicode" pitchFamily="34" charset="0"/>
                <a:cs typeface="Lucida Sans Unicode" pitchFamily="34" charset="0"/>
              </a:rPr>
              <a:t>pengelolaan</a:t>
            </a:r>
            <a:r>
              <a:rPr lang="en-US" sz="2000" b="1" dirty="0">
                <a:latin typeface="Lucida Sans Unicode" pitchFamily="34" charset="0"/>
                <a:cs typeface="Lucida Sans Unicode" pitchFamily="34" charset="0"/>
              </a:rPr>
              <a:t> </a:t>
            </a:r>
            <a:r>
              <a:rPr lang="en-US" sz="2000" b="1" dirty="0" smtClean="0">
                <a:latin typeface="Lucida Sans Unicode" pitchFamily="34" charset="0"/>
                <a:cs typeface="Lucida Sans Unicode" pitchFamily="34" charset="0"/>
              </a:rPr>
              <a:t>APBN</a:t>
            </a:r>
            <a:endParaRPr lang="en-US" sz="2000" b="1" dirty="0">
              <a:latin typeface="Lucida Sans Unicode" pitchFamily="34" charset="0"/>
              <a:cs typeface="Lucida Sans Unicode" pitchFamily="34" charset="0"/>
            </a:endParaRPr>
          </a:p>
        </p:txBody>
      </p:sp>
    </p:spTree>
    <p:extLst>
      <p:ext uri="{BB962C8B-B14F-4D97-AF65-F5344CB8AC3E}">
        <p14:creationId xmlns:p14="http://schemas.microsoft.com/office/powerpoint/2010/main" xmlns="" val="241564762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2800" b="1" dirty="0" smtClean="0">
                <a:solidFill>
                  <a:srgbClr val="1E3C61"/>
                </a:solidFill>
                <a:latin typeface="League Spartan" panose="00000800000000000000" pitchFamily="50" charset="0"/>
              </a:rPr>
              <a:t>VARIASI MEKANISME PELAKSANAAN (I)</a:t>
            </a:r>
            <a:endParaRPr lang="en-US" sz="28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pic>
        <p:nvPicPr>
          <p:cNvPr id="11" name="Picture 10">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
        <p:nvSpPr>
          <p:cNvPr id="14" name="Rounded Rectangle 13"/>
          <p:cNvSpPr/>
          <p:nvPr/>
        </p:nvSpPr>
        <p:spPr bwMode="auto">
          <a:xfrm>
            <a:off x="0" y="2547051"/>
            <a:ext cx="9144000" cy="581202"/>
          </a:xfrm>
          <a:prstGeom prst="roundRect">
            <a:avLst/>
          </a:prstGeom>
          <a:solidFill>
            <a:schemeClr val="bg1"/>
          </a:solidFill>
          <a:ln>
            <a:solidFill>
              <a:schemeClr val="bg1">
                <a:lumMod val="65000"/>
              </a:schemeClr>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sz="1400">
              <a:solidFill>
                <a:srgbClr val="000000"/>
              </a:solidFill>
              <a:latin typeface="Arial" panose="020B0604020202020204" pitchFamily="34" charset="0"/>
              <a:cs typeface="Arial" panose="020B0604020202020204" pitchFamily="34" charset="0"/>
            </a:endParaRPr>
          </a:p>
        </p:txBody>
      </p:sp>
      <p:sp>
        <p:nvSpPr>
          <p:cNvPr id="15" name="Rounded Rectangle 14"/>
          <p:cNvSpPr/>
          <p:nvPr/>
        </p:nvSpPr>
        <p:spPr bwMode="auto">
          <a:xfrm>
            <a:off x="0" y="1835150"/>
            <a:ext cx="9144000" cy="663575"/>
          </a:xfrm>
          <a:prstGeom prst="roundRect">
            <a:avLst/>
          </a:prstGeom>
          <a:solidFill>
            <a:schemeClr val="bg1"/>
          </a:solidFill>
          <a:ln>
            <a:solidFill>
              <a:schemeClr val="bg1">
                <a:lumMod val="65000"/>
              </a:schemeClr>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sz="1400">
              <a:solidFill>
                <a:srgbClr val="000000"/>
              </a:solidFill>
              <a:latin typeface="Arial" panose="020B0604020202020204" pitchFamily="34" charset="0"/>
              <a:cs typeface="Arial" panose="020B0604020202020204" pitchFamily="34" charset="0"/>
            </a:endParaRPr>
          </a:p>
        </p:txBody>
      </p:sp>
      <p:cxnSp>
        <p:nvCxnSpPr>
          <p:cNvPr id="113" name="Elbow Connector 112"/>
          <p:cNvCxnSpPr>
            <a:stCxn id="17" idx="1"/>
            <a:endCxn id="41" idx="3"/>
          </p:cNvCxnSpPr>
          <p:nvPr/>
        </p:nvCxnSpPr>
        <p:spPr>
          <a:xfrm rot="10800000" flipH="1" flipV="1">
            <a:off x="1979712" y="2171682"/>
            <a:ext cx="110346" cy="655233"/>
          </a:xfrm>
          <a:prstGeom prst="bentConnector5">
            <a:avLst>
              <a:gd name="adj1" fmla="val -207167"/>
              <a:gd name="adj2" fmla="val 48041"/>
              <a:gd name="adj3" fmla="val -202782"/>
            </a:avLst>
          </a:prstGeom>
        </p:spPr>
        <p:style>
          <a:lnRef idx="3">
            <a:schemeClr val="accent1"/>
          </a:lnRef>
          <a:fillRef idx="0">
            <a:schemeClr val="accent1"/>
          </a:fillRef>
          <a:effectRef idx="2">
            <a:schemeClr val="accent1"/>
          </a:effectRef>
          <a:fontRef idx="minor">
            <a:schemeClr val="tx1"/>
          </a:fontRef>
        </p:style>
      </p:cxnSp>
      <p:sp>
        <p:nvSpPr>
          <p:cNvPr id="9" name="Rounded Rectangle 8"/>
          <p:cNvSpPr/>
          <p:nvPr/>
        </p:nvSpPr>
        <p:spPr bwMode="auto">
          <a:xfrm>
            <a:off x="0" y="4515728"/>
            <a:ext cx="9144000" cy="1082675"/>
          </a:xfrm>
          <a:prstGeom prst="roundRect">
            <a:avLst/>
          </a:prstGeom>
          <a:solidFill>
            <a:schemeClr val="bg1"/>
          </a:solidFill>
          <a:ln>
            <a:solidFill>
              <a:schemeClr val="bg1">
                <a:lumMod val="65000"/>
              </a:schemeClr>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sz="1400">
              <a:solidFill>
                <a:srgbClr val="000000"/>
              </a:solidFill>
              <a:latin typeface="Arial" panose="020B0604020202020204" pitchFamily="34" charset="0"/>
              <a:cs typeface="Arial" panose="020B0604020202020204" pitchFamily="34" charset="0"/>
            </a:endParaRPr>
          </a:p>
        </p:txBody>
      </p:sp>
      <p:sp>
        <p:nvSpPr>
          <p:cNvPr id="28" name="Rectangle 27"/>
          <p:cNvSpPr/>
          <p:nvPr/>
        </p:nvSpPr>
        <p:spPr bwMode="auto">
          <a:xfrm>
            <a:off x="4618856" y="4641679"/>
            <a:ext cx="2209800" cy="838253"/>
          </a:xfrm>
          <a:prstGeom prst="rect">
            <a:avLst/>
          </a:prstGeom>
          <a:solidFill>
            <a:schemeClr val="accent1">
              <a:lumMod val="75000"/>
            </a:schemeClr>
          </a:solidFill>
          <a:effectLst>
            <a:outerShdw blurRad="40000" dist="20000" dir="5400000" rotWithShape="0">
              <a:srgbClr val="000000">
                <a:alpha val="38000"/>
              </a:srgbClr>
            </a:outerShdw>
            <a:softEdge rad="31750"/>
          </a:effectLst>
        </p:spPr>
        <p:style>
          <a:lnRef idx="3">
            <a:schemeClr val="lt1"/>
          </a:lnRef>
          <a:fillRef idx="1">
            <a:schemeClr val="accent2"/>
          </a:fillRef>
          <a:effectRef idx="1">
            <a:schemeClr val="accent2"/>
          </a:effectRef>
          <a:fontRef idx="minor">
            <a:schemeClr val="lt1"/>
          </a:fontRef>
        </p:style>
        <p:txBody>
          <a:bodyPr anchor="ctr"/>
          <a:lstStyle/>
          <a:p>
            <a:pPr algn="ctr">
              <a:defRPr/>
            </a:pPr>
            <a:r>
              <a:rPr lang="en-US" sz="1200" b="1" dirty="0">
                <a:solidFill>
                  <a:schemeClr val="bg1"/>
                </a:solidFill>
                <a:latin typeface="Arial" panose="020B0604020202020204" pitchFamily="34" charset="0"/>
                <a:cs typeface="Arial" panose="020B0604020202020204" pitchFamily="34" charset="0"/>
              </a:rPr>
              <a:t>SP2HL, SPTMHL,SPTJM</a:t>
            </a:r>
          </a:p>
          <a:p>
            <a:pPr algn="ctr">
              <a:defRPr/>
            </a:pPr>
            <a:r>
              <a:rPr lang="en-US" sz="1200" b="1" dirty="0">
                <a:solidFill>
                  <a:schemeClr val="bg1"/>
                </a:solidFill>
                <a:latin typeface="Arial" panose="020B0604020202020204" pitchFamily="34" charset="0"/>
                <a:cs typeface="Arial" panose="020B0604020202020204" pitchFamily="34" charset="0"/>
              </a:rPr>
              <a:t>REKENING KORAN</a:t>
            </a:r>
          </a:p>
        </p:txBody>
      </p:sp>
      <p:sp>
        <p:nvSpPr>
          <p:cNvPr id="29" name="Rectangle 28"/>
          <p:cNvSpPr/>
          <p:nvPr/>
        </p:nvSpPr>
        <p:spPr bwMode="auto">
          <a:xfrm>
            <a:off x="6904856" y="4641679"/>
            <a:ext cx="1987624" cy="838253"/>
          </a:xfrm>
          <a:prstGeom prst="rect">
            <a:avLst/>
          </a:prstGeom>
          <a:solidFill>
            <a:schemeClr val="accent1">
              <a:lumMod val="75000"/>
            </a:schemeClr>
          </a:solidFill>
          <a:effectLst>
            <a:outerShdw blurRad="40000" dist="20000" dir="5400000" rotWithShape="0">
              <a:srgbClr val="000000">
                <a:alpha val="38000"/>
              </a:srgbClr>
            </a:outerShdw>
            <a:softEdge rad="31750"/>
          </a:effectLst>
        </p:spPr>
        <p:style>
          <a:lnRef idx="3">
            <a:schemeClr val="lt1"/>
          </a:lnRef>
          <a:fillRef idx="1">
            <a:schemeClr val="accent2"/>
          </a:fillRef>
          <a:effectRef idx="1">
            <a:schemeClr val="accent2"/>
          </a:effectRef>
          <a:fontRef idx="minor">
            <a:schemeClr val="lt1"/>
          </a:fontRef>
        </p:style>
        <p:txBody>
          <a:bodyPr anchor="ctr"/>
          <a:lstStyle/>
          <a:p>
            <a:pPr algn="ctr">
              <a:buFont typeface="Arial" pitchFamily="34" charset="0"/>
              <a:buChar char="•"/>
              <a:defRPr/>
            </a:pPr>
            <a:r>
              <a:rPr lang="en-US" sz="1200" b="1" dirty="0">
                <a:solidFill>
                  <a:schemeClr val="bg1"/>
                </a:solidFill>
                <a:latin typeface="Arial" panose="020B0604020202020204" pitchFamily="34" charset="0"/>
                <a:cs typeface="Arial" panose="020B0604020202020204" pitchFamily="34" charset="0"/>
              </a:rPr>
              <a:t>BAST, SP3HLBJS</a:t>
            </a:r>
          </a:p>
          <a:p>
            <a:pPr algn="ctr">
              <a:buFont typeface="Arial" pitchFamily="34" charset="0"/>
              <a:buChar char="•"/>
              <a:defRPr/>
            </a:pPr>
            <a:r>
              <a:rPr lang="en-US" sz="1200" b="1" dirty="0">
                <a:solidFill>
                  <a:schemeClr val="bg1"/>
                </a:solidFill>
                <a:latin typeface="Arial" panose="020B0604020202020204" pitchFamily="34" charset="0"/>
                <a:cs typeface="Arial" panose="020B0604020202020204" pitchFamily="34" charset="0"/>
              </a:rPr>
              <a:t>MPHLBJS, SPTMHL</a:t>
            </a:r>
          </a:p>
        </p:txBody>
      </p:sp>
      <p:sp>
        <p:nvSpPr>
          <p:cNvPr id="44" name="TextBox 138"/>
          <p:cNvSpPr txBox="1">
            <a:spLocks noChangeArrowheads="1"/>
          </p:cNvSpPr>
          <p:nvPr/>
        </p:nvSpPr>
        <p:spPr bwMode="auto">
          <a:xfrm>
            <a:off x="72008" y="4572000"/>
            <a:ext cx="160439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b="1" dirty="0" err="1">
                <a:solidFill>
                  <a:srgbClr val="FF4E5E"/>
                </a:solidFill>
                <a:latin typeface="Arial" panose="020B0604020202020204" pitchFamily="34" charset="0"/>
                <a:cs typeface="Arial" panose="020B0604020202020204" pitchFamily="34" charset="0"/>
              </a:rPr>
              <a:t>Dokumen</a:t>
            </a:r>
            <a:r>
              <a:rPr lang="en-US" altLang="en-US" sz="1600" b="1" dirty="0">
                <a:solidFill>
                  <a:srgbClr val="FF4E5E"/>
                </a:solidFill>
                <a:latin typeface="Arial" panose="020B0604020202020204" pitchFamily="34" charset="0"/>
                <a:cs typeface="Arial" panose="020B0604020202020204" pitchFamily="34" charset="0"/>
              </a:rPr>
              <a:t> </a:t>
            </a:r>
            <a:r>
              <a:rPr lang="en-US" altLang="en-US" sz="1600" b="1" dirty="0" err="1" smtClean="0">
                <a:solidFill>
                  <a:srgbClr val="FF4E5E"/>
                </a:solidFill>
                <a:latin typeface="Arial" panose="020B0604020202020204" pitchFamily="34" charset="0"/>
                <a:cs typeface="Arial" panose="020B0604020202020204" pitchFamily="34" charset="0"/>
              </a:rPr>
              <a:t>Pertanggung-jawaban</a:t>
            </a:r>
            <a:endParaRPr lang="en-US" altLang="en-US" sz="1600" b="1" dirty="0">
              <a:solidFill>
                <a:srgbClr val="FF4E5E"/>
              </a:solidFill>
              <a:latin typeface="Arial" panose="020B0604020202020204" pitchFamily="34" charset="0"/>
              <a:cs typeface="Arial" panose="020B0604020202020204" pitchFamily="34" charset="0"/>
            </a:endParaRPr>
          </a:p>
        </p:txBody>
      </p:sp>
      <p:sp>
        <p:nvSpPr>
          <p:cNvPr id="8" name="Rounded Rectangle 7"/>
          <p:cNvSpPr/>
          <p:nvPr/>
        </p:nvSpPr>
        <p:spPr bwMode="auto">
          <a:xfrm>
            <a:off x="-6830" y="5638800"/>
            <a:ext cx="9144000" cy="990600"/>
          </a:xfrm>
          <a:prstGeom prst="roundRect">
            <a:avLst/>
          </a:prstGeom>
          <a:solidFill>
            <a:schemeClr val="bg1"/>
          </a:solidFill>
          <a:ln>
            <a:solidFill>
              <a:schemeClr val="bg1">
                <a:lumMod val="65000"/>
              </a:schemeClr>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sz="1400">
              <a:solidFill>
                <a:srgbClr val="000000"/>
              </a:solidFill>
              <a:latin typeface="Arial" panose="020B0604020202020204" pitchFamily="34" charset="0"/>
              <a:cs typeface="Arial" panose="020B0604020202020204" pitchFamily="34" charset="0"/>
            </a:endParaRPr>
          </a:p>
        </p:txBody>
      </p:sp>
      <p:sp>
        <p:nvSpPr>
          <p:cNvPr id="31" name="Rectangle 30"/>
          <p:cNvSpPr/>
          <p:nvPr/>
        </p:nvSpPr>
        <p:spPr bwMode="auto">
          <a:xfrm>
            <a:off x="5526426" y="5835650"/>
            <a:ext cx="2675446" cy="586777"/>
          </a:xfrm>
          <a:prstGeom prst="rect">
            <a:avLst/>
          </a:prstGeom>
          <a:solidFill>
            <a:schemeClr val="bg2">
              <a:lumMod val="50000"/>
            </a:schemeClr>
          </a:solidFill>
          <a:effectLst>
            <a:outerShdw blurRad="40000" dist="20000" dir="5400000" rotWithShape="0">
              <a:srgbClr val="000000">
                <a:alpha val="38000"/>
              </a:srgbClr>
            </a:outerShdw>
            <a:softEdge rad="31750"/>
          </a:effectLst>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1200" b="1" dirty="0">
                <a:solidFill>
                  <a:schemeClr val="bg1"/>
                </a:solidFill>
                <a:latin typeface="Arial" panose="020B0604020202020204" pitchFamily="34" charset="0"/>
                <a:cs typeface="Arial" panose="020B0604020202020204" pitchFamily="34" charset="0"/>
              </a:rPr>
              <a:t>LANGSUNG KL</a:t>
            </a:r>
          </a:p>
        </p:txBody>
      </p:sp>
      <p:sp>
        <p:nvSpPr>
          <p:cNvPr id="45" name="TextBox 139"/>
          <p:cNvSpPr txBox="1">
            <a:spLocks noChangeArrowheads="1"/>
          </p:cNvSpPr>
          <p:nvPr/>
        </p:nvSpPr>
        <p:spPr bwMode="auto">
          <a:xfrm>
            <a:off x="76200" y="5981287"/>
            <a:ext cx="16764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b="1" dirty="0">
                <a:solidFill>
                  <a:schemeClr val="tx2">
                    <a:lumMod val="75000"/>
                  </a:schemeClr>
                </a:solidFill>
                <a:latin typeface="Arial" panose="020B0604020202020204" pitchFamily="34" charset="0"/>
                <a:cs typeface="Arial" panose="020B0604020202020204" pitchFamily="34" charset="0"/>
              </a:rPr>
              <a:t>Cara </a:t>
            </a:r>
            <a:r>
              <a:rPr lang="en-US" altLang="en-US" sz="1600" b="1" dirty="0" err="1">
                <a:solidFill>
                  <a:schemeClr val="tx2">
                    <a:lumMod val="75000"/>
                  </a:schemeClr>
                </a:solidFill>
                <a:latin typeface="Arial" panose="020B0604020202020204" pitchFamily="34" charset="0"/>
                <a:cs typeface="Arial" panose="020B0604020202020204" pitchFamily="34" charset="0"/>
              </a:rPr>
              <a:t>Penarikan</a:t>
            </a:r>
            <a:endParaRPr lang="en-US" altLang="en-US" sz="1600" b="1" dirty="0">
              <a:solidFill>
                <a:schemeClr val="tx2">
                  <a:lumMod val="75000"/>
                </a:schemeClr>
              </a:solidFill>
              <a:latin typeface="Arial" panose="020B0604020202020204" pitchFamily="34" charset="0"/>
              <a:cs typeface="Arial" panose="020B0604020202020204" pitchFamily="34" charset="0"/>
            </a:endParaRPr>
          </a:p>
        </p:txBody>
      </p:sp>
      <p:sp>
        <p:nvSpPr>
          <p:cNvPr id="12" name="Rounded Rectangle 11"/>
          <p:cNvSpPr/>
          <p:nvPr/>
        </p:nvSpPr>
        <p:spPr bwMode="auto">
          <a:xfrm>
            <a:off x="0" y="3906128"/>
            <a:ext cx="9144000" cy="571912"/>
          </a:xfrm>
          <a:prstGeom prst="roundRect">
            <a:avLst/>
          </a:prstGeom>
          <a:solidFill>
            <a:schemeClr val="bg1"/>
          </a:solidFill>
          <a:ln>
            <a:solidFill>
              <a:schemeClr val="bg1">
                <a:lumMod val="65000"/>
              </a:schemeClr>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sz="1400">
              <a:solidFill>
                <a:srgbClr val="000000"/>
              </a:solidFill>
              <a:latin typeface="Arial" panose="020B0604020202020204" pitchFamily="34" charset="0"/>
              <a:cs typeface="Arial" panose="020B0604020202020204" pitchFamily="34" charset="0"/>
            </a:endParaRPr>
          </a:p>
        </p:txBody>
      </p:sp>
      <p:sp>
        <p:nvSpPr>
          <p:cNvPr id="13" name="Rounded Rectangle 12"/>
          <p:cNvSpPr/>
          <p:nvPr/>
        </p:nvSpPr>
        <p:spPr bwMode="auto">
          <a:xfrm>
            <a:off x="0" y="3166404"/>
            <a:ext cx="9144000" cy="705862"/>
          </a:xfrm>
          <a:prstGeom prst="roundRect">
            <a:avLst/>
          </a:prstGeom>
          <a:solidFill>
            <a:schemeClr val="bg1"/>
          </a:solidFill>
          <a:ln>
            <a:solidFill>
              <a:schemeClr val="bg1">
                <a:lumMod val="65000"/>
              </a:schemeClr>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sz="1400">
              <a:solidFill>
                <a:srgbClr val="000000"/>
              </a:solidFill>
              <a:latin typeface="Arial" panose="020B0604020202020204" pitchFamily="34" charset="0"/>
              <a:cs typeface="Arial" panose="020B0604020202020204" pitchFamily="34" charset="0"/>
            </a:endParaRPr>
          </a:p>
        </p:txBody>
      </p:sp>
      <p:sp>
        <p:nvSpPr>
          <p:cNvPr id="16" name="Rectangle 15"/>
          <p:cNvSpPr/>
          <p:nvPr/>
        </p:nvSpPr>
        <p:spPr bwMode="auto">
          <a:xfrm>
            <a:off x="4419600" y="1188338"/>
            <a:ext cx="1066800" cy="555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bg1"/>
                </a:solidFill>
                <a:latin typeface="Arial" panose="020B0604020202020204" pitchFamily="34" charset="0"/>
                <a:cs typeface="Arial" panose="020B0604020202020204" pitchFamily="34" charset="0"/>
              </a:rPr>
              <a:t>HIBAH</a:t>
            </a:r>
          </a:p>
        </p:txBody>
      </p:sp>
      <p:sp>
        <p:nvSpPr>
          <p:cNvPr id="17" name="Rectangle 16"/>
          <p:cNvSpPr/>
          <p:nvPr/>
        </p:nvSpPr>
        <p:spPr bwMode="auto">
          <a:xfrm>
            <a:off x="1979712" y="1904966"/>
            <a:ext cx="2286000" cy="533434"/>
          </a:xfrm>
          <a:prstGeom prst="rect">
            <a:avLst/>
          </a:prstGeom>
          <a:solidFill>
            <a:schemeClr val="bg1">
              <a:lumMod val="65000"/>
            </a:schemeClr>
          </a:solidFill>
          <a:effectLst>
            <a:outerShdw blurRad="40000" dist="20000" dir="5400000" rotWithShape="0">
              <a:srgbClr val="000000">
                <a:alpha val="38000"/>
              </a:srgbClr>
            </a:outerShdw>
            <a:softEdge rad="31750"/>
          </a:effectLst>
        </p:spPr>
        <p:style>
          <a:lnRef idx="3">
            <a:schemeClr val="lt1"/>
          </a:lnRef>
          <a:fillRef idx="1">
            <a:schemeClr val="accent3"/>
          </a:fillRef>
          <a:effectRef idx="1">
            <a:schemeClr val="accent3"/>
          </a:effectRef>
          <a:fontRef idx="minor">
            <a:schemeClr val="lt1"/>
          </a:fontRef>
        </p:style>
        <p:txBody>
          <a:bodyPr anchor="ctr"/>
          <a:lstStyle/>
          <a:p>
            <a:pPr algn="ctr">
              <a:defRPr/>
            </a:pPr>
            <a:r>
              <a:rPr lang="en-US" sz="1200" b="1" dirty="0">
                <a:solidFill>
                  <a:schemeClr val="bg1"/>
                </a:solidFill>
                <a:latin typeface="Arial" panose="020B0604020202020204" pitchFamily="34" charset="0"/>
                <a:cs typeface="Arial" panose="020B0604020202020204" pitchFamily="34" charset="0"/>
              </a:rPr>
              <a:t>TERENCANA/DRKH</a:t>
            </a:r>
          </a:p>
        </p:txBody>
      </p:sp>
      <p:sp>
        <p:nvSpPr>
          <p:cNvPr id="18" name="Rectangle 17"/>
          <p:cNvSpPr/>
          <p:nvPr/>
        </p:nvSpPr>
        <p:spPr bwMode="auto">
          <a:xfrm>
            <a:off x="1979712" y="2618936"/>
            <a:ext cx="2317576" cy="381024"/>
          </a:xfrm>
          <a:prstGeom prst="rect">
            <a:avLst/>
          </a:prstGeom>
          <a:solidFill>
            <a:schemeClr val="accent4">
              <a:lumMod val="75000"/>
            </a:schemeClr>
          </a:solidFill>
          <a:effectLst>
            <a:outerShdw blurRad="40000" dist="20000" dir="5400000" rotWithShape="0">
              <a:srgbClr val="000000">
                <a:alpha val="38000"/>
              </a:srgbClr>
            </a:outerShdw>
            <a:softEdge rad="31750"/>
          </a:effectLst>
        </p:spPr>
        <p:style>
          <a:lnRef idx="3">
            <a:schemeClr val="lt1"/>
          </a:lnRef>
          <a:fillRef idx="1">
            <a:schemeClr val="accent4"/>
          </a:fillRef>
          <a:effectRef idx="1">
            <a:schemeClr val="accent4"/>
          </a:effectRef>
          <a:fontRef idx="minor">
            <a:schemeClr val="lt1"/>
          </a:fontRef>
        </p:style>
        <p:txBody>
          <a:bodyPr anchor="ctr"/>
          <a:lstStyle/>
          <a:p>
            <a:pPr algn="ctr">
              <a:defRPr/>
            </a:pPr>
            <a:r>
              <a:rPr lang="en-US" sz="1200" b="1" dirty="0" err="1">
                <a:solidFill>
                  <a:schemeClr val="bg1"/>
                </a:solidFill>
                <a:latin typeface="Arial" panose="020B0604020202020204" pitchFamily="34" charset="0"/>
                <a:cs typeface="Arial" panose="020B0604020202020204" pitchFamily="34" charset="0"/>
              </a:rPr>
              <a:t>Menteri</a:t>
            </a:r>
            <a:r>
              <a:rPr lang="en-US" sz="1200" b="1" dirty="0">
                <a:solidFill>
                  <a:schemeClr val="bg1"/>
                </a:solidFill>
                <a:latin typeface="Arial" panose="020B0604020202020204" pitchFamily="34" charset="0"/>
                <a:cs typeface="Arial" panose="020B0604020202020204" pitchFamily="34" charset="0"/>
              </a:rPr>
              <a:t> </a:t>
            </a:r>
            <a:r>
              <a:rPr lang="en-US" sz="1200" b="1" dirty="0" err="1">
                <a:solidFill>
                  <a:schemeClr val="bg1"/>
                </a:solidFill>
                <a:latin typeface="Arial" panose="020B0604020202020204" pitchFamily="34" charset="0"/>
                <a:cs typeface="Arial" panose="020B0604020202020204" pitchFamily="34" charset="0"/>
              </a:rPr>
              <a:t>Keuangan</a:t>
            </a:r>
            <a:endParaRPr lang="en-US" sz="1200" b="1" dirty="0">
              <a:solidFill>
                <a:schemeClr val="bg1"/>
              </a:solidFill>
              <a:latin typeface="Arial" panose="020B0604020202020204" pitchFamily="34" charset="0"/>
              <a:cs typeface="Arial" panose="020B0604020202020204" pitchFamily="34" charset="0"/>
            </a:endParaRPr>
          </a:p>
        </p:txBody>
      </p:sp>
      <p:sp>
        <p:nvSpPr>
          <p:cNvPr id="22" name="Rectangle 21"/>
          <p:cNvSpPr/>
          <p:nvPr/>
        </p:nvSpPr>
        <p:spPr bwMode="auto">
          <a:xfrm>
            <a:off x="5533256" y="1904966"/>
            <a:ext cx="2667000" cy="533434"/>
          </a:xfrm>
          <a:prstGeom prst="rect">
            <a:avLst/>
          </a:prstGeom>
          <a:solidFill>
            <a:schemeClr val="bg1">
              <a:lumMod val="65000"/>
            </a:schemeClr>
          </a:solidFill>
          <a:effectLst>
            <a:outerShdw blurRad="40000" dist="20000" dir="5400000" rotWithShape="0">
              <a:srgbClr val="000000">
                <a:alpha val="38000"/>
              </a:srgbClr>
            </a:outerShdw>
            <a:softEdge rad="31750"/>
          </a:effectLst>
        </p:spPr>
        <p:style>
          <a:lnRef idx="3">
            <a:schemeClr val="lt1"/>
          </a:lnRef>
          <a:fillRef idx="1">
            <a:schemeClr val="accent3"/>
          </a:fillRef>
          <a:effectRef idx="1">
            <a:schemeClr val="accent3"/>
          </a:effectRef>
          <a:fontRef idx="minor">
            <a:schemeClr val="lt1"/>
          </a:fontRef>
        </p:style>
        <p:txBody>
          <a:bodyPr anchor="ctr"/>
          <a:lstStyle/>
          <a:p>
            <a:pPr algn="ctr">
              <a:defRPr/>
            </a:pPr>
            <a:r>
              <a:rPr lang="en-US" sz="1200" b="1" dirty="0">
                <a:solidFill>
                  <a:schemeClr val="bg1"/>
                </a:solidFill>
                <a:latin typeface="Arial" panose="020B0604020202020204" pitchFamily="34" charset="0"/>
                <a:cs typeface="Arial" panose="020B0604020202020204" pitchFamily="34" charset="0"/>
              </a:rPr>
              <a:t>LANGSUNG/NON DRKH</a:t>
            </a:r>
          </a:p>
        </p:txBody>
      </p:sp>
      <p:sp>
        <p:nvSpPr>
          <p:cNvPr id="24" name="Rectangle 23"/>
          <p:cNvSpPr/>
          <p:nvPr/>
        </p:nvSpPr>
        <p:spPr bwMode="auto">
          <a:xfrm>
            <a:off x="5541702" y="2618076"/>
            <a:ext cx="2667000" cy="381024"/>
          </a:xfrm>
          <a:prstGeom prst="rect">
            <a:avLst/>
          </a:prstGeom>
          <a:solidFill>
            <a:schemeClr val="accent4">
              <a:lumMod val="75000"/>
            </a:schemeClr>
          </a:solidFill>
          <a:effectLst>
            <a:outerShdw blurRad="40000" dist="20000" dir="5400000" rotWithShape="0">
              <a:srgbClr val="000000">
                <a:alpha val="38000"/>
              </a:srgbClr>
            </a:outerShdw>
            <a:softEdge rad="31750"/>
          </a:effectLst>
        </p:spPr>
        <p:style>
          <a:lnRef idx="3">
            <a:schemeClr val="lt1"/>
          </a:lnRef>
          <a:fillRef idx="1">
            <a:schemeClr val="accent4"/>
          </a:fillRef>
          <a:effectRef idx="1">
            <a:schemeClr val="accent4"/>
          </a:effectRef>
          <a:fontRef idx="minor">
            <a:schemeClr val="lt1"/>
          </a:fontRef>
        </p:style>
        <p:txBody>
          <a:bodyPr anchor="ctr"/>
          <a:lstStyle/>
          <a:p>
            <a:pPr algn="ctr">
              <a:defRPr/>
            </a:pPr>
            <a:r>
              <a:rPr lang="en-US" sz="1200" b="1" dirty="0" err="1">
                <a:solidFill>
                  <a:schemeClr val="bg1"/>
                </a:solidFill>
                <a:latin typeface="Arial" panose="020B0604020202020204" pitchFamily="34" charset="0"/>
                <a:cs typeface="Arial" panose="020B0604020202020204" pitchFamily="34" charset="0"/>
              </a:rPr>
              <a:t>Menteri</a:t>
            </a:r>
            <a:r>
              <a:rPr lang="en-US" sz="1200" b="1" dirty="0">
                <a:solidFill>
                  <a:schemeClr val="bg1"/>
                </a:solidFill>
                <a:latin typeface="Arial" panose="020B0604020202020204" pitchFamily="34" charset="0"/>
                <a:cs typeface="Arial" panose="020B0604020202020204" pitchFamily="34" charset="0"/>
              </a:rPr>
              <a:t>/</a:t>
            </a:r>
            <a:r>
              <a:rPr lang="en-US" sz="1200" b="1" dirty="0" err="1">
                <a:solidFill>
                  <a:schemeClr val="bg1"/>
                </a:solidFill>
                <a:latin typeface="Arial" panose="020B0604020202020204" pitchFamily="34" charset="0"/>
                <a:cs typeface="Arial" panose="020B0604020202020204" pitchFamily="34" charset="0"/>
              </a:rPr>
              <a:t>Pimpinan</a:t>
            </a:r>
            <a:r>
              <a:rPr lang="en-US" sz="1200" b="1" dirty="0">
                <a:solidFill>
                  <a:schemeClr val="bg1"/>
                </a:solidFill>
                <a:latin typeface="Arial" panose="020B0604020202020204" pitchFamily="34" charset="0"/>
                <a:cs typeface="Arial" panose="020B0604020202020204" pitchFamily="34" charset="0"/>
              </a:rPr>
              <a:t> </a:t>
            </a:r>
            <a:r>
              <a:rPr lang="en-US" sz="1200" b="1" dirty="0" err="1">
                <a:solidFill>
                  <a:schemeClr val="bg1"/>
                </a:solidFill>
                <a:latin typeface="Arial" panose="020B0604020202020204" pitchFamily="34" charset="0"/>
                <a:cs typeface="Arial" panose="020B0604020202020204" pitchFamily="34" charset="0"/>
              </a:rPr>
              <a:t>Lembaga</a:t>
            </a:r>
            <a:endParaRPr lang="en-US" sz="1200" b="1" dirty="0">
              <a:solidFill>
                <a:schemeClr val="bg1"/>
              </a:solidFill>
              <a:latin typeface="Arial" panose="020B0604020202020204" pitchFamily="34" charset="0"/>
              <a:cs typeface="Arial" panose="020B0604020202020204" pitchFamily="34" charset="0"/>
            </a:endParaRPr>
          </a:p>
        </p:txBody>
      </p:sp>
      <p:sp>
        <p:nvSpPr>
          <p:cNvPr id="25" name="Rectangle 24"/>
          <p:cNvSpPr/>
          <p:nvPr/>
        </p:nvSpPr>
        <p:spPr bwMode="auto">
          <a:xfrm>
            <a:off x="5541702" y="3209265"/>
            <a:ext cx="2658554" cy="502952"/>
          </a:xfrm>
          <a:prstGeom prst="rect">
            <a:avLst/>
          </a:prstGeom>
          <a:solidFill>
            <a:srgbClr val="C00000"/>
          </a:solidFill>
          <a:effectLst>
            <a:outerShdw blurRad="40000" dist="20000" dir="5400000" rotWithShape="0">
              <a:srgbClr val="000000">
                <a:alpha val="38000"/>
              </a:srgbClr>
            </a:outerShdw>
            <a:softEdge rad="31750"/>
          </a:effectLst>
        </p:spPr>
        <p:style>
          <a:lnRef idx="3">
            <a:schemeClr val="lt1"/>
          </a:lnRef>
          <a:fillRef idx="1">
            <a:schemeClr val="accent6"/>
          </a:fillRef>
          <a:effectRef idx="1">
            <a:schemeClr val="accent6"/>
          </a:effectRef>
          <a:fontRef idx="minor">
            <a:schemeClr val="lt1"/>
          </a:fontRef>
        </p:style>
        <p:txBody>
          <a:bodyPr anchor="ctr"/>
          <a:lstStyle/>
          <a:p>
            <a:pPr algn="ctr">
              <a:defRPr/>
            </a:pPr>
            <a:r>
              <a:rPr lang="en-US" sz="1200" b="1" dirty="0">
                <a:solidFill>
                  <a:schemeClr val="bg1"/>
                </a:solidFill>
                <a:latin typeface="Arial" panose="020B0604020202020204" pitchFamily="34" charset="0"/>
                <a:cs typeface="Arial" panose="020B0604020202020204" pitchFamily="34" charset="0"/>
              </a:rPr>
              <a:t>NON KPPN/BUN</a:t>
            </a:r>
          </a:p>
        </p:txBody>
      </p:sp>
      <p:sp>
        <p:nvSpPr>
          <p:cNvPr id="26" name="Rectangle 25"/>
          <p:cNvSpPr/>
          <p:nvPr/>
        </p:nvSpPr>
        <p:spPr bwMode="auto">
          <a:xfrm>
            <a:off x="5533256" y="3972802"/>
            <a:ext cx="1295400" cy="435891"/>
          </a:xfrm>
          <a:prstGeom prst="rect">
            <a:avLst/>
          </a:prstGeom>
          <a:solidFill>
            <a:schemeClr val="accent6">
              <a:lumMod val="75000"/>
            </a:schemeClr>
          </a:solidFill>
          <a:effectLst>
            <a:outerShdw blurRad="40000" dist="20000" dir="5400000" rotWithShape="0">
              <a:srgbClr val="000000">
                <a:alpha val="38000"/>
              </a:srgbClr>
            </a:outerShdw>
            <a:softEdge rad="31750"/>
          </a:effectLst>
        </p:spPr>
        <p:style>
          <a:lnRef idx="3">
            <a:schemeClr val="lt1"/>
          </a:lnRef>
          <a:fillRef idx="1">
            <a:schemeClr val="accent4"/>
          </a:fillRef>
          <a:effectRef idx="1">
            <a:schemeClr val="accent4"/>
          </a:effectRef>
          <a:fontRef idx="minor">
            <a:schemeClr val="lt1"/>
          </a:fontRef>
        </p:style>
        <p:txBody>
          <a:bodyPr anchor="ctr"/>
          <a:lstStyle/>
          <a:p>
            <a:pPr algn="ctr">
              <a:defRPr/>
            </a:pPr>
            <a:r>
              <a:rPr lang="en-US" sz="1200" b="1" dirty="0">
                <a:solidFill>
                  <a:schemeClr val="bg1"/>
                </a:solidFill>
                <a:latin typeface="Arial" panose="020B0604020202020204" pitchFamily="34" charset="0"/>
                <a:cs typeface="Arial" panose="020B0604020202020204" pitchFamily="34" charset="0"/>
              </a:rPr>
              <a:t>UANG</a:t>
            </a:r>
          </a:p>
        </p:txBody>
      </p:sp>
      <p:sp>
        <p:nvSpPr>
          <p:cNvPr id="27" name="Rectangle 26"/>
          <p:cNvSpPr/>
          <p:nvPr/>
        </p:nvSpPr>
        <p:spPr bwMode="auto">
          <a:xfrm>
            <a:off x="6828656" y="3972806"/>
            <a:ext cx="1371600" cy="435891"/>
          </a:xfrm>
          <a:prstGeom prst="rect">
            <a:avLst/>
          </a:prstGeom>
          <a:solidFill>
            <a:schemeClr val="accent6">
              <a:lumMod val="75000"/>
            </a:schemeClr>
          </a:solidFill>
          <a:effectLst>
            <a:outerShdw blurRad="40000" dist="20000" dir="5400000" rotWithShape="0">
              <a:srgbClr val="000000">
                <a:alpha val="38000"/>
              </a:srgbClr>
            </a:outerShdw>
            <a:softEdge rad="31750"/>
          </a:effectLst>
        </p:spPr>
        <p:style>
          <a:lnRef idx="3">
            <a:schemeClr val="lt1"/>
          </a:lnRef>
          <a:fillRef idx="1">
            <a:schemeClr val="accent4"/>
          </a:fillRef>
          <a:effectRef idx="1">
            <a:schemeClr val="accent4"/>
          </a:effectRef>
          <a:fontRef idx="minor">
            <a:schemeClr val="lt1"/>
          </a:fontRef>
        </p:style>
        <p:txBody>
          <a:bodyPr anchor="ctr"/>
          <a:lstStyle/>
          <a:p>
            <a:pPr algn="ctr">
              <a:defRPr/>
            </a:pPr>
            <a:r>
              <a:rPr lang="en-US" sz="1200" b="1" dirty="0">
                <a:solidFill>
                  <a:schemeClr val="bg1"/>
                </a:solidFill>
                <a:latin typeface="Arial" panose="020B0604020202020204" pitchFamily="34" charset="0"/>
                <a:cs typeface="Arial" panose="020B0604020202020204" pitchFamily="34" charset="0"/>
              </a:rPr>
              <a:t>BARANG/ JASA</a:t>
            </a:r>
          </a:p>
        </p:txBody>
      </p:sp>
      <p:sp>
        <p:nvSpPr>
          <p:cNvPr id="40" name="TextBox 124"/>
          <p:cNvSpPr txBox="1">
            <a:spLocks noChangeArrowheads="1"/>
          </p:cNvSpPr>
          <p:nvPr/>
        </p:nvSpPr>
        <p:spPr bwMode="auto">
          <a:xfrm>
            <a:off x="76200" y="1981200"/>
            <a:ext cx="16764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b="1">
                <a:solidFill>
                  <a:srgbClr val="FF4E5E"/>
                </a:solidFill>
                <a:latin typeface="Arial" panose="020B0604020202020204" pitchFamily="34" charset="0"/>
                <a:cs typeface="Arial" panose="020B0604020202020204" pitchFamily="34" charset="0"/>
              </a:rPr>
              <a:t>Jenis Hibah</a:t>
            </a:r>
          </a:p>
        </p:txBody>
      </p:sp>
      <p:sp>
        <p:nvSpPr>
          <p:cNvPr id="41" name="TextBox 135"/>
          <p:cNvSpPr txBox="1">
            <a:spLocks noChangeArrowheads="1"/>
          </p:cNvSpPr>
          <p:nvPr/>
        </p:nvSpPr>
        <p:spPr bwMode="auto">
          <a:xfrm>
            <a:off x="76200" y="2534528"/>
            <a:ext cx="201385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b="1" dirty="0" err="1">
                <a:solidFill>
                  <a:schemeClr val="tx2">
                    <a:lumMod val="75000"/>
                  </a:schemeClr>
                </a:solidFill>
                <a:latin typeface="Arial" panose="020B0604020202020204" pitchFamily="34" charset="0"/>
                <a:cs typeface="Arial" panose="020B0604020202020204" pitchFamily="34" charset="0"/>
              </a:rPr>
              <a:t>Penandatangan</a:t>
            </a:r>
            <a:r>
              <a:rPr lang="en-US" altLang="en-US" sz="1600" b="1" dirty="0">
                <a:solidFill>
                  <a:schemeClr val="tx2">
                    <a:lumMod val="75000"/>
                  </a:schemeClr>
                </a:solidFill>
                <a:latin typeface="Arial" panose="020B0604020202020204" pitchFamily="34" charset="0"/>
                <a:cs typeface="Arial" panose="020B0604020202020204" pitchFamily="34" charset="0"/>
              </a:rPr>
              <a:t> </a:t>
            </a:r>
            <a:r>
              <a:rPr lang="en-US" altLang="en-US" sz="1600" b="1" dirty="0" err="1">
                <a:solidFill>
                  <a:schemeClr val="tx2">
                    <a:lumMod val="75000"/>
                  </a:schemeClr>
                </a:solidFill>
                <a:latin typeface="Arial" panose="020B0604020202020204" pitchFamily="34" charset="0"/>
                <a:cs typeface="Arial" panose="020B0604020202020204" pitchFamily="34" charset="0"/>
              </a:rPr>
              <a:t>Hibah</a:t>
            </a:r>
            <a:endParaRPr lang="en-US" altLang="en-US" sz="1600" b="1" dirty="0">
              <a:solidFill>
                <a:schemeClr val="tx2">
                  <a:lumMod val="75000"/>
                </a:schemeClr>
              </a:solidFill>
              <a:latin typeface="Arial" panose="020B0604020202020204" pitchFamily="34" charset="0"/>
              <a:cs typeface="Arial" panose="020B0604020202020204" pitchFamily="34" charset="0"/>
            </a:endParaRPr>
          </a:p>
        </p:txBody>
      </p:sp>
      <p:sp>
        <p:nvSpPr>
          <p:cNvPr id="42" name="TextBox 136"/>
          <p:cNvSpPr txBox="1">
            <a:spLocks noChangeArrowheads="1"/>
          </p:cNvSpPr>
          <p:nvPr/>
        </p:nvSpPr>
        <p:spPr bwMode="auto">
          <a:xfrm>
            <a:off x="87288" y="3200400"/>
            <a:ext cx="16764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b="1" dirty="0" err="1">
                <a:solidFill>
                  <a:srgbClr val="FF4E5E"/>
                </a:solidFill>
                <a:latin typeface="Arial" panose="020B0604020202020204" pitchFamily="34" charset="0"/>
                <a:cs typeface="Arial" panose="020B0604020202020204" pitchFamily="34" charset="0"/>
              </a:rPr>
              <a:t>Penarikan</a:t>
            </a:r>
            <a:r>
              <a:rPr lang="en-US" altLang="en-US" sz="1600" b="1" dirty="0">
                <a:solidFill>
                  <a:srgbClr val="FF4E5E"/>
                </a:solidFill>
                <a:latin typeface="Arial" panose="020B0604020202020204" pitchFamily="34" charset="0"/>
                <a:cs typeface="Arial" panose="020B0604020202020204" pitchFamily="34" charset="0"/>
              </a:rPr>
              <a:t> </a:t>
            </a:r>
            <a:r>
              <a:rPr lang="en-US" altLang="en-US" sz="1600" b="1" dirty="0" err="1">
                <a:solidFill>
                  <a:srgbClr val="FF4E5E"/>
                </a:solidFill>
                <a:latin typeface="Arial" panose="020B0604020202020204" pitchFamily="34" charset="0"/>
                <a:cs typeface="Arial" panose="020B0604020202020204" pitchFamily="34" charset="0"/>
              </a:rPr>
              <a:t>Hibah</a:t>
            </a:r>
            <a:endParaRPr lang="en-US" altLang="en-US" sz="1600" b="1" dirty="0">
              <a:solidFill>
                <a:srgbClr val="FF4E5E"/>
              </a:solidFill>
              <a:latin typeface="Arial" panose="020B0604020202020204" pitchFamily="34" charset="0"/>
              <a:cs typeface="Arial" panose="020B0604020202020204" pitchFamily="34" charset="0"/>
            </a:endParaRPr>
          </a:p>
        </p:txBody>
      </p:sp>
      <p:sp>
        <p:nvSpPr>
          <p:cNvPr id="43" name="TextBox 137"/>
          <p:cNvSpPr txBox="1">
            <a:spLocks noChangeArrowheads="1"/>
          </p:cNvSpPr>
          <p:nvPr/>
        </p:nvSpPr>
        <p:spPr bwMode="auto">
          <a:xfrm>
            <a:off x="76200" y="3954267"/>
            <a:ext cx="16764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b="1" dirty="0" err="1">
                <a:solidFill>
                  <a:schemeClr val="tx2">
                    <a:lumMod val="75000"/>
                  </a:schemeClr>
                </a:solidFill>
                <a:latin typeface="Arial" panose="020B0604020202020204" pitchFamily="34" charset="0"/>
                <a:cs typeface="Arial" panose="020B0604020202020204" pitchFamily="34" charset="0"/>
              </a:rPr>
              <a:t>Bentuk</a:t>
            </a:r>
            <a:r>
              <a:rPr lang="en-US" altLang="en-US" sz="1600" b="1" dirty="0">
                <a:solidFill>
                  <a:schemeClr val="tx2">
                    <a:lumMod val="75000"/>
                  </a:schemeClr>
                </a:solidFill>
                <a:latin typeface="Arial" panose="020B0604020202020204" pitchFamily="34" charset="0"/>
                <a:cs typeface="Arial" panose="020B0604020202020204" pitchFamily="34" charset="0"/>
              </a:rPr>
              <a:t> </a:t>
            </a:r>
            <a:r>
              <a:rPr lang="en-US" altLang="en-US" sz="1600" b="1" dirty="0" err="1">
                <a:solidFill>
                  <a:schemeClr val="tx2">
                    <a:lumMod val="75000"/>
                  </a:schemeClr>
                </a:solidFill>
                <a:latin typeface="Arial" panose="020B0604020202020204" pitchFamily="34" charset="0"/>
                <a:cs typeface="Arial" panose="020B0604020202020204" pitchFamily="34" charset="0"/>
              </a:rPr>
              <a:t>Hibah</a:t>
            </a:r>
            <a:endParaRPr lang="en-US" altLang="en-US" sz="1600" b="1" dirty="0">
              <a:solidFill>
                <a:schemeClr val="tx2">
                  <a:lumMod val="75000"/>
                </a:schemeClr>
              </a:solidFill>
              <a:latin typeface="Arial" panose="020B0604020202020204" pitchFamily="34" charset="0"/>
              <a:cs typeface="Arial" panose="020B0604020202020204" pitchFamily="34" charset="0"/>
            </a:endParaRPr>
          </a:p>
        </p:txBody>
      </p:sp>
      <p:cxnSp>
        <p:nvCxnSpPr>
          <p:cNvPr id="96" name="Elbow Connector 95"/>
          <p:cNvCxnSpPr>
            <a:stCxn id="16" idx="1"/>
            <a:endCxn id="17" idx="0"/>
          </p:cNvCxnSpPr>
          <p:nvPr/>
        </p:nvCxnSpPr>
        <p:spPr>
          <a:xfrm rot="10800000" flipV="1">
            <a:off x="3122712" y="1466056"/>
            <a:ext cx="1296888" cy="438909"/>
          </a:xfrm>
          <a:prstGeom prst="bentConnector2">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30" name="Elbow Connector 129"/>
          <p:cNvCxnSpPr>
            <a:stCxn id="16" idx="3"/>
            <a:endCxn id="22" idx="0"/>
          </p:cNvCxnSpPr>
          <p:nvPr/>
        </p:nvCxnSpPr>
        <p:spPr>
          <a:xfrm>
            <a:off x="5486400" y="1466057"/>
            <a:ext cx="1380356" cy="438909"/>
          </a:xfrm>
          <a:prstGeom prst="bentConnector2">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19" name="Straight Connector 118"/>
          <p:cNvCxnSpPr>
            <a:stCxn id="18" idx="3"/>
            <a:endCxn id="25" idx="1"/>
          </p:cNvCxnSpPr>
          <p:nvPr/>
        </p:nvCxnSpPr>
        <p:spPr>
          <a:xfrm>
            <a:off x="4297288" y="2809448"/>
            <a:ext cx="1244414" cy="651293"/>
          </a:xfrm>
          <a:prstGeom prst="line">
            <a:avLst/>
          </a:prstGeom>
        </p:spPr>
        <p:style>
          <a:lnRef idx="3">
            <a:schemeClr val="accent1"/>
          </a:lnRef>
          <a:fillRef idx="0">
            <a:schemeClr val="accent1"/>
          </a:fillRef>
          <a:effectRef idx="2">
            <a:schemeClr val="accent1"/>
          </a:effectRef>
          <a:fontRef idx="minor">
            <a:schemeClr val="tx1"/>
          </a:fontRef>
        </p:style>
      </p:cxnSp>
      <p:cxnSp>
        <p:nvCxnSpPr>
          <p:cNvPr id="154" name="Elbow Connector 153"/>
          <p:cNvCxnSpPr/>
          <p:nvPr/>
        </p:nvCxnSpPr>
        <p:spPr>
          <a:xfrm rot="10800000" flipH="1" flipV="1">
            <a:off x="1979712" y="2847193"/>
            <a:ext cx="110346" cy="655233"/>
          </a:xfrm>
          <a:prstGeom prst="bentConnector5">
            <a:avLst>
              <a:gd name="adj1" fmla="val -207167"/>
              <a:gd name="adj2" fmla="val 48041"/>
              <a:gd name="adj3" fmla="val -202782"/>
            </a:avLst>
          </a:prstGeom>
        </p:spPr>
        <p:style>
          <a:lnRef idx="3">
            <a:schemeClr val="accent1"/>
          </a:lnRef>
          <a:fillRef idx="0">
            <a:schemeClr val="accent1"/>
          </a:fillRef>
          <a:effectRef idx="2">
            <a:schemeClr val="accent1"/>
          </a:effectRef>
          <a:fontRef idx="minor">
            <a:schemeClr val="tx1"/>
          </a:fontRef>
        </p:style>
      </p:cxnSp>
      <p:cxnSp>
        <p:nvCxnSpPr>
          <p:cNvPr id="121" name="Straight Connector 120"/>
          <p:cNvCxnSpPr>
            <a:stCxn id="24" idx="1"/>
            <a:endCxn id="19" idx="3"/>
          </p:cNvCxnSpPr>
          <p:nvPr/>
        </p:nvCxnSpPr>
        <p:spPr>
          <a:xfrm flipH="1">
            <a:off x="4297288" y="2808588"/>
            <a:ext cx="1244414" cy="693903"/>
          </a:xfrm>
          <a:prstGeom prst="line">
            <a:avLst/>
          </a:prstGeom>
        </p:spPr>
        <p:style>
          <a:lnRef idx="3">
            <a:schemeClr val="accent2"/>
          </a:lnRef>
          <a:fillRef idx="0">
            <a:schemeClr val="accent2"/>
          </a:fillRef>
          <a:effectRef idx="2">
            <a:schemeClr val="accent2"/>
          </a:effectRef>
          <a:fontRef idx="minor">
            <a:schemeClr val="tx1"/>
          </a:fontRef>
        </p:style>
      </p:cxnSp>
      <p:cxnSp>
        <p:nvCxnSpPr>
          <p:cNvPr id="157" name="Elbow Connector 156"/>
          <p:cNvCxnSpPr/>
          <p:nvPr/>
        </p:nvCxnSpPr>
        <p:spPr>
          <a:xfrm rot="10800000" flipH="1" flipV="1">
            <a:off x="1989148" y="3506260"/>
            <a:ext cx="110346" cy="655233"/>
          </a:xfrm>
          <a:prstGeom prst="bentConnector5">
            <a:avLst>
              <a:gd name="adj1" fmla="val -207167"/>
              <a:gd name="adj2" fmla="val 48041"/>
              <a:gd name="adj3" fmla="val -202782"/>
            </a:avLst>
          </a:prstGeom>
        </p:spPr>
        <p:style>
          <a:lnRef idx="3">
            <a:schemeClr val="accent1"/>
          </a:lnRef>
          <a:fillRef idx="0">
            <a:schemeClr val="accent1"/>
          </a:fillRef>
          <a:effectRef idx="2">
            <a:schemeClr val="accent1"/>
          </a:effectRef>
          <a:fontRef idx="minor">
            <a:schemeClr val="tx1"/>
          </a:fontRef>
        </p:style>
      </p:cxnSp>
      <p:sp>
        <p:nvSpPr>
          <p:cNvPr id="20" name="Rectangle 19"/>
          <p:cNvSpPr/>
          <p:nvPr/>
        </p:nvSpPr>
        <p:spPr bwMode="auto">
          <a:xfrm>
            <a:off x="1979712" y="3979757"/>
            <a:ext cx="2317576" cy="435891"/>
          </a:xfrm>
          <a:prstGeom prst="rect">
            <a:avLst/>
          </a:prstGeom>
          <a:solidFill>
            <a:schemeClr val="accent6">
              <a:lumMod val="75000"/>
            </a:schemeClr>
          </a:solidFill>
          <a:effectLst>
            <a:outerShdw blurRad="40000" dist="20000" dir="5400000" rotWithShape="0">
              <a:srgbClr val="000000">
                <a:alpha val="38000"/>
              </a:srgbClr>
            </a:outerShdw>
            <a:softEdge rad="31750"/>
          </a:effectLst>
        </p:spPr>
        <p:style>
          <a:lnRef idx="3">
            <a:schemeClr val="lt1"/>
          </a:lnRef>
          <a:fillRef idx="1">
            <a:schemeClr val="accent4"/>
          </a:fillRef>
          <a:effectRef idx="1">
            <a:schemeClr val="accent4"/>
          </a:effectRef>
          <a:fontRef idx="minor">
            <a:schemeClr val="lt1"/>
          </a:fontRef>
        </p:style>
        <p:txBody>
          <a:bodyPr anchor="ctr"/>
          <a:lstStyle/>
          <a:p>
            <a:pPr algn="ctr">
              <a:defRPr/>
            </a:pPr>
            <a:r>
              <a:rPr lang="en-US" sz="1200" b="1" dirty="0">
                <a:solidFill>
                  <a:schemeClr val="bg1"/>
                </a:solidFill>
                <a:latin typeface="Arial" panose="020B0604020202020204" pitchFamily="34" charset="0"/>
                <a:cs typeface="Arial" panose="020B0604020202020204" pitchFamily="34" charset="0"/>
              </a:rPr>
              <a:t>UANG</a:t>
            </a:r>
          </a:p>
        </p:txBody>
      </p:sp>
      <p:sp>
        <p:nvSpPr>
          <p:cNvPr id="19" name="Rectangle 18"/>
          <p:cNvSpPr/>
          <p:nvPr/>
        </p:nvSpPr>
        <p:spPr bwMode="auto">
          <a:xfrm>
            <a:off x="1979712" y="3251015"/>
            <a:ext cx="2317576" cy="502952"/>
          </a:xfrm>
          <a:prstGeom prst="rect">
            <a:avLst/>
          </a:prstGeom>
          <a:solidFill>
            <a:srgbClr val="C00000"/>
          </a:solidFill>
          <a:effectLst>
            <a:outerShdw blurRad="40000" dist="20000" dir="5400000" rotWithShape="0">
              <a:srgbClr val="000000">
                <a:alpha val="38000"/>
              </a:srgbClr>
            </a:outerShdw>
            <a:softEdge rad="31750"/>
          </a:effectLst>
        </p:spPr>
        <p:style>
          <a:lnRef idx="3">
            <a:schemeClr val="lt1"/>
          </a:lnRef>
          <a:fillRef idx="1">
            <a:schemeClr val="accent6"/>
          </a:fillRef>
          <a:effectRef idx="1">
            <a:schemeClr val="accent6"/>
          </a:effectRef>
          <a:fontRef idx="minor">
            <a:schemeClr val="lt1"/>
          </a:fontRef>
        </p:style>
        <p:txBody>
          <a:bodyPr anchor="ctr"/>
          <a:lstStyle/>
          <a:p>
            <a:pPr algn="ctr">
              <a:defRPr/>
            </a:pPr>
            <a:r>
              <a:rPr lang="en-US" sz="1200" b="1" dirty="0">
                <a:solidFill>
                  <a:schemeClr val="bg1"/>
                </a:solidFill>
                <a:latin typeface="Arial" panose="020B0604020202020204" pitchFamily="34" charset="0"/>
                <a:cs typeface="Arial" panose="020B0604020202020204" pitchFamily="34" charset="0"/>
              </a:rPr>
              <a:t>KPPN/BUN</a:t>
            </a:r>
          </a:p>
        </p:txBody>
      </p:sp>
      <p:cxnSp>
        <p:nvCxnSpPr>
          <p:cNvPr id="159" name="Elbow Connector 158"/>
          <p:cNvCxnSpPr>
            <a:endCxn id="21" idx="1"/>
          </p:cNvCxnSpPr>
          <p:nvPr/>
        </p:nvCxnSpPr>
        <p:spPr>
          <a:xfrm rot="5400000">
            <a:off x="1569984" y="4607428"/>
            <a:ext cx="827243" cy="3098"/>
          </a:xfrm>
          <a:prstGeom prst="bentConnector4">
            <a:avLst>
              <a:gd name="adj1" fmla="val -2284"/>
              <a:gd name="adj2" fmla="val 7478954"/>
            </a:avLst>
          </a:prstGeom>
        </p:spPr>
        <p:style>
          <a:lnRef idx="3">
            <a:schemeClr val="accent1"/>
          </a:lnRef>
          <a:fillRef idx="0">
            <a:schemeClr val="accent1"/>
          </a:fillRef>
          <a:effectRef idx="2">
            <a:schemeClr val="accent1"/>
          </a:effectRef>
          <a:fontRef idx="minor">
            <a:schemeClr val="tx1"/>
          </a:fontRef>
        </p:style>
      </p:cxnSp>
      <p:cxnSp>
        <p:nvCxnSpPr>
          <p:cNvPr id="163" name="Elbow Connector 162"/>
          <p:cNvCxnSpPr/>
          <p:nvPr/>
        </p:nvCxnSpPr>
        <p:spPr>
          <a:xfrm rot="5400000">
            <a:off x="1460558" y="5597749"/>
            <a:ext cx="1062711" cy="9928"/>
          </a:xfrm>
          <a:prstGeom prst="bentConnector4">
            <a:avLst>
              <a:gd name="adj1" fmla="val -2814"/>
              <a:gd name="adj2" fmla="val 2402579"/>
            </a:avLst>
          </a:prstGeom>
        </p:spPr>
        <p:style>
          <a:lnRef idx="3">
            <a:schemeClr val="accent1"/>
          </a:lnRef>
          <a:fillRef idx="0">
            <a:schemeClr val="accent1"/>
          </a:fillRef>
          <a:effectRef idx="2">
            <a:schemeClr val="accent1"/>
          </a:effectRef>
          <a:fontRef idx="minor">
            <a:schemeClr val="tx1"/>
          </a:fontRef>
        </p:style>
      </p:cxnSp>
      <p:sp>
        <p:nvSpPr>
          <p:cNvPr id="21" name="Rectangle 20"/>
          <p:cNvSpPr/>
          <p:nvPr/>
        </p:nvSpPr>
        <p:spPr bwMode="auto">
          <a:xfrm>
            <a:off x="1982056" y="4804653"/>
            <a:ext cx="2283655" cy="435891"/>
          </a:xfrm>
          <a:prstGeom prst="rect">
            <a:avLst/>
          </a:prstGeom>
          <a:solidFill>
            <a:schemeClr val="accent1">
              <a:lumMod val="75000"/>
            </a:schemeClr>
          </a:solidFill>
          <a:effectLst>
            <a:outerShdw blurRad="40000" dist="20000" dir="5400000" rotWithShape="0">
              <a:srgbClr val="000000">
                <a:alpha val="38000"/>
              </a:srgbClr>
            </a:outerShdw>
            <a:softEdge rad="31750"/>
          </a:effectLst>
        </p:spPr>
        <p:style>
          <a:lnRef idx="3">
            <a:schemeClr val="lt1"/>
          </a:lnRef>
          <a:fillRef idx="1">
            <a:schemeClr val="accent2"/>
          </a:fillRef>
          <a:effectRef idx="1">
            <a:schemeClr val="accent2"/>
          </a:effectRef>
          <a:fontRef idx="minor">
            <a:schemeClr val="lt1"/>
          </a:fontRef>
        </p:style>
        <p:txBody>
          <a:bodyPr anchor="ctr"/>
          <a:lstStyle/>
          <a:p>
            <a:pPr algn="ctr">
              <a:defRPr/>
            </a:pPr>
            <a:r>
              <a:rPr lang="en-US" sz="1200" b="1" dirty="0">
                <a:solidFill>
                  <a:schemeClr val="bg1"/>
                </a:solidFill>
                <a:latin typeface="Arial" panose="020B0604020202020204" pitchFamily="34" charset="0"/>
                <a:cs typeface="Arial" panose="020B0604020202020204" pitchFamily="34" charset="0"/>
              </a:rPr>
              <a:t>NPH,WA,NOD</a:t>
            </a:r>
          </a:p>
        </p:txBody>
      </p:sp>
      <p:sp>
        <p:nvSpPr>
          <p:cNvPr id="30" name="Rectangle 29"/>
          <p:cNvSpPr/>
          <p:nvPr/>
        </p:nvSpPr>
        <p:spPr bwMode="auto">
          <a:xfrm>
            <a:off x="1972881" y="5714942"/>
            <a:ext cx="2285999" cy="838253"/>
          </a:xfrm>
          <a:prstGeom prst="rect">
            <a:avLst/>
          </a:prstGeom>
          <a:solidFill>
            <a:schemeClr val="bg2">
              <a:lumMod val="50000"/>
            </a:schemeClr>
          </a:solidFill>
          <a:effectLst>
            <a:outerShdw blurRad="40000" dist="20000" dir="5400000" rotWithShape="0">
              <a:srgbClr val="000000">
                <a:alpha val="38000"/>
              </a:srgbClr>
            </a:outerShdw>
            <a:softEdge rad="31750"/>
          </a:effectLst>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1200" b="1" dirty="0">
                <a:solidFill>
                  <a:schemeClr val="bg1"/>
                </a:solidFill>
                <a:latin typeface="Arial" panose="020B0604020202020204" pitchFamily="34" charset="0"/>
                <a:cs typeface="Arial" panose="020B0604020202020204" pitchFamily="34" charset="0"/>
              </a:rPr>
              <a:t>LC, DP, REKSUS, RKUN</a:t>
            </a:r>
          </a:p>
          <a:p>
            <a:pPr algn="ctr">
              <a:defRPr/>
            </a:pPr>
            <a:r>
              <a:rPr lang="en-US" sz="1200" b="1" dirty="0">
                <a:solidFill>
                  <a:schemeClr val="bg1"/>
                </a:solidFill>
                <a:latin typeface="Arial" panose="020B0604020202020204" pitchFamily="34" charset="0"/>
                <a:cs typeface="Arial" panose="020B0604020202020204" pitchFamily="34" charset="0"/>
              </a:rPr>
              <a:t>REIMBURSEMENT</a:t>
            </a:r>
          </a:p>
        </p:txBody>
      </p:sp>
      <p:cxnSp>
        <p:nvCxnSpPr>
          <p:cNvPr id="131" name="Elbow Connector 130"/>
          <p:cNvCxnSpPr>
            <a:stCxn id="22" idx="3"/>
            <a:endCxn id="24" idx="3"/>
          </p:cNvCxnSpPr>
          <p:nvPr/>
        </p:nvCxnSpPr>
        <p:spPr>
          <a:xfrm>
            <a:off x="8200256" y="2171683"/>
            <a:ext cx="8446" cy="636905"/>
          </a:xfrm>
          <a:prstGeom prst="bentConnector3">
            <a:avLst>
              <a:gd name="adj1" fmla="val 2806607"/>
            </a:avLst>
          </a:prstGeom>
        </p:spPr>
        <p:style>
          <a:lnRef idx="3">
            <a:schemeClr val="accent2"/>
          </a:lnRef>
          <a:fillRef idx="0">
            <a:schemeClr val="accent2"/>
          </a:fillRef>
          <a:effectRef idx="2">
            <a:schemeClr val="accent2"/>
          </a:effectRef>
          <a:fontRef idx="minor">
            <a:schemeClr val="tx1"/>
          </a:fontRef>
        </p:style>
      </p:cxnSp>
      <p:cxnSp>
        <p:nvCxnSpPr>
          <p:cNvPr id="168" name="Elbow Connector 167"/>
          <p:cNvCxnSpPr/>
          <p:nvPr/>
        </p:nvCxnSpPr>
        <p:spPr>
          <a:xfrm>
            <a:off x="8194634" y="2803055"/>
            <a:ext cx="8446" cy="636905"/>
          </a:xfrm>
          <a:prstGeom prst="bentConnector3">
            <a:avLst>
              <a:gd name="adj1" fmla="val 2806607"/>
            </a:avLst>
          </a:prstGeom>
        </p:spPr>
        <p:style>
          <a:lnRef idx="3">
            <a:schemeClr val="accent2"/>
          </a:lnRef>
          <a:fillRef idx="0">
            <a:schemeClr val="accent2"/>
          </a:fillRef>
          <a:effectRef idx="2">
            <a:schemeClr val="accent2"/>
          </a:effectRef>
          <a:fontRef idx="minor">
            <a:schemeClr val="tx1"/>
          </a:fontRef>
        </p:style>
      </p:cxnSp>
      <p:cxnSp>
        <p:nvCxnSpPr>
          <p:cNvPr id="169" name="Elbow Connector 168"/>
          <p:cNvCxnSpPr/>
          <p:nvPr/>
        </p:nvCxnSpPr>
        <p:spPr>
          <a:xfrm rot="5400000">
            <a:off x="7923213" y="3669833"/>
            <a:ext cx="783894" cy="257944"/>
          </a:xfrm>
          <a:prstGeom prst="bentConnector2">
            <a:avLst/>
          </a:prstGeom>
        </p:spPr>
        <p:style>
          <a:lnRef idx="3">
            <a:schemeClr val="accent2"/>
          </a:lnRef>
          <a:fillRef idx="0">
            <a:schemeClr val="accent2"/>
          </a:fillRef>
          <a:effectRef idx="2">
            <a:schemeClr val="accent2"/>
          </a:effectRef>
          <a:fontRef idx="minor">
            <a:schemeClr val="tx1"/>
          </a:fontRef>
        </p:style>
      </p:cxnSp>
      <p:cxnSp>
        <p:nvCxnSpPr>
          <p:cNvPr id="172" name="Elbow Connector 171"/>
          <p:cNvCxnSpPr/>
          <p:nvPr/>
        </p:nvCxnSpPr>
        <p:spPr>
          <a:xfrm rot="16200000" flipH="1">
            <a:off x="8118375" y="4300769"/>
            <a:ext cx="855986" cy="692224"/>
          </a:xfrm>
          <a:prstGeom prst="bentConnector4">
            <a:avLst>
              <a:gd name="adj1" fmla="val -777"/>
              <a:gd name="adj2" fmla="val 114734"/>
            </a:avLst>
          </a:prstGeom>
        </p:spPr>
        <p:style>
          <a:lnRef idx="3">
            <a:schemeClr val="accent2"/>
          </a:lnRef>
          <a:fillRef idx="0">
            <a:schemeClr val="accent2"/>
          </a:fillRef>
          <a:effectRef idx="2">
            <a:schemeClr val="accent2"/>
          </a:effectRef>
          <a:fontRef idx="minor">
            <a:schemeClr val="tx1"/>
          </a:fontRef>
        </p:style>
      </p:cxnSp>
      <p:cxnSp>
        <p:nvCxnSpPr>
          <p:cNvPr id="177" name="Elbow Connector 176"/>
          <p:cNvCxnSpPr>
            <a:stCxn id="29" idx="3"/>
            <a:endCxn id="31" idx="3"/>
          </p:cNvCxnSpPr>
          <p:nvPr/>
        </p:nvCxnSpPr>
        <p:spPr>
          <a:xfrm flipH="1">
            <a:off x="8201872" y="5060806"/>
            <a:ext cx="690608" cy="1068233"/>
          </a:xfrm>
          <a:prstGeom prst="bentConnector3">
            <a:avLst>
              <a:gd name="adj1" fmla="val -14768"/>
            </a:avLst>
          </a:prstGeom>
        </p:spPr>
        <p:style>
          <a:lnRef idx="3">
            <a:schemeClr val="accent2"/>
          </a:lnRef>
          <a:fillRef idx="0">
            <a:schemeClr val="accent2"/>
          </a:fillRef>
          <a:effectRef idx="2">
            <a:schemeClr val="accent2"/>
          </a:effectRef>
          <a:fontRef idx="minor">
            <a:schemeClr val="tx1"/>
          </a:fontRef>
        </p:style>
      </p:cxnSp>
      <p:cxnSp>
        <p:nvCxnSpPr>
          <p:cNvPr id="142" name="Elbow Connector 141"/>
          <p:cNvCxnSpPr>
            <a:stCxn id="25" idx="1"/>
            <a:endCxn id="26" idx="1"/>
          </p:cNvCxnSpPr>
          <p:nvPr/>
        </p:nvCxnSpPr>
        <p:spPr>
          <a:xfrm rot="10800000" flipV="1">
            <a:off x="5533256" y="3460740"/>
            <a:ext cx="8446" cy="730007"/>
          </a:xfrm>
          <a:prstGeom prst="bentConnector3">
            <a:avLst>
              <a:gd name="adj1" fmla="val 2806607"/>
            </a:avLst>
          </a:prstGeom>
        </p:spPr>
        <p:style>
          <a:lnRef idx="3">
            <a:schemeClr val="accent2"/>
          </a:lnRef>
          <a:fillRef idx="0">
            <a:schemeClr val="accent2"/>
          </a:fillRef>
          <a:effectRef idx="2">
            <a:schemeClr val="accent2"/>
          </a:effectRef>
          <a:fontRef idx="minor">
            <a:schemeClr val="tx1"/>
          </a:fontRef>
        </p:style>
      </p:cxnSp>
      <p:cxnSp>
        <p:nvCxnSpPr>
          <p:cNvPr id="183" name="Elbow Connector 182"/>
          <p:cNvCxnSpPr>
            <a:endCxn id="28" idx="1"/>
          </p:cNvCxnSpPr>
          <p:nvPr/>
        </p:nvCxnSpPr>
        <p:spPr>
          <a:xfrm rot="10800000" flipV="1">
            <a:off x="4618856" y="4203628"/>
            <a:ext cx="920950" cy="857178"/>
          </a:xfrm>
          <a:prstGeom prst="bentConnector3">
            <a:avLst>
              <a:gd name="adj1" fmla="val 124822"/>
            </a:avLst>
          </a:prstGeom>
        </p:spPr>
        <p:style>
          <a:lnRef idx="3">
            <a:schemeClr val="accent2"/>
          </a:lnRef>
          <a:fillRef idx="0">
            <a:schemeClr val="accent2"/>
          </a:fillRef>
          <a:effectRef idx="2">
            <a:schemeClr val="accent2"/>
          </a:effectRef>
          <a:fontRef idx="minor">
            <a:schemeClr val="tx1"/>
          </a:fontRef>
        </p:style>
      </p:cxnSp>
      <p:cxnSp>
        <p:nvCxnSpPr>
          <p:cNvPr id="185" name="Elbow Connector 184"/>
          <p:cNvCxnSpPr>
            <a:stCxn id="28" idx="1"/>
            <a:endCxn id="31" idx="1"/>
          </p:cNvCxnSpPr>
          <p:nvPr/>
        </p:nvCxnSpPr>
        <p:spPr>
          <a:xfrm rot="10800000" flipH="1" flipV="1">
            <a:off x="4618856" y="5060805"/>
            <a:ext cx="907570" cy="1068233"/>
          </a:xfrm>
          <a:prstGeom prst="bentConnector3">
            <a:avLst>
              <a:gd name="adj1" fmla="val -25188"/>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xmlns="" val="76897634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130</a:t>
            </a:fld>
            <a:endParaRPr lang="id-ID">
              <a:solidFill>
                <a:prstClr val="black"/>
              </a:solidFill>
            </a:endParaRPr>
          </a:p>
        </p:txBody>
      </p:sp>
      <p:sp>
        <p:nvSpPr>
          <p:cNvPr id="3" name="Title 1"/>
          <p:cNvSpPr txBox="1">
            <a:spLocks/>
          </p:cNvSpPr>
          <p:nvPr/>
        </p:nvSpPr>
        <p:spPr bwMode="auto">
          <a:xfrm>
            <a:off x="0" y="0"/>
            <a:ext cx="9144000" cy="63976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defRPr/>
            </a:pPr>
            <a:r>
              <a:rPr lang="en-US"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Pengajuan</a:t>
            </a:r>
            <a:r>
              <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 </a:t>
            </a:r>
            <a:r>
              <a:rPr lang="en-US"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Permohonan</a:t>
            </a:r>
            <a:r>
              <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 </a:t>
            </a:r>
            <a:r>
              <a:rPr lang="en-US"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Revisi</a:t>
            </a:r>
            <a:r>
              <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 DIPA</a:t>
            </a:r>
          </a:p>
        </p:txBody>
      </p:sp>
      <p:sp>
        <p:nvSpPr>
          <p:cNvPr id="4" name="Title 1"/>
          <p:cNvSpPr txBox="1">
            <a:spLocks/>
          </p:cNvSpPr>
          <p:nvPr/>
        </p:nvSpPr>
        <p:spPr>
          <a:xfrm rot="16200000">
            <a:off x="-1863725" y="2916238"/>
            <a:ext cx="4584700" cy="85725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4400" b="1" i="0" u="none" strike="noStrike" kern="1200" cap="none" spc="0" normalizeH="0" baseline="0" noProof="0" smtClean="0">
                <a:ln>
                  <a:noFill/>
                </a:ln>
                <a:solidFill>
                  <a:srgbClr val="008000"/>
                </a:solidFill>
                <a:effectLst/>
                <a:uLnTx/>
                <a:uFillTx/>
                <a:latin typeface="+mj-lt"/>
                <a:ea typeface="+mj-ea"/>
                <a:cs typeface="+mj-cs"/>
                <a:hlinkClick r:id="rId2" action="ppaction://hlinksldjump"/>
              </a:rPr>
              <a:t>Contoh </a:t>
            </a:r>
            <a:r>
              <a:rPr kumimoji="0" lang="en-US" sz="4400" b="1" i="0" u="none" strike="noStrike" kern="1200" cap="none" spc="0" normalizeH="0" baseline="0" noProof="0" smtClean="0">
                <a:ln>
                  <a:noFill/>
                </a:ln>
                <a:solidFill>
                  <a:srgbClr val="008000"/>
                </a:solidFill>
                <a:effectLst/>
                <a:uLnTx/>
                <a:uFillTx/>
                <a:latin typeface="+mj-lt"/>
                <a:ea typeface="+mj-ea"/>
                <a:cs typeface="+mj-cs"/>
                <a:hlinkClick r:id="rId2" action="ppaction://hlinksldjump"/>
              </a:rPr>
              <a:t>ADK</a:t>
            </a:r>
            <a:endParaRPr kumimoji="0" lang="id-ID" sz="4400" b="1" i="0" u="none" strike="noStrike" kern="1200" cap="none" spc="0" normalizeH="0" baseline="0" noProof="0" smtClean="0">
              <a:ln>
                <a:noFill/>
              </a:ln>
              <a:solidFill>
                <a:srgbClr val="008000"/>
              </a:solidFill>
              <a:effectLst/>
              <a:uLnTx/>
              <a:uFillTx/>
              <a:latin typeface="+mj-lt"/>
              <a:ea typeface="+mj-ea"/>
              <a:cs typeface="+mj-cs"/>
              <a:hlinkClick r:id="rId2" action="ppaction://hlinksldjump"/>
            </a:endParaRPr>
          </a:p>
        </p:txBody>
      </p:sp>
      <p:pic>
        <p:nvPicPr>
          <p:cNvPr id="5" name="Picture 2"/>
          <p:cNvPicPr>
            <a:picLocks noChangeAspect="1" noChangeArrowheads="1"/>
          </p:cNvPicPr>
          <p:nvPr/>
        </p:nvPicPr>
        <p:blipFill>
          <a:blip r:embed="rId3" cstate="print"/>
          <a:srcRect/>
          <a:stretch>
            <a:fillRect/>
          </a:stretch>
        </p:blipFill>
        <p:spPr bwMode="auto">
          <a:xfrm>
            <a:off x="942975" y="0"/>
            <a:ext cx="7258050" cy="6858000"/>
          </a:xfrm>
          <a:prstGeom prst="rect">
            <a:avLst/>
          </a:prstGeom>
          <a:noFill/>
          <a:ln w="9525">
            <a:noFill/>
            <a:miter lim="800000"/>
            <a:headEnd/>
            <a:tailEnd/>
          </a:ln>
        </p:spPr>
      </p:pic>
    </p:spTree>
    <p:extLst>
      <p:ext uri="{BB962C8B-B14F-4D97-AF65-F5344CB8AC3E}">
        <p14:creationId xmlns:p14="http://schemas.microsoft.com/office/powerpoint/2010/main" xmlns="" val="35100060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Number Placeholder 2"/>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498461AD-1BA4-4BA7-A3DD-7F656EE141B8}" type="slidenum">
              <a:rPr lang="en-US" altLang="en-US" smtClean="0">
                <a:solidFill>
                  <a:schemeClr val="accent1"/>
                </a:solidFill>
                <a:latin typeface="Arial" pitchFamily="34" charset="0"/>
              </a:rPr>
              <a:pPr/>
              <a:t>131</a:t>
            </a:fld>
            <a:endParaRPr lang="en-US" altLang="en-US" smtClean="0">
              <a:solidFill>
                <a:schemeClr val="accent1"/>
              </a:solidFill>
              <a:latin typeface="Arial" pitchFamily="34" charset="0"/>
            </a:endParaRPr>
          </a:p>
        </p:txBody>
      </p:sp>
      <p:graphicFrame>
        <p:nvGraphicFramePr>
          <p:cNvPr id="2" name="Table 1"/>
          <p:cNvGraphicFramePr>
            <a:graphicFrameLocks noGrp="1"/>
          </p:cNvGraphicFramePr>
          <p:nvPr/>
        </p:nvGraphicFramePr>
        <p:xfrm>
          <a:off x="65088" y="476250"/>
          <a:ext cx="9043887" cy="6339888"/>
        </p:xfrm>
        <a:graphic>
          <a:graphicData uri="http://schemas.openxmlformats.org/drawingml/2006/table">
            <a:tbl>
              <a:tblPr firstRow="1" bandRow="1">
                <a:tableStyleId>{21E4AEA4-8DFA-4A89-87EB-49C32662AFE0}</a:tableStyleId>
              </a:tblPr>
              <a:tblGrid>
                <a:gridCol w="486349"/>
                <a:gridCol w="1133322"/>
                <a:gridCol w="7424216"/>
              </a:tblGrid>
              <a:tr h="309208">
                <a:tc>
                  <a:txBody>
                    <a:bodyPr/>
                    <a:lstStyle/>
                    <a:p>
                      <a:pPr algn="ctr"/>
                      <a:r>
                        <a:rPr lang="en-US" sz="1600" dirty="0" smtClean="0"/>
                        <a:t> No</a:t>
                      </a:r>
                      <a:endParaRPr lang="en-US" sz="1600" dirty="0">
                        <a:solidFill>
                          <a:schemeClr val="bg1"/>
                        </a:solidFill>
                      </a:endParaRPr>
                    </a:p>
                  </a:txBody>
                  <a:tcPr marT="45723" marB="45723"/>
                </a:tc>
                <a:tc>
                  <a:txBody>
                    <a:bodyPr/>
                    <a:lstStyle/>
                    <a:p>
                      <a:pPr algn="ctr"/>
                      <a:r>
                        <a:rPr lang="en-US" sz="1600" dirty="0" err="1" smtClean="0"/>
                        <a:t>Kode</a:t>
                      </a:r>
                      <a:r>
                        <a:rPr lang="en-US" sz="1600" dirty="0" smtClean="0"/>
                        <a:t> </a:t>
                      </a:r>
                      <a:r>
                        <a:rPr lang="en-US" sz="1600" dirty="0" err="1" smtClean="0"/>
                        <a:t>Akun</a:t>
                      </a:r>
                      <a:endParaRPr lang="en-US" sz="1600" dirty="0">
                        <a:solidFill>
                          <a:schemeClr val="bg1"/>
                        </a:solidFill>
                      </a:endParaRPr>
                    </a:p>
                  </a:txBody>
                  <a:tcPr marT="45723" marB="45723"/>
                </a:tc>
                <a:tc>
                  <a:txBody>
                    <a:bodyPr/>
                    <a:lstStyle/>
                    <a:p>
                      <a:pPr algn="ctr"/>
                      <a:r>
                        <a:rPr lang="en-US" sz="1600" dirty="0" err="1" smtClean="0"/>
                        <a:t>Uraian</a:t>
                      </a:r>
                      <a:endParaRPr lang="en-US" sz="1600" dirty="0">
                        <a:solidFill>
                          <a:schemeClr val="bg1"/>
                        </a:solidFill>
                      </a:endParaRPr>
                    </a:p>
                  </a:txBody>
                  <a:tcPr marT="45723" marB="45723"/>
                </a:tc>
              </a:tr>
              <a:tr h="790727">
                <a:tc>
                  <a:txBody>
                    <a:bodyPr/>
                    <a:lstStyle/>
                    <a:p>
                      <a:pPr algn="ctr"/>
                      <a:r>
                        <a:rPr lang="en-US" sz="1600" b="1" dirty="0" smtClean="0"/>
                        <a:t>1</a:t>
                      </a:r>
                      <a:endParaRPr lang="en-US" sz="1600" b="1" dirty="0"/>
                    </a:p>
                  </a:txBody>
                  <a:tcPr marT="45723" marB="45723"/>
                </a:tc>
                <a:tc>
                  <a:txBody>
                    <a:bodyPr/>
                    <a:lstStyle/>
                    <a:p>
                      <a:pPr algn="ctr"/>
                      <a:r>
                        <a:rPr lang="en-US" sz="1600" b="1" dirty="0" smtClean="0"/>
                        <a:t>521213</a:t>
                      </a:r>
                      <a:endParaRPr lang="en-US" sz="1600" b="1" dirty="0"/>
                    </a:p>
                  </a:txBody>
                  <a:tcPr marT="45723" marB="45723"/>
                </a:tc>
                <a:tc>
                  <a:txBody>
                    <a:bodyPr/>
                    <a:lstStyle/>
                    <a:p>
                      <a:r>
                        <a:rPr lang="en-US" sz="1600" b="1" dirty="0" err="1" smtClean="0"/>
                        <a:t>Belanja</a:t>
                      </a:r>
                      <a:r>
                        <a:rPr lang="en-US" sz="1600" b="1" dirty="0" smtClean="0"/>
                        <a:t> Honor Output </a:t>
                      </a:r>
                      <a:r>
                        <a:rPr lang="en-US" sz="1600" b="1" dirty="0" err="1" smtClean="0"/>
                        <a:t>Kegiatan</a:t>
                      </a:r>
                      <a:r>
                        <a:rPr lang="en-US" sz="1600" b="1" dirty="0" smtClean="0"/>
                        <a:t>,</a:t>
                      </a:r>
                    </a:p>
                    <a:p>
                      <a:r>
                        <a:rPr lang="en-US" sz="1600" b="1" dirty="0" smtClean="0"/>
                        <a:t>Honor </a:t>
                      </a:r>
                      <a:r>
                        <a:rPr lang="en-US" sz="1600" b="1" dirty="0" err="1" smtClean="0"/>
                        <a:t>tidak</a:t>
                      </a:r>
                      <a:r>
                        <a:rPr lang="en-US" sz="1600" b="1" dirty="0" smtClean="0"/>
                        <a:t> </a:t>
                      </a:r>
                      <a:r>
                        <a:rPr lang="en-US" sz="1600" b="1" dirty="0" err="1" smtClean="0"/>
                        <a:t>tetap</a:t>
                      </a:r>
                      <a:r>
                        <a:rPr lang="en-US" sz="1600" b="1" dirty="0" smtClean="0"/>
                        <a:t> yang </a:t>
                      </a:r>
                      <a:r>
                        <a:rPr lang="en-US" sz="1600" b="1" dirty="0" err="1" smtClean="0"/>
                        <a:t>dibayarkan</a:t>
                      </a:r>
                      <a:r>
                        <a:rPr lang="en-US" sz="1600" b="1" dirty="0" smtClean="0"/>
                        <a:t> </a:t>
                      </a:r>
                      <a:r>
                        <a:rPr lang="en-US" sz="1600" b="1" dirty="0" err="1" smtClean="0"/>
                        <a:t>kepada</a:t>
                      </a:r>
                      <a:r>
                        <a:rPr lang="en-US" sz="1600" b="1" dirty="0" smtClean="0"/>
                        <a:t> </a:t>
                      </a:r>
                      <a:r>
                        <a:rPr lang="en-US" sz="1600" b="1" dirty="0" err="1" smtClean="0"/>
                        <a:t>pegawai</a:t>
                      </a:r>
                      <a:r>
                        <a:rPr lang="en-US" sz="1600" b="1" dirty="0" smtClean="0"/>
                        <a:t> yang </a:t>
                      </a:r>
                      <a:r>
                        <a:rPr lang="en-US" sz="1600" b="1" dirty="0" err="1" smtClean="0"/>
                        <a:t>melaksanakan</a:t>
                      </a:r>
                      <a:r>
                        <a:rPr lang="en-US" sz="1600" b="1" baseline="0" dirty="0" smtClean="0"/>
                        <a:t> </a:t>
                      </a:r>
                      <a:r>
                        <a:rPr lang="en-US" sz="1600" b="1" baseline="0" dirty="0" err="1" smtClean="0"/>
                        <a:t>kegiatan</a:t>
                      </a:r>
                      <a:r>
                        <a:rPr lang="en-US" sz="1600" b="1" baseline="0" dirty="0" smtClean="0"/>
                        <a:t> </a:t>
                      </a:r>
                      <a:r>
                        <a:rPr lang="en-US" sz="1600" b="1" baseline="0" dirty="0" err="1" smtClean="0"/>
                        <a:t>dan</a:t>
                      </a:r>
                      <a:r>
                        <a:rPr lang="en-US" sz="1600" b="1" baseline="0" dirty="0" smtClean="0"/>
                        <a:t> </a:t>
                      </a:r>
                      <a:r>
                        <a:rPr lang="en-US" sz="1600" b="1" baseline="0" dirty="0" err="1" smtClean="0"/>
                        <a:t>terkait</a:t>
                      </a:r>
                      <a:r>
                        <a:rPr lang="en-US" sz="1600" b="1" baseline="0" dirty="0" smtClean="0"/>
                        <a:t> </a:t>
                      </a:r>
                      <a:r>
                        <a:rPr lang="en-US" sz="1600" b="1" baseline="0" dirty="0" err="1" smtClean="0"/>
                        <a:t>dengan</a:t>
                      </a:r>
                      <a:r>
                        <a:rPr lang="en-US" sz="1600" b="1" baseline="0" dirty="0" smtClean="0"/>
                        <a:t> output </a:t>
                      </a:r>
                      <a:r>
                        <a:rPr lang="en-US" sz="1600" b="1" baseline="0" dirty="0" err="1" smtClean="0"/>
                        <a:t>seperti</a:t>
                      </a:r>
                      <a:r>
                        <a:rPr lang="en-US" sz="1600" b="1" baseline="0" dirty="0" smtClean="0"/>
                        <a:t> </a:t>
                      </a:r>
                      <a:r>
                        <a:rPr lang="en-US" sz="1600" b="1" dirty="0" smtClean="0"/>
                        <a:t>Honor </a:t>
                      </a:r>
                      <a:r>
                        <a:rPr lang="en-US" sz="1600" b="1" dirty="0" err="1" smtClean="0"/>
                        <a:t>Panitia</a:t>
                      </a:r>
                      <a:endParaRPr lang="en-US" sz="1600" b="1" dirty="0"/>
                    </a:p>
                  </a:txBody>
                  <a:tcPr marT="45723" marB="45723"/>
                </a:tc>
              </a:tr>
              <a:tr h="742099">
                <a:tc>
                  <a:txBody>
                    <a:bodyPr/>
                    <a:lstStyle/>
                    <a:p>
                      <a:pPr algn="ctr"/>
                      <a:r>
                        <a:rPr lang="en-US" sz="1600" b="1" dirty="0" smtClean="0"/>
                        <a:t>2</a:t>
                      </a:r>
                      <a:endParaRPr lang="en-US" sz="1600" b="1" dirty="0"/>
                    </a:p>
                  </a:txBody>
                  <a:tcPr marT="45723" marB="45723"/>
                </a:tc>
                <a:tc>
                  <a:txBody>
                    <a:bodyPr/>
                    <a:lstStyle/>
                    <a:p>
                      <a:pPr algn="ctr"/>
                      <a:r>
                        <a:rPr lang="en-US" sz="1600" b="1" dirty="0" smtClean="0"/>
                        <a:t>521211</a:t>
                      </a:r>
                      <a:endParaRPr lang="en-US" sz="1600" b="1" dirty="0"/>
                    </a:p>
                  </a:txBody>
                  <a:tcPr marT="45723" marB="45723"/>
                </a:tc>
                <a:tc>
                  <a:txBody>
                    <a:bodyPr/>
                    <a:lstStyle/>
                    <a:p>
                      <a:r>
                        <a:rPr lang="en-US" sz="1600" b="1" dirty="0" err="1" smtClean="0"/>
                        <a:t>Belanja</a:t>
                      </a:r>
                      <a:r>
                        <a:rPr lang="en-US" sz="1600" b="1" dirty="0" smtClean="0"/>
                        <a:t> </a:t>
                      </a:r>
                      <a:r>
                        <a:rPr lang="en-US" sz="1600" b="1" dirty="0" err="1" smtClean="0"/>
                        <a:t>Bahan</a:t>
                      </a:r>
                      <a:r>
                        <a:rPr lang="en-US" sz="1600" b="1" dirty="0" smtClean="0"/>
                        <a:t>,</a:t>
                      </a:r>
                    </a:p>
                    <a:p>
                      <a:r>
                        <a:rPr lang="en-US" sz="1600" b="1" dirty="0" err="1" smtClean="0"/>
                        <a:t>untuk</a:t>
                      </a:r>
                      <a:r>
                        <a:rPr lang="en-US" sz="1600" b="1" baseline="0" dirty="0" smtClean="0"/>
                        <a:t> </a:t>
                      </a:r>
                      <a:r>
                        <a:rPr lang="en-US" sz="1600" b="1" baseline="0" dirty="0" err="1" smtClean="0"/>
                        <a:t>pembayaran</a:t>
                      </a:r>
                      <a:r>
                        <a:rPr lang="en-US" sz="1600" b="1" baseline="0" dirty="0" smtClean="0"/>
                        <a:t> </a:t>
                      </a:r>
                      <a:r>
                        <a:rPr lang="en-US" sz="1600" b="1" baseline="0" dirty="0" err="1" smtClean="0"/>
                        <a:t>biaya</a:t>
                      </a:r>
                      <a:r>
                        <a:rPr lang="en-US" sz="1600" b="1" baseline="0" dirty="0" smtClean="0"/>
                        <a:t> </a:t>
                      </a:r>
                      <a:r>
                        <a:rPr lang="en-US" sz="1600" b="1" baseline="0" dirty="0" err="1" smtClean="0"/>
                        <a:t>bahan</a:t>
                      </a:r>
                      <a:r>
                        <a:rPr lang="en-US" sz="1600" b="1" baseline="0" dirty="0" smtClean="0"/>
                        <a:t> </a:t>
                      </a:r>
                      <a:r>
                        <a:rPr lang="en-US" sz="1600" b="1" baseline="0" dirty="0" err="1" smtClean="0"/>
                        <a:t>pendukung</a:t>
                      </a:r>
                      <a:r>
                        <a:rPr lang="en-US" sz="1600" b="1" baseline="0" dirty="0" smtClean="0"/>
                        <a:t> </a:t>
                      </a:r>
                      <a:r>
                        <a:rPr lang="en-US" sz="1600" b="1" baseline="0" dirty="0" err="1" smtClean="0"/>
                        <a:t>kegiatan</a:t>
                      </a:r>
                      <a:r>
                        <a:rPr lang="en-US" sz="1600" b="1" baseline="0" dirty="0" smtClean="0"/>
                        <a:t> yang </a:t>
                      </a:r>
                      <a:r>
                        <a:rPr lang="en-US" sz="1600" b="1" baseline="0" dirty="0" err="1" smtClean="0"/>
                        <a:t>habis</a:t>
                      </a:r>
                      <a:r>
                        <a:rPr lang="en-US" sz="1600" b="1" baseline="0" dirty="0" smtClean="0"/>
                        <a:t> </a:t>
                      </a:r>
                      <a:r>
                        <a:rPr lang="en-US" sz="1600" b="1" baseline="0" dirty="0" err="1" smtClean="0"/>
                        <a:t>pakai</a:t>
                      </a:r>
                      <a:r>
                        <a:rPr lang="en-US" sz="1600" b="1" baseline="0" dirty="0" smtClean="0"/>
                        <a:t> </a:t>
                      </a:r>
                      <a:r>
                        <a:rPr lang="en-US" sz="1600" b="1" baseline="0" dirty="0" err="1" smtClean="0"/>
                        <a:t>misalnya</a:t>
                      </a:r>
                      <a:r>
                        <a:rPr lang="en-US" sz="1600" b="1" baseline="0" dirty="0" smtClean="0"/>
                        <a:t> </a:t>
                      </a:r>
                      <a:r>
                        <a:rPr lang="en-US" sz="1600" b="1" baseline="0" dirty="0" err="1" smtClean="0"/>
                        <a:t>komsumsi</a:t>
                      </a:r>
                      <a:r>
                        <a:rPr lang="en-US" sz="1600" b="1" baseline="0" dirty="0" smtClean="0"/>
                        <a:t>, snack </a:t>
                      </a:r>
                      <a:r>
                        <a:rPr lang="en-US" sz="1600" b="1" baseline="0" dirty="0" err="1" smtClean="0"/>
                        <a:t>rapat</a:t>
                      </a:r>
                      <a:r>
                        <a:rPr lang="en-US" sz="1600" b="1" baseline="0" dirty="0" smtClean="0"/>
                        <a:t>, </a:t>
                      </a:r>
                      <a:r>
                        <a:rPr lang="en-US" sz="1600" b="1" baseline="0" dirty="0" err="1" smtClean="0"/>
                        <a:t>dan</a:t>
                      </a:r>
                      <a:r>
                        <a:rPr lang="en-US" sz="1600" b="1" baseline="0" dirty="0" smtClean="0"/>
                        <a:t> </a:t>
                      </a:r>
                      <a:r>
                        <a:rPr lang="en-US" sz="1600" b="1" baseline="0" dirty="0" err="1" smtClean="0"/>
                        <a:t>penggandaan</a:t>
                      </a:r>
                      <a:endParaRPr lang="en-US" sz="1600" b="1" dirty="0"/>
                    </a:p>
                  </a:txBody>
                  <a:tcPr marT="45723" marB="45723"/>
                </a:tc>
              </a:tr>
              <a:tr h="958545">
                <a:tc>
                  <a:txBody>
                    <a:bodyPr/>
                    <a:lstStyle/>
                    <a:p>
                      <a:pPr algn="ctr"/>
                      <a:r>
                        <a:rPr lang="en-US" sz="1600" b="1" dirty="0" smtClean="0"/>
                        <a:t>3</a:t>
                      </a:r>
                      <a:endParaRPr lang="en-US" sz="1600" b="1" dirty="0"/>
                    </a:p>
                  </a:txBody>
                  <a:tcPr marT="45723" marB="45723"/>
                </a:tc>
                <a:tc>
                  <a:txBody>
                    <a:bodyPr/>
                    <a:lstStyle/>
                    <a:p>
                      <a:pPr algn="ctr"/>
                      <a:r>
                        <a:rPr lang="en-US" sz="1600" b="1" dirty="0" smtClean="0"/>
                        <a:t>522151</a:t>
                      </a:r>
                      <a:endParaRPr lang="en-US" sz="1600" b="1" dirty="0"/>
                    </a:p>
                  </a:txBody>
                  <a:tcPr marT="45723" marB="45723"/>
                </a:tc>
                <a:tc>
                  <a:txBody>
                    <a:bodyPr/>
                    <a:lstStyle/>
                    <a:p>
                      <a:r>
                        <a:rPr lang="en-US" sz="1600" b="1" dirty="0" err="1" smtClean="0"/>
                        <a:t>Belanja</a:t>
                      </a:r>
                      <a:r>
                        <a:rPr lang="en-US" sz="1600" b="1" dirty="0" smtClean="0"/>
                        <a:t> </a:t>
                      </a:r>
                      <a:r>
                        <a:rPr lang="en-US" sz="1600" b="1" dirty="0" err="1" smtClean="0"/>
                        <a:t>Jasa</a:t>
                      </a:r>
                      <a:r>
                        <a:rPr lang="en-US" sz="1600" b="1" dirty="0" smtClean="0"/>
                        <a:t> </a:t>
                      </a:r>
                      <a:r>
                        <a:rPr lang="en-US" sz="1600" b="1" dirty="0" err="1" smtClean="0"/>
                        <a:t>Profesi</a:t>
                      </a:r>
                      <a:r>
                        <a:rPr lang="en-US" sz="1600" b="1" dirty="0" smtClean="0"/>
                        <a:t>,</a:t>
                      </a:r>
                    </a:p>
                    <a:p>
                      <a:r>
                        <a:rPr lang="en-US" sz="1600" b="1" dirty="0" err="1" smtClean="0"/>
                        <a:t>untuk</a:t>
                      </a:r>
                      <a:r>
                        <a:rPr lang="en-US" sz="1600" b="1" dirty="0" smtClean="0"/>
                        <a:t> </a:t>
                      </a:r>
                      <a:r>
                        <a:rPr lang="en-US" sz="1600" b="1" dirty="0" err="1" smtClean="0"/>
                        <a:t>pembayaran</a:t>
                      </a:r>
                      <a:r>
                        <a:rPr lang="en-US" sz="1600" b="1" dirty="0" smtClean="0"/>
                        <a:t> honorarium </a:t>
                      </a:r>
                      <a:r>
                        <a:rPr lang="en-US" sz="1600" b="1" dirty="0" err="1" smtClean="0"/>
                        <a:t>narasumber</a:t>
                      </a:r>
                      <a:r>
                        <a:rPr lang="en-US" sz="1600" b="1" dirty="0" smtClean="0"/>
                        <a:t> </a:t>
                      </a:r>
                      <a:r>
                        <a:rPr lang="en-US" sz="1600" b="1" dirty="0" err="1" smtClean="0"/>
                        <a:t>yg</a:t>
                      </a:r>
                      <a:r>
                        <a:rPr lang="en-US" sz="1600" b="1" dirty="0" smtClean="0"/>
                        <a:t> </a:t>
                      </a:r>
                      <a:r>
                        <a:rPr lang="en-US" sz="1600" b="1" dirty="0" err="1" smtClean="0"/>
                        <a:t>diberikan</a:t>
                      </a:r>
                      <a:r>
                        <a:rPr lang="en-US" sz="1600" b="1" dirty="0" smtClean="0"/>
                        <a:t> </a:t>
                      </a:r>
                      <a:r>
                        <a:rPr lang="en-US" sz="1600" b="1" dirty="0" err="1" smtClean="0"/>
                        <a:t>kpd</a:t>
                      </a:r>
                      <a:r>
                        <a:rPr lang="en-US" sz="1600" b="1" dirty="0" smtClean="0"/>
                        <a:t> </a:t>
                      </a:r>
                      <a:r>
                        <a:rPr lang="en-US" sz="1600" b="1" dirty="0" err="1" smtClean="0"/>
                        <a:t>pegawai</a:t>
                      </a:r>
                      <a:r>
                        <a:rPr lang="en-US" sz="1600" b="1" dirty="0" smtClean="0"/>
                        <a:t> </a:t>
                      </a:r>
                      <a:r>
                        <a:rPr lang="en-US" sz="1600" b="1" dirty="0" err="1" smtClean="0"/>
                        <a:t>negeri</a:t>
                      </a:r>
                      <a:r>
                        <a:rPr lang="en-US" sz="1600" b="1" dirty="0" smtClean="0"/>
                        <a:t>/non-</a:t>
                      </a:r>
                      <a:r>
                        <a:rPr lang="en-US" sz="1600" b="1" dirty="0" err="1" smtClean="0"/>
                        <a:t>pegawai</a:t>
                      </a:r>
                      <a:r>
                        <a:rPr lang="en-US" sz="1600" b="1" dirty="0" smtClean="0"/>
                        <a:t> </a:t>
                      </a:r>
                      <a:r>
                        <a:rPr lang="en-US" sz="1600" b="1" dirty="0" err="1" smtClean="0"/>
                        <a:t>negeri</a:t>
                      </a:r>
                      <a:r>
                        <a:rPr lang="en-US" sz="1600" b="1" dirty="0" smtClean="0"/>
                        <a:t> </a:t>
                      </a:r>
                      <a:r>
                        <a:rPr lang="en-US" sz="1600" b="1" dirty="0" err="1" smtClean="0"/>
                        <a:t>sebagai</a:t>
                      </a:r>
                      <a:r>
                        <a:rPr lang="en-US" sz="1600" b="1" dirty="0" smtClean="0"/>
                        <a:t> </a:t>
                      </a:r>
                      <a:r>
                        <a:rPr lang="en-US" sz="1600" b="1" dirty="0" err="1" smtClean="0"/>
                        <a:t>narasumber</a:t>
                      </a:r>
                      <a:r>
                        <a:rPr lang="en-US" sz="1600" b="1" dirty="0" smtClean="0"/>
                        <a:t>, </a:t>
                      </a:r>
                      <a:r>
                        <a:rPr lang="en-US" sz="1600" b="1" dirty="0" err="1" smtClean="0"/>
                        <a:t>pembicara</a:t>
                      </a:r>
                      <a:r>
                        <a:rPr lang="en-US" sz="1600" b="1" dirty="0" smtClean="0"/>
                        <a:t>, </a:t>
                      </a:r>
                      <a:r>
                        <a:rPr lang="en-US" sz="1600" b="1" dirty="0" err="1" smtClean="0"/>
                        <a:t>praktisi</a:t>
                      </a:r>
                      <a:r>
                        <a:rPr lang="en-US" sz="1600" b="1" dirty="0" smtClean="0"/>
                        <a:t>, </a:t>
                      </a:r>
                      <a:r>
                        <a:rPr lang="en-US" sz="1600" b="1" dirty="0" err="1" smtClean="0"/>
                        <a:t>pakar</a:t>
                      </a:r>
                      <a:r>
                        <a:rPr lang="en-US" sz="1600" b="1" dirty="0" smtClean="0"/>
                        <a:t> </a:t>
                      </a:r>
                      <a:r>
                        <a:rPr lang="en-US" sz="1600" b="1" dirty="0" err="1" smtClean="0"/>
                        <a:t>yg</a:t>
                      </a:r>
                      <a:r>
                        <a:rPr lang="en-US" sz="1600" b="1" dirty="0" smtClean="0"/>
                        <a:t> </a:t>
                      </a:r>
                      <a:r>
                        <a:rPr lang="en-US" sz="1600" b="1" dirty="0" err="1" smtClean="0"/>
                        <a:t>memberikan</a:t>
                      </a:r>
                      <a:r>
                        <a:rPr lang="en-US" sz="1600" b="1" dirty="0" smtClean="0"/>
                        <a:t> </a:t>
                      </a:r>
                      <a:r>
                        <a:rPr lang="en-US" sz="1600" b="1" dirty="0" err="1" smtClean="0"/>
                        <a:t>informasi</a:t>
                      </a:r>
                      <a:r>
                        <a:rPr lang="en-US" sz="1600" b="1" dirty="0" smtClean="0"/>
                        <a:t>/</a:t>
                      </a:r>
                      <a:r>
                        <a:rPr lang="en-US" sz="1600" b="1" dirty="0" err="1" smtClean="0"/>
                        <a:t>pengetahuan</a:t>
                      </a:r>
                      <a:r>
                        <a:rPr lang="en-US" sz="1600" b="1" dirty="0" smtClean="0"/>
                        <a:t> </a:t>
                      </a:r>
                      <a:r>
                        <a:rPr lang="en-US" sz="1600" b="1" dirty="0" err="1" smtClean="0"/>
                        <a:t>kepada</a:t>
                      </a:r>
                      <a:r>
                        <a:rPr lang="en-US" sz="1600" b="1" dirty="0" smtClean="0"/>
                        <a:t> PNS </a:t>
                      </a:r>
                      <a:r>
                        <a:rPr lang="en-US" sz="1600" b="1" dirty="0" err="1" smtClean="0"/>
                        <a:t>lainnya</a:t>
                      </a:r>
                      <a:r>
                        <a:rPr lang="en-US" sz="1600" b="1" dirty="0" smtClean="0"/>
                        <a:t>/</a:t>
                      </a:r>
                      <a:r>
                        <a:rPr lang="en-US" sz="1600" b="1" dirty="0" err="1" smtClean="0"/>
                        <a:t>masyarakat</a:t>
                      </a:r>
                      <a:r>
                        <a:rPr lang="en-US" sz="1600" b="1" dirty="0" smtClean="0"/>
                        <a:t>.</a:t>
                      </a:r>
                      <a:endParaRPr lang="en-US" sz="1600" b="1" dirty="0"/>
                    </a:p>
                  </a:txBody>
                  <a:tcPr marT="45723" marB="45723"/>
                </a:tc>
              </a:tr>
              <a:tr h="742099">
                <a:tc>
                  <a:txBody>
                    <a:bodyPr/>
                    <a:lstStyle/>
                    <a:p>
                      <a:pPr algn="ctr"/>
                      <a:r>
                        <a:rPr lang="en-US" sz="1600" b="1" dirty="0" smtClean="0"/>
                        <a:t>4</a:t>
                      </a:r>
                      <a:endParaRPr lang="en-US" sz="1600" b="1" dirty="0"/>
                    </a:p>
                  </a:txBody>
                  <a:tcPr marT="45723" marB="45723"/>
                </a:tc>
                <a:tc>
                  <a:txBody>
                    <a:bodyPr/>
                    <a:lstStyle/>
                    <a:p>
                      <a:pPr algn="ctr"/>
                      <a:r>
                        <a:rPr lang="en-US" sz="1600" b="1" dirty="0" smtClean="0"/>
                        <a:t>522131</a:t>
                      </a:r>
                      <a:endParaRPr lang="en-US" sz="1600" b="1" dirty="0"/>
                    </a:p>
                  </a:txBody>
                  <a:tcPr marT="45723" marB="45723"/>
                </a:tc>
                <a:tc>
                  <a:txBody>
                    <a:bodyPr/>
                    <a:lstStyle/>
                    <a:p>
                      <a:r>
                        <a:rPr lang="en-US" sz="1600" b="1" dirty="0" err="1" smtClean="0"/>
                        <a:t>Belanja</a:t>
                      </a:r>
                      <a:r>
                        <a:rPr lang="en-US" sz="1600" b="1" dirty="0" smtClean="0"/>
                        <a:t> </a:t>
                      </a:r>
                      <a:r>
                        <a:rPr lang="en-US" sz="1600" b="1" dirty="0" err="1" smtClean="0"/>
                        <a:t>jasa</a:t>
                      </a:r>
                      <a:r>
                        <a:rPr lang="en-US" sz="1600" b="1" dirty="0" smtClean="0"/>
                        <a:t> </a:t>
                      </a:r>
                      <a:r>
                        <a:rPr lang="en-US" sz="1600" b="1" dirty="0" err="1" smtClean="0"/>
                        <a:t>Konsultan</a:t>
                      </a:r>
                      <a:r>
                        <a:rPr lang="en-US" sz="1600" b="1" dirty="0" smtClean="0"/>
                        <a:t>,</a:t>
                      </a:r>
                    </a:p>
                    <a:p>
                      <a:r>
                        <a:rPr lang="en-US" sz="1600" b="1" dirty="0" err="1" smtClean="0"/>
                        <a:t>untuk</a:t>
                      </a:r>
                      <a:r>
                        <a:rPr lang="en-US" sz="1600" b="1" dirty="0" smtClean="0"/>
                        <a:t> </a:t>
                      </a:r>
                      <a:r>
                        <a:rPr lang="en-US" sz="1600" b="1" dirty="0" err="1" smtClean="0"/>
                        <a:t>pembayaran</a:t>
                      </a:r>
                      <a:r>
                        <a:rPr lang="en-US" sz="1600" b="1" dirty="0" smtClean="0"/>
                        <a:t> </a:t>
                      </a:r>
                      <a:r>
                        <a:rPr lang="en-US" sz="1600" b="1" dirty="0" err="1" smtClean="0"/>
                        <a:t>jasa</a:t>
                      </a:r>
                      <a:r>
                        <a:rPr lang="en-US" sz="1600" b="1" dirty="0" smtClean="0"/>
                        <a:t> </a:t>
                      </a:r>
                      <a:r>
                        <a:rPr lang="en-US" sz="1600" b="1" dirty="0" err="1" smtClean="0"/>
                        <a:t>konsultan</a:t>
                      </a:r>
                      <a:r>
                        <a:rPr lang="en-US" sz="1600" b="1" dirty="0" smtClean="0"/>
                        <a:t> </a:t>
                      </a:r>
                      <a:r>
                        <a:rPr lang="en-US" sz="1600" b="1" dirty="0" err="1" smtClean="0"/>
                        <a:t>secara</a:t>
                      </a:r>
                      <a:r>
                        <a:rPr lang="en-US" sz="1600" b="1" dirty="0" smtClean="0"/>
                        <a:t> </a:t>
                      </a:r>
                      <a:r>
                        <a:rPr lang="en-US" sz="1600" b="1" dirty="0" err="1" smtClean="0"/>
                        <a:t>kontraktual</a:t>
                      </a:r>
                      <a:r>
                        <a:rPr lang="en-US" sz="1600" b="1" dirty="0" smtClean="0"/>
                        <a:t> </a:t>
                      </a:r>
                      <a:r>
                        <a:rPr lang="en-US" sz="1600" b="1" dirty="0" err="1" smtClean="0"/>
                        <a:t>contoh</a:t>
                      </a:r>
                      <a:r>
                        <a:rPr lang="en-US" sz="1600" b="1" dirty="0" smtClean="0"/>
                        <a:t> : </a:t>
                      </a:r>
                      <a:r>
                        <a:rPr lang="en-US" sz="1600" b="1" dirty="0" err="1" smtClean="0"/>
                        <a:t>pendampingan</a:t>
                      </a:r>
                      <a:r>
                        <a:rPr lang="en-US" sz="1600" b="1" baseline="0" dirty="0" smtClean="0"/>
                        <a:t> hokum/</a:t>
                      </a:r>
                      <a:r>
                        <a:rPr lang="en-US" sz="1600" b="1" baseline="0" dirty="0" err="1" smtClean="0"/>
                        <a:t>advokasi</a:t>
                      </a:r>
                      <a:endParaRPr lang="en-US" sz="1600" b="1" dirty="0"/>
                    </a:p>
                  </a:txBody>
                  <a:tcPr marT="45723" marB="45723"/>
                </a:tc>
              </a:tr>
              <a:tr h="525654">
                <a:tc>
                  <a:txBody>
                    <a:bodyPr/>
                    <a:lstStyle/>
                    <a:p>
                      <a:pPr algn="ctr"/>
                      <a:r>
                        <a:rPr lang="en-US" sz="1600" b="1" dirty="0" smtClean="0"/>
                        <a:t>5</a:t>
                      </a:r>
                      <a:endParaRPr lang="en-US" sz="1600" b="1" dirty="0"/>
                    </a:p>
                  </a:txBody>
                  <a:tcPr marT="45723" marB="45723"/>
                </a:tc>
                <a:tc>
                  <a:txBody>
                    <a:bodyPr/>
                    <a:lstStyle/>
                    <a:p>
                      <a:pPr algn="ctr"/>
                      <a:r>
                        <a:rPr lang="en-US" sz="1600" b="1" dirty="0" smtClean="0"/>
                        <a:t>522141</a:t>
                      </a:r>
                      <a:endParaRPr lang="en-US" sz="1600" b="1" dirty="0"/>
                    </a:p>
                  </a:txBody>
                  <a:tcPr marT="45723" marB="45723"/>
                </a:tc>
                <a:tc>
                  <a:txBody>
                    <a:bodyPr/>
                    <a:lstStyle/>
                    <a:p>
                      <a:r>
                        <a:rPr lang="en-US" sz="1600" b="1" dirty="0" err="1" smtClean="0"/>
                        <a:t>Belanja</a:t>
                      </a:r>
                      <a:r>
                        <a:rPr lang="en-US" sz="1600" b="1" dirty="0" smtClean="0"/>
                        <a:t> </a:t>
                      </a:r>
                      <a:r>
                        <a:rPr lang="en-US" sz="1600" b="1" dirty="0" err="1" smtClean="0"/>
                        <a:t>Sewa</a:t>
                      </a:r>
                      <a:r>
                        <a:rPr lang="en-US" sz="1600" b="1" dirty="0" smtClean="0"/>
                        <a:t>,</a:t>
                      </a:r>
                    </a:p>
                    <a:p>
                      <a:r>
                        <a:rPr lang="en-US" sz="1600" b="1" dirty="0" err="1" smtClean="0"/>
                        <a:t>untuk</a:t>
                      </a:r>
                      <a:r>
                        <a:rPr lang="en-US" sz="1600" b="1" dirty="0" smtClean="0"/>
                        <a:t> </a:t>
                      </a:r>
                      <a:r>
                        <a:rPr lang="en-US" sz="1600" b="1" dirty="0" err="1" smtClean="0"/>
                        <a:t>pembayaran</a:t>
                      </a:r>
                      <a:r>
                        <a:rPr lang="en-US" sz="1600" b="1" dirty="0" smtClean="0"/>
                        <a:t> </a:t>
                      </a:r>
                      <a:r>
                        <a:rPr lang="en-US" sz="1600" b="1" dirty="0" err="1" smtClean="0"/>
                        <a:t>sewa</a:t>
                      </a:r>
                      <a:r>
                        <a:rPr lang="en-US" sz="1600" b="1" dirty="0" smtClean="0"/>
                        <a:t> </a:t>
                      </a:r>
                      <a:r>
                        <a:rPr lang="en-US" sz="1600" b="1" dirty="0" err="1" smtClean="0"/>
                        <a:t>seperti</a:t>
                      </a:r>
                      <a:r>
                        <a:rPr lang="en-US" sz="1600" b="1" dirty="0" smtClean="0"/>
                        <a:t>:</a:t>
                      </a:r>
                      <a:r>
                        <a:rPr lang="en-US" sz="1600" b="1" baseline="0" dirty="0" smtClean="0"/>
                        <a:t> </a:t>
                      </a:r>
                      <a:r>
                        <a:rPr lang="en-US" sz="1600" b="1" baseline="0" dirty="0" err="1" smtClean="0"/>
                        <a:t>sewa</a:t>
                      </a:r>
                      <a:r>
                        <a:rPr lang="en-US" sz="1600" b="1" baseline="0" dirty="0" smtClean="0"/>
                        <a:t> </a:t>
                      </a:r>
                      <a:r>
                        <a:rPr lang="en-US" sz="1600" b="1" baseline="0" dirty="0" err="1" smtClean="0"/>
                        <a:t>kendaraan</a:t>
                      </a:r>
                      <a:r>
                        <a:rPr lang="en-US" sz="1600" b="1" baseline="0" dirty="0" smtClean="0"/>
                        <a:t> </a:t>
                      </a:r>
                      <a:r>
                        <a:rPr lang="en-US" sz="1600" b="1" baseline="0" dirty="0" err="1" smtClean="0"/>
                        <a:t>dan</a:t>
                      </a:r>
                      <a:r>
                        <a:rPr lang="en-US" sz="1600" b="1" baseline="0" dirty="0" smtClean="0"/>
                        <a:t> </a:t>
                      </a:r>
                      <a:r>
                        <a:rPr lang="en-US" sz="1600" b="1" baseline="0" dirty="0" err="1" smtClean="0"/>
                        <a:t>sewa</a:t>
                      </a:r>
                      <a:r>
                        <a:rPr lang="en-US" sz="1600" b="1" baseline="0" dirty="0" smtClean="0"/>
                        <a:t> </a:t>
                      </a:r>
                      <a:r>
                        <a:rPr lang="en-US" sz="1600" b="1" baseline="0" dirty="0" err="1" smtClean="0"/>
                        <a:t>gedung</a:t>
                      </a:r>
                      <a:r>
                        <a:rPr lang="en-US" sz="1600" b="1" baseline="0" dirty="0" smtClean="0"/>
                        <a:t>/</a:t>
                      </a:r>
                      <a:r>
                        <a:rPr lang="en-US" sz="1600" b="1" baseline="0" dirty="0" err="1" smtClean="0"/>
                        <a:t>ruangan</a:t>
                      </a:r>
                      <a:endParaRPr lang="en-US" sz="1600" b="1" dirty="0"/>
                    </a:p>
                  </a:txBody>
                  <a:tcPr marT="45723" marB="45723"/>
                </a:tc>
              </a:tr>
              <a:tr h="525654">
                <a:tc>
                  <a:txBody>
                    <a:bodyPr/>
                    <a:lstStyle/>
                    <a:p>
                      <a:pPr algn="ctr"/>
                      <a:r>
                        <a:rPr lang="en-US" sz="1600" b="1" dirty="0" smtClean="0"/>
                        <a:t>6</a:t>
                      </a:r>
                      <a:endParaRPr lang="en-US" sz="1600" b="1" dirty="0"/>
                    </a:p>
                  </a:txBody>
                  <a:tcPr marT="45723" marB="45723"/>
                </a:tc>
                <a:tc>
                  <a:txBody>
                    <a:bodyPr/>
                    <a:lstStyle/>
                    <a:p>
                      <a:pPr algn="ctr"/>
                      <a:r>
                        <a:rPr lang="en-US" sz="1600" b="1" dirty="0" smtClean="0"/>
                        <a:t>524113</a:t>
                      </a:r>
                      <a:endParaRPr lang="en-US" sz="1600" b="1" dirty="0"/>
                    </a:p>
                  </a:txBody>
                  <a:tcPr marT="45723" marB="45723"/>
                </a:tc>
                <a:tc>
                  <a:txBody>
                    <a:bodyPr/>
                    <a:lstStyle/>
                    <a:p>
                      <a:r>
                        <a:rPr lang="en-US" sz="1600" b="1" dirty="0" err="1" smtClean="0"/>
                        <a:t>Belanja</a:t>
                      </a:r>
                      <a:r>
                        <a:rPr lang="en-US" sz="1600" b="1" dirty="0" smtClean="0"/>
                        <a:t> </a:t>
                      </a:r>
                      <a:r>
                        <a:rPr lang="en-US" sz="1600" b="1" dirty="0" err="1" smtClean="0"/>
                        <a:t>Perjalanan</a:t>
                      </a:r>
                      <a:r>
                        <a:rPr lang="en-US" sz="1600" b="1" dirty="0" smtClean="0"/>
                        <a:t> </a:t>
                      </a:r>
                      <a:r>
                        <a:rPr lang="en-US" sz="1600" b="1" dirty="0" err="1" smtClean="0"/>
                        <a:t>dinas</a:t>
                      </a:r>
                      <a:r>
                        <a:rPr lang="en-US" sz="1600" b="1" dirty="0" smtClean="0"/>
                        <a:t> </a:t>
                      </a:r>
                      <a:r>
                        <a:rPr lang="en-US" sz="1600" b="1" dirty="0" err="1" smtClean="0"/>
                        <a:t>dalam</a:t>
                      </a:r>
                      <a:r>
                        <a:rPr lang="en-US" sz="1600" b="1" dirty="0" smtClean="0"/>
                        <a:t> </a:t>
                      </a:r>
                      <a:r>
                        <a:rPr lang="en-US" sz="1600" b="1" dirty="0" err="1" smtClean="0"/>
                        <a:t>kota</a:t>
                      </a:r>
                      <a:endParaRPr lang="en-US" sz="1600" b="1" dirty="0" smtClean="0"/>
                    </a:p>
                    <a:p>
                      <a:r>
                        <a:rPr lang="en-US" sz="1600" b="1" dirty="0" err="1" smtClean="0"/>
                        <a:t>untuk</a:t>
                      </a:r>
                      <a:r>
                        <a:rPr lang="en-US" sz="1600" b="1" dirty="0" smtClean="0"/>
                        <a:t> </a:t>
                      </a:r>
                      <a:r>
                        <a:rPr lang="en-US" sz="1600" b="1" dirty="0" err="1" smtClean="0"/>
                        <a:t>membayar</a:t>
                      </a:r>
                      <a:r>
                        <a:rPr lang="en-US" sz="1600" b="1" baseline="0" dirty="0" smtClean="0"/>
                        <a:t> </a:t>
                      </a:r>
                      <a:r>
                        <a:rPr lang="en-US" sz="1600" b="1" baseline="0" dirty="0" err="1" smtClean="0"/>
                        <a:t>perjalanan</a:t>
                      </a:r>
                      <a:r>
                        <a:rPr lang="en-US" sz="1600" b="1" baseline="0" dirty="0" smtClean="0"/>
                        <a:t> </a:t>
                      </a:r>
                      <a:r>
                        <a:rPr lang="en-US" sz="1600" b="1" baseline="0" dirty="0" err="1" smtClean="0"/>
                        <a:t>dinas</a:t>
                      </a:r>
                      <a:r>
                        <a:rPr lang="en-US" sz="1600" b="1" baseline="0" dirty="0" smtClean="0"/>
                        <a:t> </a:t>
                      </a:r>
                      <a:r>
                        <a:rPr lang="en-US" sz="1600" b="1" baseline="0" dirty="0" err="1" smtClean="0"/>
                        <a:t>dalam</a:t>
                      </a:r>
                      <a:r>
                        <a:rPr lang="en-US" sz="1600" b="1" baseline="0" dirty="0" smtClean="0"/>
                        <a:t> </a:t>
                      </a:r>
                      <a:r>
                        <a:rPr lang="en-US" sz="1600" b="1" baseline="0" dirty="0" err="1" smtClean="0"/>
                        <a:t>kota</a:t>
                      </a:r>
                      <a:r>
                        <a:rPr lang="en-US" sz="1600" b="1" baseline="0" dirty="0" smtClean="0"/>
                        <a:t> </a:t>
                      </a:r>
                      <a:r>
                        <a:rPr lang="en-US" sz="1600" b="1" baseline="0" dirty="0" err="1" smtClean="0"/>
                        <a:t>misalnya</a:t>
                      </a:r>
                      <a:r>
                        <a:rPr lang="en-US" sz="1600" b="1" baseline="0" dirty="0" smtClean="0"/>
                        <a:t> </a:t>
                      </a:r>
                      <a:r>
                        <a:rPr lang="en-US" sz="1600" b="1" baseline="0" dirty="0" err="1" smtClean="0"/>
                        <a:t>bantuan</a:t>
                      </a:r>
                      <a:r>
                        <a:rPr lang="en-US" sz="1600" b="1" baseline="0" dirty="0" smtClean="0"/>
                        <a:t> transport</a:t>
                      </a:r>
                      <a:endParaRPr lang="en-US" sz="1600" b="1" dirty="0"/>
                    </a:p>
                  </a:txBody>
                  <a:tcPr marT="45723" marB="45723"/>
                </a:tc>
              </a:tr>
              <a:tr h="1174990">
                <a:tc>
                  <a:txBody>
                    <a:bodyPr/>
                    <a:lstStyle/>
                    <a:p>
                      <a:pPr algn="ctr"/>
                      <a:r>
                        <a:rPr lang="en-US" sz="1600" b="1" dirty="0" smtClean="0"/>
                        <a:t>7</a:t>
                      </a:r>
                      <a:endParaRPr lang="en-US" sz="1600" b="1" dirty="0"/>
                    </a:p>
                  </a:txBody>
                  <a:tcPr marT="45723" marB="45723"/>
                </a:tc>
                <a:tc>
                  <a:txBody>
                    <a:bodyPr/>
                    <a:lstStyle/>
                    <a:p>
                      <a:pPr algn="ctr"/>
                      <a:r>
                        <a:rPr lang="en-US" sz="1600" b="1" dirty="0" smtClean="0"/>
                        <a:t>524114</a:t>
                      </a:r>
                      <a:endParaRPr lang="en-US" sz="1600" b="1" dirty="0"/>
                    </a:p>
                  </a:txBody>
                  <a:tcPr marT="45723" marB="45723"/>
                </a:tc>
                <a:tc>
                  <a:txBody>
                    <a:bodyPr/>
                    <a:lstStyle/>
                    <a:p>
                      <a:pPr algn="just"/>
                      <a:r>
                        <a:rPr lang="en-US" sz="1600" b="1" dirty="0" err="1" smtClean="0"/>
                        <a:t>Belanja</a:t>
                      </a:r>
                      <a:r>
                        <a:rPr lang="en-US" sz="1600" b="1" dirty="0" smtClean="0"/>
                        <a:t> </a:t>
                      </a:r>
                      <a:r>
                        <a:rPr lang="en-US" sz="1600" b="1" dirty="0" err="1" smtClean="0"/>
                        <a:t>Perjalanan</a:t>
                      </a:r>
                      <a:r>
                        <a:rPr lang="en-US" sz="1600" b="1" dirty="0" smtClean="0"/>
                        <a:t> </a:t>
                      </a:r>
                      <a:r>
                        <a:rPr lang="en-US" sz="1600" b="1" dirty="0" err="1" smtClean="0"/>
                        <a:t>dinas</a:t>
                      </a:r>
                      <a:r>
                        <a:rPr lang="en-US" sz="1600" b="1" dirty="0" smtClean="0"/>
                        <a:t> </a:t>
                      </a:r>
                      <a:r>
                        <a:rPr lang="en-US" sz="1600" b="1" dirty="0" err="1" smtClean="0"/>
                        <a:t>paket</a:t>
                      </a:r>
                      <a:r>
                        <a:rPr lang="en-US" sz="1600" b="1" dirty="0" smtClean="0"/>
                        <a:t> meeting </a:t>
                      </a:r>
                      <a:r>
                        <a:rPr lang="en-US" sz="1600" b="1" dirty="0" err="1" smtClean="0"/>
                        <a:t>dalam</a:t>
                      </a:r>
                      <a:r>
                        <a:rPr lang="en-US" sz="1600" b="1" dirty="0" smtClean="0"/>
                        <a:t> </a:t>
                      </a:r>
                      <a:r>
                        <a:rPr lang="en-US" sz="1600" b="1" dirty="0" err="1" smtClean="0"/>
                        <a:t>kota</a:t>
                      </a:r>
                      <a:endParaRPr lang="en-US" sz="1600" b="1" dirty="0" smtClean="0"/>
                    </a:p>
                    <a:p>
                      <a:pPr algn="just"/>
                      <a:r>
                        <a:rPr lang="en-US" sz="1600" b="1" dirty="0" err="1" smtClean="0"/>
                        <a:t>untuk</a:t>
                      </a:r>
                      <a:r>
                        <a:rPr lang="en-US" sz="1600" b="1" dirty="0" smtClean="0"/>
                        <a:t> </a:t>
                      </a:r>
                      <a:r>
                        <a:rPr lang="en-US" sz="1600" b="1" dirty="0" err="1" smtClean="0"/>
                        <a:t>perjalanan</a:t>
                      </a:r>
                      <a:r>
                        <a:rPr lang="en-US" sz="1600" b="1" baseline="0" dirty="0" smtClean="0"/>
                        <a:t> </a:t>
                      </a:r>
                      <a:r>
                        <a:rPr lang="en-US" sz="1600" b="1" baseline="0" dirty="0" err="1" smtClean="0"/>
                        <a:t>dinas</a:t>
                      </a:r>
                      <a:r>
                        <a:rPr lang="en-US" sz="1600" b="1" baseline="0" dirty="0" smtClean="0"/>
                        <a:t> </a:t>
                      </a:r>
                      <a:r>
                        <a:rPr lang="en-US" sz="1600" b="1" baseline="0" dirty="0" err="1" smtClean="0"/>
                        <a:t>dalam</a:t>
                      </a:r>
                      <a:r>
                        <a:rPr lang="en-US" sz="1600" b="1" baseline="0" dirty="0" smtClean="0"/>
                        <a:t> </a:t>
                      </a:r>
                      <a:r>
                        <a:rPr lang="en-US" sz="1600" b="1" baseline="0" dirty="0" err="1" smtClean="0"/>
                        <a:t>rangka</a:t>
                      </a:r>
                      <a:r>
                        <a:rPr lang="en-US" sz="1600" b="1" baseline="0" dirty="0" smtClean="0"/>
                        <a:t> </a:t>
                      </a:r>
                      <a:r>
                        <a:rPr lang="en-US" sz="1600" b="1" baseline="0" dirty="0" err="1" smtClean="0"/>
                        <a:t>kegiatan</a:t>
                      </a:r>
                      <a:r>
                        <a:rPr lang="en-US" sz="1600" b="1" baseline="0" dirty="0" smtClean="0"/>
                        <a:t> </a:t>
                      </a:r>
                      <a:r>
                        <a:rPr lang="en-US" sz="1600" b="1" baseline="0" dirty="0" err="1" smtClean="0"/>
                        <a:t>rapat</a:t>
                      </a:r>
                      <a:r>
                        <a:rPr lang="en-US" sz="1600" b="1" baseline="0" dirty="0" smtClean="0"/>
                        <a:t>, seminar </a:t>
                      </a:r>
                      <a:r>
                        <a:rPr lang="en-US" sz="1600" b="1" baseline="0" dirty="0" err="1" smtClean="0"/>
                        <a:t>dan</a:t>
                      </a:r>
                      <a:r>
                        <a:rPr lang="en-US" sz="1600" b="1" baseline="0" dirty="0" smtClean="0"/>
                        <a:t> </a:t>
                      </a:r>
                      <a:r>
                        <a:rPr lang="en-US" sz="1600" b="1" baseline="0" dirty="0" err="1" smtClean="0"/>
                        <a:t>sejenisnya</a:t>
                      </a:r>
                      <a:r>
                        <a:rPr lang="en-US" sz="1600" b="1" baseline="0" dirty="0" smtClean="0"/>
                        <a:t> yang </a:t>
                      </a:r>
                      <a:r>
                        <a:rPr lang="en-US" sz="1600" b="1" baseline="0" dirty="0" err="1" smtClean="0"/>
                        <a:t>dilaksanakan</a:t>
                      </a:r>
                      <a:r>
                        <a:rPr lang="en-US" sz="1600" b="1" baseline="0" dirty="0" smtClean="0"/>
                        <a:t> di </a:t>
                      </a:r>
                      <a:r>
                        <a:rPr lang="en-US" sz="1600" b="1" baseline="0" dirty="0" err="1" smtClean="0"/>
                        <a:t>dalam</a:t>
                      </a:r>
                      <a:r>
                        <a:rPr lang="en-US" sz="1600" b="1" baseline="0" dirty="0" smtClean="0"/>
                        <a:t> </a:t>
                      </a:r>
                      <a:r>
                        <a:rPr lang="en-US" sz="1600" b="1" baseline="0" dirty="0" err="1" smtClean="0"/>
                        <a:t>kota</a:t>
                      </a:r>
                      <a:r>
                        <a:rPr lang="en-US" sz="1600" b="1" baseline="0" dirty="0" smtClean="0"/>
                        <a:t> </a:t>
                      </a:r>
                      <a:r>
                        <a:rPr lang="en-US" sz="1600" b="1" baseline="0" dirty="0" err="1" smtClean="0"/>
                        <a:t>satker</a:t>
                      </a:r>
                      <a:r>
                        <a:rPr lang="en-US" sz="1600" b="1" baseline="0" dirty="0" smtClean="0"/>
                        <a:t> </a:t>
                      </a:r>
                      <a:r>
                        <a:rPr lang="en-US" sz="1600" b="1" baseline="0" dirty="0" err="1" smtClean="0"/>
                        <a:t>penyelenggara</a:t>
                      </a:r>
                      <a:r>
                        <a:rPr lang="en-US" sz="1600" b="1" baseline="0" dirty="0" smtClean="0"/>
                        <a:t> </a:t>
                      </a:r>
                      <a:r>
                        <a:rPr lang="en-US" sz="1600" b="1" baseline="0" dirty="0" err="1" smtClean="0"/>
                        <a:t>dan</a:t>
                      </a:r>
                      <a:r>
                        <a:rPr lang="en-US" sz="1600" b="1" baseline="0" dirty="0" smtClean="0"/>
                        <a:t> </a:t>
                      </a:r>
                      <a:r>
                        <a:rPr lang="en-US" sz="1600" b="1" baseline="0" dirty="0" err="1" smtClean="0"/>
                        <a:t>dibiayai</a:t>
                      </a:r>
                      <a:r>
                        <a:rPr lang="en-US" sz="1600" b="1" baseline="0" dirty="0" smtClean="0"/>
                        <a:t> </a:t>
                      </a:r>
                      <a:r>
                        <a:rPr lang="en-US" sz="1600" b="1" baseline="0" dirty="0" err="1" smtClean="0"/>
                        <a:t>sepenuhnya</a:t>
                      </a:r>
                      <a:r>
                        <a:rPr lang="en-US" sz="1600" b="1" baseline="0" dirty="0" smtClean="0"/>
                        <a:t> </a:t>
                      </a:r>
                      <a:r>
                        <a:rPr lang="en-US" sz="1600" b="1" baseline="0" dirty="0" err="1" smtClean="0"/>
                        <a:t>oleh</a:t>
                      </a:r>
                      <a:r>
                        <a:rPr lang="en-US" sz="1600" b="1" baseline="0" dirty="0" smtClean="0"/>
                        <a:t> </a:t>
                      </a:r>
                      <a:r>
                        <a:rPr lang="en-US" sz="1600" b="1" baseline="0" dirty="0" err="1" smtClean="0"/>
                        <a:t>satker</a:t>
                      </a:r>
                      <a:r>
                        <a:rPr lang="en-US" sz="1600" b="1" baseline="0" dirty="0" smtClean="0"/>
                        <a:t> </a:t>
                      </a:r>
                      <a:r>
                        <a:rPr lang="en-US" sz="1600" b="1" baseline="0" dirty="0" err="1" smtClean="0"/>
                        <a:t>penyelenggara</a:t>
                      </a:r>
                      <a:r>
                        <a:rPr lang="en-US" sz="1600" b="1" baseline="0" dirty="0" smtClean="0"/>
                        <a:t> </a:t>
                      </a:r>
                      <a:r>
                        <a:rPr lang="en-US" sz="1600" b="1" baseline="0" dirty="0" err="1" smtClean="0"/>
                        <a:t>maupun</a:t>
                      </a:r>
                      <a:r>
                        <a:rPr lang="en-US" sz="1600" b="1" baseline="0" dirty="0" smtClean="0"/>
                        <a:t> yang </a:t>
                      </a:r>
                      <a:r>
                        <a:rPr lang="en-US" sz="1600" b="1" baseline="0" dirty="0" err="1" smtClean="0"/>
                        <a:t>dilaksanakan</a:t>
                      </a:r>
                      <a:r>
                        <a:rPr lang="en-US" sz="1600" b="1" baseline="0" dirty="0" smtClean="0"/>
                        <a:t> di </a:t>
                      </a:r>
                      <a:r>
                        <a:rPr lang="en-US" sz="1600" b="1" baseline="0" dirty="0" err="1" smtClean="0"/>
                        <a:t>dalam</a:t>
                      </a:r>
                      <a:r>
                        <a:rPr lang="en-US" sz="1600" b="1" baseline="0" dirty="0" smtClean="0"/>
                        <a:t> </a:t>
                      </a:r>
                      <a:r>
                        <a:rPr lang="en-US" sz="1600" b="1" baseline="0" dirty="0" err="1" smtClean="0"/>
                        <a:t>kota</a:t>
                      </a:r>
                      <a:r>
                        <a:rPr lang="en-US" sz="1600" b="1" baseline="0" dirty="0" smtClean="0"/>
                        <a:t> </a:t>
                      </a:r>
                      <a:r>
                        <a:rPr lang="en-US" sz="1600" b="1" baseline="0" dirty="0" err="1" smtClean="0"/>
                        <a:t>satker</a:t>
                      </a:r>
                      <a:r>
                        <a:rPr lang="en-US" sz="1600" b="1" baseline="0" dirty="0" smtClean="0"/>
                        <a:t> </a:t>
                      </a:r>
                      <a:r>
                        <a:rPr lang="en-US" sz="1600" b="1" baseline="0" dirty="0" err="1" smtClean="0"/>
                        <a:t>peserta</a:t>
                      </a:r>
                      <a:r>
                        <a:rPr lang="en-US" sz="1600" b="1" baseline="0" dirty="0" smtClean="0"/>
                        <a:t> </a:t>
                      </a:r>
                      <a:r>
                        <a:rPr lang="en-US" sz="1600" b="1" baseline="0" dirty="0" err="1" smtClean="0"/>
                        <a:t>dan</a:t>
                      </a:r>
                      <a:r>
                        <a:rPr lang="en-US" sz="1600" b="1" baseline="0" dirty="0" smtClean="0"/>
                        <a:t> </a:t>
                      </a:r>
                      <a:r>
                        <a:rPr lang="en-US" sz="1600" b="1" baseline="0" dirty="0" err="1" smtClean="0"/>
                        <a:t>biaya</a:t>
                      </a:r>
                      <a:r>
                        <a:rPr lang="en-US" sz="1600" b="1" baseline="0" dirty="0" smtClean="0"/>
                        <a:t> </a:t>
                      </a:r>
                      <a:r>
                        <a:rPr lang="en-US" sz="1600" b="1" baseline="0" dirty="0" err="1" smtClean="0"/>
                        <a:t>perjalanan</a:t>
                      </a:r>
                      <a:r>
                        <a:rPr lang="en-US" sz="1600" b="1" baseline="0" dirty="0" smtClean="0"/>
                        <a:t> </a:t>
                      </a:r>
                      <a:r>
                        <a:rPr lang="en-US" sz="1600" b="1" baseline="0" dirty="0" err="1" smtClean="0"/>
                        <a:t>dinasnya</a:t>
                      </a:r>
                      <a:r>
                        <a:rPr lang="en-US" sz="1600" b="1" baseline="0" dirty="0" smtClean="0"/>
                        <a:t> </a:t>
                      </a:r>
                      <a:r>
                        <a:rPr lang="en-US" sz="1600" b="1" baseline="0" dirty="0" err="1" smtClean="0"/>
                        <a:t>ditanggung</a:t>
                      </a:r>
                      <a:r>
                        <a:rPr lang="en-US" sz="1600" b="1" baseline="0" dirty="0" smtClean="0"/>
                        <a:t> </a:t>
                      </a:r>
                      <a:r>
                        <a:rPr lang="en-US" sz="1600" b="1" baseline="0" dirty="0" err="1" smtClean="0"/>
                        <a:t>oleh</a:t>
                      </a:r>
                      <a:r>
                        <a:rPr lang="en-US" sz="1600" b="1" baseline="0" dirty="0" smtClean="0"/>
                        <a:t> </a:t>
                      </a:r>
                      <a:r>
                        <a:rPr lang="en-US" sz="1600" b="1" baseline="0" dirty="0" err="1" smtClean="0"/>
                        <a:t>satker</a:t>
                      </a:r>
                      <a:r>
                        <a:rPr lang="en-US" sz="1600" b="1" baseline="0" dirty="0" smtClean="0"/>
                        <a:t> </a:t>
                      </a:r>
                      <a:r>
                        <a:rPr lang="en-US" sz="1600" b="1" baseline="0" dirty="0" err="1" smtClean="0"/>
                        <a:t>peserta</a:t>
                      </a:r>
                      <a:r>
                        <a:rPr lang="en-US" sz="1600" b="1" baseline="0" dirty="0" smtClean="0"/>
                        <a:t> </a:t>
                      </a:r>
                      <a:r>
                        <a:rPr lang="en-US" sz="1600" b="1" baseline="0" dirty="0" err="1" smtClean="0"/>
                        <a:t>misalnya</a:t>
                      </a:r>
                      <a:r>
                        <a:rPr lang="en-US" sz="1600" b="1" baseline="0" dirty="0" smtClean="0"/>
                        <a:t> </a:t>
                      </a:r>
                      <a:r>
                        <a:rPr lang="en-US" sz="1600" b="1" baseline="0" dirty="0" err="1" smtClean="0"/>
                        <a:t>uang</a:t>
                      </a:r>
                      <a:r>
                        <a:rPr lang="en-US" sz="1600" b="1" baseline="0" dirty="0" smtClean="0"/>
                        <a:t> </a:t>
                      </a:r>
                      <a:r>
                        <a:rPr lang="en-US" sz="1600" b="1" baseline="0" dirty="0" err="1" smtClean="0"/>
                        <a:t>saku</a:t>
                      </a:r>
                      <a:r>
                        <a:rPr lang="en-US" sz="1600" b="1" baseline="0" dirty="0" smtClean="0"/>
                        <a:t> </a:t>
                      </a:r>
                      <a:r>
                        <a:rPr lang="en-US" sz="1600" b="1" baseline="0" dirty="0" err="1" smtClean="0"/>
                        <a:t>rapat</a:t>
                      </a:r>
                      <a:endParaRPr lang="en-US" sz="1600" b="1" dirty="0"/>
                    </a:p>
                  </a:txBody>
                  <a:tcPr marT="45723" marB="45723"/>
                </a:tc>
              </a:tr>
            </a:tbl>
          </a:graphicData>
        </a:graphic>
      </p:graphicFrame>
      <p:sp>
        <p:nvSpPr>
          <p:cNvPr id="9" name="Title 1"/>
          <p:cNvSpPr txBox="1">
            <a:spLocks/>
          </p:cNvSpPr>
          <p:nvPr/>
        </p:nvSpPr>
        <p:spPr bwMode="auto">
          <a:xfrm>
            <a:off x="0" y="-27384"/>
            <a:ext cx="9144000" cy="504056"/>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defRPr/>
            </a:pPr>
            <a:r>
              <a:rPr lang="id-ID"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Kode Akun</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endParaRPr>
          </a:p>
        </p:txBody>
      </p:sp>
    </p:spTree>
    <p:extLst>
      <p:ext uri="{BB962C8B-B14F-4D97-AF65-F5344CB8AC3E}">
        <p14:creationId xmlns:p14="http://schemas.microsoft.com/office/powerpoint/2010/main" xmlns="" val="2300832929"/>
      </p:ext>
    </p:extLst>
  </p:cSld>
  <p:clrMapOvr>
    <a:masterClrMapping/>
  </p:clrMapOvr>
  <p:transition>
    <p:dissolv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1" descr="image1.png"/>
          <p:cNvPicPr>
            <a:picLocks noChangeAspect="1"/>
          </p:cNvPicPr>
          <p:nvPr/>
        </p:nvPicPr>
        <p:blipFill>
          <a:blip r:embed="rId3" cstate="print"/>
          <a:srcRect/>
          <a:stretch>
            <a:fillRect/>
          </a:stretch>
        </p:blipFill>
        <p:spPr bwMode="auto">
          <a:xfrm>
            <a:off x="0" y="0"/>
            <a:ext cx="9144000" cy="1700213"/>
          </a:xfrm>
          <a:prstGeom prst="rect">
            <a:avLst/>
          </a:prstGeom>
          <a:noFill/>
          <a:ln w="12700">
            <a:noFill/>
            <a:miter lim="0"/>
            <a:headEnd/>
            <a:tailEnd/>
          </a:ln>
        </p:spPr>
      </p:pic>
      <p:sp>
        <p:nvSpPr>
          <p:cNvPr id="65539" name="Rectangle 2"/>
          <p:cNvSpPr>
            <a:spLocks/>
          </p:cNvSpPr>
          <p:nvPr/>
        </p:nvSpPr>
        <p:spPr bwMode="auto">
          <a:xfrm>
            <a:off x="0" y="990600"/>
            <a:ext cx="9144000" cy="120650"/>
          </a:xfrm>
          <a:prstGeom prst="rect">
            <a:avLst/>
          </a:prstGeom>
          <a:gradFill rotWithShape="0">
            <a:gsLst>
              <a:gs pos="0">
                <a:srgbClr val="ECCE4C"/>
              </a:gs>
              <a:gs pos="50000">
                <a:srgbClr val="FAF2C5"/>
              </a:gs>
              <a:gs pos="100000">
                <a:srgbClr val="ECCE4C"/>
              </a:gs>
            </a:gsLst>
            <a:lin ang="0"/>
          </a:gradFill>
          <a:ln w="9525">
            <a:noFill/>
            <a:round/>
            <a:headEnd/>
            <a:tailEnd/>
          </a:ln>
        </p:spPr>
        <p:txBody>
          <a:bodyPr lIns="50798" tIns="50798" rIns="50798" bIns="50798" anchor="ctr"/>
          <a:lstStyle/>
          <a:p>
            <a:endParaRPr lang="id-ID"/>
          </a:p>
        </p:txBody>
      </p:sp>
      <p:sp>
        <p:nvSpPr>
          <p:cNvPr id="65540" name="Rectangle 3"/>
          <p:cNvSpPr>
            <a:spLocks noGrp="1" noChangeArrowheads="1"/>
          </p:cNvSpPr>
          <p:nvPr>
            <p:ph type="title"/>
          </p:nvPr>
        </p:nvSpPr>
        <p:spPr>
          <a:xfrm>
            <a:off x="381000" y="304800"/>
            <a:ext cx="8456613" cy="531813"/>
          </a:xfrm>
        </p:spPr>
        <p:txBody>
          <a:bodyPr lIns="88896" tIns="50798" rIns="88896" bIns="50798">
            <a:normAutofit fontScale="90000"/>
          </a:bodyPr>
          <a:lstStyle/>
          <a:p>
            <a:pPr defTabSz="912813"/>
            <a:r>
              <a:rPr lang="en-US" sz="2800" smtClean="0">
                <a:solidFill>
                  <a:srgbClr val="FFFFFF"/>
                </a:solidFill>
                <a:latin typeface="Times New Roman" pitchFamily="18" charset="0"/>
                <a:cs typeface="Times New Roman" pitchFamily="18" charset="0"/>
                <a:sym typeface="Times New Roman" pitchFamily="18" charset="0"/>
              </a:rPr>
              <a:t>KEDUDUKAN DAN TANGGUNG JAWAB </a:t>
            </a:r>
            <a:r>
              <a:rPr lang="id-ID" sz="2800" smtClean="0">
                <a:solidFill>
                  <a:srgbClr val="FFFFFF"/>
                </a:solidFill>
                <a:latin typeface="Times New Roman" pitchFamily="18" charset="0"/>
                <a:cs typeface="Times New Roman" pitchFamily="18" charset="0"/>
                <a:sym typeface="Times New Roman" pitchFamily="18" charset="0"/>
              </a:rPr>
              <a:t>BENDAHARA</a:t>
            </a:r>
            <a:endParaRPr lang="en-US" sz="2800" smtClean="0"/>
          </a:p>
        </p:txBody>
      </p:sp>
      <p:sp>
        <p:nvSpPr>
          <p:cNvPr id="65541" name="Content Placeholder 2"/>
          <p:cNvSpPr>
            <a:spLocks noGrp="1"/>
          </p:cNvSpPr>
          <p:nvPr>
            <p:ph idx="1"/>
          </p:nvPr>
        </p:nvSpPr>
        <p:spPr>
          <a:xfrm>
            <a:off x="250825" y="1989138"/>
            <a:ext cx="8424863" cy="3698875"/>
          </a:xfrm>
        </p:spPr>
        <p:txBody>
          <a:bodyPr/>
          <a:lstStyle/>
          <a:p>
            <a:pPr>
              <a:buFont typeface="Calibri" pitchFamily="34" charset="0"/>
              <a:buAutoNum type="arabicPeriod"/>
            </a:pPr>
            <a:r>
              <a:rPr lang="en-US" sz="3600" b="1" smtClean="0"/>
              <a:t>PERATURAN MENTERI KEUANGAN NOMOR 162/PMK.05/2013 </a:t>
            </a:r>
          </a:p>
          <a:p>
            <a:pPr>
              <a:buFont typeface="Calibri" pitchFamily="34" charset="0"/>
              <a:buAutoNum type="arabicPeriod"/>
            </a:pPr>
            <a:endParaRPr lang="en-US" sz="3600" b="1" smtClean="0"/>
          </a:p>
          <a:p>
            <a:pPr>
              <a:buFont typeface="Calibri" pitchFamily="34" charset="0"/>
              <a:buAutoNum type="arabicPeriod"/>
            </a:pPr>
            <a:r>
              <a:rPr lang="en-US" sz="3600" b="1" smtClean="0"/>
              <a:t>PERDIRJEN PERBENDAHARAAN NOMOR PER-3/PB/3014</a:t>
            </a:r>
            <a:endParaRPr lang="id-ID" sz="3600" b="1" smtClean="0"/>
          </a:p>
        </p:txBody>
      </p:sp>
      <p:sp>
        <p:nvSpPr>
          <p:cNvPr id="9" name="Slide Number Placeholder 8"/>
          <p:cNvSpPr>
            <a:spLocks noGrp="1"/>
          </p:cNvSpPr>
          <p:nvPr>
            <p:ph type="sldNum" sz="quarter" idx="12"/>
          </p:nvPr>
        </p:nvSpPr>
        <p:spPr>
          <a:xfrm>
            <a:off x="457200" y="6356350"/>
            <a:ext cx="2133600" cy="365125"/>
          </a:xfrm>
        </p:spPr>
        <p:txBody>
          <a:bodyPr/>
          <a:lstStyle/>
          <a:p>
            <a:pPr algn="l">
              <a:defRPr/>
            </a:pPr>
            <a:fld id="{940B9318-84FD-4AF4-998D-DC987EE0F3C6}" type="slidenum">
              <a:rPr lang="en-US" smtClean="0"/>
              <a:pPr algn="l">
                <a:defRPr/>
              </a:pPr>
              <a:t>132</a:t>
            </a:fld>
            <a:endParaRPr lang="en-US" dirty="0"/>
          </a:p>
        </p:txBody>
      </p:sp>
    </p:spTree>
    <p:extLst>
      <p:ext uri="{BB962C8B-B14F-4D97-AF65-F5344CB8AC3E}">
        <p14:creationId xmlns:p14="http://schemas.microsoft.com/office/powerpoint/2010/main" xmlns="" val="8871504"/>
      </p:ext>
    </p:extLst>
  </p:cSld>
  <p:clrMapOvr>
    <a:masterClrMapping/>
  </p:clrMapOvr>
  <p:transition spd="med"/>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1" descr="image1.png"/>
          <p:cNvPicPr>
            <a:picLocks noChangeAspect="1"/>
          </p:cNvPicPr>
          <p:nvPr/>
        </p:nvPicPr>
        <p:blipFill>
          <a:blip r:embed="rId3" cstate="print"/>
          <a:srcRect/>
          <a:stretch>
            <a:fillRect/>
          </a:stretch>
        </p:blipFill>
        <p:spPr bwMode="auto">
          <a:xfrm>
            <a:off x="0" y="0"/>
            <a:ext cx="9144000" cy="1065213"/>
          </a:xfrm>
          <a:prstGeom prst="rect">
            <a:avLst/>
          </a:prstGeom>
          <a:noFill/>
          <a:ln w="12700">
            <a:noFill/>
            <a:miter lim="0"/>
            <a:headEnd/>
            <a:tailEnd/>
          </a:ln>
        </p:spPr>
      </p:pic>
      <p:sp>
        <p:nvSpPr>
          <p:cNvPr id="66563" name="Rectangle 2"/>
          <p:cNvSpPr>
            <a:spLocks/>
          </p:cNvSpPr>
          <p:nvPr/>
        </p:nvSpPr>
        <p:spPr bwMode="auto">
          <a:xfrm>
            <a:off x="0" y="990600"/>
            <a:ext cx="9144000" cy="120650"/>
          </a:xfrm>
          <a:prstGeom prst="rect">
            <a:avLst/>
          </a:prstGeom>
          <a:gradFill rotWithShape="0">
            <a:gsLst>
              <a:gs pos="0">
                <a:srgbClr val="ECCE4C"/>
              </a:gs>
              <a:gs pos="50000">
                <a:srgbClr val="FAF2C5"/>
              </a:gs>
              <a:gs pos="100000">
                <a:srgbClr val="ECCE4C"/>
              </a:gs>
            </a:gsLst>
            <a:lin ang="0"/>
          </a:gradFill>
          <a:ln w="9525">
            <a:noFill/>
            <a:round/>
            <a:headEnd/>
            <a:tailEnd/>
          </a:ln>
        </p:spPr>
        <p:txBody>
          <a:bodyPr lIns="50798" tIns="50798" rIns="50798" bIns="50798" anchor="ctr"/>
          <a:lstStyle/>
          <a:p>
            <a:endParaRPr lang="id-ID"/>
          </a:p>
        </p:txBody>
      </p:sp>
      <p:sp>
        <p:nvSpPr>
          <p:cNvPr id="66564" name="Rectangle 3"/>
          <p:cNvSpPr>
            <a:spLocks noGrp="1" noChangeArrowheads="1"/>
          </p:cNvSpPr>
          <p:nvPr>
            <p:ph type="title"/>
          </p:nvPr>
        </p:nvSpPr>
        <p:spPr>
          <a:xfrm>
            <a:off x="381000" y="304800"/>
            <a:ext cx="8456613" cy="531813"/>
          </a:xfrm>
        </p:spPr>
        <p:txBody>
          <a:bodyPr lIns="88896" tIns="50798" rIns="88896" bIns="50798">
            <a:normAutofit fontScale="90000"/>
          </a:bodyPr>
          <a:lstStyle/>
          <a:p>
            <a:pPr defTabSz="912813"/>
            <a:r>
              <a:rPr lang="id-ID" sz="4800" smtClean="0">
                <a:solidFill>
                  <a:srgbClr val="FFFFFF"/>
                </a:solidFill>
                <a:latin typeface="Times New Roman" pitchFamily="18" charset="0"/>
                <a:cs typeface="Times New Roman" pitchFamily="18" charset="0"/>
                <a:sym typeface="Times New Roman" pitchFamily="18" charset="0"/>
              </a:rPr>
              <a:t>BENDAHARA</a:t>
            </a:r>
            <a:endParaRPr lang="en-US" sz="4800" smtClean="0"/>
          </a:p>
        </p:txBody>
      </p:sp>
      <p:sp>
        <p:nvSpPr>
          <p:cNvPr id="17413" name="Content Placeholder 2"/>
          <p:cNvSpPr>
            <a:spLocks noGrp="1"/>
          </p:cNvSpPr>
          <p:nvPr>
            <p:ph idx="1"/>
          </p:nvPr>
        </p:nvSpPr>
        <p:spPr>
          <a:xfrm>
            <a:off x="914400" y="1371600"/>
            <a:ext cx="7467600" cy="4419600"/>
          </a:xfrm>
        </p:spPr>
        <p:txBody>
          <a:bodyPr/>
          <a:lstStyle/>
          <a:p>
            <a:pPr marL="514350" indent="-514350">
              <a:buFont typeface="Arial" pitchFamily="34" charset="0"/>
              <a:buAutoNum type="arabicPeriod"/>
              <a:defRPr/>
            </a:pPr>
            <a:r>
              <a:rPr lang="id-ID" b="1" dirty="0" smtClean="0"/>
              <a:t>Bendahara Penerimaan</a:t>
            </a:r>
          </a:p>
          <a:p>
            <a:pPr marL="514350" indent="-514350">
              <a:buFont typeface="Arial" pitchFamily="34" charset="0"/>
              <a:buAutoNum type="arabicPeriod"/>
              <a:defRPr/>
            </a:pPr>
            <a:r>
              <a:rPr lang="id-ID" b="1" dirty="0" smtClean="0"/>
              <a:t>Bendahara Pengeluaran</a:t>
            </a:r>
          </a:p>
          <a:p>
            <a:pPr marL="514350" indent="-514350">
              <a:buFont typeface="Arial" pitchFamily="34" charset="0"/>
              <a:buAutoNum type="arabicPeriod"/>
              <a:defRPr/>
            </a:pPr>
            <a:r>
              <a:rPr lang="id-ID" b="1" dirty="0" smtClean="0"/>
              <a:t>Bendahara Pengeluaran Pembantu</a:t>
            </a:r>
          </a:p>
          <a:p>
            <a:pPr marL="514350" indent="-514350">
              <a:buFont typeface="Arial" pitchFamily="34" charset="0"/>
              <a:buAutoNum type="arabicPeriod"/>
              <a:defRPr/>
            </a:pPr>
            <a:r>
              <a:rPr lang="id-ID" b="1" dirty="0" smtClean="0"/>
              <a:t>Bendahara Satker BLU</a:t>
            </a:r>
          </a:p>
          <a:p>
            <a:pPr marL="514350" indent="-514350">
              <a:buFont typeface="Arial" charset="0"/>
              <a:buNone/>
              <a:defRPr/>
            </a:pPr>
            <a:endParaRPr lang="en-US" sz="1600" b="1" dirty="0" smtClean="0"/>
          </a:p>
          <a:p>
            <a:pPr marL="514350" indent="-514350">
              <a:buFont typeface="Arial" charset="0"/>
              <a:buNone/>
              <a:defRPr/>
            </a:pPr>
            <a:r>
              <a:rPr lang="id-ID" sz="1600" b="1" dirty="0" smtClean="0"/>
              <a:t>Catatan:</a:t>
            </a:r>
          </a:p>
          <a:p>
            <a:pPr marL="0" indent="0">
              <a:buFont typeface="Wingdings" pitchFamily="2" charset="2"/>
              <a:buNone/>
              <a:defRPr/>
            </a:pPr>
            <a:r>
              <a:rPr lang="id-ID" sz="1600" b="1" dirty="0" smtClean="0"/>
              <a:t>Bendahara Satker BLU juga berkewajiban menyampaikan LPJ dikarenakan rencana kerja dan anggaran serta laporan keuangan dan kinerja BLU disusun dan disajikan sebagai bagian yang tidak terpisahkan dari rencana kerja dan anggaran serta laporan keuangan dan kinerja K/L. </a:t>
            </a:r>
          </a:p>
          <a:p>
            <a:pPr marL="0" indent="0">
              <a:buFont typeface="Wingdings" pitchFamily="2" charset="2"/>
              <a:buNone/>
              <a:defRPr/>
            </a:pPr>
            <a:endParaRPr lang="id-ID" sz="1600" b="1" dirty="0" smtClean="0"/>
          </a:p>
        </p:txBody>
      </p:sp>
      <p:sp>
        <p:nvSpPr>
          <p:cNvPr id="9" name="Slide Number Placeholder 8"/>
          <p:cNvSpPr>
            <a:spLocks noGrp="1"/>
          </p:cNvSpPr>
          <p:nvPr>
            <p:ph type="sldNum" sz="quarter" idx="12"/>
          </p:nvPr>
        </p:nvSpPr>
        <p:spPr>
          <a:xfrm>
            <a:off x="457200" y="6356350"/>
            <a:ext cx="2133600" cy="365125"/>
          </a:xfrm>
        </p:spPr>
        <p:txBody>
          <a:bodyPr/>
          <a:lstStyle/>
          <a:p>
            <a:pPr algn="l">
              <a:defRPr/>
            </a:pPr>
            <a:fld id="{8A16280C-C058-4EAF-BA60-C2D221428ED8}" type="slidenum">
              <a:rPr lang="en-US" smtClean="0"/>
              <a:pPr algn="l">
                <a:defRPr/>
              </a:pPr>
              <a:t>133</a:t>
            </a:fld>
            <a:endParaRPr lang="en-US" dirty="0"/>
          </a:p>
        </p:txBody>
      </p:sp>
      <p:sp>
        <p:nvSpPr>
          <p:cNvPr id="66566" name="Rectangle 6"/>
          <p:cNvSpPr>
            <a:spLocks noChangeArrowheads="1"/>
          </p:cNvSpPr>
          <p:nvPr/>
        </p:nvSpPr>
        <p:spPr bwMode="auto">
          <a:xfrm>
            <a:off x="704850" y="5187950"/>
            <a:ext cx="7848600" cy="584200"/>
          </a:xfrm>
          <a:prstGeom prst="rect">
            <a:avLst/>
          </a:prstGeom>
          <a:noFill/>
          <a:ln w="9525">
            <a:noFill/>
            <a:miter lim="800000"/>
            <a:headEnd/>
            <a:tailEnd/>
          </a:ln>
        </p:spPr>
        <p:txBody>
          <a:bodyPr>
            <a:spAutoFit/>
          </a:bodyPr>
          <a:lstStyle/>
          <a:p>
            <a:pPr marL="180975"/>
            <a:r>
              <a:rPr lang="id-ID" sz="1600" b="1"/>
              <a:t>Ada 3 nomenklatur Bendahara, yaitu Bendahara Penerimaan, Bendahara </a:t>
            </a:r>
          </a:p>
          <a:p>
            <a:pPr marL="180975"/>
            <a:r>
              <a:rPr lang="id-ID" sz="1600" b="1"/>
              <a:t>Pengeluaran, dan Bendahara Pengeluaran Pembantu (BPP).</a:t>
            </a:r>
          </a:p>
        </p:txBody>
      </p:sp>
    </p:spTree>
    <p:extLst>
      <p:ext uri="{BB962C8B-B14F-4D97-AF65-F5344CB8AC3E}">
        <p14:creationId xmlns:p14="http://schemas.microsoft.com/office/powerpoint/2010/main" xmlns="" val="902527166"/>
      </p:ext>
    </p:extLst>
  </p:cSld>
  <p:clrMapOvr>
    <a:masterClrMapping/>
  </p:clrMapOvr>
  <p:transition spd="med"/>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1" descr="image1.png"/>
          <p:cNvPicPr>
            <a:picLocks noChangeAspect="1"/>
          </p:cNvPicPr>
          <p:nvPr/>
        </p:nvPicPr>
        <p:blipFill>
          <a:blip r:embed="rId3" cstate="print"/>
          <a:srcRect/>
          <a:stretch>
            <a:fillRect/>
          </a:stretch>
        </p:blipFill>
        <p:spPr bwMode="auto">
          <a:xfrm>
            <a:off x="0" y="0"/>
            <a:ext cx="9144000" cy="1065213"/>
          </a:xfrm>
          <a:prstGeom prst="rect">
            <a:avLst/>
          </a:prstGeom>
          <a:noFill/>
          <a:ln w="12700">
            <a:noFill/>
            <a:miter lim="0"/>
            <a:headEnd/>
            <a:tailEnd/>
          </a:ln>
        </p:spPr>
      </p:pic>
      <p:sp>
        <p:nvSpPr>
          <p:cNvPr id="67587" name="Rectangle 2"/>
          <p:cNvSpPr>
            <a:spLocks/>
          </p:cNvSpPr>
          <p:nvPr/>
        </p:nvSpPr>
        <p:spPr bwMode="auto">
          <a:xfrm>
            <a:off x="0" y="990600"/>
            <a:ext cx="9144000" cy="120650"/>
          </a:xfrm>
          <a:prstGeom prst="rect">
            <a:avLst/>
          </a:prstGeom>
          <a:gradFill rotWithShape="0">
            <a:gsLst>
              <a:gs pos="0">
                <a:srgbClr val="ECCE4C"/>
              </a:gs>
              <a:gs pos="50000">
                <a:srgbClr val="FAF2C5"/>
              </a:gs>
              <a:gs pos="100000">
                <a:srgbClr val="ECCE4C"/>
              </a:gs>
            </a:gsLst>
            <a:lin ang="0"/>
          </a:gradFill>
          <a:ln w="9525">
            <a:noFill/>
            <a:round/>
            <a:headEnd/>
            <a:tailEnd/>
          </a:ln>
        </p:spPr>
        <p:txBody>
          <a:bodyPr lIns="50798" tIns="50798" rIns="50798" bIns="50798" anchor="ctr"/>
          <a:lstStyle/>
          <a:p>
            <a:endParaRPr lang="id-ID"/>
          </a:p>
        </p:txBody>
      </p:sp>
      <p:sp>
        <p:nvSpPr>
          <p:cNvPr id="67588" name="Rectangle 3"/>
          <p:cNvSpPr>
            <a:spLocks noGrp="1" noChangeArrowheads="1"/>
          </p:cNvSpPr>
          <p:nvPr>
            <p:ph type="title"/>
          </p:nvPr>
        </p:nvSpPr>
        <p:spPr>
          <a:xfrm>
            <a:off x="381000" y="260350"/>
            <a:ext cx="8456613" cy="531813"/>
          </a:xfrm>
        </p:spPr>
        <p:txBody>
          <a:bodyPr lIns="88896" tIns="50798" rIns="88896" bIns="50798">
            <a:normAutofit fontScale="90000"/>
          </a:bodyPr>
          <a:lstStyle/>
          <a:p>
            <a:pPr defTabSz="912813"/>
            <a:r>
              <a:rPr lang="en-US" sz="3600" smtClean="0">
                <a:solidFill>
                  <a:srgbClr val="FFFFFF"/>
                </a:solidFill>
                <a:latin typeface="Times New Roman" pitchFamily="18" charset="0"/>
                <a:cs typeface="Times New Roman" pitchFamily="18" charset="0"/>
                <a:sym typeface="Times New Roman" pitchFamily="18" charset="0"/>
              </a:rPr>
              <a:t>BATASAN TANGGUNG JAWAB </a:t>
            </a:r>
            <a:r>
              <a:rPr lang="id-ID" sz="3600" smtClean="0">
                <a:solidFill>
                  <a:srgbClr val="FFFFFF"/>
                </a:solidFill>
                <a:latin typeface="Times New Roman" pitchFamily="18" charset="0"/>
                <a:cs typeface="Times New Roman" pitchFamily="18" charset="0"/>
                <a:sym typeface="Times New Roman" pitchFamily="18" charset="0"/>
              </a:rPr>
              <a:t>BENDAHARA</a:t>
            </a:r>
            <a:endParaRPr lang="en-US" sz="3600" smtClean="0"/>
          </a:p>
        </p:txBody>
      </p:sp>
      <p:sp>
        <p:nvSpPr>
          <p:cNvPr id="9" name="Slide Number Placeholder 8"/>
          <p:cNvSpPr>
            <a:spLocks noGrp="1"/>
          </p:cNvSpPr>
          <p:nvPr>
            <p:ph type="sldNum" sz="quarter" idx="12"/>
          </p:nvPr>
        </p:nvSpPr>
        <p:spPr>
          <a:xfrm>
            <a:off x="457200" y="6356350"/>
            <a:ext cx="2133600" cy="365125"/>
          </a:xfrm>
        </p:spPr>
        <p:txBody>
          <a:bodyPr/>
          <a:lstStyle/>
          <a:p>
            <a:pPr algn="l">
              <a:defRPr/>
            </a:pPr>
            <a:fld id="{01E331F3-8BD2-4B11-991E-9933850A2BA9}" type="slidenum">
              <a:rPr lang="en-US" smtClean="0"/>
              <a:pPr algn="l">
                <a:defRPr/>
              </a:pPr>
              <a:t>134</a:t>
            </a:fld>
            <a:endParaRPr lang="en-US" dirty="0"/>
          </a:p>
        </p:txBody>
      </p:sp>
      <p:sp>
        <p:nvSpPr>
          <p:cNvPr id="67590" name="Rectangle 7"/>
          <p:cNvSpPr>
            <a:spLocks noChangeArrowheads="1"/>
          </p:cNvSpPr>
          <p:nvPr/>
        </p:nvSpPr>
        <p:spPr bwMode="auto">
          <a:xfrm>
            <a:off x="755650" y="1341438"/>
            <a:ext cx="8064500" cy="4030662"/>
          </a:xfrm>
          <a:prstGeom prst="rect">
            <a:avLst/>
          </a:prstGeom>
          <a:noFill/>
          <a:ln w="9525">
            <a:noFill/>
            <a:miter lim="800000"/>
            <a:headEnd/>
            <a:tailEnd/>
          </a:ln>
        </p:spPr>
        <p:txBody>
          <a:bodyPr>
            <a:spAutoFit/>
          </a:bodyPr>
          <a:lstStyle/>
          <a:p>
            <a:pPr marL="514350" indent="-514350">
              <a:buFont typeface="Arial" pitchFamily="34" charset="0"/>
              <a:buAutoNum type="arabicPeriod"/>
            </a:pPr>
            <a:r>
              <a:rPr lang="id-ID" sz="3200"/>
              <a:t>Bendahara Penerimaan dan Bendahara Pengeluaran secara fungsional bertanggung jawab kepada Kuasa BUN, secara pribadi bertanggung jawab atas seluruh uang/surat berharga yang dikelolanya.</a:t>
            </a:r>
          </a:p>
          <a:p>
            <a:pPr marL="514350" indent="-514350">
              <a:buFont typeface="Arial" pitchFamily="34" charset="0"/>
              <a:buAutoNum type="arabicPeriod"/>
            </a:pPr>
            <a:r>
              <a:rPr lang="id-ID" sz="3200"/>
              <a:t>BPP bertanggung jawab secara pribadi atas uang yang dikelolanya dan menyampaikan LPJ kepada Bendahara Pengeluaran.</a:t>
            </a:r>
          </a:p>
        </p:txBody>
      </p:sp>
    </p:spTree>
    <p:extLst>
      <p:ext uri="{BB962C8B-B14F-4D97-AF65-F5344CB8AC3E}">
        <p14:creationId xmlns:p14="http://schemas.microsoft.com/office/powerpoint/2010/main" xmlns="" val="4214536459"/>
      </p:ext>
    </p:extLst>
  </p:cSld>
  <p:clrMapOvr>
    <a:masterClrMapping/>
  </p:clrMapOvr>
  <p:transition spd="med"/>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0" y="0"/>
            <a:ext cx="9144000" cy="1341438"/>
          </a:xfrm>
          <a:solidFill>
            <a:schemeClr val="accent5">
              <a:lumMod val="40000"/>
              <a:lumOff val="60000"/>
            </a:schemeClr>
          </a:solidFill>
        </p:spPr>
        <p:txBody>
          <a:bodyPr/>
          <a:lstStyle/>
          <a:p>
            <a:pPr>
              <a:defRPr/>
            </a:pPr>
            <a:r>
              <a:rPr lang="id-ID" dirty="0" smtClean="0"/>
              <a:t>Batasan Tanggung Jawab Bendahara</a:t>
            </a:r>
          </a:p>
        </p:txBody>
      </p:sp>
      <p:graphicFrame>
        <p:nvGraphicFramePr>
          <p:cNvPr id="5" name="Content Placeholder 4"/>
          <p:cNvGraphicFramePr>
            <a:graphicFrameLocks noGrp="1"/>
          </p:cNvGraphicFramePr>
          <p:nvPr>
            <p:ph idx="1"/>
          </p:nvPr>
        </p:nvGraphicFramePr>
        <p:xfrm>
          <a:off x="323528" y="1484784"/>
          <a:ext cx="8305800" cy="3912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Slide Number Placeholder 9"/>
          <p:cNvSpPr>
            <a:spLocks noGrp="1"/>
          </p:cNvSpPr>
          <p:nvPr>
            <p:ph type="sldNum" sz="quarter" idx="12"/>
          </p:nvPr>
        </p:nvSpPr>
        <p:spPr>
          <a:xfrm>
            <a:off x="457200" y="6356350"/>
            <a:ext cx="2133600" cy="365125"/>
          </a:xfrm>
        </p:spPr>
        <p:txBody>
          <a:bodyPr/>
          <a:lstStyle/>
          <a:p>
            <a:pPr algn="l">
              <a:defRPr/>
            </a:pPr>
            <a:fld id="{34501279-E59E-4089-A721-D06FA33F68F9}" type="slidenum">
              <a:rPr lang="en-US" smtClean="0"/>
              <a:pPr algn="l">
                <a:defRPr/>
              </a:pPr>
              <a:t>135</a:t>
            </a:fld>
            <a:endParaRPr lang="en-US" dirty="0"/>
          </a:p>
        </p:txBody>
      </p:sp>
      <p:sp>
        <p:nvSpPr>
          <p:cNvPr id="68612" name="TextBox 5"/>
          <p:cNvSpPr txBox="1">
            <a:spLocks noChangeArrowheads="1"/>
          </p:cNvSpPr>
          <p:nvPr/>
        </p:nvSpPr>
        <p:spPr bwMode="auto">
          <a:xfrm>
            <a:off x="2438400" y="4495800"/>
            <a:ext cx="762000" cy="369888"/>
          </a:xfrm>
          <a:prstGeom prst="rect">
            <a:avLst/>
          </a:prstGeom>
          <a:noFill/>
          <a:ln w="9525">
            <a:noFill/>
            <a:miter lim="800000"/>
            <a:headEnd/>
            <a:tailEnd/>
          </a:ln>
        </p:spPr>
        <p:txBody>
          <a:bodyPr>
            <a:spAutoFit/>
          </a:bodyPr>
          <a:lstStyle/>
          <a:p>
            <a:r>
              <a:rPr lang="id-ID"/>
              <a:t>LPJ</a:t>
            </a:r>
          </a:p>
        </p:txBody>
      </p:sp>
      <p:sp>
        <p:nvSpPr>
          <p:cNvPr id="68613" name="TextBox 6"/>
          <p:cNvSpPr txBox="1">
            <a:spLocks noChangeArrowheads="1"/>
          </p:cNvSpPr>
          <p:nvPr/>
        </p:nvSpPr>
        <p:spPr bwMode="auto">
          <a:xfrm>
            <a:off x="5410200" y="4572000"/>
            <a:ext cx="762000" cy="369888"/>
          </a:xfrm>
          <a:prstGeom prst="rect">
            <a:avLst/>
          </a:prstGeom>
          <a:noFill/>
          <a:ln w="9525">
            <a:noFill/>
            <a:miter lim="800000"/>
            <a:headEnd/>
            <a:tailEnd/>
          </a:ln>
        </p:spPr>
        <p:txBody>
          <a:bodyPr>
            <a:spAutoFit/>
          </a:bodyPr>
          <a:lstStyle/>
          <a:p>
            <a:r>
              <a:rPr lang="id-ID"/>
              <a:t>LPJ</a:t>
            </a:r>
          </a:p>
        </p:txBody>
      </p:sp>
      <p:sp>
        <p:nvSpPr>
          <p:cNvPr id="68614" name="TextBox 7"/>
          <p:cNvSpPr txBox="1">
            <a:spLocks noChangeArrowheads="1"/>
          </p:cNvSpPr>
          <p:nvPr/>
        </p:nvSpPr>
        <p:spPr bwMode="auto">
          <a:xfrm>
            <a:off x="5410200" y="2895600"/>
            <a:ext cx="762000" cy="369888"/>
          </a:xfrm>
          <a:prstGeom prst="rect">
            <a:avLst/>
          </a:prstGeom>
          <a:noFill/>
          <a:ln w="9525">
            <a:noFill/>
            <a:miter lim="800000"/>
            <a:headEnd/>
            <a:tailEnd/>
          </a:ln>
        </p:spPr>
        <p:txBody>
          <a:bodyPr>
            <a:spAutoFit/>
          </a:bodyPr>
          <a:lstStyle/>
          <a:p>
            <a:r>
              <a:rPr lang="id-ID"/>
              <a:t>LPJ</a:t>
            </a:r>
          </a:p>
        </p:txBody>
      </p:sp>
      <p:sp>
        <p:nvSpPr>
          <p:cNvPr id="68615" name="TextBox 8"/>
          <p:cNvSpPr txBox="1">
            <a:spLocks noChangeArrowheads="1"/>
          </p:cNvSpPr>
          <p:nvPr/>
        </p:nvSpPr>
        <p:spPr bwMode="auto">
          <a:xfrm>
            <a:off x="381000" y="5265738"/>
            <a:ext cx="8077200" cy="830262"/>
          </a:xfrm>
          <a:prstGeom prst="rect">
            <a:avLst/>
          </a:prstGeom>
          <a:noFill/>
          <a:ln w="9525">
            <a:noFill/>
            <a:miter lim="800000"/>
            <a:headEnd/>
            <a:tailEnd/>
          </a:ln>
        </p:spPr>
        <p:txBody>
          <a:bodyPr>
            <a:spAutoFit/>
          </a:bodyPr>
          <a:lstStyle/>
          <a:p>
            <a:pPr>
              <a:buFontTx/>
              <a:buChar char="-"/>
            </a:pPr>
            <a:r>
              <a:rPr lang="id-ID">
                <a:latin typeface="Arial Narrow" pitchFamily="34" charset="0"/>
              </a:rPr>
              <a:t> Secara fungsional bendahara bertanggung jawab kpd Kuasa BUN</a:t>
            </a:r>
          </a:p>
          <a:p>
            <a:pPr>
              <a:buFontTx/>
              <a:buChar char="-"/>
            </a:pPr>
            <a:r>
              <a:rPr lang="id-ID">
                <a:latin typeface="Arial Narrow" pitchFamily="34" charset="0"/>
              </a:rPr>
              <a:t> Secara pribadi bertanggungjawab atas seluruh uang/surat berharga yang dikelolanya.</a:t>
            </a:r>
          </a:p>
          <a:p>
            <a:endParaRPr lang="id-ID" sz="1200"/>
          </a:p>
        </p:txBody>
      </p:sp>
    </p:spTree>
    <p:extLst>
      <p:ext uri="{BB962C8B-B14F-4D97-AF65-F5344CB8AC3E}">
        <p14:creationId xmlns:p14="http://schemas.microsoft.com/office/powerpoint/2010/main" xmlns="" val="109208216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19100" y="5206165"/>
            <a:ext cx="8305800" cy="849951"/>
            <a:chOff x="0" y="4406064"/>
            <a:chExt cx="8305800" cy="849951"/>
          </a:xfrm>
        </p:grpSpPr>
        <p:sp>
          <p:nvSpPr>
            <p:cNvPr id="37" name="Rectangle 36"/>
            <p:cNvSpPr/>
            <p:nvPr/>
          </p:nvSpPr>
          <p:spPr>
            <a:xfrm>
              <a:off x="0" y="4406064"/>
              <a:ext cx="8305800" cy="849951"/>
            </a:xfrm>
            <a:prstGeom prst="rect">
              <a:avLst/>
            </a:prstGeom>
            <a:solidFill>
              <a:srgbClr val="FFCC6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8" name="Rectangle 37"/>
            <p:cNvSpPr/>
            <p:nvPr/>
          </p:nvSpPr>
          <p:spPr>
            <a:xfrm>
              <a:off x="0" y="4406064"/>
              <a:ext cx="8305800" cy="8499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id-ID" sz="1500" kern="1200" dirty="0" smtClean="0">
                  <a:solidFill>
                    <a:srgbClr val="000099"/>
                  </a:solidFill>
                </a:rPr>
                <a:t>Jika tidak ada perubahan </a:t>
              </a:r>
              <a:r>
                <a:rPr lang="en-US" sz="1500" kern="1200" dirty="0" err="1" smtClean="0">
                  <a:solidFill>
                    <a:srgbClr val="000099"/>
                  </a:solidFill>
                </a:rPr>
                <a:t>Bendahara</a:t>
              </a:r>
              <a:r>
                <a:rPr lang="id-ID" sz="1500" kern="1200" dirty="0" smtClean="0">
                  <a:solidFill>
                    <a:srgbClr val="000099"/>
                  </a:solidFill>
                </a:rPr>
                <a:t> Penerimaan/Bendahara Pengeluaran/BPP pada saat pergantian periode tahun anggaran, Bendahara Penerimaan/Bendahara Pengeluaran/BPP tahun anggaran yang lalu masih tetap berlaku</a:t>
              </a:r>
              <a:endParaRPr lang="id-ID" sz="1500" kern="1200" dirty="0">
                <a:solidFill>
                  <a:srgbClr val="000099"/>
                </a:solidFill>
              </a:endParaRPr>
            </a:p>
          </p:txBody>
        </p:sp>
      </p:grpSp>
      <p:grpSp>
        <p:nvGrpSpPr>
          <p:cNvPr id="7" name="Group 6"/>
          <p:cNvGrpSpPr/>
          <p:nvPr/>
        </p:nvGrpSpPr>
        <p:grpSpPr>
          <a:xfrm>
            <a:off x="419100" y="3360657"/>
            <a:ext cx="8305800" cy="1863684"/>
            <a:chOff x="0" y="2560556"/>
            <a:chExt cx="8305800" cy="1863684"/>
          </a:xfrm>
        </p:grpSpPr>
        <p:sp>
          <p:nvSpPr>
            <p:cNvPr id="35" name="Up Arrow Callout 34"/>
            <p:cNvSpPr/>
            <p:nvPr/>
          </p:nvSpPr>
          <p:spPr>
            <a:xfrm rot="10800000">
              <a:off x="0" y="2560556"/>
              <a:ext cx="8305800" cy="1863684"/>
            </a:xfrm>
            <a:prstGeom prst="upArrowCallou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6" name="Up Arrow Callout 6"/>
            <p:cNvSpPr/>
            <p:nvPr/>
          </p:nvSpPr>
          <p:spPr>
            <a:xfrm>
              <a:off x="0" y="2560556"/>
              <a:ext cx="8305800" cy="65415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id-ID" sz="2400" b="0" kern="1200" dirty="0" smtClean="0">
                  <a:solidFill>
                    <a:schemeClr val="accent3">
                      <a:lumMod val="95000"/>
                    </a:schemeClr>
                  </a:solidFill>
                  <a:effectLst/>
                  <a:latin typeface="AR CENA" pitchFamily="2" charset="0"/>
                </a:rPr>
                <a:t>Pengangkatan harus:</a:t>
              </a:r>
              <a:endParaRPr lang="id-ID" sz="2400" b="0" kern="1200" dirty="0">
                <a:solidFill>
                  <a:schemeClr val="accent3">
                    <a:lumMod val="95000"/>
                  </a:schemeClr>
                </a:solidFill>
                <a:effectLst/>
                <a:latin typeface="AR CENA" pitchFamily="2" charset="0"/>
              </a:endParaRPr>
            </a:p>
          </p:txBody>
        </p:sp>
      </p:grpSp>
      <p:grpSp>
        <p:nvGrpSpPr>
          <p:cNvPr id="8" name="Group 7"/>
          <p:cNvGrpSpPr/>
          <p:nvPr/>
        </p:nvGrpSpPr>
        <p:grpSpPr>
          <a:xfrm>
            <a:off x="419100" y="3964268"/>
            <a:ext cx="2076449" cy="658325"/>
            <a:chOff x="0" y="3164167"/>
            <a:chExt cx="2076449" cy="658325"/>
          </a:xfrm>
        </p:grpSpPr>
        <p:sp>
          <p:nvSpPr>
            <p:cNvPr id="33" name="Rectangle 32"/>
            <p:cNvSpPr/>
            <p:nvPr/>
          </p:nvSpPr>
          <p:spPr>
            <a:xfrm>
              <a:off x="0" y="3164167"/>
              <a:ext cx="2076449" cy="658325"/>
            </a:xfrm>
            <a:prstGeom prst="rect">
              <a:avLst/>
            </a:prstGeom>
            <a:solidFill>
              <a:schemeClr val="accent2">
                <a:lumMod val="60000"/>
                <a:lumOff val="4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4" name="Rectangle 33"/>
            <p:cNvSpPr/>
            <p:nvPr/>
          </p:nvSpPr>
          <p:spPr>
            <a:xfrm>
              <a:off x="0" y="3164167"/>
              <a:ext cx="2076449" cy="65832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id-ID" sz="1400" kern="1200" dirty="0" smtClean="0"/>
                <a:t>Memenuhi persyaratan yang ditetapkan BUN</a:t>
              </a:r>
              <a:endParaRPr lang="id-ID" sz="1400" kern="1200" dirty="0"/>
            </a:p>
          </p:txBody>
        </p:sp>
      </p:grpSp>
      <p:grpSp>
        <p:nvGrpSpPr>
          <p:cNvPr id="9" name="Group 8"/>
          <p:cNvGrpSpPr/>
          <p:nvPr/>
        </p:nvGrpSpPr>
        <p:grpSpPr>
          <a:xfrm>
            <a:off x="2495550" y="3964268"/>
            <a:ext cx="2076449" cy="658325"/>
            <a:chOff x="2076450" y="3164167"/>
            <a:chExt cx="2076449" cy="658325"/>
          </a:xfrm>
        </p:grpSpPr>
        <p:sp>
          <p:nvSpPr>
            <p:cNvPr id="31" name="Rectangle 30"/>
            <p:cNvSpPr/>
            <p:nvPr/>
          </p:nvSpPr>
          <p:spPr>
            <a:xfrm>
              <a:off x="2076450" y="3164167"/>
              <a:ext cx="2076449" cy="658325"/>
            </a:xfrm>
            <a:prstGeom prst="rect">
              <a:avLst/>
            </a:prstGeom>
            <a:solidFill>
              <a:srgbClr val="FFC000"/>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2" name="Rectangle 31"/>
            <p:cNvSpPr/>
            <p:nvPr/>
          </p:nvSpPr>
          <p:spPr>
            <a:xfrm>
              <a:off x="2076450" y="3164167"/>
              <a:ext cx="2076449" cy="65832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8232" tIns="13970" rIns="78232" bIns="13970" numCol="1" spcCol="1270" anchor="ctr" anchorCtr="0">
              <a:noAutofit/>
            </a:bodyPr>
            <a:lstStyle/>
            <a:p>
              <a:pPr lvl="0" algn="ctr" defTabSz="488950">
                <a:lnSpc>
                  <a:spcPct val="90000"/>
                </a:lnSpc>
                <a:spcBef>
                  <a:spcPct val="0"/>
                </a:spcBef>
                <a:spcAft>
                  <a:spcPct val="35000"/>
                </a:spcAft>
              </a:pPr>
              <a:r>
                <a:rPr lang="id-ID" sz="1100" kern="1200" dirty="0" smtClean="0"/>
                <a:t>Bendahara Penerimaan dan/atau Pengeluaran tidak boleh dirangkap oleh KPA, PPSPM, PPK dan Kuasa BUN</a:t>
              </a:r>
              <a:endParaRPr lang="id-ID" sz="1100" kern="1200" dirty="0"/>
            </a:p>
          </p:txBody>
        </p:sp>
      </p:grpSp>
      <p:grpSp>
        <p:nvGrpSpPr>
          <p:cNvPr id="10" name="Group 9"/>
          <p:cNvGrpSpPr/>
          <p:nvPr/>
        </p:nvGrpSpPr>
        <p:grpSpPr>
          <a:xfrm>
            <a:off x="4572000" y="3964268"/>
            <a:ext cx="2076449" cy="658325"/>
            <a:chOff x="4152900" y="3164167"/>
            <a:chExt cx="2076449" cy="658325"/>
          </a:xfrm>
        </p:grpSpPr>
        <p:sp>
          <p:nvSpPr>
            <p:cNvPr id="29" name="Rectangle 28"/>
            <p:cNvSpPr/>
            <p:nvPr/>
          </p:nvSpPr>
          <p:spPr>
            <a:xfrm>
              <a:off x="4152900" y="3164167"/>
              <a:ext cx="2076449" cy="658325"/>
            </a:xfrm>
            <a:prstGeom prst="rect">
              <a:avLst/>
            </a:prstGeom>
            <a:solidFill>
              <a:srgbClr val="92D050"/>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0" name="Rectangle 29"/>
            <p:cNvSpPr/>
            <p:nvPr/>
          </p:nvSpPr>
          <p:spPr>
            <a:xfrm>
              <a:off x="4152900" y="3164167"/>
              <a:ext cx="2076449" cy="65832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5344" tIns="15240" rIns="85344" bIns="15240" numCol="1" spcCol="1270" anchor="ctr" anchorCtr="0">
              <a:noAutofit/>
            </a:bodyPr>
            <a:lstStyle/>
            <a:p>
              <a:pPr lvl="0" algn="ctr" defTabSz="533400">
                <a:lnSpc>
                  <a:spcPct val="90000"/>
                </a:lnSpc>
                <a:spcBef>
                  <a:spcPct val="0"/>
                </a:spcBef>
                <a:spcAft>
                  <a:spcPct val="35000"/>
                </a:spcAft>
              </a:pPr>
              <a:r>
                <a:rPr lang="id-ID" sz="1200" kern="1200" dirty="0" smtClean="0"/>
                <a:t>Bendahara Penerimaan dan Bendahara Pengeluaran/BPP  tidak boleh saling merangkap</a:t>
              </a:r>
              <a:endParaRPr lang="id-ID" sz="1200" kern="1200" dirty="0"/>
            </a:p>
          </p:txBody>
        </p:sp>
      </p:grpSp>
      <p:grpSp>
        <p:nvGrpSpPr>
          <p:cNvPr id="11" name="Group 10"/>
          <p:cNvGrpSpPr/>
          <p:nvPr/>
        </p:nvGrpSpPr>
        <p:grpSpPr>
          <a:xfrm>
            <a:off x="6648449" y="3964268"/>
            <a:ext cx="2076449" cy="658325"/>
            <a:chOff x="6229349" y="3164167"/>
            <a:chExt cx="2076449" cy="658325"/>
          </a:xfrm>
        </p:grpSpPr>
        <p:sp>
          <p:nvSpPr>
            <p:cNvPr id="27" name="Rectangle 26"/>
            <p:cNvSpPr/>
            <p:nvPr/>
          </p:nvSpPr>
          <p:spPr>
            <a:xfrm>
              <a:off x="6229349" y="3164167"/>
              <a:ext cx="2076449" cy="658325"/>
            </a:xfrm>
            <a:prstGeom prst="rect">
              <a:avLst/>
            </a:prstGeom>
            <a:solidFill>
              <a:srgbClr val="00B0F0"/>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8" name="Rectangle 27"/>
            <p:cNvSpPr/>
            <p:nvPr/>
          </p:nvSpPr>
          <p:spPr>
            <a:xfrm>
              <a:off x="6229349" y="3164167"/>
              <a:ext cx="2076449" cy="65832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5344" tIns="15240" rIns="85344" bIns="15240" numCol="1" spcCol="1270" anchor="ctr" anchorCtr="0">
              <a:noAutofit/>
            </a:bodyPr>
            <a:lstStyle/>
            <a:p>
              <a:pPr lvl="0" algn="ctr" defTabSz="533400">
                <a:lnSpc>
                  <a:spcPct val="90000"/>
                </a:lnSpc>
                <a:spcBef>
                  <a:spcPct val="0"/>
                </a:spcBef>
                <a:spcAft>
                  <a:spcPct val="35000"/>
                </a:spcAft>
              </a:pPr>
              <a:r>
                <a:rPr lang="id-ID" sz="1200" kern="1200" dirty="0" smtClean="0"/>
                <a:t>Karena keterbatasan SDM boleh dirangkap seizin Kuasa BUN</a:t>
              </a:r>
              <a:endParaRPr lang="id-ID" sz="1200" kern="1200" dirty="0"/>
            </a:p>
          </p:txBody>
        </p:sp>
      </p:grpSp>
      <p:grpSp>
        <p:nvGrpSpPr>
          <p:cNvPr id="12" name="Group 11"/>
          <p:cNvGrpSpPr/>
          <p:nvPr/>
        </p:nvGrpSpPr>
        <p:grpSpPr>
          <a:xfrm>
            <a:off x="419100" y="2408804"/>
            <a:ext cx="8305800" cy="970029"/>
            <a:chOff x="0" y="1608703"/>
            <a:chExt cx="8305800" cy="970029"/>
          </a:xfrm>
        </p:grpSpPr>
        <p:sp>
          <p:nvSpPr>
            <p:cNvPr id="25" name="Up Arrow Callout 24"/>
            <p:cNvSpPr/>
            <p:nvPr/>
          </p:nvSpPr>
          <p:spPr>
            <a:xfrm rot="10800000">
              <a:off x="0" y="1608703"/>
              <a:ext cx="8305800" cy="970029"/>
            </a:xfrm>
            <a:prstGeom prst="upArrowCallout">
              <a:avLst/>
            </a:prstGeom>
            <a:solidFill>
              <a:srgbClr val="1DA35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6" name="Up Arrow Callout 16"/>
            <p:cNvSpPr/>
            <p:nvPr/>
          </p:nvSpPr>
          <p:spPr>
            <a:xfrm rot="21600000">
              <a:off x="0" y="1608703"/>
              <a:ext cx="8305800" cy="6302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id-ID" sz="1800" b="1" kern="1200" dirty="0" smtClean="0">
                  <a:solidFill>
                    <a:srgbClr val="FFFF66"/>
                  </a:solidFill>
                </a:rPr>
                <a:t>Kepala Kantor/Satker</a:t>
              </a:r>
              <a:endParaRPr lang="id-ID" sz="1800" b="1" kern="1200" dirty="0">
                <a:solidFill>
                  <a:srgbClr val="FFFF66"/>
                </a:solidFill>
              </a:endParaRPr>
            </a:p>
          </p:txBody>
        </p:sp>
      </p:grpSp>
      <p:grpSp>
        <p:nvGrpSpPr>
          <p:cNvPr id="13" name="Group 12"/>
          <p:cNvGrpSpPr/>
          <p:nvPr/>
        </p:nvGrpSpPr>
        <p:grpSpPr>
          <a:xfrm>
            <a:off x="419100" y="801884"/>
            <a:ext cx="8305800" cy="1625095"/>
            <a:chOff x="0" y="1783"/>
            <a:chExt cx="8305800" cy="1625095"/>
          </a:xfrm>
        </p:grpSpPr>
        <p:sp>
          <p:nvSpPr>
            <p:cNvPr id="23" name="Up Arrow Callout 22"/>
            <p:cNvSpPr/>
            <p:nvPr/>
          </p:nvSpPr>
          <p:spPr>
            <a:xfrm rot="10800000">
              <a:off x="0" y="1783"/>
              <a:ext cx="8305800" cy="1625095"/>
            </a:xfrm>
            <a:prstGeom prst="upArrowCallou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Up Arrow Callout 18"/>
            <p:cNvSpPr/>
            <p:nvPr/>
          </p:nvSpPr>
          <p:spPr>
            <a:xfrm>
              <a:off x="0" y="1783"/>
              <a:ext cx="8305800" cy="57040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id-ID" sz="1600" b="1" kern="1200" dirty="0" smtClean="0"/>
                <a:t>Menteri/Pimpinan Lembaga berwenang mengangkat:</a:t>
              </a:r>
              <a:endParaRPr lang="id-ID" sz="1600" b="1" kern="1200" dirty="0"/>
            </a:p>
          </p:txBody>
        </p:sp>
      </p:grpSp>
      <p:grpSp>
        <p:nvGrpSpPr>
          <p:cNvPr id="14" name="Group 13"/>
          <p:cNvGrpSpPr/>
          <p:nvPr/>
        </p:nvGrpSpPr>
        <p:grpSpPr>
          <a:xfrm>
            <a:off x="423155" y="1336743"/>
            <a:ext cx="2765896" cy="557241"/>
            <a:chOff x="4055" y="536642"/>
            <a:chExt cx="2765896" cy="557241"/>
          </a:xfrm>
        </p:grpSpPr>
        <p:sp>
          <p:nvSpPr>
            <p:cNvPr id="21" name="Rectangle 20"/>
            <p:cNvSpPr/>
            <p:nvPr/>
          </p:nvSpPr>
          <p:spPr>
            <a:xfrm>
              <a:off x="4055" y="536642"/>
              <a:ext cx="2765896" cy="557241"/>
            </a:xfrm>
            <a:prstGeom prst="rect">
              <a:avLst/>
            </a:prstGeom>
            <a:solidFill>
              <a:schemeClr val="accent2">
                <a:lumMod val="20000"/>
                <a:lumOff val="80000"/>
                <a:alpha val="9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2" name="Rectangle 21"/>
            <p:cNvSpPr/>
            <p:nvPr/>
          </p:nvSpPr>
          <p:spPr>
            <a:xfrm>
              <a:off x="4055" y="536642"/>
              <a:ext cx="2765896" cy="55724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id-ID" sz="1400" kern="1200" dirty="0" smtClean="0"/>
                <a:t>Bendahara Penerimaan dan/ Pengeluaran</a:t>
              </a:r>
              <a:endParaRPr lang="id-ID" sz="1400" kern="1200" dirty="0"/>
            </a:p>
          </p:txBody>
        </p:sp>
      </p:grpSp>
      <p:grpSp>
        <p:nvGrpSpPr>
          <p:cNvPr id="15" name="Group 14"/>
          <p:cNvGrpSpPr/>
          <p:nvPr/>
        </p:nvGrpSpPr>
        <p:grpSpPr>
          <a:xfrm>
            <a:off x="3189051" y="1336743"/>
            <a:ext cx="2765896" cy="557241"/>
            <a:chOff x="2769951" y="536642"/>
            <a:chExt cx="2765896" cy="557241"/>
          </a:xfrm>
        </p:grpSpPr>
        <p:sp>
          <p:nvSpPr>
            <p:cNvPr id="19" name="Rectangle 18"/>
            <p:cNvSpPr/>
            <p:nvPr/>
          </p:nvSpPr>
          <p:spPr>
            <a:xfrm>
              <a:off x="2769951" y="536642"/>
              <a:ext cx="2765896" cy="557241"/>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0" name="Rectangle 19"/>
            <p:cNvSpPr/>
            <p:nvPr/>
          </p:nvSpPr>
          <p:spPr>
            <a:xfrm>
              <a:off x="2769951" y="536642"/>
              <a:ext cx="2765896" cy="55724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id-ID" sz="1400" kern="1200" dirty="0" smtClean="0"/>
                <a:t>Guna kelancaran dapat mengangkat BPP</a:t>
              </a:r>
              <a:endParaRPr lang="id-ID" sz="1400" kern="1200" dirty="0"/>
            </a:p>
          </p:txBody>
        </p:sp>
      </p:grpSp>
      <p:grpSp>
        <p:nvGrpSpPr>
          <p:cNvPr id="16" name="Group 15"/>
          <p:cNvGrpSpPr/>
          <p:nvPr/>
        </p:nvGrpSpPr>
        <p:grpSpPr>
          <a:xfrm>
            <a:off x="5954948" y="1336743"/>
            <a:ext cx="2765896" cy="557241"/>
            <a:chOff x="5535848" y="536642"/>
            <a:chExt cx="2765896" cy="557241"/>
          </a:xfrm>
        </p:grpSpPr>
        <p:sp>
          <p:nvSpPr>
            <p:cNvPr id="17" name="Rectangle 16"/>
            <p:cNvSpPr/>
            <p:nvPr/>
          </p:nvSpPr>
          <p:spPr>
            <a:xfrm>
              <a:off x="5535848" y="536642"/>
              <a:ext cx="2765896" cy="557241"/>
            </a:xfrm>
            <a:prstGeom prst="rect">
              <a:avLst/>
            </a:prstGeom>
            <a:solidFill>
              <a:srgbClr val="FDFEC6">
                <a:alpha val="89804"/>
              </a:srgb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8" name="Rectangle 17"/>
            <p:cNvSpPr/>
            <p:nvPr/>
          </p:nvSpPr>
          <p:spPr>
            <a:xfrm>
              <a:off x="5535848" y="536642"/>
              <a:ext cx="2765896" cy="55724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9568" tIns="17780" rIns="99568" bIns="177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id-ID" sz="1400" kern="1200" dirty="0" smtClean="0"/>
                <a:t>Dapat mendelegasikan kepada:</a:t>
              </a:r>
            </a:p>
            <a:p>
              <a:pPr lvl="0" algn="ctr" defTabSz="800100">
                <a:lnSpc>
                  <a:spcPct val="90000"/>
                </a:lnSpc>
                <a:spcBef>
                  <a:spcPct val="0"/>
                </a:spcBef>
                <a:spcAft>
                  <a:spcPct val="35000"/>
                </a:spcAft>
              </a:pPr>
              <a:endParaRPr lang="id-ID" sz="1400" kern="1200" dirty="0"/>
            </a:p>
          </p:txBody>
        </p:sp>
      </p:grpSp>
    </p:spTree>
    <p:extLst>
      <p:ext uri="{BB962C8B-B14F-4D97-AF65-F5344CB8AC3E}">
        <p14:creationId xmlns:p14="http://schemas.microsoft.com/office/powerpoint/2010/main" xmlns="" val="336788962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137</a:t>
            </a:fld>
            <a:endParaRPr lang="id-ID">
              <a:solidFill>
                <a:prstClr val="black"/>
              </a:solidFill>
            </a:endParaRPr>
          </a:p>
        </p:txBody>
      </p:sp>
      <p:sp>
        <p:nvSpPr>
          <p:cNvPr id="3" name="Rectangle 2"/>
          <p:cNvSpPr/>
          <p:nvPr/>
        </p:nvSpPr>
        <p:spPr>
          <a:xfrm>
            <a:off x="0" y="0"/>
            <a:ext cx="9144000" cy="1143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Title 1"/>
          <p:cNvSpPr txBox="1">
            <a:spLocks/>
          </p:cNvSpPr>
          <p:nvPr/>
        </p:nvSpPr>
        <p:spPr>
          <a:xfrm>
            <a:off x="533400" y="381000"/>
            <a:ext cx="8077200" cy="457200"/>
          </a:xfrm>
          <a:prstGeom prst="rect">
            <a:avLst/>
          </a:prstGeom>
        </p:spPr>
        <p:txBody>
          <a:bodyPr>
            <a:normAutofit fontScale="67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4400" b="0" i="0" u="none" strike="noStrike" kern="1200" cap="none" spc="0" normalizeH="0" baseline="0" noProof="0" smtClean="0">
                <a:ln>
                  <a:noFill/>
                </a:ln>
                <a:solidFill>
                  <a:schemeClr val="tx1"/>
                </a:solidFill>
                <a:effectLst/>
                <a:uLnTx/>
                <a:uFillTx/>
                <a:latin typeface="+mj-lt"/>
                <a:ea typeface="+mj-ea"/>
                <a:cs typeface="+mj-cs"/>
              </a:rPr>
              <a:t>PENGANGKATAN BPP</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graphicFrame>
        <p:nvGraphicFramePr>
          <p:cNvPr id="5" name="Content Placeholder 4"/>
          <p:cNvGraphicFramePr>
            <a:graphicFrameLocks/>
          </p:cNvGraphicFramePr>
          <p:nvPr/>
        </p:nvGraphicFramePr>
        <p:xfrm>
          <a:off x="304800" y="1219200"/>
          <a:ext cx="86868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lide Number Placeholder 12"/>
          <p:cNvSpPr txBox="1">
            <a:spLocks/>
          </p:cNvSpPr>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fld id="{63BB4B83-73F5-44A1-A924-1973C7E63930}"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137</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xmlns="" val="4852821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0" y="0"/>
            <a:ext cx="9144000" cy="1268413"/>
          </a:xfrm>
          <a:solidFill>
            <a:srgbClr val="FF0000"/>
          </a:solidFill>
        </p:spPr>
        <p:txBody>
          <a:bodyPr>
            <a:normAutofit fontScale="90000"/>
          </a:bodyPr>
          <a:lstStyle/>
          <a:p>
            <a:r>
              <a:rPr lang="id-ID" smtClean="0">
                <a:solidFill>
                  <a:schemeClr val="bg1"/>
                </a:solidFill>
              </a:rPr>
              <a:t/>
            </a:r>
            <a:br>
              <a:rPr lang="id-ID" smtClean="0">
                <a:solidFill>
                  <a:schemeClr val="bg1"/>
                </a:solidFill>
              </a:rPr>
            </a:br>
            <a:r>
              <a:rPr lang="en-US" smtClean="0">
                <a:solidFill>
                  <a:schemeClr val="bg1"/>
                </a:solidFill>
              </a:rPr>
              <a:t>SYARAT PENGANGKATAN BENDAHARA</a:t>
            </a:r>
            <a:r>
              <a:rPr lang="id-ID" smtClean="0">
                <a:solidFill>
                  <a:schemeClr val="bg1"/>
                </a:solidFill>
              </a:rPr>
              <a:t/>
            </a:r>
            <a:br>
              <a:rPr lang="id-ID" smtClean="0">
                <a:solidFill>
                  <a:schemeClr val="bg1"/>
                </a:solidFill>
              </a:rPr>
            </a:br>
            <a:endParaRPr lang="id-ID" smtClean="0">
              <a:solidFill>
                <a:schemeClr val="bg1"/>
              </a:solidFill>
            </a:endParaRPr>
          </a:p>
        </p:txBody>
      </p:sp>
      <p:sp>
        <p:nvSpPr>
          <p:cNvPr id="71683" name="Content Placeholder 2"/>
          <p:cNvSpPr>
            <a:spLocks noGrp="1"/>
          </p:cNvSpPr>
          <p:nvPr>
            <p:ph idx="1"/>
          </p:nvPr>
        </p:nvSpPr>
        <p:spPr>
          <a:xfrm>
            <a:off x="395288" y="1484313"/>
            <a:ext cx="8353425" cy="4383087"/>
          </a:xfrm>
        </p:spPr>
        <p:txBody>
          <a:bodyPr/>
          <a:lstStyle/>
          <a:p>
            <a:pPr marL="514350" indent="-514350">
              <a:buFont typeface="Arial" pitchFamily="34" charset="0"/>
              <a:buAutoNum type="arabicPeriod"/>
            </a:pPr>
            <a:r>
              <a:rPr lang="id-ID" smtClean="0"/>
              <a:t>H</a:t>
            </a:r>
            <a:r>
              <a:rPr lang="en-US" smtClean="0"/>
              <a:t>arus memiliki Sertifikat Bendahara</a:t>
            </a:r>
            <a:endParaRPr lang="id-ID" smtClean="0"/>
          </a:p>
          <a:p>
            <a:pPr marL="514350" indent="-514350">
              <a:buFont typeface="Arial" pitchFamily="34" charset="0"/>
              <a:buAutoNum type="arabicPeriod"/>
            </a:pPr>
            <a:endParaRPr lang="id-ID" smtClean="0"/>
          </a:p>
          <a:p>
            <a:pPr marL="514350" indent="-514350">
              <a:buFont typeface="Arial" pitchFamily="34" charset="0"/>
              <a:buAutoNum type="arabicPeriod"/>
            </a:pPr>
            <a:r>
              <a:rPr lang="id-ID" smtClean="0"/>
              <a:t>Dalam hal proses sertifikasi belum terlaksana, persyaratan yang harus dipenuhi sbb:</a:t>
            </a:r>
          </a:p>
          <a:p>
            <a:pPr marL="990600" lvl="1" indent="-457200">
              <a:buFont typeface="Arial" pitchFamily="34" charset="0"/>
              <a:buAutoNum type="alphaLcParenR"/>
            </a:pPr>
            <a:r>
              <a:rPr lang="id-ID" smtClean="0"/>
              <a:t>P</a:t>
            </a:r>
            <a:r>
              <a:rPr lang="en-US" smtClean="0"/>
              <a:t>egawai Negeri</a:t>
            </a:r>
            <a:endParaRPr lang="id-ID" smtClean="0"/>
          </a:p>
          <a:p>
            <a:pPr marL="990600" lvl="1" indent="-457200">
              <a:buFont typeface="Arial" pitchFamily="34" charset="0"/>
              <a:buAutoNum type="alphaLcParenR"/>
            </a:pPr>
            <a:r>
              <a:rPr lang="en-US" smtClean="0"/>
              <a:t>Pendidikan minimal SLTA atau sederajat</a:t>
            </a:r>
            <a:endParaRPr lang="id-ID" smtClean="0"/>
          </a:p>
          <a:p>
            <a:pPr marL="990600" lvl="1" indent="-457200">
              <a:buFont typeface="Arial" pitchFamily="34" charset="0"/>
              <a:buAutoNum type="alphaLcParenR"/>
            </a:pPr>
            <a:r>
              <a:rPr lang="en-US" smtClean="0"/>
              <a:t>Golongan Minimal II/b</a:t>
            </a:r>
            <a:r>
              <a:rPr lang="id-ID" smtClean="0"/>
              <a:t> atau sederajat</a:t>
            </a:r>
          </a:p>
        </p:txBody>
      </p:sp>
      <p:sp>
        <p:nvSpPr>
          <p:cNvPr id="9" name="Slide Number Placeholder 8"/>
          <p:cNvSpPr>
            <a:spLocks noGrp="1"/>
          </p:cNvSpPr>
          <p:nvPr>
            <p:ph type="sldNum" sz="quarter" idx="12"/>
          </p:nvPr>
        </p:nvSpPr>
        <p:spPr>
          <a:xfrm>
            <a:off x="457200" y="6356350"/>
            <a:ext cx="2133600" cy="365125"/>
          </a:xfrm>
        </p:spPr>
        <p:txBody>
          <a:bodyPr/>
          <a:lstStyle/>
          <a:p>
            <a:pPr algn="l">
              <a:defRPr/>
            </a:pPr>
            <a:fld id="{A6803FA4-F6E6-4671-B5A1-8F32F41C8CD9}" type="slidenum">
              <a:rPr lang="en-US" smtClean="0"/>
              <a:pPr algn="l">
                <a:defRPr/>
              </a:pPr>
              <a:t>138</a:t>
            </a:fld>
            <a:endParaRPr lang="en-US" dirty="0"/>
          </a:p>
        </p:txBody>
      </p:sp>
    </p:spTree>
    <p:extLst>
      <p:ext uri="{BB962C8B-B14F-4D97-AF65-F5344CB8AC3E}">
        <p14:creationId xmlns:p14="http://schemas.microsoft.com/office/powerpoint/2010/main" xmlns="" val="368043595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1" descr="image1.png"/>
          <p:cNvPicPr>
            <a:picLocks noChangeAspect="1"/>
          </p:cNvPicPr>
          <p:nvPr/>
        </p:nvPicPr>
        <p:blipFill>
          <a:blip r:embed="rId2" cstate="print"/>
          <a:srcRect/>
          <a:stretch>
            <a:fillRect/>
          </a:stretch>
        </p:blipFill>
        <p:spPr bwMode="auto">
          <a:xfrm>
            <a:off x="0" y="0"/>
            <a:ext cx="9144000" cy="1065213"/>
          </a:xfrm>
          <a:prstGeom prst="rect">
            <a:avLst/>
          </a:prstGeom>
          <a:noFill/>
          <a:ln w="12700">
            <a:noFill/>
            <a:miter lim="0"/>
            <a:headEnd/>
            <a:tailEnd/>
          </a:ln>
        </p:spPr>
      </p:pic>
      <p:sp>
        <p:nvSpPr>
          <p:cNvPr id="72707" name="Rectangle 2"/>
          <p:cNvSpPr>
            <a:spLocks/>
          </p:cNvSpPr>
          <p:nvPr/>
        </p:nvSpPr>
        <p:spPr bwMode="auto">
          <a:xfrm>
            <a:off x="0" y="990600"/>
            <a:ext cx="9144000" cy="120650"/>
          </a:xfrm>
          <a:prstGeom prst="rect">
            <a:avLst/>
          </a:prstGeom>
          <a:gradFill rotWithShape="0">
            <a:gsLst>
              <a:gs pos="0">
                <a:srgbClr val="ECCE4C"/>
              </a:gs>
              <a:gs pos="50000">
                <a:srgbClr val="FAF2C5"/>
              </a:gs>
              <a:gs pos="100000">
                <a:srgbClr val="ECCE4C"/>
              </a:gs>
            </a:gsLst>
            <a:lin ang="0"/>
          </a:gradFill>
          <a:ln w="9525">
            <a:noFill/>
            <a:round/>
            <a:headEnd/>
            <a:tailEnd/>
          </a:ln>
        </p:spPr>
        <p:txBody>
          <a:bodyPr lIns="50798" tIns="50798" rIns="50798" bIns="50798" anchor="ctr"/>
          <a:lstStyle/>
          <a:p>
            <a:endParaRPr lang="id-ID"/>
          </a:p>
        </p:txBody>
      </p:sp>
      <p:grpSp>
        <p:nvGrpSpPr>
          <p:cNvPr id="2" name="Group 13"/>
          <p:cNvGrpSpPr>
            <a:grpSpLocks/>
          </p:cNvGrpSpPr>
          <p:nvPr/>
        </p:nvGrpSpPr>
        <p:grpSpPr bwMode="auto">
          <a:xfrm>
            <a:off x="1447800" y="3657600"/>
            <a:ext cx="6019800" cy="2667000"/>
            <a:chOff x="1524000" y="3276600"/>
            <a:chExt cx="6019797" cy="2514600"/>
          </a:xfrm>
        </p:grpSpPr>
        <p:sp>
          <p:nvSpPr>
            <p:cNvPr id="40" name="Flowchart: Process 39"/>
            <p:cNvSpPr/>
            <p:nvPr/>
          </p:nvSpPr>
          <p:spPr>
            <a:xfrm>
              <a:off x="2666997" y="3276600"/>
              <a:ext cx="4876800" cy="533400"/>
            </a:xfrm>
            <a:prstGeom prst="flowChartProcess">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id-ID" dirty="0">
                  <a:solidFill>
                    <a:srgbClr val="002060"/>
                  </a:solidFill>
                </a:rPr>
                <a:t>Penatausahaan Kas Bendahara Penerimaan</a:t>
              </a:r>
              <a:endParaRPr lang="en-US" dirty="0">
                <a:solidFill>
                  <a:srgbClr val="002060"/>
                </a:solidFill>
              </a:endParaRPr>
            </a:p>
          </p:txBody>
        </p:sp>
        <p:sp>
          <p:nvSpPr>
            <p:cNvPr id="17" name="Flowchart: Process 16"/>
            <p:cNvSpPr/>
            <p:nvPr/>
          </p:nvSpPr>
          <p:spPr>
            <a:xfrm>
              <a:off x="2666997" y="4191000"/>
              <a:ext cx="4876800" cy="609600"/>
            </a:xfrm>
            <a:prstGeom prst="flowChartProcess">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id-ID" dirty="0">
                  <a:solidFill>
                    <a:srgbClr val="002060"/>
                  </a:solidFill>
                </a:rPr>
                <a:t>Pentausahaan Kas Bendahara Pengeluaran</a:t>
              </a:r>
              <a:endParaRPr lang="en-US" dirty="0">
                <a:solidFill>
                  <a:srgbClr val="002060"/>
                </a:solidFill>
              </a:endParaRPr>
            </a:p>
          </p:txBody>
        </p:sp>
        <p:sp>
          <p:nvSpPr>
            <p:cNvPr id="20" name="Flowchart: Process 19"/>
            <p:cNvSpPr/>
            <p:nvPr/>
          </p:nvSpPr>
          <p:spPr>
            <a:xfrm>
              <a:off x="2666997" y="5181600"/>
              <a:ext cx="4876800" cy="533400"/>
            </a:xfrm>
            <a:prstGeom prst="flowChartProcess">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id-ID" dirty="0">
                  <a:solidFill>
                    <a:srgbClr val="002060"/>
                  </a:solidFill>
                </a:rPr>
                <a:t>Penatausahaan Kas BPP</a:t>
              </a:r>
              <a:endParaRPr lang="en-US" dirty="0">
                <a:solidFill>
                  <a:srgbClr val="002060"/>
                </a:solidFill>
              </a:endParaRPr>
            </a:p>
          </p:txBody>
        </p:sp>
        <p:sp>
          <p:nvSpPr>
            <p:cNvPr id="26" name="Flowchart: Process 25"/>
            <p:cNvSpPr/>
            <p:nvPr/>
          </p:nvSpPr>
          <p:spPr>
            <a:xfrm rot="16200000">
              <a:off x="495300" y="4305300"/>
              <a:ext cx="2514600" cy="457200"/>
            </a:xfrm>
            <a:prstGeom prst="flowChartProcess">
              <a:avLst/>
            </a:prstGeom>
            <a:solidFill>
              <a:srgbClr val="808000"/>
            </a:solidFill>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id-ID" dirty="0"/>
                <a:t>Meliputi:</a:t>
              </a:r>
              <a:endParaRPr lang="en-US" dirty="0"/>
            </a:p>
          </p:txBody>
        </p:sp>
        <p:sp>
          <p:nvSpPr>
            <p:cNvPr id="27" name="Right Arrow 26"/>
            <p:cNvSpPr/>
            <p:nvPr/>
          </p:nvSpPr>
          <p:spPr>
            <a:xfrm>
              <a:off x="2057397" y="3352800"/>
              <a:ext cx="533400" cy="381000"/>
            </a:xfrm>
            <a:prstGeom prst="rightArrow">
              <a:avLst/>
            </a:prstGeom>
            <a:solidFill>
              <a:schemeClr val="accent2"/>
            </a:solidFill>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endParaRPr lang="en-US"/>
            </a:p>
          </p:txBody>
        </p:sp>
        <p:sp>
          <p:nvSpPr>
            <p:cNvPr id="28" name="Right Arrow 27"/>
            <p:cNvSpPr/>
            <p:nvPr/>
          </p:nvSpPr>
          <p:spPr>
            <a:xfrm>
              <a:off x="2057397" y="4343400"/>
              <a:ext cx="533400" cy="381000"/>
            </a:xfrm>
            <a:prstGeom prst="rightArrow">
              <a:avLst/>
            </a:prstGeom>
            <a:solidFill>
              <a:schemeClr val="accent2"/>
            </a:solidFill>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endParaRPr lang="en-US"/>
            </a:p>
          </p:txBody>
        </p:sp>
        <p:sp>
          <p:nvSpPr>
            <p:cNvPr id="29" name="Right Arrow 28"/>
            <p:cNvSpPr/>
            <p:nvPr/>
          </p:nvSpPr>
          <p:spPr>
            <a:xfrm>
              <a:off x="2057397" y="5257800"/>
              <a:ext cx="533400" cy="381000"/>
            </a:xfrm>
            <a:prstGeom prst="rightArrow">
              <a:avLst/>
            </a:prstGeom>
            <a:solidFill>
              <a:schemeClr val="accent2"/>
            </a:solidFill>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endParaRPr lang="en-US"/>
            </a:p>
          </p:txBody>
        </p:sp>
      </p:grpSp>
      <p:sp>
        <p:nvSpPr>
          <p:cNvPr id="19" name="Flowchart: Process 18"/>
          <p:cNvSpPr/>
          <p:nvPr/>
        </p:nvSpPr>
        <p:spPr>
          <a:xfrm>
            <a:off x="1547813" y="228600"/>
            <a:ext cx="6408737" cy="612775"/>
          </a:xfrm>
          <a:prstGeom prst="flowChartProcess">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id-ID" sz="3600" dirty="0"/>
              <a:t>PENATAUSAHAAN KAS</a:t>
            </a:r>
            <a:endParaRPr lang="en-US" sz="3600" dirty="0"/>
          </a:p>
        </p:txBody>
      </p:sp>
      <p:sp>
        <p:nvSpPr>
          <p:cNvPr id="23" name="Content Placeholder 4"/>
          <p:cNvSpPr>
            <a:spLocks noGrp="1"/>
          </p:cNvSpPr>
          <p:nvPr>
            <p:ph idx="1"/>
          </p:nvPr>
        </p:nvSpPr>
        <p:spPr>
          <a:xfrm>
            <a:off x="381000" y="1143000"/>
            <a:ext cx="8305800" cy="2286000"/>
          </a:xfrm>
          <a:gradFill flip="none" rotWithShape="1">
            <a:gsLst>
              <a:gs pos="0">
                <a:srgbClr val="00B050"/>
              </a:gs>
              <a:gs pos="50000">
                <a:schemeClr val="accent1">
                  <a:tint val="44500"/>
                  <a:satMod val="160000"/>
                </a:schemeClr>
              </a:gs>
              <a:gs pos="100000">
                <a:schemeClr val="accent1">
                  <a:tint val="23500"/>
                  <a:satMod val="160000"/>
                </a:schemeClr>
              </a:gs>
            </a:gsLst>
            <a:path path="circle">
              <a:fillToRect l="100000" t="100000"/>
            </a:path>
            <a:tileRect r="-100000" b="-100000"/>
          </a:gradFill>
        </p:spPr>
        <p:txBody>
          <a:bodyPr>
            <a:noAutofit/>
          </a:bodyPr>
          <a:lstStyle/>
          <a:p>
            <a:pPr>
              <a:buFont typeface="Arial" charset="0"/>
              <a:buChar char="•"/>
              <a:defRPr/>
            </a:pPr>
            <a:r>
              <a:rPr lang="en-US" sz="2000" dirty="0" err="1" smtClean="0"/>
              <a:t>Bendahara</a:t>
            </a:r>
            <a:r>
              <a:rPr lang="en-US" sz="2000" dirty="0" smtClean="0"/>
              <a:t> </a:t>
            </a:r>
            <a:r>
              <a:rPr lang="en-US" sz="2000" dirty="0" err="1" smtClean="0"/>
              <a:t>harus</a:t>
            </a:r>
            <a:r>
              <a:rPr lang="en-US" sz="2000" dirty="0" smtClean="0"/>
              <a:t> </a:t>
            </a:r>
            <a:r>
              <a:rPr lang="en-US" sz="2000" dirty="0" err="1" smtClean="0"/>
              <a:t>menatausahakan</a:t>
            </a:r>
            <a:r>
              <a:rPr lang="en-US" sz="2000" dirty="0" smtClean="0"/>
              <a:t> </a:t>
            </a:r>
            <a:r>
              <a:rPr lang="en-US" sz="2000" dirty="0" err="1" smtClean="0"/>
              <a:t>seluruh</a:t>
            </a:r>
            <a:r>
              <a:rPr lang="en-US" sz="2000" dirty="0" smtClean="0"/>
              <a:t> </a:t>
            </a:r>
            <a:r>
              <a:rPr lang="en-US" sz="2000" dirty="0" err="1" smtClean="0"/>
              <a:t>uang</a:t>
            </a:r>
            <a:r>
              <a:rPr lang="en-US" sz="2000" dirty="0" smtClean="0"/>
              <a:t> yang </a:t>
            </a:r>
            <a:r>
              <a:rPr lang="en-US" sz="2000" dirty="0" err="1" smtClean="0"/>
              <a:t>dikelolanya</a:t>
            </a:r>
            <a:endParaRPr lang="en-US" sz="2000" dirty="0" smtClean="0"/>
          </a:p>
          <a:p>
            <a:pPr>
              <a:buFont typeface="Arial" charset="0"/>
              <a:buChar char="•"/>
              <a:defRPr/>
            </a:pPr>
            <a:r>
              <a:rPr lang="en-US" sz="2000" dirty="0" err="1" smtClean="0"/>
              <a:t>Bendahara</a:t>
            </a:r>
            <a:r>
              <a:rPr lang="en-US" sz="2000" dirty="0" smtClean="0"/>
              <a:t> </a:t>
            </a:r>
            <a:r>
              <a:rPr lang="en-US" sz="2000" dirty="0" err="1" smtClean="0"/>
              <a:t>wajib</a:t>
            </a:r>
            <a:r>
              <a:rPr lang="en-US" sz="2000" dirty="0" smtClean="0"/>
              <a:t> </a:t>
            </a:r>
            <a:r>
              <a:rPr lang="en-US" sz="2000" dirty="0" err="1" smtClean="0"/>
              <a:t>menggunakan</a:t>
            </a:r>
            <a:r>
              <a:rPr lang="en-US" sz="2000" dirty="0" smtClean="0"/>
              <a:t> </a:t>
            </a:r>
            <a:r>
              <a:rPr lang="en-US" sz="2000" dirty="0" err="1" smtClean="0"/>
              <a:t>rekening</a:t>
            </a:r>
            <a:r>
              <a:rPr lang="en-US" sz="2000" dirty="0" smtClean="0"/>
              <a:t> </a:t>
            </a:r>
            <a:r>
              <a:rPr lang="en-US" sz="2000" dirty="0" err="1" smtClean="0"/>
              <a:t>atas</a:t>
            </a:r>
            <a:r>
              <a:rPr lang="en-US" sz="2000" dirty="0" smtClean="0"/>
              <a:t> </a:t>
            </a:r>
            <a:r>
              <a:rPr lang="en-US" sz="2000" dirty="0" err="1" smtClean="0"/>
              <a:t>nama</a:t>
            </a:r>
            <a:r>
              <a:rPr lang="en-US" sz="2000" dirty="0" smtClean="0"/>
              <a:t> </a:t>
            </a:r>
            <a:r>
              <a:rPr lang="en-US" sz="2000" dirty="0" err="1" smtClean="0"/>
              <a:t>jabatannya</a:t>
            </a:r>
            <a:r>
              <a:rPr lang="en-US" sz="2000" dirty="0" smtClean="0"/>
              <a:t> </a:t>
            </a:r>
            <a:r>
              <a:rPr lang="en-US" sz="2000" dirty="0" err="1" smtClean="0"/>
              <a:t>pada</a:t>
            </a:r>
            <a:r>
              <a:rPr lang="en-US" sz="2000" dirty="0" smtClean="0"/>
              <a:t> bank </a:t>
            </a:r>
            <a:r>
              <a:rPr lang="en-US" sz="2000" dirty="0" err="1" smtClean="0"/>
              <a:t>umum</a:t>
            </a:r>
            <a:r>
              <a:rPr lang="en-US" sz="2000" dirty="0" smtClean="0"/>
              <a:t>/pos </a:t>
            </a:r>
            <a:r>
              <a:rPr lang="en-US" sz="2000" dirty="0" err="1" smtClean="0"/>
              <a:t>dan</a:t>
            </a:r>
            <a:r>
              <a:rPr lang="en-US" sz="2000" dirty="0" smtClean="0"/>
              <a:t> </a:t>
            </a:r>
            <a:r>
              <a:rPr lang="en-US" sz="2000" dirty="0" err="1" smtClean="0"/>
              <a:t>dilarang</a:t>
            </a:r>
            <a:r>
              <a:rPr lang="en-US" sz="2000" dirty="0" smtClean="0"/>
              <a:t> </a:t>
            </a:r>
            <a:r>
              <a:rPr lang="en-US" sz="2000" dirty="0" err="1" smtClean="0"/>
              <a:t>menyimpan</a:t>
            </a:r>
            <a:r>
              <a:rPr lang="en-US" sz="2000" dirty="0" smtClean="0"/>
              <a:t> </a:t>
            </a:r>
            <a:r>
              <a:rPr lang="en-US" sz="2000" dirty="0" err="1" smtClean="0"/>
              <a:t>uang</a:t>
            </a:r>
            <a:r>
              <a:rPr lang="en-US" sz="2000" dirty="0" smtClean="0"/>
              <a:t> yang </a:t>
            </a:r>
            <a:r>
              <a:rPr lang="en-US" sz="2000" dirty="0" err="1" smtClean="0"/>
              <a:t>dikelolanya</a:t>
            </a:r>
            <a:r>
              <a:rPr lang="en-US" sz="2000" dirty="0" smtClean="0"/>
              <a:t> </a:t>
            </a:r>
            <a:r>
              <a:rPr lang="en-US" sz="2000" dirty="0" err="1" smtClean="0"/>
              <a:t>pada</a:t>
            </a:r>
            <a:r>
              <a:rPr lang="en-US" sz="2000" dirty="0" smtClean="0"/>
              <a:t> </a:t>
            </a:r>
            <a:r>
              <a:rPr lang="en-US" sz="2000" dirty="0" err="1" smtClean="0"/>
              <a:t>rekening</a:t>
            </a:r>
            <a:r>
              <a:rPr lang="en-US" sz="2000" dirty="0" smtClean="0"/>
              <a:t> </a:t>
            </a:r>
            <a:r>
              <a:rPr lang="en-US" sz="2000" dirty="0" err="1" smtClean="0"/>
              <a:t>atas</a:t>
            </a:r>
            <a:r>
              <a:rPr lang="en-US" sz="2000" dirty="0" smtClean="0"/>
              <a:t> </a:t>
            </a:r>
            <a:r>
              <a:rPr lang="en-US" sz="2000" dirty="0" err="1" smtClean="0"/>
              <a:t>nama</a:t>
            </a:r>
            <a:r>
              <a:rPr lang="en-US" sz="2000" dirty="0" smtClean="0"/>
              <a:t> </a:t>
            </a:r>
            <a:r>
              <a:rPr lang="en-US" sz="2000" dirty="0" err="1" smtClean="0"/>
              <a:t>pribadi</a:t>
            </a:r>
            <a:endParaRPr lang="en-US" sz="2000" dirty="0" smtClean="0"/>
          </a:p>
          <a:p>
            <a:pPr>
              <a:buFont typeface="Arial" charset="0"/>
              <a:buChar char="•"/>
              <a:defRPr/>
            </a:pPr>
            <a:r>
              <a:rPr lang="en-US" sz="2000" dirty="0" err="1" smtClean="0"/>
              <a:t>Penarikan</a:t>
            </a:r>
            <a:r>
              <a:rPr lang="en-US" sz="2000" dirty="0" smtClean="0"/>
              <a:t> </a:t>
            </a:r>
            <a:r>
              <a:rPr lang="en-US" sz="2000" dirty="0" err="1" smtClean="0"/>
              <a:t>uang</a:t>
            </a:r>
            <a:r>
              <a:rPr lang="en-US" sz="2000" dirty="0" smtClean="0"/>
              <a:t> </a:t>
            </a:r>
            <a:r>
              <a:rPr lang="en-US" sz="2000" dirty="0" err="1" smtClean="0"/>
              <a:t>dari</a:t>
            </a:r>
            <a:r>
              <a:rPr lang="en-US" sz="2000" dirty="0" smtClean="0"/>
              <a:t> </a:t>
            </a:r>
            <a:r>
              <a:rPr lang="en-US" sz="2000" dirty="0" err="1" smtClean="0"/>
              <a:t>rekening</a:t>
            </a:r>
            <a:r>
              <a:rPr lang="en-US" sz="2000" dirty="0" smtClean="0"/>
              <a:t> </a:t>
            </a:r>
            <a:r>
              <a:rPr lang="en-US" sz="2000" dirty="0" err="1" smtClean="0"/>
              <a:t>Bendahara</a:t>
            </a:r>
            <a:r>
              <a:rPr lang="en-US" sz="2000" dirty="0" smtClean="0"/>
              <a:t> </a:t>
            </a:r>
            <a:r>
              <a:rPr lang="en-US" sz="2000" dirty="0" err="1" smtClean="0"/>
              <a:t>menggunakan</a:t>
            </a:r>
            <a:r>
              <a:rPr lang="en-US" sz="2000" dirty="0" smtClean="0"/>
              <a:t> </a:t>
            </a:r>
            <a:r>
              <a:rPr lang="en-US" sz="2000" dirty="0" err="1" smtClean="0"/>
              <a:t>cek</a:t>
            </a:r>
            <a:r>
              <a:rPr lang="en-US" sz="2000" dirty="0" smtClean="0"/>
              <a:t> yang </a:t>
            </a:r>
            <a:r>
              <a:rPr lang="en-US" sz="2000" dirty="0" err="1" smtClean="0"/>
              <a:t>ditandatangani</a:t>
            </a:r>
            <a:r>
              <a:rPr lang="en-US" sz="2000" dirty="0" smtClean="0"/>
              <a:t> </a:t>
            </a:r>
            <a:r>
              <a:rPr lang="en-US" sz="2000" dirty="0" err="1" smtClean="0"/>
              <a:t>oleh</a:t>
            </a:r>
            <a:r>
              <a:rPr lang="en-US" sz="2000" dirty="0" smtClean="0"/>
              <a:t> </a:t>
            </a:r>
            <a:r>
              <a:rPr lang="en-US" sz="2000" dirty="0" err="1" smtClean="0"/>
              <a:t>Bendahara</a:t>
            </a:r>
            <a:r>
              <a:rPr lang="en-US" sz="2000" dirty="0" smtClean="0"/>
              <a:t> </a:t>
            </a:r>
            <a:r>
              <a:rPr lang="en-US" sz="2000" dirty="0" err="1" smtClean="0"/>
              <a:t>dan</a:t>
            </a:r>
            <a:r>
              <a:rPr lang="en-US" sz="2000" dirty="0" smtClean="0"/>
              <a:t> </a:t>
            </a:r>
            <a:r>
              <a:rPr lang="id-ID" sz="2000" dirty="0" smtClean="0"/>
              <a:t>KPA dan/atau PPK atas nama KPA</a:t>
            </a:r>
            <a:endParaRPr lang="en-US" sz="2000" dirty="0"/>
          </a:p>
        </p:txBody>
      </p:sp>
      <p:sp>
        <p:nvSpPr>
          <p:cNvPr id="16" name="Slide Number Placeholder 15"/>
          <p:cNvSpPr>
            <a:spLocks noGrp="1"/>
          </p:cNvSpPr>
          <p:nvPr>
            <p:ph type="sldNum" sz="quarter" idx="12"/>
          </p:nvPr>
        </p:nvSpPr>
        <p:spPr>
          <a:xfrm>
            <a:off x="457200" y="6356350"/>
            <a:ext cx="2133600" cy="365125"/>
          </a:xfrm>
        </p:spPr>
        <p:txBody>
          <a:bodyPr/>
          <a:lstStyle/>
          <a:p>
            <a:pPr algn="l">
              <a:defRPr/>
            </a:pPr>
            <a:fld id="{586F1715-816C-4E2E-8586-23091E265C2D}" type="slidenum">
              <a:rPr lang="en-US" smtClean="0"/>
              <a:pPr algn="l">
                <a:defRPr/>
              </a:pPr>
              <a:t>139</a:t>
            </a:fld>
            <a:endParaRPr lang="en-US" dirty="0"/>
          </a:p>
        </p:txBody>
      </p:sp>
    </p:spTree>
    <p:extLst>
      <p:ext uri="{BB962C8B-B14F-4D97-AF65-F5344CB8AC3E}">
        <p14:creationId xmlns:p14="http://schemas.microsoft.com/office/powerpoint/2010/main" xmlns="" val="4120774140"/>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2800" b="1" dirty="0" smtClean="0">
                <a:solidFill>
                  <a:srgbClr val="1E3C61"/>
                </a:solidFill>
                <a:latin typeface="League Spartan" panose="00000800000000000000" pitchFamily="50" charset="0"/>
              </a:rPr>
              <a:t>VARIASI MEKANISME PELAKSANAAN (II)</a:t>
            </a:r>
            <a:endParaRPr lang="en-US" sz="28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pic>
        <p:nvPicPr>
          <p:cNvPr id="11" name="Picture 10">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graphicFrame>
        <p:nvGraphicFramePr>
          <p:cNvPr id="50" name="Table 49"/>
          <p:cNvGraphicFramePr>
            <a:graphicFrameLocks noGrp="1"/>
          </p:cNvGraphicFramePr>
          <p:nvPr>
            <p:extLst>
              <p:ext uri="{D42A27DB-BD31-4B8C-83A1-F6EECF244321}">
                <p14:modId xmlns:p14="http://schemas.microsoft.com/office/powerpoint/2010/main" xmlns="" val="2231451958"/>
              </p:ext>
            </p:extLst>
          </p:nvPr>
        </p:nvGraphicFramePr>
        <p:xfrm>
          <a:off x="-8206" y="1248508"/>
          <a:ext cx="9143997" cy="5516880"/>
        </p:xfrm>
        <a:graphic>
          <a:graphicData uri="http://schemas.openxmlformats.org/drawingml/2006/table">
            <a:tbl>
              <a:tblPr firstRow="1" bandRow="1">
                <a:tableStyleId>{2D5ABB26-0587-4C30-8999-92F81FD0307C}</a:tableStyleId>
              </a:tblPr>
              <a:tblGrid>
                <a:gridCol w="617806"/>
                <a:gridCol w="1143000"/>
                <a:gridCol w="1219200"/>
                <a:gridCol w="1371600"/>
                <a:gridCol w="1295400"/>
                <a:gridCol w="1066800"/>
                <a:gridCol w="1371600"/>
                <a:gridCol w="1058591"/>
              </a:tblGrid>
              <a:tr h="215373">
                <a:tc rowSpan="2">
                  <a:txBody>
                    <a:bodyPr/>
                    <a:lstStyle/>
                    <a:p>
                      <a:r>
                        <a:rPr lang="en-US" sz="1400" b="1" dirty="0" smtClean="0">
                          <a:solidFill>
                            <a:schemeClr val="bg1"/>
                          </a:solidFill>
                          <a:latin typeface="Arial" panose="020B0604020202020204" pitchFamily="34" charset="0"/>
                          <a:cs typeface="Arial" panose="020B0604020202020204" pitchFamily="34" charset="0"/>
                        </a:rPr>
                        <a:t>Type</a:t>
                      </a:r>
                      <a:endParaRPr lang="en-US" sz="14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75000"/>
                      </a:schemeClr>
                    </a:solidFill>
                  </a:tcPr>
                </a:tc>
                <a:tc gridSpan="2">
                  <a:txBody>
                    <a:bodyPr/>
                    <a:lstStyle/>
                    <a:p>
                      <a:pPr algn="ctr"/>
                      <a:r>
                        <a:rPr lang="en-US" sz="1400" b="1" baseline="0" dirty="0" err="1" smtClean="0">
                          <a:solidFill>
                            <a:schemeClr val="bg1"/>
                          </a:solidFill>
                          <a:latin typeface="Arial" panose="020B0604020202020204" pitchFamily="34" charset="0"/>
                          <a:cs typeface="Arial" panose="020B0604020202020204" pitchFamily="34" charset="0"/>
                        </a:rPr>
                        <a:t>Jenis</a:t>
                      </a:r>
                      <a:r>
                        <a:rPr lang="en-US" sz="1400" b="1" baseline="0" dirty="0" smtClean="0">
                          <a:solidFill>
                            <a:schemeClr val="bg1"/>
                          </a:solidFill>
                          <a:latin typeface="Arial" panose="020B0604020202020204" pitchFamily="34" charset="0"/>
                          <a:cs typeface="Arial" panose="020B0604020202020204" pitchFamily="34" charset="0"/>
                        </a:rPr>
                        <a:t>  </a:t>
                      </a:r>
                      <a:r>
                        <a:rPr lang="en-US" sz="1400" b="1" baseline="0" dirty="0" err="1" smtClean="0">
                          <a:solidFill>
                            <a:schemeClr val="bg1"/>
                          </a:solidFill>
                          <a:latin typeface="Arial" panose="020B0604020202020204" pitchFamily="34" charset="0"/>
                          <a:cs typeface="Arial" panose="020B0604020202020204" pitchFamily="34" charset="0"/>
                        </a:rPr>
                        <a:t>Hibah</a:t>
                      </a:r>
                      <a:endParaRPr lang="en-US" sz="1400" b="1"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400" b="1" dirty="0" err="1" smtClean="0">
                          <a:solidFill>
                            <a:schemeClr val="bg1"/>
                          </a:solidFill>
                          <a:latin typeface="Arial" panose="020B0604020202020204" pitchFamily="34" charset="0"/>
                          <a:cs typeface="Arial" panose="020B0604020202020204" pitchFamily="34" charset="0"/>
                        </a:rPr>
                        <a:t>Pencairan</a:t>
                      </a:r>
                      <a:endParaRPr lang="en-US" sz="1400" b="1"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400" b="1" dirty="0" err="1" smtClean="0">
                          <a:solidFill>
                            <a:schemeClr val="bg1"/>
                          </a:solidFill>
                          <a:latin typeface="Arial" panose="020B0604020202020204" pitchFamily="34" charset="0"/>
                          <a:cs typeface="Arial" panose="020B0604020202020204" pitchFamily="34" charset="0"/>
                        </a:rPr>
                        <a:t>Alternatif</a:t>
                      </a:r>
                      <a:r>
                        <a:rPr lang="id-ID" sz="1400" b="1" dirty="0" smtClean="0">
                          <a:solidFill>
                            <a:schemeClr val="bg1"/>
                          </a:solidFill>
                          <a:latin typeface="Arial" panose="020B0604020202020204" pitchFamily="34" charset="0"/>
                          <a:cs typeface="Arial" panose="020B0604020202020204" pitchFamily="34" charset="0"/>
                        </a:rPr>
                        <a:t> Pelaksanaan</a:t>
                      </a:r>
                      <a:endParaRPr lang="en-US" sz="14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75000"/>
                      </a:schemeClr>
                    </a:solidFill>
                  </a:tcPr>
                </a:tc>
                <a:tc rowSpan="2">
                  <a:txBody>
                    <a:bodyPr/>
                    <a:lstStyle/>
                    <a:p>
                      <a:pPr algn="ctr"/>
                      <a:r>
                        <a:rPr lang="en-US" sz="1400" b="1" dirty="0" err="1" smtClean="0">
                          <a:solidFill>
                            <a:schemeClr val="bg1"/>
                          </a:solidFill>
                          <a:latin typeface="Arial" panose="020B0604020202020204" pitchFamily="34" charset="0"/>
                          <a:cs typeface="Arial" panose="020B0604020202020204" pitchFamily="34" charset="0"/>
                        </a:rPr>
                        <a:t>Bentuk</a:t>
                      </a:r>
                      <a:endParaRPr lang="en-US" sz="14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75000"/>
                      </a:schemeClr>
                    </a:solidFill>
                  </a:tcPr>
                </a:tc>
                <a:tc rowSpan="2">
                  <a:txBody>
                    <a:bodyPr/>
                    <a:lstStyle/>
                    <a:p>
                      <a:pPr algn="ctr"/>
                      <a:r>
                        <a:rPr lang="en-US" sz="1400" b="1" dirty="0" err="1" smtClean="0">
                          <a:solidFill>
                            <a:schemeClr val="bg1"/>
                          </a:solidFill>
                          <a:latin typeface="Arial" panose="020B0604020202020204" pitchFamily="34" charset="0"/>
                          <a:cs typeface="Arial" panose="020B0604020202020204" pitchFamily="34" charset="0"/>
                        </a:rPr>
                        <a:t>Ket</a:t>
                      </a:r>
                      <a:endParaRPr lang="en-US" sz="14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75000"/>
                      </a:schemeClr>
                    </a:solidFill>
                  </a:tcPr>
                </a:tc>
              </a:tr>
              <a:tr h="667658">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err="1" smtClean="0">
                          <a:solidFill>
                            <a:schemeClr val="bg1"/>
                          </a:solidFill>
                          <a:latin typeface="Arial" panose="020B0604020202020204" pitchFamily="34" charset="0"/>
                          <a:cs typeface="Arial" panose="020B0604020202020204" pitchFamily="34" charset="0"/>
                        </a:rPr>
                        <a:t>Terencana</a:t>
                      </a:r>
                      <a:endParaRPr lang="id-ID" sz="1400" b="1" dirty="0" smtClean="0">
                        <a:solidFill>
                          <a:schemeClr val="bg1"/>
                        </a:solidFill>
                        <a:latin typeface="Arial" panose="020B0604020202020204" pitchFamily="34" charset="0"/>
                        <a:cs typeface="Arial" panose="020B0604020202020204" pitchFamily="34" charset="0"/>
                      </a:endParaRPr>
                    </a:p>
                    <a:p>
                      <a:pPr algn="ctr"/>
                      <a:r>
                        <a:rPr lang="id-ID" sz="1400" b="1" dirty="0" smtClean="0">
                          <a:solidFill>
                            <a:schemeClr val="bg1"/>
                          </a:solidFill>
                          <a:latin typeface="Arial" panose="020B0604020202020204" pitchFamily="34" charset="0"/>
                          <a:cs typeface="Arial" panose="020B0604020202020204" pitchFamily="34" charset="0"/>
                        </a:rPr>
                        <a:t>(DRKH</a:t>
                      </a:r>
                      <a:r>
                        <a:rPr lang="en-US" sz="1400" b="1" dirty="0" smtClean="0">
                          <a:solidFill>
                            <a:schemeClr val="bg1"/>
                          </a:solidFill>
                          <a:latin typeface="Arial" panose="020B0604020202020204" pitchFamily="34" charset="0"/>
                          <a:cs typeface="Arial" panose="020B0604020202020204" pitchFamily="34" charset="0"/>
                        </a:rPr>
                        <a:t>)</a:t>
                      </a:r>
                      <a:endParaRPr lang="en-US" sz="1400" b="1"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75000"/>
                      </a:schemeClr>
                    </a:solidFill>
                  </a:tcPr>
                </a:tc>
                <a:tc>
                  <a:txBody>
                    <a:bodyPr/>
                    <a:lstStyle/>
                    <a:p>
                      <a:pPr algn="ctr"/>
                      <a:r>
                        <a:rPr lang="en-US" sz="1400" b="1" dirty="0" err="1" smtClean="0">
                          <a:solidFill>
                            <a:schemeClr val="bg1"/>
                          </a:solidFill>
                          <a:latin typeface="Arial" panose="020B0604020202020204" pitchFamily="34" charset="0"/>
                          <a:cs typeface="Arial" panose="020B0604020202020204" pitchFamily="34" charset="0"/>
                        </a:rPr>
                        <a:t>Langsung</a:t>
                      </a:r>
                      <a:r>
                        <a:rPr lang="en-US" sz="1400" b="1" dirty="0" smtClean="0">
                          <a:solidFill>
                            <a:schemeClr val="bg1"/>
                          </a:solidFill>
                          <a:latin typeface="Arial" panose="020B0604020202020204" pitchFamily="34" charset="0"/>
                          <a:cs typeface="Arial" panose="020B0604020202020204" pitchFamily="34" charset="0"/>
                        </a:rPr>
                        <a:t> </a:t>
                      </a:r>
                    </a:p>
                    <a:p>
                      <a:pPr algn="ctr"/>
                      <a:r>
                        <a:rPr lang="id-ID" sz="1400" b="1" dirty="0" smtClean="0">
                          <a:solidFill>
                            <a:schemeClr val="bg1"/>
                          </a:solidFill>
                          <a:latin typeface="Arial" panose="020B0604020202020204" pitchFamily="34" charset="0"/>
                          <a:cs typeface="Arial" panose="020B0604020202020204" pitchFamily="34" charset="0"/>
                        </a:rPr>
                        <a:t>(Non DRKH</a:t>
                      </a:r>
                      <a:r>
                        <a:rPr lang="en-US" sz="1400" b="1" dirty="0" smtClean="0">
                          <a:solidFill>
                            <a:schemeClr val="bg1"/>
                          </a:solidFill>
                          <a:latin typeface="Arial" panose="020B0604020202020204" pitchFamily="34" charset="0"/>
                          <a:cs typeface="Arial" panose="020B0604020202020204" pitchFamily="34" charset="0"/>
                        </a:rPr>
                        <a:t>)</a:t>
                      </a:r>
                      <a:endParaRPr lang="en-US" sz="1400" b="1"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75000"/>
                      </a:schemeClr>
                    </a:solidFill>
                  </a:tcPr>
                </a:tc>
                <a:tc>
                  <a:txBody>
                    <a:bodyPr/>
                    <a:lstStyle/>
                    <a:p>
                      <a:pPr algn="ctr"/>
                      <a:r>
                        <a:rPr lang="en-US" sz="1400" b="1" dirty="0" err="1" smtClean="0">
                          <a:solidFill>
                            <a:schemeClr val="bg1"/>
                          </a:solidFill>
                          <a:latin typeface="Arial" panose="020B0604020202020204" pitchFamily="34" charset="0"/>
                          <a:cs typeface="Arial" panose="020B0604020202020204" pitchFamily="34" charset="0"/>
                        </a:rPr>
                        <a:t>Melalui</a:t>
                      </a:r>
                      <a:r>
                        <a:rPr lang="en-US" sz="1400" b="1" dirty="0" smtClean="0">
                          <a:solidFill>
                            <a:schemeClr val="bg1"/>
                          </a:solidFill>
                          <a:latin typeface="Arial" panose="020B0604020202020204" pitchFamily="34" charset="0"/>
                          <a:cs typeface="Arial" panose="020B0604020202020204" pitchFamily="34" charset="0"/>
                        </a:rPr>
                        <a:t> KPPN</a:t>
                      </a:r>
                    </a:p>
                    <a:p>
                      <a:pPr algn="ctr"/>
                      <a:r>
                        <a:rPr lang="en-US" sz="1400" b="1" dirty="0" smtClean="0">
                          <a:solidFill>
                            <a:schemeClr val="bg1"/>
                          </a:solidFill>
                          <a:latin typeface="Arial" panose="020B0604020202020204" pitchFamily="34" charset="0"/>
                          <a:cs typeface="Arial" panose="020B0604020202020204" pitchFamily="34" charset="0"/>
                        </a:rPr>
                        <a:t>(On Treasury)</a:t>
                      </a:r>
                      <a:endParaRPr lang="en-US" sz="1400" b="1"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75000"/>
                      </a:schemeClr>
                    </a:solidFill>
                  </a:tcPr>
                </a:tc>
                <a:tc>
                  <a:txBody>
                    <a:bodyPr/>
                    <a:lstStyle/>
                    <a:p>
                      <a:pPr algn="ctr"/>
                      <a:r>
                        <a:rPr lang="en-US" sz="1400" b="1" dirty="0" err="1" smtClean="0">
                          <a:solidFill>
                            <a:schemeClr val="bg1"/>
                          </a:solidFill>
                          <a:latin typeface="Arial" panose="020B0604020202020204" pitchFamily="34" charset="0"/>
                          <a:cs typeface="Arial" panose="020B0604020202020204" pitchFamily="34" charset="0"/>
                        </a:rPr>
                        <a:t>Tidak</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Melalui</a:t>
                      </a:r>
                      <a:r>
                        <a:rPr lang="en-US" sz="1400" b="1" dirty="0" smtClean="0">
                          <a:solidFill>
                            <a:schemeClr val="bg1"/>
                          </a:solidFill>
                          <a:latin typeface="Arial" panose="020B0604020202020204" pitchFamily="34" charset="0"/>
                          <a:cs typeface="Arial" panose="020B0604020202020204" pitchFamily="34" charset="0"/>
                        </a:rPr>
                        <a:t> KPPN</a:t>
                      </a:r>
                    </a:p>
                    <a:p>
                      <a:pPr algn="ctr"/>
                      <a:r>
                        <a:rPr lang="en-US" sz="1400" b="1" baseline="0" dirty="0" smtClean="0">
                          <a:solidFill>
                            <a:schemeClr val="bg1"/>
                          </a:solidFill>
                          <a:latin typeface="Arial" panose="020B0604020202020204" pitchFamily="34" charset="0"/>
                          <a:cs typeface="Arial" panose="020B0604020202020204" pitchFamily="34" charset="0"/>
                        </a:rPr>
                        <a:t>(</a:t>
                      </a:r>
                      <a:r>
                        <a:rPr lang="en-US" sz="1400" b="1" dirty="0" smtClean="0">
                          <a:solidFill>
                            <a:schemeClr val="bg1"/>
                          </a:solidFill>
                          <a:latin typeface="Arial" panose="020B0604020202020204" pitchFamily="34" charset="0"/>
                          <a:cs typeface="Arial" panose="020B0604020202020204" pitchFamily="34" charset="0"/>
                        </a:rPr>
                        <a:t>Off </a:t>
                      </a:r>
                      <a:r>
                        <a:rPr lang="en-US" sz="1400" b="1" dirty="0" err="1" smtClean="0">
                          <a:solidFill>
                            <a:schemeClr val="bg1"/>
                          </a:solidFill>
                          <a:latin typeface="Arial" panose="020B0604020202020204" pitchFamily="34" charset="0"/>
                          <a:cs typeface="Arial" panose="020B0604020202020204" pitchFamily="34" charset="0"/>
                        </a:rPr>
                        <a:t>Tresury</a:t>
                      </a:r>
                      <a:r>
                        <a:rPr lang="en-US" sz="1400" b="1" dirty="0" smtClean="0">
                          <a:solidFill>
                            <a:schemeClr val="bg1"/>
                          </a:solidFill>
                          <a:latin typeface="Arial" panose="020B0604020202020204" pitchFamily="34" charset="0"/>
                          <a:cs typeface="Arial" panose="020B0604020202020204" pitchFamily="34" charset="0"/>
                        </a:rPr>
                        <a:t>)</a:t>
                      </a:r>
                      <a:endParaRPr lang="en-US" sz="1400" b="1"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75000"/>
                      </a:schemeClr>
                    </a:solidFill>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r>
              <a:tr h="581508">
                <a:tc>
                  <a:txBody>
                    <a:bodyPr/>
                    <a:lstStyle/>
                    <a:p>
                      <a:pPr algn="ctr"/>
                      <a:r>
                        <a:rPr lang="en-US" sz="1400" dirty="0" smtClean="0">
                          <a:solidFill>
                            <a:schemeClr val="tx1"/>
                          </a:solidFill>
                          <a:latin typeface="Arial" panose="020B0604020202020204" pitchFamily="34" charset="0"/>
                          <a:cs typeface="Arial" panose="020B0604020202020204" pitchFamily="34" charset="0"/>
                        </a:rPr>
                        <a:t>1</a:t>
                      </a:r>
                      <a:endParaRPr lang="en-US"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Clr>
                          <a:srgbClr val="C00000"/>
                        </a:buClr>
                        <a:buFont typeface="Wingdings" pitchFamily="2" charset="2"/>
                        <a:buNone/>
                      </a:pPr>
                      <a:r>
                        <a:rPr lang="en-US" sz="1400" b="0" dirty="0" smtClean="0">
                          <a:solidFill>
                            <a:schemeClr val="tx1"/>
                          </a:solidFill>
                          <a:latin typeface="Arial" panose="020B0604020202020204" pitchFamily="34" charset="0"/>
                          <a:cs typeface="Arial" panose="020B0604020202020204" pitchFamily="34" charset="0"/>
                        </a:rPr>
                        <a:t>x</a:t>
                      </a:r>
                      <a:endParaRPr lang="en-US" sz="14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4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C00000"/>
                        </a:buClr>
                        <a:buSzTx/>
                        <a:buFont typeface="Wingdings" pitchFamily="2" charset="2"/>
                        <a:buNone/>
                        <a:tabLst/>
                        <a:defRPr/>
                      </a:pPr>
                      <a:r>
                        <a:rPr kumimoji="0" lang="en-US" sz="14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x</a:t>
                      </a:r>
                      <a:endParaRPr kumimoji="0" lang="en-US" sz="14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4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d-ID" sz="1400" dirty="0" smtClean="0">
                          <a:solidFill>
                            <a:schemeClr val="tx1"/>
                          </a:solidFill>
                          <a:latin typeface="Arial" panose="020B0604020202020204" pitchFamily="34" charset="0"/>
                          <a:cs typeface="Arial" panose="020B0604020202020204" pitchFamily="34" charset="0"/>
                        </a:rPr>
                        <a:t>DRKH </a:t>
                      </a:r>
                      <a:r>
                        <a:rPr lang="en-US" sz="1400" dirty="0" smtClean="0">
                          <a:solidFill>
                            <a:schemeClr val="tx1"/>
                          </a:solidFill>
                          <a:latin typeface="Arial" panose="020B0604020202020204" pitchFamily="34" charset="0"/>
                          <a:cs typeface="Arial" panose="020B0604020202020204" pitchFamily="34" charset="0"/>
                        </a:rPr>
                        <a:t>- On Treasury</a:t>
                      </a:r>
                      <a:endParaRPr lang="en-US"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err="1" smtClean="0">
                          <a:solidFill>
                            <a:schemeClr val="tx1"/>
                          </a:solidFill>
                          <a:latin typeface="Arial" panose="020B0604020202020204" pitchFamily="34" charset="0"/>
                          <a:cs typeface="Arial" panose="020B0604020202020204" pitchFamily="34" charset="0"/>
                        </a:rPr>
                        <a:t>Uang</a:t>
                      </a:r>
                      <a:r>
                        <a:rPr lang="en-US" sz="1400" dirty="0" smtClean="0">
                          <a:solidFill>
                            <a:schemeClr val="tx1"/>
                          </a:solidFill>
                          <a:latin typeface="Arial" panose="020B0604020202020204" pitchFamily="34" charset="0"/>
                          <a:cs typeface="Arial" panose="020B0604020202020204" pitchFamily="34" charset="0"/>
                        </a:rPr>
                        <a:t> </a:t>
                      </a:r>
                      <a:r>
                        <a:rPr lang="en-US" sz="1400" dirty="0" err="1" smtClean="0">
                          <a:solidFill>
                            <a:schemeClr val="tx1"/>
                          </a:solidFill>
                          <a:latin typeface="Arial" panose="020B0604020202020204" pitchFamily="34" charset="0"/>
                          <a:cs typeface="Arial" panose="020B0604020202020204" pitchFamily="34" charset="0"/>
                        </a:rPr>
                        <a:t>utk</a:t>
                      </a:r>
                      <a:r>
                        <a:rPr lang="en-US" sz="1400" dirty="0" smtClean="0">
                          <a:solidFill>
                            <a:schemeClr val="tx1"/>
                          </a:solidFill>
                          <a:latin typeface="Arial" panose="020B0604020202020204" pitchFamily="34" charset="0"/>
                          <a:cs typeface="Arial" panose="020B0604020202020204" pitchFamily="34" charset="0"/>
                        </a:rPr>
                        <a:t> </a:t>
                      </a:r>
                      <a:r>
                        <a:rPr lang="en-US" sz="1400" dirty="0" err="1" smtClean="0">
                          <a:solidFill>
                            <a:schemeClr val="tx1"/>
                          </a:solidFill>
                          <a:latin typeface="Arial" panose="020B0604020202020204" pitchFamily="34" charset="0"/>
                          <a:cs typeface="Arial" panose="020B0604020202020204" pitchFamily="34" charset="0"/>
                        </a:rPr>
                        <a:t>Membiayai</a:t>
                      </a:r>
                      <a:r>
                        <a:rPr lang="en-US" sz="1400" dirty="0" smtClean="0">
                          <a:solidFill>
                            <a:schemeClr val="tx1"/>
                          </a:solidFill>
                          <a:latin typeface="Arial" panose="020B0604020202020204" pitchFamily="34" charset="0"/>
                          <a:cs typeface="Arial" panose="020B0604020202020204" pitchFamily="34" charset="0"/>
                        </a:rPr>
                        <a:t> </a:t>
                      </a:r>
                      <a:r>
                        <a:rPr lang="en-US" sz="1400" dirty="0" err="1" smtClean="0">
                          <a:solidFill>
                            <a:schemeClr val="tx1"/>
                          </a:solidFill>
                          <a:latin typeface="Arial" panose="020B0604020202020204" pitchFamily="34" charset="0"/>
                          <a:cs typeface="Arial" panose="020B0604020202020204" pitchFamily="34" charset="0"/>
                        </a:rPr>
                        <a:t>Kegiatan</a:t>
                      </a:r>
                      <a:endParaRPr lang="en-US"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81508">
                <a:tc>
                  <a:txBody>
                    <a:bodyPr/>
                    <a:lstStyle/>
                    <a:p>
                      <a:pPr algn="ctr"/>
                      <a:r>
                        <a:rPr lang="en-US" sz="1400" dirty="0" smtClean="0">
                          <a:solidFill>
                            <a:srgbClr val="FFFF00"/>
                          </a:solidFill>
                          <a:latin typeface="Arial" panose="020B0604020202020204" pitchFamily="34" charset="0"/>
                          <a:cs typeface="Arial" panose="020B0604020202020204" pitchFamily="34" charset="0"/>
                        </a:rPr>
                        <a:t>2</a:t>
                      </a:r>
                      <a:endParaRPr lang="en-US" sz="1400" dirty="0">
                        <a:solidFill>
                          <a:srgbClr val="FFFF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4E5E"/>
                    </a:solidFill>
                  </a:tcPr>
                </a:tc>
                <a:tc>
                  <a:txBody>
                    <a:bodyPr/>
                    <a:lstStyle/>
                    <a:p>
                      <a:pPr algn="ctr">
                        <a:buClr>
                          <a:srgbClr val="C00000"/>
                        </a:buClr>
                        <a:buFont typeface="Wingdings" pitchFamily="2" charset="2"/>
                        <a:buNone/>
                      </a:pPr>
                      <a:r>
                        <a:rPr lang="en-US" sz="1400" b="0" dirty="0" smtClean="0">
                          <a:solidFill>
                            <a:srgbClr val="FFFF00"/>
                          </a:solidFill>
                          <a:latin typeface="Arial" panose="020B0604020202020204" pitchFamily="34" charset="0"/>
                          <a:cs typeface="Arial" panose="020B0604020202020204" pitchFamily="34" charset="0"/>
                        </a:rPr>
                        <a:t>x</a:t>
                      </a:r>
                      <a:endParaRPr lang="en-US" sz="1400" b="0" dirty="0">
                        <a:solidFill>
                          <a:srgbClr val="FFFF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4E5E"/>
                    </a:solidFill>
                  </a:tcPr>
                </a:tc>
                <a:tc>
                  <a:txBody>
                    <a:bodyPr/>
                    <a:lstStyle/>
                    <a:p>
                      <a:endParaRPr lang="en-US" sz="1400" b="0" dirty="0">
                        <a:solidFill>
                          <a:srgbClr val="FFFF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4E5E"/>
                    </a:solidFill>
                  </a:tcPr>
                </a:tc>
                <a:tc>
                  <a:txBody>
                    <a:bodyPr/>
                    <a:lstStyle/>
                    <a:p>
                      <a:pPr algn="ctr"/>
                      <a:endParaRPr lang="en-US" sz="1400" b="0" dirty="0">
                        <a:solidFill>
                          <a:srgbClr val="FFFF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4E5E"/>
                    </a:solidFill>
                  </a:tcPr>
                </a:tc>
                <a:tc>
                  <a:txBody>
                    <a:bodyPr/>
                    <a:lstStyle/>
                    <a:p>
                      <a:pPr algn="ctr">
                        <a:buClr>
                          <a:srgbClr val="C00000"/>
                        </a:buClr>
                        <a:buFont typeface="Wingdings" pitchFamily="2" charset="2"/>
                        <a:buNone/>
                      </a:pPr>
                      <a:r>
                        <a:rPr lang="en-US" sz="1400" b="0" dirty="0" smtClean="0">
                          <a:solidFill>
                            <a:srgbClr val="FFFF00"/>
                          </a:solidFill>
                          <a:latin typeface="Arial" panose="020B0604020202020204" pitchFamily="34" charset="0"/>
                          <a:cs typeface="Arial" panose="020B0604020202020204" pitchFamily="34" charset="0"/>
                        </a:rPr>
                        <a:t>x</a:t>
                      </a:r>
                      <a:endParaRPr lang="en-US" sz="1400" b="0" dirty="0">
                        <a:solidFill>
                          <a:srgbClr val="FFFF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4E5E"/>
                    </a:solidFill>
                  </a:tcPr>
                </a:tc>
                <a:tc rowSpan="2">
                  <a:txBody>
                    <a:bodyPr/>
                    <a:lstStyle/>
                    <a:p>
                      <a:r>
                        <a:rPr lang="id-ID" sz="1400" dirty="0" smtClean="0">
                          <a:solidFill>
                            <a:srgbClr val="FFFF00"/>
                          </a:solidFill>
                          <a:latin typeface="Arial" panose="020B0604020202020204" pitchFamily="34" charset="0"/>
                          <a:cs typeface="Arial" panose="020B0604020202020204" pitchFamily="34" charset="0"/>
                        </a:rPr>
                        <a:t>DRKH </a:t>
                      </a:r>
                      <a:r>
                        <a:rPr lang="en-US" sz="1400" baseline="0" dirty="0" smtClean="0">
                          <a:solidFill>
                            <a:srgbClr val="FFFF00"/>
                          </a:solidFill>
                          <a:latin typeface="Arial" panose="020B0604020202020204" pitchFamily="34" charset="0"/>
                          <a:cs typeface="Arial" panose="020B0604020202020204" pitchFamily="34" charset="0"/>
                        </a:rPr>
                        <a:t>– Off Treasury</a:t>
                      </a:r>
                      <a:endParaRPr lang="en-US" sz="1400" dirty="0">
                        <a:solidFill>
                          <a:srgbClr val="FFFF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4E5E"/>
                    </a:solidFill>
                  </a:tcPr>
                </a:tc>
                <a:tc>
                  <a:txBody>
                    <a:bodyPr/>
                    <a:lstStyle/>
                    <a:p>
                      <a:r>
                        <a:rPr lang="en-US" sz="1400" dirty="0" err="1" smtClean="0">
                          <a:solidFill>
                            <a:srgbClr val="FFFF00"/>
                          </a:solidFill>
                          <a:latin typeface="Arial" panose="020B0604020202020204" pitchFamily="34" charset="0"/>
                          <a:cs typeface="Arial" panose="020B0604020202020204" pitchFamily="34" charset="0"/>
                        </a:rPr>
                        <a:t>Uang</a:t>
                      </a:r>
                      <a:r>
                        <a:rPr lang="en-US" sz="1400" dirty="0" smtClean="0">
                          <a:solidFill>
                            <a:srgbClr val="FFFF00"/>
                          </a:solidFill>
                          <a:latin typeface="Arial" panose="020B0604020202020204" pitchFamily="34" charset="0"/>
                          <a:cs typeface="Arial" panose="020B0604020202020204" pitchFamily="34" charset="0"/>
                        </a:rPr>
                        <a:t> </a:t>
                      </a:r>
                      <a:r>
                        <a:rPr lang="en-US" sz="1400" dirty="0" err="1" smtClean="0">
                          <a:solidFill>
                            <a:srgbClr val="FFFF00"/>
                          </a:solidFill>
                          <a:latin typeface="Arial" panose="020B0604020202020204" pitchFamily="34" charset="0"/>
                          <a:cs typeface="Arial" panose="020B0604020202020204" pitchFamily="34" charset="0"/>
                        </a:rPr>
                        <a:t>utk</a:t>
                      </a:r>
                      <a:r>
                        <a:rPr lang="en-US" sz="1400" dirty="0" smtClean="0">
                          <a:solidFill>
                            <a:srgbClr val="FFFF00"/>
                          </a:solidFill>
                          <a:latin typeface="Arial" panose="020B0604020202020204" pitchFamily="34" charset="0"/>
                          <a:cs typeface="Arial" panose="020B0604020202020204" pitchFamily="34" charset="0"/>
                        </a:rPr>
                        <a:t> </a:t>
                      </a:r>
                      <a:r>
                        <a:rPr lang="en-US" sz="1400" dirty="0" err="1" smtClean="0">
                          <a:solidFill>
                            <a:srgbClr val="FFFF00"/>
                          </a:solidFill>
                          <a:latin typeface="Arial" panose="020B0604020202020204" pitchFamily="34" charset="0"/>
                          <a:cs typeface="Arial" panose="020B0604020202020204" pitchFamily="34" charset="0"/>
                        </a:rPr>
                        <a:t>Membiayai</a:t>
                      </a:r>
                      <a:r>
                        <a:rPr lang="en-US" sz="1400" dirty="0" smtClean="0">
                          <a:solidFill>
                            <a:srgbClr val="FFFF00"/>
                          </a:solidFill>
                          <a:latin typeface="Arial" panose="020B0604020202020204" pitchFamily="34" charset="0"/>
                          <a:cs typeface="Arial" panose="020B0604020202020204" pitchFamily="34" charset="0"/>
                        </a:rPr>
                        <a:t> </a:t>
                      </a:r>
                      <a:r>
                        <a:rPr lang="en-US" sz="1400" dirty="0" err="1" smtClean="0">
                          <a:solidFill>
                            <a:srgbClr val="FFFF00"/>
                          </a:solidFill>
                          <a:latin typeface="Arial" panose="020B0604020202020204" pitchFamily="34" charset="0"/>
                          <a:cs typeface="Arial" panose="020B0604020202020204" pitchFamily="34" charset="0"/>
                        </a:rPr>
                        <a:t>Kegiatan</a:t>
                      </a:r>
                      <a:endParaRPr lang="en-US" sz="1400" dirty="0">
                        <a:solidFill>
                          <a:srgbClr val="FFFF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4E5E"/>
                    </a:solidFill>
                  </a:tcPr>
                </a:tc>
                <a:tc>
                  <a:txBody>
                    <a:bodyPr/>
                    <a:lstStyle/>
                    <a:p>
                      <a:endParaRPr lang="en-US" sz="1400" dirty="0">
                        <a:solidFill>
                          <a:srgbClr val="FFFF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4E5E"/>
                    </a:solidFill>
                  </a:tcPr>
                </a:tc>
              </a:tr>
              <a:tr h="323060">
                <a:tc>
                  <a:txBody>
                    <a:bodyPr/>
                    <a:lstStyle/>
                    <a:p>
                      <a:pPr algn="ctr"/>
                      <a:r>
                        <a:rPr lang="en-US" sz="1400" dirty="0" smtClean="0">
                          <a:solidFill>
                            <a:srgbClr val="FFFF00"/>
                          </a:solidFill>
                          <a:latin typeface="Arial" panose="020B0604020202020204" pitchFamily="34" charset="0"/>
                          <a:cs typeface="Arial" panose="020B0604020202020204" pitchFamily="34" charset="0"/>
                        </a:rPr>
                        <a:t>3</a:t>
                      </a:r>
                      <a:endParaRPr lang="en-US" sz="1400" dirty="0">
                        <a:solidFill>
                          <a:srgbClr val="FFFF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4E5E"/>
                    </a:solidFill>
                  </a:tcPr>
                </a:tc>
                <a:tc>
                  <a:txBody>
                    <a:bodyPr/>
                    <a:lstStyle/>
                    <a:p>
                      <a:pPr algn="ctr">
                        <a:buClr>
                          <a:srgbClr val="C00000"/>
                        </a:buClr>
                        <a:buFont typeface="Wingdings" pitchFamily="2" charset="2"/>
                        <a:buNone/>
                      </a:pPr>
                      <a:r>
                        <a:rPr lang="en-US" sz="1400" b="0" dirty="0" smtClean="0">
                          <a:solidFill>
                            <a:srgbClr val="FFFF00"/>
                          </a:solidFill>
                          <a:latin typeface="Arial" panose="020B0604020202020204" pitchFamily="34" charset="0"/>
                          <a:cs typeface="Arial" panose="020B0604020202020204" pitchFamily="34" charset="0"/>
                        </a:rPr>
                        <a:t>x</a:t>
                      </a:r>
                      <a:endParaRPr lang="en-US" sz="1400" b="0" dirty="0">
                        <a:solidFill>
                          <a:srgbClr val="FFFF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4E5E"/>
                    </a:solidFill>
                  </a:tcPr>
                </a:tc>
                <a:tc>
                  <a:txBody>
                    <a:bodyPr/>
                    <a:lstStyle/>
                    <a:p>
                      <a:endParaRPr lang="en-US" sz="1400" b="0" dirty="0">
                        <a:solidFill>
                          <a:srgbClr val="FFFF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4E5E"/>
                    </a:solidFill>
                  </a:tcPr>
                </a:tc>
                <a:tc>
                  <a:txBody>
                    <a:bodyPr/>
                    <a:lstStyle/>
                    <a:p>
                      <a:pPr algn="ctr"/>
                      <a:endParaRPr lang="en-US" sz="1400" b="0" dirty="0">
                        <a:solidFill>
                          <a:srgbClr val="FFFF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4E5E"/>
                    </a:solidFill>
                  </a:tcPr>
                </a:tc>
                <a:tc>
                  <a:txBody>
                    <a:bodyPr/>
                    <a:lstStyle/>
                    <a:p>
                      <a:pPr algn="ctr">
                        <a:buClr>
                          <a:srgbClr val="C00000"/>
                        </a:buClr>
                        <a:buFont typeface="Wingdings" pitchFamily="2" charset="2"/>
                        <a:buNone/>
                      </a:pPr>
                      <a:r>
                        <a:rPr lang="en-US" sz="1400" b="0" dirty="0" smtClean="0">
                          <a:solidFill>
                            <a:srgbClr val="FFFF00"/>
                          </a:solidFill>
                          <a:latin typeface="Arial" panose="020B0604020202020204" pitchFamily="34" charset="0"/>
                          <a:cs typeface="Arial" panose="020B0604020202020204" pitchFamily="34" charset="0"/>
                        </a:rPr>
                        <a:t>x</a:t>
                      </a:r>
                      <a:endParaRPr lang="en-US" sz="1400" b="0" dirty="0">
                        <a:solidFill>
                          <a:srgbClr val="FFFF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4E5E"/>
                    </a:solidFill>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r>
                        <a:rPr lang="en-US" sz="1400" dirty="0" err="1" smtClean="0">
                          <a:solidFill>
                            <a:srgbClr val="FFFF00"/>
                          </a:solidFill>
                          <a:latin typeface="Arial" panose="020B0604020202020204" pitchFamily="34" charset="0"/>
                          <a:cs typeface="Arial" panose="020B0604020202020204" pitchFamily="34" charset="0"/>
                        </a:rPr>
                        <a:t>Barang</a:t>
                      </a:r>
                      <a:r>
                        <a:rPr lang="en-US" sz="1400" baseline="0" dirty="0" smtClean="0">
                          <a:solidFill>
                            <a:srgbClr val="FFFF00"/>
                          </a:solidFill>
                          <a:latin typeface="Arial" panose="020B0604020202020204" pitchFamily="34" charset="0"/>
                          <a:cs typeface="Arial" panose="020B0604020202020204" pitchFamily="34" charset="0"/>
                        </a:rPr>
                        <a:t> </a:t>
                      </a:r>
                      <a:r>
                        <a:rPr lang="en-US" sz="1400" baseline="0" dirty="0" err="1" smtClean="0">
                          <a:solidFill>
                            <a:srgbClr val="FFFF00"/>
                          </a:solidFill>
                          <a:latin typeface="Arial" panose="020B0604020202020204" pitchFamily="34" charset="0"/>
                          <a:cs typeface="Arial" panose="020B0604020202020204" pitchFamily="34" charset="0"/>
                        </a:rPr>
                        <a:t>dan</a:t>
                      </a:r>
                      <a:r>
                        <a:rPr lang="en-US" sz="1400" baseline="0" dirty="0" smtClean="0">
                          <a:solidFill>
                            <a:srgbClr val="FFFF00"/>
                          </a:solidFill>
                          <a:latin typeface="Arial" panose="020B0604020202020204" pitchFamily="34" charset="0"/>
                          <a:cs typeface="Arial" panose="020B0604020202020204" pitchFamily="34" charset="0"/>
                        </a:rPr>
                        <a:t> </a:t>
                      </a:r>
                      <a:r>
                        <a:rPr lang="en-US" sz="1400" baseline="0" dirty="0" err="1" smtClean="0">
                          <a:solidFill>
                            <a:srgbClr val="FFFF00"/>
                          </a:solidFill>
                          <a:latin typeface="Arial" panose="020B0604020202020204" pitchFamily="34" charset="0"/>
                          <a:cs typeface="Arial" panose="020B0604020202020204" pitchFamily="34" charset="0"/>
                        </a:rPr>
                        <a:t>Jasa</a:t>
                      </a:r>
                      <a:r>
                        <a:rPr lang="en-US" sz="1400" dirty="0" smtClean="0">
                          <a:solidFill>
                            <a:srgbClr val="FFFF00"/>
                          </a:solidFill>
                          <a:latin typeface="Arial" panose="020B0604020202020204" pitchFamily="34" charset="0"/>
                          <a:cs typeface="Arial" panose="020B0604020202020204" pitchFamily="34" charset="0"/>
                        </a:rPr>
                        <a:t> </a:t>
                      </a:r>
                      <a:endParaRPr lang="en-US" sz="1400" dirty="0">
                        <a:solidFill>
                          <a:srgbClr val="FFFF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4E5E"/>
                    </a:solidFill>
                  </a:tcPr>
                </a:tc>
                <a:tc>
                  <a:txBody>
                    <a:bodyPr/>
                    <a:lstStyle/>
                    <a:p>
                      <a:endParaRPr lang="en-US" sz="1400" dirty="0">
                        <a:solidFill>
                          <a:srgbClr val="FFFF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4E5E"/>
                    </a:solidFill>
                  </a:tcPr>
                </a:tc>
              </a:tr>
              <a:tr h="581508">
                <a:tc>
                  <a:txBody>
                    <a:bodyPr/>
                    <a:lstStyle/>
                    <a:p>
                      <a:pPr algn="ctr"/>
                      <a:r>
                        <a:rPr lang="en-US" sz="1400" dirty="0" smtClean="0">
                          <a:solidFill>
                            <a:schemeClr val="bg1"/>
                          </a:solidFill>
                          <a:latin typeface="Arial" panose="020B0604020202020204" pitchFamily="34" charset="0"/>
                          <a:cs typeface="Arial" panose="020B0604020202020204" pitchFamily="34" charset="0"/>
                        </a:rPr>
                        <a:t>4</a:t>
                      </a:r>
                      <a:endParaRPr lang="en-US" sz="14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a:txBody>
                    <a:bodyPr/>
                    <a:lstStyle/>
                    <a:p>
                      <a:endParaRPr lang="en-US" sz="1400" b="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a:txBody>
                    <a:bodyPr/>
                    <a:lstStyle/>
                    <a:p>
                      <a:pPr algn="ctr"/>
                      <a:r>
                        <a:rPr lang="en-US" sz="1400" b="0" dirty="0" smtClean="0">
                          <a:solidFill>
                            <a:schemeClr val="bg1"/>
                          </a:solidFill>
                          <a:latin typeface="Arial" panose="020B0604020202020204" pitchFamily="34" charset="0"/>
                          <a:cs typeface="Arial" panose="020B0604020202020204" pitchFamily="34" charset="0"/>
                        </a:rPr>
                        <a:t>x</a:t>
                      </a:r>
                      <a:endParaRPr lang="en-US" sz="1400" b="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a:txBody>
                    <a:bodyPr/>
                    <a:lstStyle/>
                    <a:p>
                      <a:endParaRPr lang="en-US" sz="1400" b="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a:txBody>
                    <a:bodyPr/>
                    <a:lstStyle/>
                    <a:p>
                      <a:pPr algn="ctr"/>
                      <a:r>
                        <a:rPr lang="en-US" sz="1400" b="0" dirty="0" smtClean="0">
                          <a:solidFill>
                            <a:schemeClr val="bg1"/>
                          </a:solidFill>
                          <a:latin typeface="Arial" panose="020B0604020202020204" pitchFamily="34" charset="0"/>
                          <a:cs typeface="Arial" panose="020B0604020202020204" pitchFamily="34" charset="0"/>
                        </a:rPr>
                        <a:t>x</a:t>
                      </a:r>
                      <a:endParaRPr lang="en-US" sz="1400" b="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rowSpan="5">
                  <a:txBody>
                    <a:bodyPr/>
                    <a:lstStyle/>
                    <a:p>
                      <a:r>
                        <a:rPr lang="id-ID" sz="1400" smtClean="0">
                          <a:solidFill>
                            <a:schemeClr val="bg1"/>
                          </a:solidFill>
                          <a:latin typeface="Arial" panose="020B0604020202020204" pitchFamily="34" charset="0"/>
                          <a:cs typeface="Arial" panose="020B0604020202020204" pitchFamily="34" charset="0"/>
                        </a:rPr>
                        <a:t>Non DRKH </a:t>
                      </a:r>
                      <a:r>
                        <a:rPr lang="en-US" sz="1400" smtClean="0">
                          <a:solidFill>
                            <a:schemeClr val="bg1"/>
                          </a:solidFill>
                          <a:latin typeface="Arial" panose="020B0604020202020204" pitchFamily="34" charset="0"/>
                          <a:cs typeface="Arial" panose="020B0604020202020204" pitchFamily="34" charset="0"/>
                        </a:rPr>
                        <a:t>– </a:t>
                      </a:r>
                      <a:r>
                        <a:rPr lang="en-US" sz="1400" dirty="0" smtClean="0">
                          <a:solidFill>
                            <a:schemeClr val="bg1"/>
                          </a:solidFill>
                          <a:latin typeface="Arial" panose="020B0604020202020204" pitchFamily="34" charset="0"/>
                          <a:cs typeface="Arial" panose="020B0604020202020204" pitchFamily="34" charset="0"/>
                        </a:rPr>
                        <a:t>Off Treasury</a:t>
                      </a:r>
                      <a:endParaRPr lang="en-US" sz="1400"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a:txBody>
                    <a:bodyPr/>
                    <a:lstStyle/>
                    <a:p>
                      <a:r>
                        <a:rPr lang="en-US" sz="1400" dirty="0" err="1" smtClean="0">
                          <a:solidFill>
                            <a:schemeClr val="bg1"/>
                          </a:solidFill>
                          <a:latin typeface="Arial" panose="020B0604020202020204" pitchFamily="34" charset="0"/>
                          <a:cs typeface="Arial" panose="020B0604020202020204" pitchFamily="34" charset="0"/>
                        </a:rPr>
                        <a:t>Uang</a:t>
                      </a:r>
                      <a:r>
                        <a:rPr lang="en-US" sz="1400" dirty="0" smtClean="0">
                          <a:solidFill>
                            <a:schemeClr val="bg1"/>
                          </a:solidFill>
                          <a:latin typeface="Arial" panose="020B0604020202020204" pitchFamily="34" charset="0"/>
                          <a:cs typeface="Arial" panose="020B0604020202020204" pitchFamily="34" charset="0"/>
                        </a:rPr>
                        <a:t> </a:t>
                      </a:r>
                      <a:r>
                        <a:rPr lang="en-US" sz="1400" dirty="0" err="1" smtClean="0">
                          <a:solidFill>
                            <a:schemeClr val="bg1"/>
                          </a:solidFill>
                          <a:latin typeface="Arial" panose="020B0604020202020204" pitchFamily="34" charset="0"/>
                          <a:cs typeface="Arial" panose="020B0604020202020204" pitchFamily="34" charset="0"/>
                        </a:rPr>
                        <a:t>utk</a:t>
                      </a:r>
                      <a:r>
                        <a:rPr lang="en-US" sz="1400" dirty="0" smtClean="0">
                          <a:solidFill>
                            <a:schemeClr val="bg1"/>
                          </a:solidFill>
                          <a:latin typeface="Arial" panose="020B0604020202020204" pitchFamily="34" charset="0"/>
                          <a:cs typeface="Arial" panose="020B0604020202020204" pitchFamily="34" charset="0"/>
                        </a:rPr>
                        <a:t> </a:t>
                      </a:r>
                      <a:r>
                        <a:rPr lang="en-US" sz="1400" dirty="0" err="1" smtClean="0">
                          <a:solidFill>
                            <a:schemeClr val="bg1"/>
                          </a:solidFill>
                          <a:latin typeface="Arial" panose="020B0604020202020204" pitchFamily="34" charset="0"/>
                          <a:cs typeface="Arial" panose="020B0604020202020204" pitchFamily="34" charset="0"/>
                        </a:rPr>
                        <a:t>Membiayai</a:t>
                      </a:r>
                      <a:r>
                        <a:rPr lang="en-US" sz="1400" dirty="0" smtClean="0">
                          <a:solidFill>
                            <a:schemeClr val="bg1"/>
                          </a:solidFill>
                          <a:latin typeface="Arial" panose="020B0604020202020204" pitchFamily="34" charset="0"/>
                          <a:cs typeface="Arial" panose="020B0604020202020204" pitchFamily="34" charset="0"/>
                        </a:rPr>
                        <a:t> </a:t>
                      </a:r>
                      <a:r>
                        <a:rPr lang="en-US" sz="1400" dirty="0" err="1" smtClean="0">
                          <a:solidFill>
                            <a:schemeClr val="bg1"/>
                          </a:solidFill>
                          <a:latin typeface="Arial" panose="020B0604020202020204" pitchFamily="34" charset="0"/>
                          <a:cs typeface="Arial" panose="020B0604020202020204" pitchFamily="34" charset="0"/>
                        </a:rPr>
                        <a:t>Kegiatan</a:t>
                      </a:r>
                      <a:endParaRPr lang="en-US" sz="14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rowSpan="2">
                  <a:txBody>
                    <a:bodyPr/>
                    <a:lstStyle/>
                    <a:p>
                      <a:endParaRPr lang="en-US" sz="14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r>
              <a:tr h="236911">
                <a:tc rowSpan="2">
                  <a:txBody>
                    <a:bodyPr/>
                    <a:lstStyle/>
                    <a:p>
                      <a:pPr algn="ctr"/>
                      <a:r>
                        <a:rPr lang="en-US" sz="1400" dirty="0" smtClean="0">
                          <a:solidFill>
                            <a:schemeClr val="bg1"/>
                          </a:solidFill>
                          <a:latin typeface="Arial" panose="020B0604020202020204" pitchFamily="34" charset="0"/>
                          <a:cs typeface="Arial" panose="020B0604020202020204" pitchFamily="34" charset="0"/>
                        </a:rPr>
                        <a:t>5</a:t>
                      </a:r>
                      <a:endParaRPr lang="en-US" sz="14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rowSpan="2">
                  <a:txBody>
                    <a:bodyPr/>
                    <a:lstStyle/>
                    <a:p>
                      <a:pPr algn="ctr"/>
                      <a:endParaRPr lang="en-US" sz="1400" b="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rowSpan="2">
                  <a:txBody>
                    <a:bodyPr/>
                    <a:lstStyle/>
                    <a:p>
                      <a:pPr algn="ctr"/>
                      <a:r>
                        <a:rPr lang="en-US" sz="1400" b="0" dirty="0" smtClean="0">
                          <a:solidFill>
                            <a:schemeClr val="bg1"/>
                          </a:solidFill>
                          <a:latin typeface="Arial" panose="020B0604020202020204" pitchFamily="34" charset="0"/>
                          <a:cs typeface="Arial" panose="020B0604020202020204" pitchFamily="34" charset="0"/>
                        </a:rPr>
                        <a:t> x</a:t>
                      </a:r>
                      <a:endParaRPr lang="en-US" sz="1400" b="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rowSpan="2">
                  <a:txBody>
                    <a:bodyPr/>
                    <a:lstStyle/>
                    <a:p>
                      <a:pPr algn="ctr"/>
                      <a:endParaRPr lang="en-US" sz="1400" b="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rowSpan="2">
                  <a:txBody>
                    <a:bodyPr/>
                    <a:lstStyle/>
                    <a:p>
                      <a:pPr algn="ctr"/>
                      <a:r>
                        <a:rPr lang="en-US" sz="1400" b="0" dirty="0" smtClean="0">
                          <a:solidFill>
                            <a:schemeClr val="bg1"/>
                          </a:solidFill>
                          <a:latin typeface="Arial" panose="020B0604020202020204" pitchFamily="34" charset="0"/>
                          <a:cs typeface="Arial" panose="020B0604020202020204" pitchFamily="34" charset="0"/>
                        </a:rPr>
                        <a:t>x</a:t>
                      </a:r>
                      <a:endParaRPr lang="en-US" sz="1400" b="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vMerge="1">
                  <a:txBody>
                    <a:bodyPr/>
                    <a:lstStyle/>
                    <a:p>
                      <a:pPr algn="ct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n-US" sz="1400" dirty="0" err="1" smtClean="0">
                          <a:solidFill>
                            <a:schemeClr val="bg1"/>
                          </a:solidFill>
                          <a:latin typeface="Arial" panose="020B0604020202020204" pitchFamily="34" charset="0"/>
                          <a:cs typeface="Arial" panose="020B0604020202020204" pitchFamily="34" charset="0"/>
                        </a:rPr>
                        <a:t>Barang</a:t>
                      </a:r>
                      <a:r>
                        <a:rPr lang="en-US" sz="1400" baseline="0" dirty="0" smtClean="0">
                          <a:solidFill>
                            <a:schemeClr val="bg1"/>
                          </a:solidFill>
                          <a:latin typeface="Arial" panose="020B0604020202020204" pitchFamily="34" charset="0"/>
                          <a:cs typeface="Arial" panose="020B0604020202020204" pitchFamily="34" charset="0"/>
                        </a:rPr>
                        <a:t> </a:t>
                      </a:r>
                      <a:r>
                        <a:rPr lang="en-US" sz="1400" baseline="0" dirty="0" err="1" smtClean="0">
                          <a:solidFill>
                            <a:schemeClr val="bg1"/>
                          </a:solidFill>
                          <a:latin typeface="Arial" panose="020B0604020202020204" pitchFamily="34" charset="0"/>
                          <a:cs typeface="Arial" panose="020B0604020202020204" pitchFamily="34" charset="0"/>
                        </a:rPr>
                        <a:t>dan</a:t>
                      </a:r>
                      <a:r>
                        <a:rPr lang="en-US" sz="1400" baseline="0" dirty="0" smtClean="0">
                          <a:solidFill>
                            <a:schemeClr val="bg1"/>
                          </a:solidFill>
                          <a:latin typeface="Arial" panose="020B0604020202020204" pitchFamily="34" charset="0"/>
                          <a:cs typeface="Arial" panose="020B0604020202020204" pitchFamily="34" charset="0"/>
                        </a:rPr>
                        <a:t> </a:t>
                      </a:r>
                      <a:r>
                        <a:rPr lang="en-US" sz="1400" baseline="0" dirty="0" err="1" smtClean="0">
                          <a:solidFill>
                            <a:schemeClr val="bg1"/>
                          </a:solidFill>
                          <a:latin typeface="Arial" panose="020B0604020202020204" pitchFamily="34" charset="0"/>
                          <a:cs typeface="Arial" panose="020B0604020202020204" pitchFamily="34" charset="0"/>
                        </a:rPr>
                        <a:t>Jasa</a:t>
                      </a:r>
                      <a:endParaRPr lang="en-US" sz="14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vMerge="1">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145947">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r>
                        <a:rPr lang="en-US" sz="1400" dirty="0" err="1" smtClean="0">
                          <a:solidFill>
                            <a:schemeClr val="bg1"/>
                          </a:solidFill>
                          <a:latin typeface="Arial" panose="020B0604020202020204" pitchFamily="34" charset="0"/>
                          <a:cs typeface="Arial" panose="020B0604020202020204" pitchFamily="34" charset="0"/>
                        </a:rPr>
                        <a:t>Uang</a:t>
                      </a:r>
                      <a:r>
                        <a:rPr lang="en-US" sz="1400" dirty="0" smtClean="0">
                          <a:solidFill>
                            <a:schemeClr val="bg1"/>
                          </a:solidFill>
                          <a:latin typeface="Arial" panose="020B0604020202020204" pitchFamily="34" charset="0"/>
                          <a:cs typeface="Arial" panose="020B0604020202020204" pitchFamily="34" charset="0"/>
                        </a:rPr>
                        <a:t> </a:t>
                      </a:r>
                      <a:r>
                        <a:rPr lang="en-US" sz="1400" dirty="0" err="1" smtClean="0">
                          <a:solidFill>
                            <a:schemeClr val="bg1"/>
                          </a:solidFill>
                          <a:latin typeface="Arial" panose="020B0604020202020204" pitchFamily="34" charset="0"/>
                          <a:cs typeface="Arial" panose="020B0604020202020204" pitchFamily="34" charset="0"/>
                        </a:rPr>
                        <a:t>utk</a:t>
                      </a:r>
                      <a:r>
                        <a:rPr lang="en-US" sz="1400" dirty="0" smtClean="0">
                          <a:solidFill>
                            <a:schemeClr val="bg1"/>
                          </a:solidFill>
                          <a:latin typeface="Arial" panose="020B0604020202020204" pitchFamily="34" charset="0"/>
                          <a:cs typeface="Arial" panose="020B0604020202020204" pitchFamily="34" charset="0"/>
                        </a:rPr>
                        <a:t> </a:t>
                      </a:r>
                      <a:r>
                        <a:rPr lang="en-US" sz="1400" dirty="0" err="1" smtClean="0">
                          <a:solidFill>
                            <a:schemeClr val="bg1"/>
                          </a:solidFill>
                          <a:latin typeface="Arial" panose="020B0604020202020204" pitchFamily="34" charset="0"/>
                          <a:cs typeface="Arial" panose="020B0604020202020204" pitchFamily="34" charset="0"/>
                        </a:rPr>
                        <a:t>Membiayai</a:t>
                      </a:r>
                      <a:r>
                        <a:rPr lang="en-US" sz="1400" dirty="0" smtClean="0">
                          <a:solidFill>
                            <a:schemeClr val="bg1"/>
                          </a:solidFill>
                          <a:latin typeface="Arial" panose="020B0604020202020204" pitchFamily="34" charset="0"/>
                          <a:cs typeface="Arial" panose="020B0604020202020204" pitchFamily="34" charset="0"/>
                        </a:rPr>
                        <a:t> </a:t>
                      </a:r>
                      <a:r>
                        <a:rPr lang="en-US" sz="1400" dirty="0" err="1" smtClean="0">
                          <a:solidFill>
                            <a:schemeClr val="bg1"/>
                          </a:solidFill>
                          <a:latin typeface="Arial" panose="020B0604020202020204" pitchFamily="34" charset="0"/>
                          <a:cs typeface="Arial" panose="020B0604020202020204" pitchFamily="34" charset="0"/>
                        </a:rPr>
                        <a:t>Kegiatan</a:t>
                      </a:r>
                      <a:endParaRPr lang="en-US" sz="14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err="1" smtClean="0">
                          <a:solidFill>
                            <a:schemeClr val="bg1"/>
                          </a:solidFill>
                          <a:latin typeface="Arial" panose="020B0604020202020204" pitchFamily="34" charset="0"/>
                          <a:cs typeface="Arial" panose="020B0604020202020204" pitchFamily="34" charset="0"/>
                        </a:rPr>
                        <a:t>Diteruskan</a:t>
                      </a:r>
                      <a:r>
                        <a:rPr lang="en-US" sz="1400" dirty="0" smtClean="0">
                          <a:solidFill>
                            <a:schemeClr val="bg1"/>
                          </a:solidFill>
                          <a:latin typeface="Arial" panose="020B0604020202020204" pitchFamily="34" charset="0"/>
                          <a:cs typeface="Arial" panose="020B0604020202020204" pitchFamily="34" charset="0"/>
                        </a:rPr>
                        <a:t> </a:t>
                      </a:r>
                      <a:r>
                        <a:rPr lang="en-US" sz="1400" dirty="0" err="1" smtClean="0">
                          <a:solidFill>
                            <a:schemeClr val="bg1"/>
                          </a:solidFill>
                          <a:latin typeface="Arial" panose="020B0604020202020204" pitchFamily="34" charset="0"/>
                          <a:cs typeface="Arial" panose="020B0604020202020204" pitchFamily="34" charset="0"/>
                        </a:rPr>
                        <a:t>kepada</a:t>
                      </a:r>
                      <a:r>
                        <a:rPr lang="en-US" sz="1400" dirty="0" smtClean="0">
                          <a:solidFill>
                            <a:schemeClr val="bg1"/>
                          </a:solidFill>
                          <a:latin typeface="Arial" panose="020B0604020202020204" pitchFamily="34" charset="0"/>
                          <a:cs typeface="Arial" panose="020B0604020202020204" pitchFamily="34" charset="0"/>
                        </a:rPr>
                        <a:t> </a:t>
                      </a:r>
                      <a:r>
                        <a:rPr lang="en-US" sz="1400" dirty="0" err="1" smtClean="0">
                          <a:solidFill>
                            <a:schemeClr val="bg1"/>
                          </a:solidFill>
                          <a:latin typeface="Arial" panose="020B0604020202020204" pitchFamily="34" charset="0"/>
                          <a:cs typeface="Arial" panose="020B0604020202020204" pitchFamily="34" charset="0"/>
                        </a:rPr>
                        <a:t>Pemda</a:t>
                      </a:r>
                      <a:r>
                        <a:rPr lang="en-US" sz="1400" dirty="0" smtClean="0">
                          <a:solidFill>
                            <a:schemeClr val="bg1"/>
                          </a:solidFill>
                          <a:latin typeface="Arial" panose="020B0604020202020204" pitchFamily="34" charset="0"/>
                          <a:cs typeface="Arial" panose="020B0604020202020204" pitchFamily="34" charset="0"/>
                        </a:rPr>
                        <a:t> (SKPD)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r>
              <a:tr h="435562">
                <a:tc>
                  <a:txBody>
                    <a:bodyPr/>
                    <a:lstStyle/>
                    <a:p>
                      <a:pPr algn="ctr"/>
                      <a:r>
                        <a:rPr lang="en-US" sz="1400" dirty="0" smtClean="0">
                          <a:solidFill>
                            <a:schemeClr val="bg1"/>
                          </a:solidFill>
                          <a:latin typeface="Arial" panose="020B0604020202020204" pitchFamily="34" charset="0"/>
                          <a:cs typeface="Arial" panose="020B0604020202020204" pitchFamily="34" charset="0"/>
                        </a:rPr>
                        <a:t>6</a:t>
                      </a:r>
                      <a:endParaRPr lang="en-US" sz="14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a:txBody>
                    <a:bodyPr/>
                    <a:lstStyle/>
                    <a:p>
                      <a:pPr algn="ctr"/>
                      <a:endParaRPr lang="en-US" sz="1400" b="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a:txBody>
                    <a:bodyPr/>
                    <a:lstStyle/>
                    <a:p>
                      <a:pPr algn="ctr"/>
                      <a:r>
                        <a:rPr lang="en-US" sz="1400" b="0" dirty="0" smtClean="0">
                          <a:solidFill>
                            <a:schemeClr val="bg1"/>
                          </a:solidFill>
                          <a:latin typeface="Arial" panose="020B0604020202020204" pitchFamily="34" charset="0"/>
                          <a:cs typeface="Arial" panose="020B0604020202020204" pitchFamily="34" charset="0"/>
                        </a:rPr>
                        <a:t> x</a:t>
                      </a:r>
                      <a:endParaRPr lang="en-US" sz="1400" b="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a:txBody>
                    <a:bodyPr/>
                    <a:lstStyle/>
                    <a:p>
                      <a:pPr algn="ctr"/>
                      <a:endParaRPr lang="en-US" sz="1400" b="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a:txBody>
                    <a:bodyPr/>
                    <a:lstStyle/>
                    <a:p>
                      <a:pPr algn="ctr"/>
                      <a:r>
                        <a:rPr lang="en-US" sz="1400" b="0" dirty="0" smtClean="0">
                          <a:solidFill>
                            <a:schemeClr val="bg1"/>
                          </a:solidFill>
                          <a:latin typeface="Arial" panose="020B0604020202020204" pitchFamily="34" charset="0"/>
                          <a:cs typeface="Arial" panose="020B0604020202020204" pitchFamily="34" charset="0"/>
                        </a:rPr>
                        <a:t> x</a:t>
                      </a:r>
                      <a:endParaRPr lang="en-US" sz="1400" b="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vMerge="1">
                  <a:txBody>
                    <a:bodyPr/>
                    <a:lstStyle/>
                    <a:p>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vMerge="1">
                  <a:txBody>
                    <a:bodyPr/>
                    <a:lstStyle/>
                    <a:p>
                      <a:endParaRPr lang="en-US" sz="1600" dirty="0">
                        <a:solidFill>
                          <a:schemeClr val="tx1"/>
                        </a:solidFill>
                      </a:endParaRPr>
                    </a:p>
                  </a:txBody>
                  <a:tcPr marL="99060" marR="990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solidFill>
                          <a:schemeClr val="tx1"/>
                        </a:solidFill>
                      </a:endParaRPr>
                    </a:p>
                  </a:txBody>
                  <a:tcPr marL="99060" marR="990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r>
              <a:tr h="323060">
                <a:tc>
                  <a:txBody>
                    <a:bodyPr/>
                    <a:lstStyle/>
                    <a:p>
                      <a:pPr algn="ctr"/>
                      <a:r>
                        <a:rPr lang="en-US" sz="1400" dirty="0" smtClean="0">
                          <a:solidFill>
                            <a:schemeClr val="bg1"/>
                          </a:solidFill>
                          <a:latin typeface="Arial" panose="020B0604020202020204" pitchFamily="34" charset="0"/>
                          <a:cs typeface="Arial" panose="020B0604020202020204" pitchFamily="34" charset="0"/>
                        </a:rPr>
                        <a:t>7</a:t>
                      </a:r>
                      <a:endParaRPr lang="en-US" sz="14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a:txBody>
                    <a:bodyPr/>
                    <a:lstStyle/>
                    <a:p>
                      <a:pPr algn="ctr"/>
                      <a:endParaRPr lang="en-US" sz="1400" b="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a:txBody>
                    <a:bodyPr/>
                    <a:lstStyle/>
                    <a:p>
                      <a:pPr algn="ctr"/>
                      <a:r>
                        <a:rPr lang="en-US" sz="1400" b="0" dirty="0" smtClean="0">
                          <a:solidFill>
                            <a:schemeClr val="bg1"/>
                          </a:solidFill>
                          <a:latin typeface="Arial" panose="020B0604020202020204" pitchFamily="34" charset="0"/>
                          <a:cs typeface="Arial" panose="020B0604020202020204" pitchFamily="34" charset="0"/>
                        </a:rPr>
                        <a:t> x</a:t>
                      </a:r>
                      <a:endParaRPr lang="en-US" sz="1400" b="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a:txBody>
                    <a:bodyPr/>
                    <a:lstStyle/>
                    <a:p>
                      <a:pPr algn="ctr"/>
                      <a:endParaRPr lang="en-US" sz="1400" b="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a:txBody>
                    <a:bodyPr/>
                    <a:lstStyle/>
                    <a:p>
                      <a:pPr algn="ctr"/>
                      <a:r>
                        <a:rPr lang="en-US" sz="1400" b="0" dirty="0" smtClean="0">
                          <a:solidFill>
                            <a:schemeClr val="bg1"/>
                          </a:solidFill>
                          <a:latin typeface="Arial" panose="020B0604020202020204" pitchFamily="34" charset="0"/>
                          <a:cs typeface="Arial" panose="020B0604020202020204" pitchFamily="34" charset="0"/>
                        </a:rPr>
                        <a:t> x</a:t>
                      </a:r>
                      <a:endParaRPr lang="en-US" sz="1400" b="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vMerge="1">
                  <a:txBody>
                    <a:bodyPr/>
                    <a:lstStyle/>
                    <a:p>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r>
                        <a:rPr lang="en-US" sz="1400" dirty="0" err="1" smtClean="0">
                          <a:solidFill>
                            <a:schemeClr val="bg1"/>
                          </a:solidFill>
                          <a:latin typeface="Arial" panose="020B0604020202020204" pitchFamily="34" charset="0"/>
                          <a:cs typeface="Arial" panose="020B0604020202020204" pitchFamily="34" charset="0"/>
                        </a:rPr>
                        <a:t>Barang</a:t>
                      </a:r>
                      <a:r>
                        <a:rPr lang="en-US" sz="1400" baseline="0" dirty="0" smtClean="0">
                          <a:solidFill>
                            <a:schemeClr val="bg1"/>
                          </a:solidFill>
                          <a:latin typeface="Arial" panose="020B0604020202020204" pitchFamily="34" charset="0"/>
                          <a:cs typeface="Arial" panose="020B0604020202020204" pitchFamily="34" charset="0"/>
                        </a:rPr>
                        <a:t> </a:t>
                      </a:r>
                      <a:r>
                        <a:rPr lang="en-US" sz="1400" baseline="0" dirty="0" err="1" smtClean="0">
                          <a:solidFill>
                            <a:schemeClr val="bg1"/>
                          </a:solidFill>
                          <a:latin typeface="Arial" panose="020B0604020202020204" pitchFamily="34" charset="0"/>
                          <a:cs typeface="Arial" panose="020B0604020202020204" pitchFamily="34" charset="0"/>
                        </a:rPr>
                        <a:t>dan</a:t>
                      </a:r>
                      <a:r>
                        <a:rPr lang="en-US" sz="1400" baseline="0" dirty="0" smtClean="0">
                          <a:solidFill>
                            <a:schemeClr val="bg1"/>
                          </a:solidFill>
                          <a:latin typeface="Arial" panose="020B0604020202020204" pitchFamily="34" charset="0"/>
                          <a:cs typeface="Arial" panose="020B0604020202020204" pitchFamily="34" charset="0"/>
                        </a:rPr>
                        <a:t> </a:t>
                      </a:r>
                      <a:r>
                        <a:rPr lang="en-US" sz="1400" baseline="0" dirty="0" err="1" smtClean="0">
                          <a:solidFill>
                            <a:schemeClr val="bg1"/>
                          </a:solidFill>
                          <a:latin typeface="Arial" panose="020B0604020202020204" pitchFamily="34" charset="0"/>
                          <a:cs typeface="Arial" panose="020B0604020202020204" pitchFamily="34" charset="0"/>
                        </a:rPr>
                        <a:t>Jasa</a:t>
                      </a:r>
                      <a:endParaRPr lang="en-US" sz="14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8A13"/>
                    </a:solidFill>
                  </a:tcPr>
                </a:tc>
                <a:tc vMerge="1">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bl>
          </a:graphicData>
        </a:graphic>
      </p:graphicFrame>
    </p:spTree>
    <p:extLst>
      <p:ext uri="{BB962C8B-B14F-4D97-AF65-F5344CB8AC3E}">
        <p14:creationId xmlns:p14="http://schemas.microsoft.com/office/powerpoint/2010/main" xmlns="" val="620074757"/>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1" descr="image1.png"/>
          <p:cNvPicPr>
            <a:picLocks noChangeAspect="1"/>
          </p:cNvPicPr>
          <p:nvPr/>
        </p:nvPicPr>
        <p:blipFill>
          <a:blip r:embed="rId2" cstate="print"/>
          <a:srcRect/>
          <a:stretch>
            <a:fillRect/>
          </a:stretch>
        </p:blipFill>
        <p:spPr bwMode="auto">
          <a:xfrm>
            <a:off x="0" y="0"/>
            <a:ext cx="9144000" cy="1065213"/>
          </a:xfrm>
          <a:prstGeom prst="rect">
            <a:avLst/>
          </a:prstGeom>
          <a:noFill/>
          <a:ln w="12700">
            <a:noFill/>
            <a:miter lim="0"/>
            <a:headEnd/>
            <a:tailEnd/>
          </a:ln>
        </p:spPr>
      </p:pic>
      <p:sp>
        <p:nvSpPr>
          <p:cNvPr id="73731" name="Rectangle 2"/>
          <p:cNvSpPr>
            <a:spLocks/>
          </p:cNvSpPr>
          <p:nvPr/>
        </p:nvSpPr>
        <p:spPr bwMode="auto">
          <a:xfrm>
            <a:off x="0" y="990600"/>
            <a:ext cx="9144000" cy="120650"/>
          </a:xfrm>
          <a:prstGeom prst="rect">
            <a:avLst/>
          </a:prstGeom>
          <a:gradFill rotWithShape="0">
            <a:gsLst>
              <a:gs pos="0">
                <a:srgbClr val="ECCE4C"/>
              </a:gs>
              <a:gs pos="50000">
                <a:srgbClr val="FAF2C5"/>
              </a:gs>
              <a:gs pos="100000">
                <a:srgbClr val="ECCE4C"/>
              </a:gs>
            </a:gsLst>
            <a:lin ang="0"/>
          </a:gradFill>
          <a:ln w="9525">
            <a:noFill/>
            <a:round/>
            <a:headEnd/>
            <a:tailEnd/>
          </a:ln>
        </p:spPr>
        <p:txBody>
          <a:bodyPr lIns="50798" tIns="50798" rIns="50798" bIns="50798" anchor="ctr"/>
          <a:lstStyle/>
          <a:p>
            <a:endParaRPr lang="id-ID"/>
          </a:p>
        </p:txBody>
      </p:sp>
      <p:sp>
        <p:nvSpPr>
          <p:cNvPr id="73732" name="Rectangle 3"/>
          <p:cNvSpPr>
            <a:spLocks noGrp="1" noChangeArrowheads="1"/>
          </p:cNvSpPr>
          <p:nvPr>
            <p:ph type="title"/>
          </p:nvPr>
        </p:nvSpPr>
        <p:spPr>
          <a:xfrm>
            <a:off x="381000" y="304800"/>
            <a:ext cx="8456613" cy="531813"/>
          </a:xfrm>
        </p:spPr>
        <p:txBody>
          <a:bodyPr lIns="88896" tIns="50798" rIns="88896" bIns="50798">
            <a:normAutofit fontScale="90000"/>
          </a:bodyPr>
          <a:lstStyle/>
          <a:p>
            <a:pPr defTabSz="912813"/>
            <a:r>
              <a:rPr lang="id-ID" sz="3200" smtClean="0">
                <a:solidFill>
                  <a:srgbClr val="FFFFFF"/>
                </a:solidFill>
                <a:latin typeface="Times New Roman" pitchFamily="18" charset="0"/>
                <a:cs typeface="Times New Roman" pitchFamily="18" charset="0"/>
                <a:sym typeface="Times New Roman" pitchFamily="18" charset="0"/>
              </a:rPr>
              <a:t>Penatausahaan Kas Bendahara Pengeluaran/BPP</a:t>
            </a:r>
            <a:endParaRPr lang="en-US" sz="3200" smtClean="0"/>
          </a:p>
        </p:txBody>
      </p:sp>
      <p:sp>
        <p:nvSpPr>
          <p:cNvPr id="8" name="Content Placeholder 2"/>
          <p:cNvSpPr>
            <a:spLocks noGrp="1"/>
          </p:cNvSpPr>
          <p:nvPr>
            <p:ph idx="1"/>
          </p:nvPr>
        </p:nvSpPr>
        <p:spPr>
          <a:xfrm>
            <a:off x="533400" y="1752600"/>
            <a:ext cx="8229600" cy="4038600"/>
          </a:xfrm>
        </p:spPr>
        <p:txBody>
          <a:bodyPr>
            <a:normAutofit fontScale="77500" lnSpcReduction="20000"/>
          </a:bodyPr>
          <a:lstStyle/>
          <a:p>
            <a:pPr>
              <a:buFont typeface="Arial" charset="0"/>
              <a:buChar char="•"/>
              <a:defRPr/>
            </a:pPr>
            <a:r>
              <a:rPr lang="en-US" dirty="0" err="1" smtClean="0"/>
              <a:t>Uang</a:t>
            </a:r>
            <a:r>
              <a:rPr lang="en-US" dirty="0" smtClean="0"/>
              <a:t> yang </a:t>
            </a:r>
            <a:r>
              <a:rPr lang="en-US" dirty="0" err="1" smtClean="0"/>
              <a:t>dikelola</a:t>
            </a:r>
            <a:r>
              <a:rPr lang="en-US" dirty="0" smtClean="0"/>
              <a:t> </a:t>
            </a:r>
            <a:r>
              <a:rPr lang="en-US" dirty="0" err="1" smtClean="0"/>
              <a:t>Bendahara</a:t>
            </a:r>
            <a:r>
              <a:rPr lang="en-US" dirty="0" smtClean="0"/>
              <a:t> </a:t>
            </a:r>
            <a:r>
              <a:rPr lang="en-US" dirty="0" err="1" smtClean="0"/>
              <a:t>Pengeluaran</a:t>
            </a:r>
            <a:r>
              <a:rPr lang="en-US" dirty="0" smtClean="0"/>
              <a:t>/ BPP </a:t>
            </a:r>
            <a:r>
              <a:rPr lang="en-US" dirty="0" err="1" smtClean="0"/>
              <a:t>meliputi</a:t>
            </a:r>
            <a:r>
              <a:rPr lang="en-US" dirty="0" smtClean="0"/>
              <a:t>:</a:t>
            </a:r>
          </a:p>
          <a:p>
            <a:pPr marL="723900" indent="-368300">
              <a:buFont typeface="+mj-lt"/>
              <a:buAutoNum type="alphaLcPeriod"/>
              <a:tabLst>
                <a:tab pos="723900" algn="l"/>
              </a:tabLst>
              <a:defRPr/>
            </a:pPr>
            <a:r>
              <a:rPr lang="en-US" dirty="0" smtClean="0"/>
              <a:t>UP/TUP</a:t>
            </a:r>
          </a:p>
          <a:p>
            <a:pPr marL="723900" indent="-368300">
              <a:buFont typeface="+mj-lt"/>
              <a:buAutoNum type="alphaLcPeriod"/>
              <a:tabLst>
                <a:tab pos="723900" algn="l"/>
              </a:tabLst>
              <a:defRPr/>
            </a:pPr>
            <a:r>
              <a:rPr lang="en-US" dirty="0" smtClean="0"/>
              <a:t>LS </a:t>
            </a:r>
            <a:r>
              <a:rPr lang="en-US" dirty="0" err="1" smtClean="0"/>
              <a:t>kepada</a:t>
            </a:r>
            <a:r>
              <a:rPr lang="en-US" dirty="0" smtClean="0"/>
              <a:t> </a:t>
            </a:r>
            <a:r>
              <a:rPr lang="en-US" dirty="0" err="1" smtClean="0"/>
              <a:t>Bendahara</a:t>
            </a:r>
            <a:r>
              <a:rPr lang="en-US" dirty="0" smtClean="0"/>
              <a:t> </a:t>
            </a:r>
            <a:r>
              <a:rPr lang="en-US" dirty="0" err="1" smtClean="0"/>
              <a:t>Pengeluaran</a:t>
            </a:r>
            <a:r>
              <a:rPr lang="en-US" dirty="0" smtClean="0"/>
              <a:t> (honor)</a:t>
            </a:r>
          </a:p>
          <a:p>
            <a:pPr marL="723900" indent="-368300">
              <a:buFont typeface="+mj-lt"/>
              <a:buAutoNum type="alphaLcPeriod"/>
              <a:tabLst>
                <a:tab pos="723900" algn="l"/>
              </a:tabLst>
              <a:defRPr/>
            </a:pPr>
            <a:r>
              <a:rPr lang="en-US" dirty="0" err="1" smtClean="0"/>
              <a:t>Pajak</a:t>
            </a:r>
            <a:endParaRPr lang="en-US" dirty="0"/>
          </a:p>
          <a:p>
            <a:pPr marL="723900" indent="-368300">
              <a:buFont typeface="+mj-lt"/>
              <a:buAutoNum type="alphaLcPeriod"/>
              <a:tabLst>
                <a:tab pos="723900" algn="l"/>
              </a:tabLst>
              <a:defRPr/>
            </a:pPr>
            <a:r>
              <a:rPr lang="en-US" dirty="0" err="1" smtClean="0"/>
              <a:t>Uang</a:t>
            </a:r>
            <a:r>
              <a:rPr lang="en-US" dirty="0" smtClean="0"/>
              <a:t> </a:t>
            </a:r>
            <a:r>
              <a:rPr lang="en-US" dirty="0" err="1" smtClean="0"/>
              <a:t>dari</a:t>
            </a:r>
            <a:r>
              <a:rPr lang="en-US" dirty="0" smtClean="0"/>
              <a:t> </a:t>
            </a:r>
            <a:r>
              <a:rPr lang="en-US" dirty="0" err="1" smtClean="0"/>
              <a:t>sumber</a:t>
            </a:r>
            <a:r>
              <a:rPr lang="en-US" dirty="0" smtClean="0"/>
              <a:t> </a:t>
            </a:r>
            <a:r>
              <a:rPr lang="en-US" dirty="0" err="1" smtClean="0"/>
              <a:t>lainnya</a:t>
            </a:r>
            <a:r>
              <a:rPr lang="en-US" dirty="0" smtClean="0"/>
              <a:t> yang </a:t>
            </a:r>
            <a:r>
              <a:rPr lang="en-US" dirty="0" err="1" smtClean="0"/>
              <a:t>menjadi</a:t>
            </a:r>
            <a:r>
              <a:rPr lang="en-US" dirty="0" smtClean="0"/>
              <a:t> </a:t>
            </a:r>
            <a:r>
              <a:rPr lang="en-US" dirty="0" err="1" smtClean="0"/>
              <a:t>hak</a:t>
            </a:r>
            <a:r>
              <a:rPr lang="en-US" dirty="0" smtClean="0"/>
              <a:t> </a:t>
            </a:r>
            <a:r>
              <a:rPr lang="en-US" dirty="0" err="1" smtClean="0"/>
              <a:t>negara</a:t>
            </a:r>
            <a:r>
              <a:rPr lang="en-US" dirty="0" smtClean="0"/>
              <a:t>, </a:t>
            </a:r>
            <a:r>
              <a:rPr lang="en-US" dirty="0" err="1" smtClean="0"/>
              <a:t>contoh</a:t>
            </a:r>
            <a:r>
              <a:rPr lang="en-US" dirty="0" smtClean="0"/>
              <a:t>: PNBP yang </a:t>
            </a:r>
            <a:r>
              <a:rPr lang="en-US" dirty="0" err="1" smtClean="0"/>
              <a:t>dikelola</a:t>
            </a:r>
            <a:r>
              <a:rPr lang="en-US" dirty="0" smtClean="0"/>
              <a:t> </a:t>
            </a:r>
            <a:r>
              <a:rPr lang="en-US" dirty="0" err="1" smtClean="0"/>
              <a:t>Bendahara</a:t>
            </a:r>
            <a:r>
              <a:rPr lang="en-US" dirty="0" smtClean="0"/>
              <a:t> </a:t>
            </a:r>
            <a:r>
              <a:rPr lang="en-US" dirty="0" err="1" smtClean="0"/>
              <a:t>Pengeluaran</a:t>
            </a:r>
            <a:endParaRPr lang="en-US" dirty="0" smtClean="0"/>
          </a:p>
          <a:p>
            <a:pPr marL="723900" indent="-368300">
              <a:buFont typeface="+mj-lt"/>
              <a:buAutoNum type="alphaLcPeriod"/>
              <a:tabLst>
                <a:tab pos="723900" algn="l"/>
              </a:tabLst>
              <a:defRPr/>
            </a:pPr>
            <a:r>
              <a:rPr lang="en-US" dirty="0" err="1" smtClean="0"/>
              <a:t>Uang</a:t>
            </a:r>
            <a:r>
              <a:rPr lang="en-US" dirty="0" smtClean="0"/>
              <a:t> </a:t>
            </a:r>
            <a:r>
              <a:rPr lang="en-US" dirty="0" err="1" smtClean="0"/>
              <a:t>lainnya</a:t>
            </a:r>
            <a:r>
              <a:rPr lang="en-US" dirty="0" smtClean="0"/>
              <a:t> (</a:t>
            </a:r>
            <a:r>
              <a:rPr lang="en-US" dirty="0" err="1" smtClean="0"/>
              <a:t>hibah</a:t>
            </a:r>
            <a:r>
              <a:rPr lang="en-US" dirty="0" smtClean="0"/>
              <a:t>, </a:t>
            </a:r>
            <a:r>
              <a:rPr lang="en-US" dirty="0" err="1" smtClean="0"/>
              <a:t>bansos</a:t>
            </a:r>
            <a:r>
              <a:rPr lang="en-US" dirty="0" smtClean="0"/>
              <a:t>, </a:t>
            </a:r>
            <a:r>
              <a:rPr lang="en-US" dirty="0" err="1" smtClean="0"/>
              <a:t>dll</a:t>
            </a:r>
            <a:r>
              <a:rPr lang="en-US" dirty="0" smtClean="0"/>
              <a:t>)</a:t>
            </a:r>
          </a:p>
          <a:p>
            <a:pPr marL="723900" indent="-368300">
              <a:buFont typeface="+mj-lt"/>
              <a:buAutoNum type="alphaLcPeriod"/>
              <a:tabLst>
                <a:tab pos="723900" algn="l"/>
              </a:tabLst>
              <a:defRPr/>
            </a:pPr>
            <a:endParaRPr lang="en-US" dirty="0" smtClean="0"/>
          </a:p>
          <a:p>
            <a:pPr marL="355600" indent="-355600">
              <a:buFont typeface="Arial" charset="0"/>
              <a:buChar char="•"/>
              <a:defRPr/>
            </a:pPr>
            <a:r>
              <a:rPr lang="en-US" dirty="0" err="1" smtClean="0"/>
              <a:t>Bendahara</a:t>
            </a:r>
            <a:r>
              <a:rPr lang="en-US" dirty="0" smtClean="0"/>
              <a:t> </a:t>
            </a:r>
            <a:r>
              <a:rPr lang="en-US" dirty="0" err="1" smtClean="0"/>
              <a:t>Pengeluaran</a:t>
            </a:r>
            <a:r>
              <a:rPr lang="en-US" dirty="0" smtClean="0"/>
              <a:t>/BPP </a:t>
            </a:r>
            <a:r>
              <a:rPr lang="en-US" dirty="0" err="1" smtClean="0"/>
              <a:t>dapat</a:t>
            </a:r>
            <a:r>
              <a:rPr lang="en-US" dirty="0" smtClean="0"/>
              <a:t> </a:t>
            </a:r>
            <a:r>
              <a:rPr lang="en-US" dirty="0" err="1" smtClean="0"/>
              <a:t>membayarkan</a:t>
            </a:r>
            <a:r>
              <a:rPr lang="en-US" dirty="0" smtClean="0"/>
              <a:t> UP/TUP </a:t>
            </a:r>
            <a:r>
              <a:rPr lang="en-US" dirty="0" err="1" smtClean="0"/>
              <a:t>setelah</a:t>
            </a:r>
            <a:r>
              <a:rPr lang="en-US" dirty="0" smtClean="0"/>
              <a:t> </a:t>
            </a:r>
            <a:r>
              <a:rPr lang="en-US" dirty="0" err="1" smtClean="0"/>
              <a:t>mendapat</a:t>
            </a:r>
            <a:r>
              <a:rPr lang="en-US" dirty="0" smtClean="0"/>
              <a:t> </a:t>
            </a:r>
            <a:r>
              <a:rPr lang="en-US" dirty="0" err="1" smtClean="0"/>
              <a:t>SPBy</a:t>
            </a:r>
            <a:r>
              <a:rPr lang="id-ID" dirty="0" smtClean="0"/>
              <a:t> dari PPK</a:t>
            </a:r>
            <a:endParaRPr lang="en-US" dirty="0" smtClean="0"/>
          </a:p>
        </p:txBody>
      </p:sp>
      <p:sp>
        <p:nvSpPr>
          <p:cNvPr id="13" name="Slide Number Placeholder 12"/>
          <p:cNvSpPr>
            <a:spLocks noGrp="1"/>
          </p:cNvSpPr>
          <p:nvPr>
            <p:ph type="sldNum" sz="quarter" idx="12"/>
          </p:nvPr>
        </p:nvSpPr>
        <p:spPr>
          <a:xfrm>
            <a:off x="457200" y="6356350"/>
            <a:ext cx="2133600" cy="365125"/>
          </a:xfrm>
        </p:spPr>
        <p:txBody>
          <a:bodyPr/>
          <a:lstStyle/>
          <a:p>
            <a:pPr algn="l">
              <a:defRPr/>
            </a:pPr>
            <a:fld id="{089B5F7B-C9CB-42FE-90E6-70C45B96B60D}" type="slidenum">
              <a:rPr lang="en-US" smtClean="0"/>
              <a:pPr algn="l">
                <a:defRPr/>
              </a:pPr>
              <a:t>140</a:t>
            </a:fld>
            <a:endParaRPr lang="en-US" dirty="0"/>
          </a:p>
        </p:txBody>
      </p:sp>
      <p:sp>
        <p:nvSpPr>
          <p:cNvPr id="10" name="AutoShape 13"/>
          <p:cNvSpPr>
            <a:spLocks noChangeArrowheads="1"/>
          </p:cNvSpPr>
          <p:nvPr/>
        </p:nvSpPr>
        <p:spPr bwMode="gray">
          <a:xfrm>
            <a:off x="34925" y="1828800"/>
            <a:ext cx="533400" cy="457200"/>
          </a:xfrm>
          <a:prstGeom prst="roundRect">
            <a:avLst>
              <a:gd name="adj" fmla="val 11921"/>
            </a:avLst>
          </a:prstGeom>
          <a:gradFill rotWithShape="1">
            <a:gsLst>
              <a:gs pos="0">
                <a:srgbClr val="FFC000"/>
              </a:gs>
              <a:gs pos="100000">
                <a:schemeClr val="hlink">
                  <a:gamma/>
                  <a:shade val="69804"/>
                  <a:invGamma/>
                </a:scheme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fontAlgn="auto">
              <a:spcBef>
                <a:spcPts val="0"/>
              </a:spcBef>
              <a:spcAft>
                <a:spcPts val="0"/>
              </a:spcAft>
              <a:defRPr/>
            </a:pPr>
            <a:r>
              <a:rPr lang="en-US" sz="1400" dirty="0">
                <a:latin typeface="+mn-lt"/>
              </a:rPr>
              <a:t>1</a:t>
            </a:r>
          </a:p>
        </p:txBody>
      </p:sp>
      <p:sp>
        <p:nvSpPr>
          <p:cNvPr id="11" name="AutoShape 13"/>
          <p:cNvSpPr>
            <a:spLocks noChangeArrowheads="1"/>
          </p:cNvSpPr>
          <p:nvPr/>
        </p:nvSpPr>
        <p:spPr bwMode="gray">
          <a:xfrm>
            <a:off x="107950" y="4876800"/>
            <a:ext cx="533400" cy="457200"/>
          </a:xfrm>
          <a:prstGeom prst="roundRect">
            <a:avLst>
              <a:gd name="adj" fmla="val 11921"/>
            </a:avLst>
          </a:prstGeom>
          <a:gradFill rotWithShape="1">
            <a:gsLst>
              <a:gs pos="0">
                <a:srgbClr val="FFC000"/>
              </a:gs>
              <a:gs pos="100000">
                <a:schemeClr val="hlink">
                  <a:gamma/>
                  <a:shade val="69804"/>
                  <a:invGamma/>
                </a:scheme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fontAlgn="auto">
              <a:spcBef>
                <a:spcPts val="0"/>
              </a:spcBef>
              <a:spcAft>
                <a:spcPts val="0"/>
              </a:spcAft>
              <a:defRPr/>
            </a:pPr>
            <a:r>
              <a:rPr lang="en-US" sz="1400" dirty="0">
                <a:latin typeface="+mn-lt"/>
              </a:rPr>
              <a:t>2</a:t>
            </a:r>
          </a:p>
        </p:txBody>
      </p:sp>
    </p:spTree>
    <p:extLst>
      <p:ext uri="{BB962C8B-B14F-4D97-AF65-F5344CB8AC3E}">
        <p14:creationId xmlns:p14="http://schemas.microsoft.com/office/powerpoint/2010/main" xmlns="" val="3957761185"/>
      </p:ext>
    </p:extLst>
  </p:cSld>
  <p:clrMapOvr>
    <a:masterClrMapping/>
  </p:clrMapOvr>
  <p:transition spd="med"/>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1" descr="image1.png"/>
          <p:cNvPicPr>
            <a:picLocks noChangeAspect="1"/>
          </p:cNvPicPr>
          <p:nvPr/>
        </p:nvPicPr>
        <p:blipFill>
          <a:blip r:embed="rId2" cstate="print"/>
          <a:srcRect/>
          <a:stretch>
            <a:fillRect/>
          </a:stretch>
        </p:blipFill>
        <p:spPr bwMode="auto">
          <a:xfrm>
            <a:off x="0" y="0"/>
            <a:ext cx="9144000" cy="1065213"/>
          </a:xfrm>
          <a:prstGeom prst="rect">
            <a:avLst/>
          </a:prstGeom>
          <a:noFill/>
          <a:ln w="12700">
            <a:noFill/>
            <a:miter lim="0"/>
            <a:headEnd/>
            <a:tailEnd/>
          </a:ln>
        </p:spPr>
      </p:pic>
      <p:sp>
        <p:nvSpPr>
          <p:cNvPr id="74755" name="Rectangle 2"/>
          <p:cNvSpPr>
            <a:spLocks/>
          </p:cNvSpPr>
          <p:nvPr/>
        </p:nvSpPr>
        <p:spPr bwMode="auto">
          <a:xfrm>
            <a:off x="0" y="990600"/>
            <a:ext cx="9144000" cy="120650"/>
          </a:xfrm>
          <a:prstGeom prst="rect">
            <a:avLst/>
          </a:prstGeom>
          <a:gradFill rotWithShape="0">
            <a:gsLst>
              <a:gs pos="0">
                <a:srgbClr val="ECCE4C"/>
              </a:gs>
              <a:gs pos="50000">
                <a:srgbClr val="FAF2C5"/>
              </a:gs>
              <a:gs pos="100000">
                <a:srgbClr val="ECCE4C"/>
              </a:gs>
            </a:gsLst>
            <a:lin ang="0"/>
          </a:gradFill>
          <a:ln w="9525">
            <a:noFill/>
            <a:round/>
            <a:headEnd/>
            <a:tailEnd/>
          </a:ln>
        </p:spPr>
        <p:txBody>
          <a:bodyPr lIns="50798" tIns="50798" rIns="50798" bIns="50798" anchor="ctr"/>
          <a:lstStyle/>
          <a:p>
            <a:endParaRPr lang="id-ID"/>
          </a:p>
        </p:txBody>
      </p:sp>
      <p:sp>
        <p:nvSpPr>
          <p:cNvPr id="74756" name="Rectangle 3"/>
          <p:cNvSpPr>
            <a:spLocks noGrp="1" noChangeArrowheads="1"/>
          </p:cNvSpPr>
          <p:nvPr>
            <p:ph type="title"/>
          </p:nvPr>
        </p:nvSpPr>
        <p:spPr>
          <a:xfrm>
            <a:off x="381000" y="304800"/>
            <a:ext cx="8456613" cy="531813"/>
          </a:xfrm>
        </p:spPr>
        <p:txBody>
          <a:bodyPr lIns="88896" tIns="50798" rIns="88896" bIns="50798"/>
          <a:lstStyle/>
          <a:p>
            <a:pPr defTabSz="912813"/>
            <a:r>
              <a:rPr lang="id-ID" sz="2700" smtClean="0">
                <a:solidFill>
                  <a:srgbClr val="FFFFFF"/>
                </a:solidFill>
                <a:latin typeface="Times New Roman" pitchFamily="18" charset="0"/>
                <a:cs typeface="Times New Roman" pitchFamily="18" charset="0"/>
                <a:sym typeface="Times New Roman" pitchFamily="18" charset="0"/>
              </a:rPr>
              <a:t>Penatausahaan Kas Bendahara Pengeluaran/BPP (2)</a:t>
            </a:r>
            <a:endParaRPr lang="en-US" smtClean="0"/>
          </a:p>
        </p:txBody>
      </p:sp>
      <p:sp>
        <p:nvSpPr>
          <p:cNvPr id="7" name="Content Placeholder 2"/>
          <p:cNvSpPr>
            <a:spLocks noGrp="1"/>
          </p:cNvSpPr>
          <p:nvPr>
            <p:ph idx="1"/>
          </p:nvPr>
        </p:nvSpPr>
        <p:spPr>
          <a:xfrm>
            <a:off x="304800" y="1600200"/>
            <a:ext cx="8501063" cy="3962400"/>
          </a:xfrm>
        </p:spPr>
        <p:txBody>
          <a:bodyPr>
            <a:normAutofit fontScale="85000" lnSpcReduction="20000"/>
          </a:bodyPr>
          <a:lstStyle/>
          <a:p>
            <a:pPr>
              <a:buFont typeface="Arial" charset="0"/>
              <a:buChar char="•"/>
              <a:defRPr/>
            </a:pPr>
            <a:r>
              <a:rPr lang="en-US" dirty="0" err="1" smtClean="0"/>
              <a:t>Setiap</a:t>
            </a:r>
            <a:r>
              <a:rPr lang="en-US" dirty="0" smtClean="0"/>
              <a:t> </a:t>
            </a:r>
            <a:r>
              <a:rPr lang="en-US" dirty="0" err="1" smtClean="0"/>
              <a:t>akhir</a:t>
            </a:r>
            <a:r>
              <a:rPr lang="en-US" dirty="0" smtClean="0"/>
              <a:t> </a:t>
            </a:r>
            <a:r>
              <a:rPr lang="en-US" dirty="0" err="1" smtClean="0"/>
              <a:t>hari</a:t>
            </a:r>
            <a:r>
              <a:rPr lang="en-US" dirty="0" smtClean="0"/>
              <a:t> </a:t>
            </a:r>
            <a:r>
              <a:rPr lang="en-US" dirty="0" err="1" smtClean="0"/>
              <a:t>kerja</a:t>
            </a:r>
            <a:r>
              <a:rPr lang="en-US" dirty="0" smtClean="0"/>
              <a:t>, </a:t>
            </a:r>
            <a:r>
              <a:rPr lang="en-US" dirty="0" err="1" smtClean="0"/>
              <a:t>maksimal</a:t>
            </a:r>
            <a:r>
              <a:rPr lang="en-US" dirty="0" smtClean="0"/>
              <a:t> UP/TUP yang </a:t>
            </a:r>
            <a:r>
              <a:rPr lang="en-US" dirty="0" err="1" smtClean="0"/>
              <a:t>ada</a:t>
            </a:r>
            <a:r>
              <a:rPr lang="en-US" dirty="0" smtClean="0"/>
              <a:t> </a:t>
            </a:r>
            <a:r>
              <a:rPr lang="en-US" dirty="0" err="1" smtClean="0"/>
              <a:t>di</a:t>
            </a:r>
            <a:r>
              <a:rPr lang="en-US" dirty="0" smtClean="0"/>
              <a:t> </a:t>
            </a:r>
            <a:r>
              <a:rPr lang="en-US" dirty="0" err="1" smtClean="0"/>
              <a:t>brankas</a:t>
            </a:r>
            <a:r>
              <a:rPr lang="en-US" dirty="0" smtClean="0"/>
              <a:t> </a:t>
            </a:r>
            <a:r>
              <a:rPr lang="en-US" dirty="0" err="1" smtClean="0"/>
              <a:t>Bendahara</a:t>
            </a:r>
            <a:r>
              <a:rPr lang="en-US" dirty="0" smtClean="0"/>
              <a:t> </a:t>
            </a:r>
            <a:r>
              <a:rPr lang="en-US" dirty="0" err="1" smtClean="0"/>
              <a:t>Pengeluaran</a:t>
            </a:r>
            <a:r>
              <a:rPr lang="en-US" dirty="0" smtClean="0"/>
              <a:t>/BPP </a:t>
            </a:r>
            <a:r>
              <a:rPr lang="en-US" dirty="0" err="1" smtClean="0"/>
              <a:t>adalah</a:t>
            </a:r>
            <a:r>
              <a:rPr lang="en-US" dirty="0" smtClean="0"/>
              <a:t> </a:t>
            </a:r>
            <a:r>
              <a:rPr lang="en-US" dirty="0" err="1" smtClean="0"/>
              <a:t>Rp</a:t>
            </a:r>
            <a:r>
              <a:rPr lang="en-US" dirty="0" smtClean="0"/>
              <a:t> 50.000.000,-</a:t>
            </a:r>
          </a:p>
          <a:p>
            <a:pPr>
              <a:buFont typeface="Arial" charset="0"/>
              <a:buChar char="•"/>
              <a:defRPr/>
            </a:pPr>
            <a:r>
              <a:rPr lang="en-US" dirty="0" err="1" smtClean="0"/>
              <a:t>Bila</a:t>
            </a:r>
            <a:r>
              <a:rPr lang="en-US" dirty="0" smtClean="0"/>
              <a:t> </a:t>
            </a:r>
            <a:r>
              <a:rPr lang="en-US" dirty="0" err="1" smtClean="0"/>
              <a:t>pada</a:t>
            </a:r>
            <a:r>
              <a:rPr lang="en-US" dirty="0" smtClean="0"/>
              <a:t> </a:t>
            </a:r>
            <a:r>
              <a:rPr lang="en-US" dirty="0" err="1" smtClean="0"/>
              <a:t>akhir</a:t>
            </a:r>
            <a:r>
              <a:rPr lang="en-US" dirty="0" smtClean="0"/>
              <a:t> </a:t>
            </a:r>
            <a:r>
              <a:rPr lang="en-US" dirty="0" err="1" smtClean="0"/>
              <a:t>hari</a:t>
            </a:r>
            <a:r>
              <a:rPr lang="en-US" dirty="0" smtClean="0"/>
              <a:t> </a:t>
            </a:r>
            <a:r>
              <a:rPr lang="en-US" dirty="0" err="1" smtClean="0"/>
              <a:t>kerja</a:t>
            </a:r>
            <a:r>
              <a:rPr lang="en-US" dirty="0" smtClean="0"/>
              <a:t> UP/TUP </a:t>
            </a:r>
            <a:r>
              <a:rPr lang="en-US" dirty="0" err="1" smtClean="0"/>
              <a:t>melebihi</a:t>
            </a:r>
            <a:r>
              <a:rPr lang="en-US" dirty="0" smtClean="0"/>
              <a:t> </a:t>
            </a:r>
            <a:r>
              <a:rPr lang="en-US" dirty="0" err="1" smtClean="0"/>
              <a:t>Rp</a:t>
            </a:r>
            <a:r>
              <a:rPr lang="en-US" dirty="0" smtClean="0"/>
              <a:t> 50.000.000,- </a:t>
            </a:r>
            <a:r>
              <a:rPr lang="en-US" dirty="0" err="1" smtClean="0"/>
              <a:t>maka</a:t>
            </a:r>
            <a:r>
              <a:rPr lang="en-US" dirty="0" smtClean="0"/>
              <a:t> </a:t>
            </a:r>
            <a:r>
              <a:rPr lang="en-US" dirty="0" err="1" smtClean="0"/>
              <a:t>dibuat</a:t>
            </a:r>
            <a:r>
              <a:rPr lang="en-US" dirty="0" smtClean="0"/>
              <a:t> </a:t>
            </a:r>
            <a:r>
              <a:rPr lang="en-US" dirty="0" err="1" smtClean="0"/>
              <a:t>Berita</a:t>
            </a:r>
            <a:r>
              <a:rPr lang="en-US" dirty="0" smtClean="0"/>
              <a:t> </a:t>
            </a:r>
            <a:r>
              <a:rPr lang="en-US" dirty="0" err="1" smtClean="0"/>
              <a:t>Acara</a:t>
            </a:r>
            <a:r>
              <a:rPr lang="en-US" dirty="0" smtClean="0"/>
              <a:t> </a:t>
            </a:r>
            <a:r>
              <a:rPr lang="en-US" dirty="0" err="1" smtClean="0"/>
              <a:t>Keadaan</a:t>
            </a:r>
            <a:r>
              <a:rPr lang="en-US" dirty="0" smtClean="0"/>
              <a:t> </a:t>
            </a:r>
            <a:r>
              <a:rPr lang="en-US" dirty="0" err="1" smtClean="0"/>
              <a:t>Kas</a:t>
            </a:r>
            <a:r>
              <a:rPr lang="id-ID" dirty="0" smtClean="0"/>
              <a:t>.</a:t>
            </a:r>
            <a:endParaRPr lang="en-US" dirty="0" smtClean="0"/>
          </a:p>
          <a:p>
            <a:pPr>
              <a:buFont typeface="Arial" charset="0"/>
              <a:buChar char="•"/>
              <a:defRPr/>
            </a:pPr>
            <a:r>
              <a:rPr lang="en-US" dirty="0" err="1" smtClean="0"/>
              <a:t>Bendahara</a:t>
            </a:r>
            <a:r>
              <a:rPr lang="en-US" dirty="0" smtClean="0"/>
              <a:t> </a:t>
            </a:r>
            <a:r>
              <a:rPr lang="en-US" dirty="0" err="1" smtClean="0"/>
              <a:t>dapat</a:t>
            </a:r>
            <a:r>
              <a:rPr lang="en-US" dirty="0" smtClean="0"/>
              <a:t> </a:t>
            </a:r>
            <a:r>
              <a:rPr lang="en-US" dirty="0" err="1" smtClean="0"/>
              <a:t>memberikan</a:t>
            </a:r>
            <a:r>
              <a:rPr lang="en-US" dirty="0" smtClean="0"/>
              <a:t> </a:t>
            </a:r>
            <a:r>
              <a:rPr lang="en-US" dirty="0" err="1" smtClean="0"/>
              <a:t>Uang</a:t>
            </a:r>
            <a:r>
              <a:rPr lang="en-US" dirty="0" smtClean="0"/>
              <a:t> </a:t>
            </a:r>
            <a:r>
              <a:rPr lang="en-US" dirty="0" err="1" smtClean="0"/>
              <a:t>Muka</a:t>
            </a:r>
            <a:r>
              <a:rPr lang="en-US" dirty="0" smtClean="0"/>
              <a:t> </a:t>
            </a:r>
            <a:r>
              <a:rPr lang="en-US" dirty="0" err="1" smtClean="0"/>
              <a:t>Kerja</a:t>
            </a:r>
            <a:r>
              <a:rPr lang="en-US" dirty="0" smtClean="0"/>
              <a:t> (</a:t>
            </a:r>
            <a:r>
              <a:rPr lang="en-US" dirty="0" err="1" smtClean="0"/>
              <a:t>selain</a:t>
            </a:r>
            <a:r>
              <a:rPr lang="en-US" dirty="0" smtClean="0"/>
              <a:t> UM </a:t>
            </a:r>
            <a:r>
              <a:rPr lang="en-US" dirty="0" err="1" smtClean="0"/>
              <a:t>Perjadin</a:t>
            </a:r>
            <a:r>
              <a:rPr lang="en-US" dirty="0" smtClean="0"/>
              <a:t>) </a:t>
            </a:r>
            <a:r>
              <a:rPr lang="en-US" dirty="0" err="1" smtClean="0"/>
              <a:t>setelah</a:t>
            </a:r>
            <a:r>
              <a:rPr lang="en-US" dirty="0" smtClean="0"/>
              <a:t> </a:t>
            </a:r>
            <a:r>
              <a:rPr lang="en-US" dirty="0" err="1" smtClean="0"/>
              <a:t>mendapat</a:t>
            </a:r>
            <a:r>
              <a:rPr lang="en-US" dirty="0" smtClean="0"/>
              <a:t> </a:t>
            </a:r>
            <a:r>
              <a:rPr lang="en-US" dirty="0" err="1" smtClean="0"/>
              <a:t>SPBy</a:t>
            </a:r>
            <a:r>
              <a:rPr lang="id-ID" dirty="0" smtClean="0"/>
              <a:t>.</a:t>
            </a:r>
            <a:endParaRPr lang="en-US" dirty="0" smtClean="0"/>
          </a:p>
          <a:p>
            <a:pPr>
              <a:buFont typeface="Arial" charset="0"/>
              <a:buChar char="•"/>
              <a:defRPr/>
            </a:pPr>
            <a:r>
              <a:rPr lang="en-US" dirty="0" err="1" smtClean="0"/>
              <a:t>Pada</a:t>
            </a:r>
            <a:r>
              <a:rPr lang="en-US" dirty="0" smtClean="0"/>
              <a:t> </a:t>
            </a:r>
            <a:r>
              <a:rPr lang="en-US" dirty="0" err="1" smtClean="0"/>
              <a:t>akhir</a:t>
            </a:r>
            <a:r>
              <a:rPr lang="en-US" dirty="0" smtClean="0"/>
              <a:t> </a:t>
            </a:r>
            <a:r>
              <a:rPr lang="en-US" dirty="0" err="1" smtClean="0"/>
              <a:t>tahun</a:t>
            </a:r>
            <a:r>
              <a:rPr lang="en-US" dirty="0" smtClean="0"/>
              <a:t> </a:t>
            </a:r>
            <a:r>
              <a:rPr lang="en-US" dirty="0" err="1" smtClean="0"/>
              <a:t>anggaran</a:t>
            </a:r>
            <a:r>
              <a:rPr lang="en-US" dirty="0" smtClean="0"/>
              <a:t>, UP/TUP </a:t>
            </a:r>
            <a:r>
              <a:rPr lang="en-US" dirty="0" err="1" smtClean="0"/>
              <a:t>harus</a:t>
            </a:r>
            <a:r>
              <a:rPr lang="en-US" dirty="0" smtClean="0"/>
              <a:t> </a:t>
            </a:r>
            <a:r>
              <a:rPr lang="en-US" dirty="0" err="1" smtClean="0"/>
              <a:t>disetorkan</a:t>
            </a:r>
            <a:r>
              <a:rPr lang="en-US" dirty="0" smtClean="0"/>
              <a:t> </a:t>
            </a:r>
            <a:r>
              <a:rPr lang="en-US" dirty="0" err="1" smtClean="0"/>
              <a:t>ke</a:t>
            </a:r>
            <a:r>
              <a:rPr lang="en-US" dirty="0" smtClean="0"/>
              <a:t> </a:t>
            </a:r>
            <a:r>
              <a:rPr lang="en-US" dirty="0" err="1" smtClean="0"/>
              <a:t>kas</a:t>
            </a:r>
            <a:r>
              <a:rPr lang="en-US" dirty="0" smtClean="0"/>
              <a:t> </a:t>
            </a:r>
            <a:r>
              <a:rPr lang="en-US" dirty="0" err="1" smtClean="0"/>
              <a:t>negara</a:t>
            </a:r>
            <a:r>
              <a:rPr lang="en-US" dirty="0" smtClean="0"/>
              <a:t>. </a:t>
            </a:r>
            <a:r>
              <a:rPr lang="en-US" dirty="0" err="1" smtClean="0"/>
              <a:t>Sedangkan</a:t>
            </a:r>
            <a:r>
              <a:rPr lang="en-US" dirty="0" smtClean="0"/>
              <a:t> </a:t>
            </a:r>
            <a:r>
              <a:rPr lang="en-US" dirty="0" err="1" smtClean="0"/>
              <a:t>sisa</a:t>
            </a:r>
            <a:r>
              <a:rPr lang="en-US" dirty="0" smtClean="0"/>
              <a:t> LS </a:t>
            </a:r>
            <a:r>
              <a:rPr lang="en-US" dirty="0" err="1" smtClean="0"/>
              <a:t>Bendahara</a:t>
            </a:r>
            <a:r>
              <a:rPr lang="en-US" dirty="0" smtClean="0"/>
              <a:t> </a:t>
            </a:r>
            <a:r>
              <a:rPr lang="en-US" dirty="0" err="1" smtClean="0"/>
              <a:t>disetor</a:t>
            </a:r>
            <a:r>
              <a:rPr lang="en-US" dirty="0" smtClean="0"/>
              <a:t> paling </a:t>
            </a:r>
            <a:r>
              <a:rPr lang="en-US" dirty="0" err="1" smtClean="0"/>
              <a:t>lambat</a:t>
            </a:r>
            <a:r>
              <a:rPr lang="en-US" dirty="0" smtClean="0"/>
              <a:t> 90 </a:t>
            </a:r>
            <a:r>
              <a:rPr lang="en-US" dirty="0" err="1" smtClean="0"/>
              <a:t>hari</a:t>
            </a:r>
            <a:r>
              <a:rPr lang="en-US" dirty="0" smtClean="0"/>
              <a:t> </a:t>
            </a:r>
            <a:r>
              <a:rPr lang="en-US" dirty="0" err="1" smtClean="0"/>
              <a:t>kerja</a:t>
            </a:r>
            <a:r>
              <a:rPr lang="en-US" dirty="0" smtClean="0"/>
              <a:t> </a:t>
            </a:r>
            <a:r>
              <a:rPr lang="en-US" dirty="0" err="1" smtClean="0"/>
              <a:t>dari</a:t>
            </a:r>
            <a:r>
              <a:rPr lang="en-US" dirty="0" smtClean="0"/>
              <a:t> </a:t>
            </a:r>
            <a:r>
              <a:rPr lang="en-US" dirty="0" err="1" smtClean="0"/>
              <a:t>tanggal</a:t>
            </a:r>
            <a:r>
              <a:rPr lang="en-US" dirty="0" smtClean="0"/>
              <a:t> SP2D</a:t>
            </a:r>
            <a:r>
              <a:rPr lang="id-ID" dirty="0" smtClean="0"/>
              <a:t>.</a:t>
            </a:r>
            <a:endParaRPr lang="en-US" dirty="0"/>
          </a:p>
        </p:txBody>
      </p:sp>
      <p:sp>
        <p:nvSpPr>
          <p:cNvPr id="15" name="Slide Number Placeholder 14"/>
          <p:cNvSpPr>
            <a:spLocks noGrp="1"/>
          </p:cNvSpPr>
          <p:nvPr>
            <p:ph type="sldNum" sz="quarter" idx="12"/>
          </p:nvPr>
        </p:nvSpPr>
        <p:spPr>
          <a:xfrm>
            <a:off x="457200" y="6356350"/>
            <a:ext cx="2133600" cy="365125"/>
          </a:xfrm>
        </p:spPr>
        <p:txBody>
          <a:bodyPr/>
          <a:lstStyle/>
          <a:p>
            <a:pPr algn="l">
              <a:defRPr/>
            </a:pPr>
            <a:fld id="{4E69647F-3373-4EE0-972D-FBC12F1C6AB7}" type="slidenum">
              <a:rPr lang="en-US" smtClean="0"/>
              <a:pPr algn="l">
                <a:defRPr/>
              </a:pPr>
              <a:t>141</a:t>
            </a:fld>
            <a:endParaRPr lang="en-US" dirty="0"/>
          </a:p>
        </p:txBody>
      </p:sp>
      <p:sp>
        <p:nvSpPr>
          <p:cNvPr id="10" name="AutoShape 13"/>
          <p:cNvSpPr>
            <a:spLocks noChangeArrowheads="1"/>
          </p:cNvSpPr>
          <p:nvPr/>
        </p:nvSpPr>
        <p:spPr bwMode="gray">
          <a:xfrm>
            <a:off x="76200" y="1752600"/>
            <a:ext cx="533400" cy="457200"/>
          </a:xfrm>
          <a:prstGeom prst="roundRect">
            <a:avLst>
              <a:gd name="adj" fmla="val 11921"/>
            </a:avLst>
          </a:prstGeom>
          <a:gradFill rotWithShape="1">
            <a:gsLst>
              <a:gs pos="0">
                <a:srgbClr val="FFC000"/>
              </a:gs>
              <a:gs pos="100000">
                <a:schemeClr val="hlink">
                  <a:gamma/>
                  <a:shade val="69804"/>
                  <a:invGamma/>
                </a:scheme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fontAlgn="auto">
              <a:spcBef>
                <a:spcPts val="0"/>
              </a:spcBef>
              <a:spcAft>
                <a:spcPts val="0"/>
              </a:spcAft>
              <a:defRPr/>
            </a:pPr>
            <a:r>
              <a:rPr lang="id-ID" sz="1400" dirty="0">
                <a:latin typeface="+mn-lt"/>
              </a:rPr>
              <a:t>3</a:t>
            </a:r>
            <a:endParaRPr lang="en-US" sz="1400" dirty="0">
              <a:latin typeface="+mn-lt"/>
            </a:endParaRPr>
          </a:p>
        </p:txBody>
      </p:sp>
      <p:sp>
        <p:nvSpPr>
          <p:cNvPr id="11" name="AutoShape 13"/>
          <p:cNvSpPr>
            <a:spLocks noChangeArrowheads="1"/>
          </p:cNvSpPr>
          <p:nvPr/>
        </p:nvSpPr>
        <p:spPr bwMode="gray">
          <a:xfrm>
            <a:off x="76200" y="2819400"/>
            <a:ext cx="533400" cy="457200"/>
          </a:xfrm>
          <a:prstGeom prst="roundRect">
            <a:avLst>
              <a:gd name="adj" fmla="val 11921"/>
            </a:avLst>
          </a:prstGeom>
          <a:gradFill rotWithShape="1">
            <a:gsLst>
              <a:gs pos="0">
                <a:srgbClr val="FFC000"/>
              </a:gs>
              <a:gs pos="100000">
                <a:schemeClr val="hlink">
                  <a:gamma/>
                  <a:shade val="69804"/>
                  <a:invGamma/>
                </a:scheme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fontAlgn="auto">
              <a:spcBef>
                <a:spcPts val="0"/>
              </a:spcBef>
              <a:spcAft>
                <a:spcPts val="0"/>
              </a:spcAft>
              <a:defRPr/>
            </a:pPr>
            <a:r>
              <a:rPr lang="id-ID" sz="1400" dirty="0">
                <a:latin typeface="+mn-lt"/>
              </a:rPr>
              <a:t>4</a:t>
            </a:r>
            <a:endParaRPr lang="en-US" sz="1400" dirty="0">
              <a:latin typeface="+mn-lt"/>
            </a:endParaRPr>
          </a:p>
        </p:txBody>
      </p:sp>
      <p:sp>
        <p:nvSpPr>
          <p:cNvPr id="12" name="AutoShape 13"/>
          <p:cNvSpPr>
            <a:spLocks noChangeArrowheads="1"/>
          </p:cNvSpPr>
          <p:nvPr/>
        </p:nvSpPr>
        <p:spPr bwMode="gray">
          <a:xfrm>
            <a:off x="76200" y="3657600"/>
            <a:ext cx="533400" cy="457200"/>
          </a:xfrm>
          <a:prstGeom prst="roundRect">
            <a:avLst>
              <a:gd name="adj" fmla="val 11921"/>
            </a:avLst>
          </a:prstGeom>
          <a:gradFill rotWithShape="1">
            <a:gsLst>
              <a:gs pos="0">
                <a:srgbClr val="FFC000"/>
              </a:gs>
              <a:gs pos="100000">
                <a:schemeClr val="hlink">
                  <a:gamma/>
                  <a:shade val="69804"/>
                  <a:invGamma/>
                </a:scheme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fontAlgn="auto">
              <a:spcBef>
                <a:spcPts val="0"/>
              </a:spcBef>
              <a:spcAft>
                <a:spcPts val="0"/>
              </a:spcAft>
              <a:defRPr/>
            </a:pPr>
            <a:r>
              <a:rPr lang="id-ID" sz="1400" dirty="0">
                <a:latin typeface="+mn-lt"/>
              </a:rPr>
              <a:t>5</a:t>
            </a:r>
            <a:endParaRPr lang="en-US" sz="1400" dirty="0">
              <a:latin typeface="+mn-lt"/>
            </a:endParaRPr>
          </a:p>
        </p:txBody>
      </p:sp>
      <p:sp>
        <p:nvSpPr>
          <p:cNvPr id="13" name="AutoShape 13"/>
          <p:cNvSpPr>
            <a:spLocks noChangeArrowheads="1"/>
          </p:cNvSpPr>
          <p:nvPr/>
        </p:nvSpPr>
        <p:spPr bwMode="gray">
          <a:xfrm>
            <a:off x="76200" y="4495800"/>
            <a:ext cx="533400" cy="457200"/>
          </a:xfrm>
          <a:prstGeom prst="roundRect">
            <a:avLst>
              <a:gd name="adj" fmla="val 11921"/>
            </a:avLst>
          </a:prstGeom>
          <a:gradFill rotWithShape="1">
            <a:gsLst>
              <a:gs pos="0">
                <a:srgbClr val="FFC000"/>
              </a:gs>
              <a:gs pos="100000">
                <a:schemeClr val="hlink">
                  <a:gamma/>
                  <a:shade val="69804"/>
                  <a:invGamma/>
                </a:scheme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fontAlgn="auto">
              <a:spcBef>
                <a:spcPts val="0"/>
              </a:spcBef>
              <a:spcAft>
                <a:spcPts val="0"/>
              </a:spcAft>
              <a:defRPr/>
            </a:pPr>
            <a:r>
              <a:rPr lang="id-ID" sz="1400" dirty="0">
                <a:latin typeface="+mn-lt"/>
              </a:rPr>
              <a:t>6</a:t>
            </a:r>
            <a:endParaRPr lang="en-US" sz="1400" dirty="0">
              <a:latin typeface="+mn-lt"/>
            </a:endParaRPr>
          </a:p>
        </p:txBody>
      </p:sp>
    </p:spTree>
    <p:extLst>
      <p:ext uri="{BB962C8B-B14F-4D97-AF65-F5344CB8AC3E}">
        <p14:creationId xmlns:p14="http://schemas.microsoft.com/office/powerpoint/2010/main" xmlns="" val="1316096760"/>
      </p:ext>
    </p:extLst>
  </p:cSld>
  <p:clrMapOvr>
    <a:masterClrMapping/>
  </p:clrMapOvr>
  <p:transition spd="med"/>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685800" y="228600"/>
            <a:ext cx="7543800" cy="563563"/>
          </a:xfrm>
          <a:prstGeom prst="rect">
            <a:avLst/>
          </a:prstGeom>
        </p:spPr>
        <p:txBody>
          <a:bodyPr>
            <a:normAutofit fontScale="97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3200" b="0" i="0" u="none" strike="noStrike" kern="1200" cap="none" spc="0" normalizeH="0" baseline="0" noProof="0" smtClean="0">
                <a:ln>
                  <a:noFill/>
                </a:ln>
                <a:solidFill>
                  <a:schemeClr val="tx1"/>
                </a:solidFill>
                <a:effectLst/>
                <a:uLnTx/>
                <a:uFillTx/>
                <a:latin typeface="+mj-lt"/>
                <a:ea typeface="+mj-ea"/>
                <a:cs typeface="+mj-cs"/>
              </a:rPr>
              <a:t>PEMBUKUAN BENDAHARA</a:t>
            </a:r>
            <a:endParaRPr kumimoji="0" lang="id-ID" sz="32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8" name="Slide Number Placeholder 15"/>
          <p:cNvSpPr>
            <a:spLocks noGrp="1"/>
          </p:cNvSpPr>
          <p:nvPr>
            <p:ph type="sldNum" sz="quarter" idx="12"/>
          </p:nvPr>
        </p:nvSpPr>
        <p:spPr>
          <a:xfrm>
            <a:off x="457200" y="6356350"/>
            <a:ext cx="2133600" cy="365125"/>
          </a:xfrm>
        </p:spPr>
        <p:txBody>
          <a:bodyPr/>
          <a:lstStyle/>
          <a:p>
            <a:pPr algn="l">
              <a:defRPr/>
            </a:pPr>
            <a:fld id="{4D9580EA-8BB6-4560-994F-D66D4BB3625E}" type="slidenum">
              <a:rPr lang="en-US" smtClean="0"/>
              <a:pPr algn="l">
                <a:defRPr/>
              </a:pPr>
              <a:t>142</a:t>
            </a:fld>
            <a:endParaRPr lang="en-US" dirty="0"/>
          </a:p>
        </p:txBody>
      </p:sp>
      <p:grpSp>
        <p:nvGrpSpPr>
          <p:cNvPr id="9" name="Group 13"/>
          <p:cNvGrpSpPr>
            <a:grpSpLocks/>
          </p:cNvGrpSpPr>
          <p:nvPr/>
        </p:nvGrpSpPr>
        <p:grpSpPr bwMode="auto">
          <a:xfrm>
            <a:off x="609600" y="762000"/>
            <a:ext cx="8229600" cy="2209800"/>
            <a:chOff x="609600" y="1219200"/>
            <a:chExt cx="8229600" cy="2209800"/>
          </a:xfrm>
        </p:grpSpPr>
        <p:sp>
          <p:nvSpPr>
            <p:cNvPr id="10" name="Rounded Rectangle 9"/>
            <p:cNvSpPr/>
            <p:nvPr/>
          </p:nvSpPr>
          <p:spPr>
            <a:xfrm>
              <a:off x="609600" y="1752600"/>
              <a:ext cx="5867400" cy="1295400"/>
            </a:xfrm>
            <a:prstGeom prst="roundRect">
              <a:avLst/>
            </a:prstGeom>
            <a:solidFill>
              <a:schemeClr val="accent1">
                <a:lumMod val="5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defRPr/>
              </a:pPr>
              <a:r>
                <a:rPr lang="en-US" dirty="0" err="1">
                  <a:solidFill>
                    <a:schemeClr val="accent3"/>
                  </a:solidFill>
                </a:rPr>
                <a:t>Pembukuan</a:t>
              </a:r>
              <a:r>
                <a:rPr lang="en-US" dirty="0">
                  <a:solidFill>
                    <a:schemeClr val="accent3"/>
                  </a:solidFill>
                </a:rPr>
                <a:t> </a:t>
              </a:r>
              <a:r>
                <a:rPr lang="en-US" dirty="0" err="1">
                  <a:solidFill>
                    <a:schemeClr val="accent3"/>
                  </a:solidFill>
                </a:rPr>
                <a:t>Bendahara</a:t>
              </a:r>
              <a:r>
                <a:rPr lang="en-US" dirty="0">
                  <a:solidFill>
                    <a:schemeClr val="accent3"/>
                  </a:solidFill>
                </a:rPr>
                <a:t> </a:t>
              </a:r>
              <a:r>
                <a:rPr lang="en-US" dirty="0" err="1">
                  <a:solidFill>
                    <a:schemeClr val="accent3"/>
                  </a:solidFill>
                </a:rPr>
                <a:t>berdasarkan</a:t>
              </a:r>
              <a:r>
                <a:rPr lang="en-US" dirty="0">
                  <a:solidFill>
                    <a:schemeClr val="accent3"/>
                  </a:solidFill>
                </a:rPr>
                <a:t> </a:t>
              </a:r>
              <a:r>
                <a:rPr lang="en-US" dirty="0" err="1">
                  <a:solidFill>
                    <a:schemeClr val="accent3"/>
                  </a:solidFill>
                </a:rPr>
                <a:t>dokumen</a:t>
              </a:r>
              <a:r>
                <a:rPr lang="en-US" dirty="0">
                  <a:solidFill>
                    <a:schemeClr val="accent3"/>
                  </a:solidFill>
                </a:rPr>
                <a:t> </a:t>
              </a:r>
              <a:r>
                <a:rPr lang="en-US" dirty="0" err="1">
                  <a:solidFill>
                    <a:schemeClr val="accent3"/>
                  </a:solidFill>
                </a:rPr>
                <a:t>sumber</a:t>
              </a:r>
              <a:r>
                <a:rPr lang="en-US" dirty="0">
                  <a:solidFill>
                    <a:schemeClr val="accent3"/>
                  </a:solidFill>
                </a:rPr>
                <a:t> </a:t>
              </a:r>
              <a:r>
                <a:rPr lang="en-US" dirty="0" err="1">
                  <a:solidFill>
                    <a:schemeClr val="accent3"/>
                  </a:solidFill>
                </a:rPr>
                <a:t>dengan</a:t>
              </a:r>
              <a:r>
                <a:rPr lang="en-US" dirty="0">
                  <a:solidFill>
                    <a:schemeClr val="accent3"/>
                  </a:solidFill>
                </a:rPr>
                <a:t> </a:t>
              </a:r>
              <a:r>
                <a:rPr lang="en-US" dirty="0" err="1">
                  <a:solidFill>
                    <a:schemeClr val="accent3"/>
                  </a:solidFill>
                </a:rPr>
                <a:t>menggunakan</a:t>
              </a:r>
              <a:r>
                <a:rPr lang="en-US" dirty="0">
                  <a:solidFill>
                    <a:schemeClr val="accent3"/>
                  </a:solidFill>
                </a:rPr>
                <a:t> </a:t>
              </a:r>
              <a:r>
                <a:rPr lang="en-US" dirty="0" err="1">
                  <a:solidFill>
                    <a:schemeClr val="accent3"/>
                  </a:solidFill>
                </a:rPr>
                <a:t>aplikasi</a:t>
              </a:r>
              <a:r>
                <a:rPr lang="en-US" dirty="0">
                  <a:solidFill>
                    <a:schemeClr val="accent3"/>
                  </a:solidFill>
                </a:rPr>
                <a:t> yang </a:t>
              </a:r>
              <a:r>
                <a:rPr lang="en-US" dirty="0" err="1">
                  <a:solidFill>
                    <a:schemeClr val="accent3"/>
                  </a:solidFill>
                </a:rPr>
                <a:t>dibangun</a:t>
              </a:r>
              <a:r>
                <a:rPr lang="en-US" dirty="0">
                  <a:solidFill>
                    <a:schemeClr val="accent3"/>
                  </a:solidFill>
                </a:rPr>
                <a:t> </a:t>
              </a:r>
              <a:r>
                <a:rPr lang="en-US" dirty="0" err="1">
                  <a:solidFill>
                    <a:schemeClr val="accent3"/>
                  </a:solidFill>
                </a:rPr>
                <a:t>oleh</a:t>
              </a:r>
              <a:r>
                <a:rPr lang="en-US" dirty="0">
                  <a:solidFill>
                    <a:schemeClr val="accent3"/>
                  </a:solidFill>
                </a:rPr>
                <a:t> DJPBN. </a:t>
              </a:r>
              <a:endParaRPr lang="id-ID" dirty="0">
                <a:solidFill>
                  <a:schemeClr val="accent3"/>
                </a:solidFill>
              </a:endParaRPr>
            </a:p>
            <a:p>
              <a:pPr algn="ctr" fontAlgn="auto">
                <a:spcBef>
                  <a:spcPts val="0"/>
                </a:spcBef>
                <a:spcAft>
                  <a:spcPts val="0"/>
                </a:spcAft>
                <a:defRPr/>
              </a:pPr>
              <a:endParaRPr lang="en-US" dirty="0"/>
            </a:p>
          </p:txBody>
        </p:sp>
        <p:sp>
          <p:nvSpPr>
            <p:cNvPr id="11" name="Bevel 10"/>
            <p:cNvSpPr/>
            <p:nvPr/>
          </p:nvSpPr>
          <p:spPr>
            <a:xfrm>
              <a:off x="6400800" y="1219200"/>
              <a:ext cx="2438400" cy="2209800"/>
            </a:xfrm>
            <a:prstGeom prst="bevel">
              <a:avLst/>
            </a:prstGeom>
            <a:solidFill>
              <a:srgbClr val="50FA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800" dirty="0">
                  <a:solidFill>
                    <a:srgbClr val="000099"/>
                  </a:solidFill>
                  <a:latin typeface="Britannic Bold" pitchFamily="34" charset="0"/>
                </a:rPr>
                <a:t>Si</a:t>
              </a:r>
              <a:r>
                <a:rPr lang="en-US" sz="2800" dirty="0" err="1">
                  <a:solidFill>
                    <a:srgbClr val="000099"/>
                  </a:solidFill>
                  <a:latin typeface="Britannic Bold" pitchFamily="34" charset="0"/>
                </a:rPr>
                <a:t>LaBI</a:t>
              </a:r>
              <a:endParaRPr lang="id-ID" sz="2800" dirty="0">
                <a:solidFill>
                  <a:srgbClr val="000099"/>
                </a:solidFill>
                <a:latin typeface="Britannic Bold" pitchFamily="34" charset="0"/>
              </a:endParaRPr>
            </a:p>
            <a:p>
              <a:pPr algn="ctr">
                <a:defRPr/>
              </a:pPr>
              <a:r>
                <a:rPr lang="id-ID" sz="1400" dirty="0">
                  <a:solidFill>
                    <a:srgbClr val="000099"/>
                  </a:solidFill>
                </a:rPr>
                <a:t>Sistem </a:t>
              </a:r>
              <a:r>
                <a:rPr lang="en-US" sz="1400" dirty="0" err="1">
                  <a:solidFill>
                    <a:srgbClr val="000099"/>
                  </a:solidFill>
                </a:rPr>
                <a:t>Laporan</a:t>
              </a:r>
              <a:r>
                <a:rPr lang="en-US" sz="1400" dirty="0">
                  <a:solidFill>
                    <a:srgbClr val="000099"/>
                  </a:solidFill>
                </a:rPr>
                <a:t> </a:t>
              </a:r>
              <a:r>
                <a:rPr lang="id-ID" sz="1400" dirty="0">
                  <a:solidFill>
                    <a:srgbClr val="000099"/>
                  </a:solidFill>
                </a:rPr>
                <a:t>Bendahara</a:t>
              </a:r>
              <a:r>
                <a:rPr lang="en-US" sz="1400" dirty="0">
                  <a:solidFill>
                    <a:srgbClr val="000099"/>
                  </a:solidFill>
                </a:rPr>
                <a:t> </a:t>
              </a:r>
              <a:r>
                <a:rPr lang="en-US" sz="1400" dirty="0" err="1">
                  <a:solidFill>
                    <a:srgbClr val="000099"/>
                  </a:solidFill>
                </a:rPr>
                <a:t>Instansi</a:t>
              </a:r>
              <a:endParaRPr lang="id-ID" sz="1400" dirty="0">
                <a:solidFill>
                  <a:srgbClr val="000099"/>
                </a:solidFill>
              </a:endParaRPr>
            </a:p>
          </p:txBody>
        </p:sp>
      </p:grpSp>
      <p:sp>
        <p:nvSpPr>
          <p:cNvPr id="12" name="Explosion 1 11"/>
          <p:cNvSpPr/>
          <p:nvPr/>
        </p:nvSpPr>
        <p:spPr>
          <a:xfrm>
            <a:off x="7315200" y="152400"/>
            <a:ext cx="914400" cy="914400"/>
          </a:xfrm>
          <a:prstGeom prst="irregularSeal1">
            <a:avLst/>
          </a:prstGeom>
          <a:solidFill>
            <a:srgbClr val="F37739"/>
          </a:solidFill>
          <a:ln>
            <a:solidFill>
              <a:srgbClr val="92D050"/>
            </a:solidFill>
          </a:ln>
          <a:scene3d>
            <a:camera prst="orthographicFront"/>
            <a:lightRig rig="threePt" dir="t"/>
          </a:scene3d>
          <a:sp3d>
            <a:bevelT/>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rgbClr val="FFFF00"/>
                </a:solidFill>
              </a:rPr>
              <a:t>New</a:t>
            </a:r>
          </a:p>
        </p:txBody>
      </p:sp>
      <p:grpSp>
        <p:nvGrpSpPr>
          <p:cNvPr id="13" name="Group 9"/>
          <p:cNvGrpSpPr>
            <a:grpSpLocks/>
          </p:cNvGrpSpPr>
          <p:nvPr/>
        </p:nvGrpSpPr>
        <p:grpSpPr bwMode="auto">
          <a:xfrm>
            <a:off x="609600" y="3048000"/>
            <a:ext cx="8001000" cy="2971800"/>
            <a:chOff x="609600" y="3657600"/>
            <a:chExt cx="8001000" cy="2362200"/>
          </a:xfrm>
        </p:grpSpPr>
        <p:sp>
          <p:nvSpPr>
            <p:cNvPr id="14" name="Rounded Rectangle 13"/>
            <p:cNvSpPr/>
            <p:nvPr/>
          </p:nvSpPr>
          <p:spPr>
            <a:xfrm>
              <a:off x="639168" y="5334000"/>
              <a:ext cx="7971432" cy="685800"/>
            </a:xfrm>
            <a:prstGeom prst="roundRect">
              <a:avLst/>
            </a:prstGeom>
            <a:solidFill>
              <a:schemeClr val="accent6">
                <a:lumMod val="5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dirty="0" err="1">
                  <a:solidFill>
                    <a:schemeClr val="accent3"/>
                  </a:solidFill>
                </a:rPr>
                <a:t>Pembukuan</a:t>
              </a:r>
              <a:r>
                <a:rPr lang="en-US" dirty="0">
                  <a:solidFill>
                    <a:schemeClr val="accent3"/>
                  </a:solidFill>
                </a:rPr>
                <a:t> </a:t>
              </a:r>
              <a:r>
                <a:rPr lang="en-US" dirty="0" err="1">
                  <a:solidFill>
                    <a:schemeClr val="accent3"/>
                  </a:solidFill>
                </a:rPr>
                <a:t>dilakukan</a:t>
              </a:r>
              <a:r>
                <a:rPr lang="en-US" dirty="0">
                  <a:solidFill>
                    <a:schemeClr val="accent3"/>
                  </a:solidFill>
                </a:rPr>
                <a:t> </a:t>
              </a:r>
              <a:r>
                <a:rPr lang="en-US" dirty="0" err="1">
                  <a:solidFill>
                    <a:schemeClr val="accent3"/>
                  </a:solidFill>
                </a:rPr>
                <a:t>pada</a:t>
              </a:r>
              <a:r>
                <a:rPr lang="en-US" dirty="0">
                  <a:solidFill>
                    <a:schemeClr val="accent3"/>
                  </a:solidFill>
                </a:rPr>
                <a:t> </a:t>
              </a:r>
              <a:r>
                <a:rPr lang="en-US" dirty="0" err="1">
                  <a:solidFill>
                    <a:schemeClr val="accent3"/>
                  </a:solidFill>
                </a:rPr>
                <a:t>Buku</a:t>
              </a:r>
              <a:r>
                <a:rPr lang="en-US" dirty="0">
                  <a:solidFill>
                    <a:schemeClr val="accent3"/>
                  </a:solidFill>
                </a:rPr>
                <a:t> </a:t>
              </a:r>
              <a:r>
                <a:rPr lang="en-US" dirty="0" err="1">
                  <a:solidFill>
                    <a:schemeClr val="accent3"/>
                  </a:solidFill>
                </a:rPr>
                <a:t>Kas</a:t>
              </a:r>
              <a:r>
                <a:rPr lang="en-US" dirty="0">
                  <a:solidFill>
                    <a:schemeClr val="accent3"/>
                  </a:solidFill>
                </a:rPr>
                <a:t> </a:t>
              </a:r>
              <a:r>
                <a:rPr lang="en-US" dirty="0" err="1">
                  <a:solidFill>
                    <a:schemeClr val="accent3"/>
                  </a:solidFill>
                </a:rPr>
                <a:t>Umum</a:t>
              </a:r>
              <a:r>
                <a:rPr lang="en-US" dirty="0">
                  <a:solidFill>
                    <a:schemeClr val="accent3"/>
                  </a:solidFill>
                </a:rPr>
                <a:t>, </a:t>
              </a:r>
              <a:r>
                <a:rPr lang="en-US" dirty="0" err="1">
                  <a:solidFill>
                    <a:schemeClr val="accent3"/>
                  </a:solidFill>
                </a:rPr>
                <a:t>Buku</a:t>
              </a:r>
              <a:r>
                <a:rPr lang="en-US" dirty="0">
                  <a:solidFill>
                    <a:schemeClr val="accent3"/>
                  </a:solidFill>
                </a:rPr>
                <a:t> </a:t>
              </a:r>
              <a:r>
                <a:rPr lang="en-US" dirty="0" err="1">
                  <a:solidFill>
                    <a:schemeClr val="accent3"/>
                  </a:solidFill>
                </a:rPr>
                <a:t>Pembantu</a:t>
              </a:r>
              <a:r>
                <a:rPr lang="en-US" dirty="0">
                  <a:solidFill>
                    <a:schemeClr val="accent3"/>
                  </a:solidFill>
                </a:rPr>
                <a:t> </a:t>
              </a:r>
              <a:r>
                <a:rPr lang="en-US" dirty="0" err="1">
                  <a:solidFill>
                    <a:schemeClr val="accent3"/>
                  </a:solidFill>
                </a:rPr>
                <a:t>dan</a:t>
              </a:r>
              <a:r>
                <a:rPr lang="en-US" dirty="0">
                  <a:solidFill>
                    <a:schemeClr val="accent3"/>
                  </a:solidFill>
                </a:rPr>
                <a:t> </a:t>
              </a:r>
              <a:r>
                <a:rPr lang="en-US" dirty="0" err="1">
                  <a:solidFill>
                    <a:schemeClr val="accent3"/>
                  </a:solidFill>
                </a:rPr>
                <a:t>Buku</a:t>
              </a:r>
              <a:r>
                <a:rPr lang="en-US" dirty="0">
                  <a:solidFill>
                    <a:schemeClr val="accent3"/>
                  </a:solidFill>
                </a:rPr>
                <a:t> </a:t>
              </a:r>
              <a:r>
                <a:rPr lang="en-US" dirty="0" err="1">
                  <a:solidFill>
                    <a:schemeClr val="accent3"/>
                  </a:solidFill>
                </a:rPr>
                <a:t>Pengawasan</a:t>
              </a:r>
              <a:r>
                <a:rPr lang="en-US" dirty="0">
                  <a:solidFill>
                    <a:schemeClr val="accent3"/>
                  </a:solidFill>
                </a:rPr>
                <a:t> </a:t>
              </a:r>
              <a:r>
                <a:rPr lang="en-US" dirty="0" err="1">
                  <a:solidFill>
                    <a:schemeClr val="accent3"/>
                  </a:solidFill>
                </a:rPr>
                <a:t>Anggaran</a:t>
              </a:r>
              <a:endParaRPr lang="en-US" dirty="0">
                <a:solidFill>
                  <a:schemeClr val="accent3"/>
                </a:solidFill>
              </a:endParaRPr>
            </a:p>
          </p:txBody>
        </p:sp>
        <p:sp>
          <p:nvSpPr>
            <p:cNvPr id="15" name="Rounded Rectangle 14"/>
            <p:cNvSpPr/>
            <p:nvPr/>
          </p:nvSpPr>
          <p:spPr>
            <a:xfrm>
              <a:off x="609600" y="4495800"/>
              <a:ext cx="7998728" cy="609600"/>
            </a:xfrm>
            <a:prstGeom prst="roundRect">
              <a:avLst/>
            </a:prstGeom>
            <a:solidFill>
              <a:schemeClr val="accent2">
                <a:lumMod val="7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dirty="0" err="1">
                  <a:solidFill>
                    <a:schemeClr val="accent3"/>
                  </a:solidFill>
                </a:rPr>
                <a:t>Pembukuan</a:t>
              </a:r>
              <a:r>
                <a:rPr lang="en-US" dirty="0">
                  <a:solidFill>
                    <a:schemeClr val="accent3"/>
                  </a:solidFill>
                </a:rPr>
                <a:t> </a:t>
              </a:r>
              <a:r>
                <a:rPr lang="en-US" dirty="0" err="1">
                  <a:solidFill>
                    <a:schemeClr val="accent3"/>
                  </a:solidFill>
                </a:rPr>
                <a:t>mencakup</a:t>
              </a:r>
              <a:r>
                <a:rPr lang="en-US" dirty="0">
                  <a:solidFill>
                    <a:schemeClr val="accent3"/>
                  </a:solidFill>
                </a:rPr>
                <a:t> </a:t>
              </a:r>
              <a:r>
                <a:rPr lang="en-US" dirty="0" err="1">
                  <a:solidFill>
                    <a:schemeClr val="accent3"/>
                  </a:solidFill>
                </a:rPr>
                <a:t>seluruh</a:t>
              </a:r>
              <a:r>
                <a:rPr lang="en-US" dirty="0">
                  <a:solidFill>
                    <a:schemeClr val="accent3"/>
                  </a:solidFill>
                </a:rPr>
                <a:t> </a:t>
              </a:r>
              <a:r>
                <a:rPr lang="en-US" dirty="0" err="1">
                  <a:solidFill>
                    <a:schemeClr val="accent3"/>
                  </a:solidFill>
                </a:rPr>
                <a:t>uang</a:t>
              </a:r>
              <a:r>
                <a:rPr lang="en-US" dirty="0">
                  <a:solidFill>
                    <a:schemeClr val="accent3"/>
                  </a:solidFill>
                </a:rPr>
                <a:t> yang </a:t>
              </a:r>
              <a:r>
                <a:rPr lang="en-US" dirty="0" err="1">
                  <a:solidFill>
                    <a:schemeClr val="accent3"/>
                  </a:solidFill>
                </a:rPr>
                <a:t>ada</a:t>
              </a:r>
              <a:r>
                <a:rPr lang="en-US" dirty="0">
                  <a:solidFill>
                    <a:schemeClr val="accent3"/>
                  </a:solidFill>
                </a:rPr>
                <a:t> </a:t>
              </a:r>
              <a:r>
                <a:rPr lang="en-US" dirty="0" err="1">
                  <a:solidFill>
                    <a:schemeClr val="accent3"/>
                  </a:solidFill>
                </a:rPr>
                <a:t>pada</a:t>
              </a:r>
              <a:r>
                <a:rPr lang="en-US" dirty="0">
                  <a:solidFill>
                    <a:schemeClr val="accent3"/>
                  </a:solidFill>
                </a:rPr>
                <a:t> </a:t>
              </a:r>
              <a:r>
                <a:rPr lang="en-US" dirty="0" err="1">
                  <a:solidFill>
                    <a:schemeClr val="accent3"/>
                  </a:solidFill>
                </a:rPr>
                <a:t>satker</a:t>
              </a:r>
              <a:r>
                <a:rPr lang="en-US" dirty="0">
                  <a:solidFill>
                    <a:schemeClr val="accent3"/>
                  </a:solidFill>
                </a:rPr>
                <a:t> </a:t>
              </a:r>
              <a:r>
                <a:rPr lang="en-US" dirty="0" err="1">
                  <a:solidFill>
                    <a:schemeClr val="accent3"/>
                  </a:solidFill>
                </a:rPr>
                <a:t>tersebut</a:t>
              </a:r>
              <a:endParaRPr lang="en-US" dirty="0">
                <a:solidFill>
                  <a:schemeClr val="accent3"/>
                </a:solidFill>
              </a:endParaRPr>
            </a:p>
          </p:txBody>
        </p:sp>
        <p:sp>
          <p:nvSpPr>
            <p:cNvPr id="16" name="Rounded Rectangle 15"/>
            <p:cNvSpPr/>
            <p:nvPr/>
          </p:nvSpPr>
          <p:spPr>
            <a:xfrm>
              <a:off x="609600" y="3657600"/>
              <a:ext cx="7998728" cy="609600"/>
            </a:xfrm>
            <a:prstGeom prst="roundRect">
              <a:avLst/>
            </a:prstGeom>
            <a:solidFill>
              <a:schemeClr val="accent2">
                <a:lumMod val="60000"/>
                <a:lumOff val="4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dirty="0" err="1">
                  <a:solidFill>
                    <a:schemeClr val="tx1"/>
                  </a:solidFill>
                </a:rPr>
                <a:t>Dalam</a:t>
              </a:r>
              <a:r>
                <a:rPr lang="en-US" dirty="0">
                  <a:solidFill>
                    <a:schemeClr val="tx1"/>
                  </a:solidFill>
                </a:rPr>
                <a:t> </a:t>
              </a:r>
              <a:r>
                <a:rPr lang="en-US" dirty="0" err="1">
                  <a:solidFill>
                    <a:schemeClr val="tx1"/>
                  </a:solidFill>
                </a:rPr>
                <a:t>hal</a:t>
              </a:r>
              <a:r>
                <a:rPr lang="en-US" dirty="0">
                  <a:solidFill>
                    <a:schemeClr val="tx1"/>
                  </a:solidFill>
                </a:rPr>
                <a:t> </a:t>
              </a:r>
              <a:r>
                <a:rPr lang="en-US" dirty="0" err="1">
                  <a:solidFill>
                    <a:schemeClr val="tx1"/>
                  </a:solidFill>
                </a:rPr>
                <a:t>tidak</a:t>
              </a:r>
              <a:r>
                <a:rPr lang="en-US" dirty="0">
                  <a:solidFill>
                    <a:schemeClr val="tx1"/>
                  </a:solidFill>
                </a:rPr>
                <a:t> </a:t>
              </a:r>
              <a:r>
                <a:rPr lang="en-US" dirty="0" err="1">
                  <a:solidFill>
                    <a:schemeClr val="tx1"/>
                  </a:solidFill>
                </a:rPr>
                <a:t>memungkinkan</a:t>
              </a:r>
              <a:r>
                <a:rPr lang="en-US" dirty="0">
                  <a:solidFill>
                    <a:schemeClr val="tx1"/>
                  </a:solidFill>
                </a:rPr>
                <a:t> </a:t>
              </a:r>
              <a:r>
                <a:rPr lang="en-US" dirty="0" err="1">
                  <a:solidFill>
                    <a:schemeClr val="tx1"/>
                  </a:solidFill>
                </a:rPr>
                <a:t>maka</a:t>
              </a:r>
              <a:r>
                <a:rPr lang="en-US" dirty="0">
                  <a:solidFill>
                    <a:schemeClr val="tx1"/>
                  </a:solidFill>
                </a:rPr>
                <a:t> </a:t>
              </a:r>
              <a:r>
                <a:rPr lang="en-US" dirty="0" err="1">
                  <a:solidFill>
                    <a:schemeClr val="tx1"/>
                  </a:solidFill>
                </a:rPr>
                <a:t>bisa</a:t>
              </a:r>
              <a:r>
                <a:rPr lang="en-US" dirty="0">
                  <a:solidFill>
                    <a:schemeClr val="tx1"/>
                  </a:solidFill>
                </a:rPr>
                <a:t> </a:t>
              </a:r>
              <a:r>
                <a:rPr lang="en-US" dirty="0" err="1">
                  <a:solidFill>
                    <a:schemeClr val="tx1"/>
                  </a:solidFill>
                </a:rPr>
                <a:t>dengan</a:t>
              </a:r>
              <a:r>
                <a:rPr lang="en-US" dirty="0">
                  <a:solidFill>
                    <a:schemeClr val="tx1"/>
                  </a:solidFill>
                </a:rPr>
                <a:t> manual </a:t>
              </a:r>
              <a:r>
                <a:rPr lang="en-US" dirty="0" err="1">
                  <a:solidFill>
                    <a:schemeClr val="tx1"/>
                  </a:solidFill>
                </a:rPr>
                <a:t>tulis</a:t>
              </a:r>
              <a:r>
                <a:rPr lang="en-US" dirty="0">
                  <a:solidFill>
                    <a:schemeClr val="tx1"/>
                  </a:solidFill>
                </a:rPr>
                <a:t> </a:t>
              </a:r>
              <a:r>
                <a:rPr lang="en-US" dirty="0" err="1">
                  <a:solidFill>
                    <a:schemeClr val="tx1"/>
                  </a:solidFill>
                </a:rPr>
                <a:t>tangan</a:t>
              </a:r>
              <a:r>
                <a:rPr lang="en-US" dirty="0">
                  <a:solidFill>
                    <a:schemeClr val="tx1"/>
                  </a:solidFill>
                </a:rPr>
                <a:t>/</a:t>
              </a:r>
              <a:r>
                <a:rPr lang="en-US" dirty="0" err="1">
                  <a:solidFill>
                    <a:schemeClr val="tx1"/>
                  </a:solidFill>
                </a:rPr>
                <a:t>komputer</a:t>
              </a:r>
              <a:endParaRPr lang="en-US" dirty="0">
                <a:solidFill>
                  <a:schemeClr val="tx1"/>
                </a:solidFill>
              </a:endParaRPr>
            </a:p>
          </p:txBody>
        </p:sp>
      </p:grpSp>
    </p:spTree>
    <p:extLst>
      <p:ext uri="{BB962C8B-B14F-4D97-AF65-F5344CB8AC3E}">
        <p14:creationId xmlns:p14="http://schemas.microsoft.com/office/powerpoint/2010/main" xmlns="" val="225000153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1" descr="image1.png"/>
          <p:cNvPicPr>
            <a:picLocks noChangeAspect="1"/>
          </p:cNvPicPr>
          <p:nvPr/>
        </p:nvPicPr>
        <p:blipFill>
          <a:blip r:embed="rId2" cstate="print"/>
          <a:srcRect/>
          <a:stretch>
            <a:fillRect/>
          </a:stretch>
        </p:blipFill>
        <p:spPr bwMode="auto">
          <a:xfrm>
            <a:off x="0" y="0"/>
            <a:ext cx="9144000" cy="1065213"/>
          </a:xfrm>
          <a:prstGeom prst="rect">
            <a:avLst/>
          </a:prstGeom>
          <a:noFill/>
          <a:ln w="12700">
            <a:noFill/>
            <a:miter lim="0"/>
            <a:headEnd/>
            <a:tailEnd/>
          </a:ln>
        </p:spPr>
      </p:pic>
      <p:sp>
        <p:nvSpPr>
          <p:cNvPr id="76803" name="Rectangle 2"/>
          <p:cNvSpPr>
            <a:spLocks/>
          </p:cNvSpPr>
          <p:nvPr/>
        </p:nvSpPr>
        <p:spPr bwMode="auto">
          <a:xfrm>
            <a:off x="0" y="990600"/>
            <a:ext cx="9144000" cy="120650"/>
          </a:xfrm>
          <a:prstGeom prst="rect">
            <a:avLst/>
          </a:prstGeom>
          <a:gradFill rotWithShape="0">
            <a:gsLst>
              <a:gs pos="0">
                <a:srgbClr val="ECCE4C"/>
              </a:gs>
              <a:gs pos="50000">
                <a:srgbClr val="FAF2C5"/>
              </a:gs>
              <a:gs pos="100000">
                <a:srgbClr val="ECCE4C"/>
              </a:gs>
            </a:gsLst>
            <a:lin ang="0"/>
          </a:gradFill>
          <a:ln w="9525">
            <a:noFill/>
            <a:round/>
            <a:headEnd/>
            <a:tailEnd/>
          </a:ln>
        </p:spPr>
        <p:txBody>
          <a:bodyPr lIns="50798" tIns="50798" rIns="50798" bIns="50798" anchor="ctr"/>
          <a:lstStyle/>
          <a:p>
            <a:endParaRPr lang="id-ID"/>
          </a:p>
        </p:txBody>
      </p:sp>
      <p:sp>
        <p:nvSpPr>
          <p:cNvPr id="31748" name="Rectangle 3"/>
          <p:cNvSpPr>
            <a:spLocks noGrp="1" noChangeArrowheads="1"/>
          </p:cNvSpPr>
          <p:nvPr>
            <p:ph type="title"/>
          </p:nvPr>
        </p:nvSpPr>
        <p:spPr>
          <a:xfrm>
            <a:off x="381000" y="304800"/>
            <a:ext cx="8456613" cy="531813"/>
          </a:xfrm>
          <a:solidFill>
            <a:schemeClr val="accent1">
              <a:lumMod val="40000"/>
              <a:lumOff val="60000"/>
            </a:schemeClr>
          </a:solidFill>
        </p:spPr>
        <p:txBody>
          <a:bodyPr lIns="88896" tIns="50798" rIns="88896" bIns="50798"/>
          <a:lstStyle/>
          <a:p>
            <a:pPr defTabSz="912813">
              <a:defRPr/>
            </a:pPr>
            <a:r>
              <a:rPr lang="id-ID" sz="2700" dirty="0" smtClean="0">
                <a:solidFill>
                  <a:schemeClr val="bg2">
                    <a:lumMod val="25000"/>
                  </a:schemeClr>
                </a:solidFill>
                <a:latin typeface="Stencil" pitchFamily="82" charset="0"/>
                <a:cs typeface="Times New Roman" pitchFamily="18" charset="0"/>
                <a:sym typeface="Times New Roman" pitchFamily="18" charset="0"/>
              </a:rPr>
              <a:t>PEMERIKSAAN KAS BENDAHARA</a:t>
            </a:r>
            <a:endParaRPr lang="en-US" dirty="0" smtClean="0">
              <a:solidFill>
                <a:schemeClr val="bg2">
                  <a:lumMod val="25000"/>
                </a:schemeClr>
              </a:solidFill>
              <a:latin typeface="Stencil" pitchFamily="82" charset="0"/>
            </a:endParaRPr>
          </a:p>
        </p:txBody>
      </p:sp>
      <p:graphicFrame>
        <p:nvGraphicFramePr>
          <p:cNvPr id="15" name="Content Placeholder 14"/>
          <p:cNvGraphicFramePr>
            <a:graphicFrameLocks noGrp="1"/>
          </p:cNvGraphicFramePr>
          <p:nvPr>
            <p:ph idx="1"/>
          </p:nvPr>
        </p:nvGraphicFramePr>
        <p:xfrm>
          <a:off x="381000" y="1143000"/>
          <a:ext cx="8305800" cy="502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lide Number Placeholder 7"/>
          <p:cNvSpPr>
            <a:spLocks noGrp="1"/>
          </p:cNvSpPr>
          <p:nvPr>
            <p:ph type="sldNum" sz="quarter" idx="12"/>
          </p:nvPr>
        </p:nvSpPr>
        <p:spPr>
          <a:xfrm>
            <a:off x="457200" y="6356350"/>
            <a:ext cx="2133600" cy="365125"/>
          </a:xfrm>
        </p:spPr>
        <p:txBody>
          <a:bodyPr/>
          <a:lstStyle/>
          <a:p>
            <a:pPr algn="l">
              <a:defRPr/>
            </a:pPr>
            <a:fld id="{B94C4258-9BD1-4628-9D8A-6BF980AC02C9}" type="slidenum">
              <a:rPr lang="en-US" smtClean="0"/>
              <a:pPr algn="l">
                <a:defRPr/>
              </a:pPr>
              <a:t>143</a:t>
            </a:fld>
            <a:endParaRPr lang="en-US" dirty="0"/>
          </a:p>
        </p:txBody>
      </p:sp>
    </p:spTree>
    <p:extLst>
      <p:ext uri="{BB962C8B-B14F-4D97-AF65-F5344CB8AC3E}">
        <p14:creationId xmlns:p14="http://schemas.microsoft.com/office/powerpoint/2010/main" xmlns="" val="1089059657"/>
      </p:ext>
    </p:extLst>
  </p:cSld>
  <p:clrMapOvr>
    <a:masterClrMapping/>
  </p:clrMapOvr>
  <p:transition spd="med"/>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1" descr="image1.png"/>
          <p:cNvPicPr>
            <a:picLocks noChangeAspect="1"/>
          </p:cNvPicPr>
          <p:nvPr/>
        </p:nvPicPr>
        <p:blipFill>
          <a:blip r:embed="rId2" cstate="print"/>
          <a:srcRect/>
          <a:stretch>
            <a:fillRect/>
          </a:stretch>
        </p:blipFill>
        <p:spPr bwMode="auto">
          <a:xfrm>
            <a:off x="0" y="0"/>
            <a:ext cx="9144000" cy="1065213"/>
          </a:xfrm>
          <a:prstGeom prst="rect">
            <a:avLst/>
          </a:prstGeom>
          <a:noFill/>
          <a:ln w="12700">
            <a:noFill/>
            <a:miter lim="0"/>
            <a:headEnd/>
            <a:tailEnd/>
          </a:ln>
        </p:spPr>
      </p:pic>
      <p:sp>
        <p:nvSpPr>
          <p:cNvPr id="77827" name="Rectangle 2"/>
          <p:cNvSpPr>
            <a:spLocks/>
          </p:cNvSpPr>
          <p:nvPr/>
        </p:nvSpPr>
        <p:spPr bwMode="auto">
          <a:xfrm>
            <a:off x="0" y="990600"/>
            <a:ext cx="9144000" cy="120650"/>
          </a:xfrm>
          <a:prstGeom prst="rect">
            <a:avLst/>
          </a:prstGeom>
          <a:gradFill rotWithShape="0">
            <a:gsLst>
              <a:gs pos="0">
                <a:srgbClr val="ECCE4C"/>
              </a:gs>
              <a:gs pos="50000">
                <a:srgbClr val="FAF2C5"/>
              </a:gs>
              <a:gs pos="100000">
                <a:srgbClr val="ECCE4C"/>
              </a:gs>
            </a:gsLst>
            <a:lin ang="0"/>
          </a:gradFill>
          <a:ln w="9525">
            <a:noFill/>
            <a:round/>
            <a:headEnd/>
            <a:tailEnd/>
          </a:ln>
        </p:spPr>
        <p:txBody>
          <a:bodyPr lIns="50798" tIns="50798" rIns="50798" bIns="50798" anchor="ctr"/>
          <a:lstStyle/>
          <a:p>
            <a:endParaRPr lang="id-ID"/>
          </a:p>
        </p:txBody>
      </p:sp>
      <p:sp>
        <p:nvSpPr>
          <p:cNvPr id="77828" name="Rectangle 3"/>
          <p:cNvSpPr>
            <a:spLocks noGrp="1" noChangeArrowheads="1"/>
          </p:cNvSpPr>
          <p:nvPr>
            <p:ph type="title"/>
          </p:nvPr>
        </p:nvSpPr>
        <p:spPr>
          <a:xfrm>
            <a:off x="381000" y="304800"/>
            <a:ext cx="8456613" cy="531813"/>
          </a:xfrm>
          <a:solidFill>
            <a:srgbClr val="F37739"/>
          </a:solidFill>
        </p:spPr>
        <p:txBody>
          <a:bodyPr lIns="88896" tIns="50798" rIns="88896" bIns="50798">
            <a:normAutofit fontScale="90000"/>
          </a:bodyPr>
          <a:lstStyle/>
          <a:p>
            <a:pPr defTabSz="912813"/>
            <a:r>
              <a:rPr lang="id-ID" sz="4000" smtClean="0">
                <a:solidFill>
                  <a:srgbClr val="FFFF00"/>
                </a:solidFill>
                <a:latin typeface="AR CENA"/>
                <a:cs typeface="Times New Roman" pitchFamily="18" charset="0"/>
                <a:sym typeface="Times New Roman" pitchFamily="18" charset="0"/>
              </a:rPr>
              <a:t>LPJ BENDAHARA</a:t>
            </a:r>
            <a:endParaRPr lang="en-US" sz="4000" smtClean="0">
              <a:solidFill>
                <a:srgbClr val="FFFF00"/>
              </a:solidFill>
              <a:latin typeface="AR CENA"/>
            </a:endParaRPr>
          </a:p>
        </p:txBody>
      </p:sp>
      <p:sp>
        <p:nvSpPr>
          <p:cNvPr id="17" name="Slide Number Placeholder 16"/>
          <p:cNvSpPr>
            <a:spLocks noGrp="1"/>
          </p:cNvSpPr>
          <p:nvPr>
            <p:ph type="sldNum" sz="quarter" idx="12"/>
          </p:nvPr>
        </p:nvSpPr>
        <p:spPr>
          <a:xfrm>
            <a:off x="457200" y="6356350"/>
            <a:ext cx="2133600" cy="365125"/>
          </a:xfrm>
        </p:spPr>
        <p:txBody>
          <a:bodyPr/>
          <a:lstStyle/>
          <a:p>
            <a:pPr algn="l">
              <a:defRPr/>
            </a:pPr>
            <a:fld id="{7787B516-C0FE-45CA-B93B-569F4DF9EBB6}" type="slidenum">
              <a:rPr lang="en-US" smtClean="0"/>
              <a:pPr algn="l">
                <a:defRPr/>
              </a:pPr>
              <a:t>144</a:t>
            </a:fld>
            <a:endParaRPr lang="en-US" dirty="0"/>
          </a:p>
        </p:txBody>
      </p:sp>
      <p:grpSp>
        <p:nvGrpSpPr>
          <p:cNvPr id="2" name="Group 4"/>
          <p:cNvGrpSpPr>
            <a:grpSpLocks noGrp="1"/>
          </p:cNvGrpSpPr>
          <p:nvPr/>
        </p:nvGrpSpPr>
        <p:grpSpPr>
          <a:xfrm>
            <a:off x="533400" y="1295400"/>
            <a:ext cx="8305800" cy="762000"/>
            <a:chOff x="411078" y="183129"/>
            <a:chExt cx="7625557" cy="754198"/>
          </a:xfrm>
          <a:solidFill>
            <a:srgbClr val="0070C0"/>
          </a:solidFill>
          <a:scene3d>
            <a:camera prst="orthographicFront"/>
            <a:lightRig rig="threePt" dir="t">
              <a:rot lat="0" lon="0" rev="7500000"/>
            </a:lightRig>
          </a:scene3d>
        </p:grpSpPr>
        <p:sp>
          <p:nvSpPr>
            <p:cNvPr id="12" name="Rounded Rectangle 11"/>
            <p:cNvSpPr/>
            <p:nvPr/>
          </p:nvSpPr>
          <p:spPr>
            <a:xfrm>
              <a:off x="411078" y="183129"/>
              <a:ext cx="7625557" cy="754198"/>
            </a:xfrm>
            <a:prstGeom prst="roundRect">
              <a:avLst/>
            </a:prstGeom>
            <a:grpFill/>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3" name="Rounded Rectangle 4"/>
            <p:cNvSpPr/>
            <p:nvPr/>
          </p:nvSpPr>
          <p:spPr>
            <a:xfrm>
              <a:off x="447895" y="230266"/>
              <a:ext cx="7551923" cy="680564"/>
            </a:xfrm>
            <a:prstGeom prst="rect">
              <a:avLst/>
            </a:prstGeom>
            <a:grpFill/>
            <a:sp3d/>
          </p:spPr>
          <p:style>
            <a:lnRef idx="0">
              <a:scrgbClr r="0" g="0" b="0"/>
            </a:lnRef>
            <a:fillRef idx="0">
              <a:scrgbClr r="0" g="0" b="0"/>
            </a:fillRef>
            <a:effectRef idx="0">
              <a:scrgbClr r="0" g="0" b="0"/>
            </a:effectRef>
            <a:fontRef idx="minor">
              <a:schemeClr val="lt1"/>
            </a:fontRef>
          </p:style>
          <p:txBody>
            <a:bodyPr lIns="217742" tIns="0" rIns="217742" bIns="0" spcCol="1270" anchor="ctr"/>
            <a:lstStyle/>
            <a:p>
              <a:pPr defTabSz="800100">
                <a:lnSpc>
                  <a:spcPct val="90000"/>
                </a:lnSpc>
                <a:spcAft>
                  <a:spcPct val="35000"/>
                </a:spcAft>
                <a:defRPr/>
              </a:pPr>
              <a:endParaRPr lang="en-US" sz="1600" b="1" dirty="0">
                <a:solidFill>
                  <a:srgbClr val="FFFF00"/>
                </a:solidFill>
                <a:cs typeface="Arial" pitchFamily="34" charset="0"/>
              </a:endParaRPr>
            </a:p>
          </p:txBody>
        </p:sp>
      </p:grpSp>
      <p:sp>
        <p:nvSpPr>
          <p:cNvPr id="14" name="Rounded Rectangle 13"/>
          <p:cNvSpPr/>
          <p:nvPr/>
        </p:nvSpPr>
        <p:spPr>
          <a:xfrm>
            <a:off x="609600" y="3124200"/>
            <a:ext cx="8305800" cy="2667000"/>
          </a:xfrm>
          <a:prstGeom prst="roundRect">
            <a:avLst/>
          </a:prstGeom>
          <a:solidFill>
            <a:srgbClr val="33FF8F"/>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pPr>
              <a:lnSpc>
                <a:spcPct val="150000"/>
              </a:lnSpc>
              <a:defRPr/>
            </a:pPr>
            <a:r>
              <a:rPr lang="id-ID" sz="2000" b="1" dirty="0">
                <a:solidFill>
                  <a:srgbClr val="000099"/>
                </a:solidFill>
              </a:rPr>
              <a:t>LPJ Bendahara menyajikan:</a:t>
            </a:r>
          </a:p>
          <a:p>
            <a:pPr marL="622300" indent="-355600">
              <a:lnSpc>
                <a:spcPct val="150000"/>
              </a:lnSpc>
              <a:buFontTx/>
              <a:buAutoNum type="alphaLcPeriod"/>
              <a:defRPr/>
            </a:pPr>
            <a:r>
              <a:rPr lang="id-ID" sz="2000" b="1" dirty="0">
                <a:solidFill>
                  <a:srgbClr val="000099"/>
                </a:solidFill>
              </a:rPr>
              <a:t>Keadaan pembukuan;</a:t>
            </a:r>
          </a:p>
          <a:p>
            <a:pPr marL="622300" indent="-355600">
              <a:lnSpc>
                <a:spcPct val="150000"/>
              </a:lnSpc>
              <a:buFontTx/>
              <a:buAutoNum type="alphaLcPeriod"/>
              <a:defRPr/>
            </a:pPr>
            <a:r>
              <a:rPr lang="id-ID" sz="2000" b="1" dirty="0">
                <a:solidFill>
                  <a:srgbClr val="000099"/>
                </a:solidFill>
              </a:rPr>
              <a:t>Keadaan kas akhir bulan;</a:t>
            </a:r>
          </a:p>
          <a:p>
            <a:pPr marL="622300" indent="-355600">
              <a:lnSpc>
                <a:spcPct val="150000"/>
              </a:lnSpc>
              <a:buFontTx/>
              <a:buAutoNum type="alphaLcPeriod"/>
              <a:defRPr/>
            </a:pPr>
            <a:r>
              <a:rPr lang="id-ID" sz="2000" b="1" dirty="0">
                <a:solidFill>
                  <a:srgbClr val="000099"/>
                </a:solidFill>
              </a:rPr>
              <a:t>Hasil rekonsiliasi internal;</a:t>
            </a:r>
          </a:p>
          <a:p>
            <a:pPr marL="622300" indent="-355600">
              <a:lnSpc>
                <a:spcPct val="150000"/>
              </a:lnSpc>
              <a:buFontTx/>
              <a:buAutoNum type="alphaLcPeriod"/>
              <a:defRPr/>
            </a:pPr>
            <a:r>
              <a:rPr lang="id-ID" sz="2000" b="1" dirty="0">
                <a:solidFill>
                  <a:srgbClr val="000099"/>
                </a:solidFill>
              </a:rPr>
              <a:t>Penjelasan atas selisih.</a:t>
            </a:r>
          </a:p>
          <a:p>
            <a:pPr marL="342900" indent="-342900">
              <a:buFontTx/>
              <a:buAutoNum type="alphaLcPeriod"/>
              <a:defRPr/>
            </a:pPr>
            <a:endParaRPr lang="id-ID" b="1" dirty="0">
              <a:solidFill>
                <a:srgbClr val="000099"/>
              </a:solidFill>
            </a:endParaRPr>
          </a:p>
        </p:txBody>
      </p:sp>
      <p:sp>
        <p:nvSpPr>
          <p:cNvPr id="16" name="Rounded Rectangle 15"/>
          <p:cNvSpPr/>
          <p:nvPr/>
        </p:nvSpPr>
        <p:spPr>
          <a:xfrm>
            <a:off x="533400" y="2209800"/>
            <a:ext cx="8305800" cy="762000"/>
          </a:xfrm>
          <a:prstGeom prst="roundRect">
            <a:avLst/>
          </a:prstGeom>
          <a:solidFill>
            <a:srgbClr val="0070C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pPr>
              <a:defRPr/>
            </a:pPr>
            <a:r>
              <a:rPr lang="id-ID" sz="2000" dirty="0">
                <a:solidFill>
                  <a:srgbClr val="FFFF00"/>
                </a:solidFill>
              </a:rPr>
              <a:t>LPJ Bendahara disusun berdasarkan pembukuan yang dilakukan Bendahara dan ditandatangani olek Bendahara dan KPA/PPK</a:t>
            </a:r>
          </a:p>
        </p:txBody>
      </p:sp>
      <p:sp>
        <p:nvSpPr>
          <p:cNvPr id="77836" name="Rectangle 16"/>
          <p:cNvSpPr>
            <a:spLocks noChangeArrowheads="1"/>
          </p:cNvSpPr>
          <p:nvPr/>
        </p:nvSpPr>
        <p:spPr bwMode="auto">
          <a:xfrm>
            <a:off x="609600" y="1371600"/>
            <a:ext cx="7924800" cy="708025"/>
          </a:xfrm>
          <a:prstGeom prst="rect">
            <a:avLst/>
          </a:prstGeom>
          <a:noFill/>
          <a:ln w="9525">
            <a:noFill/>
            <a:miter lim="800000"/>
            <a:headEnd/>
            <a:tailEnd/>
          </a:ln>
        </p:spPr>
        <p:txBody>
          <a:bodyPr>
            <a:spAutoFit/>
          </a:bodyPr>
          <a:lstStyle/>
          <a:p>
            <a:r>
              <a:rPr lang="en-US" sz="2000">
                <a:solidFill>
                  <a:srgbClr val="FFFF00"/>
                </a:solidFill>
              </a:rPr>
              <a:t>Bendahara harus menyampaikan LPJ Bendahara kepada: Kuasa BUN (KPPN), Menteri/pimpinan lembaga, BPK</a:t>
            </a:r>
          </a:p>
        </p:txBody>
      </p:sp>
    </p:spTree>
    <p:extLst>
      <p:ext uri="{BB962C8B-B14F-4D97-AF65-F5344CB8AC3E}">
        <p14:creationId xmlns:p14="http://schemas.microsoft.com/office/powerpoint/2010/main" xmlns="" val="1205244429"/>
      </p:ext>
    </p:extLst>
  </p:cSld>
  <p:clrMapOvr>
    <a:masterClrMapping/>
  </p:clrMapOvr>
  <p:transition spd="med"/>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1" descr="image1.png"/>
          <p:cNvPicPr>
            <a:picLocks noChangeAspect="1"/>
          </p:cNvPicPr>
          <p:nvPr/>
        </p:nvPicPr>
        <p:blipFill>
          <a:blip r:embed="rId2" cstate="print"/>
          <a:srcRect/>
          <a:stretch>
            <a:fillRect/>
          </a:stretch>
        </p:blipFill>
        <p:spPr bwMode="auto">
          <a:xfrm>
            <a:off x="0" y="0"/>
            <a:ext cx="9144000" cy="1065213"/>
          </a:xfrm>
          <a:prstGeom prst="rect">
            <a:avLst/>
          </a:prstGeom>
          <a:noFill/>
          <a:ln w="12700">
            <a:noFill/>
            <a:miter lim="0"/>
            <a:headEnd/>
            <a:tailEnd/>
          </a:ln>
        </p:spPr>
      </p:pic>
      <p:sp>
        <p:nvSpPr>
          <p:cNvPr id="78851" name="Rectangle 2"/>
          <p:cNvSpPr>
            <a:spLocks/>
          </p:cNvSpPr>
          <p:nvPr/>
        </p:nvSpPr>
        <p:spPr bwMode="auto">
          <a:xfrm>
            <a:off x="0" y="990600"/>
            <a:ext cx="9144000" cy="120650"/>
          </a:xfrm>
          <a:prstGeom prst="rect">
            <a:avLst/>
          </a:prstGeom>
          <a:gradFill rotWithShape="0">
            <a:gsLst>
              <a:gs pos="0">
                <a:srgbClr val="ECCE4C"/>
              </a:gs>
              <a:gs pos="50000">
                <a:srgbClr val="FAF2C5"/>
              </a:gs>
              <a:gs pos="100000">
                <a:srgbClr val="ECCE4C"/>
              </a:gs>
            </a:gsLst>
            <a:lin ang="0"/>
          </a:gradFill>
          <a:ln w="9525">
            <a:noFill/>
            <a:round/>
            <a:headEnd/>
            <a:tailEnd/>
          </a:ln>
        </p:spPr>
        <p:txBody>
          <a:bodyPr lIns="50798" tIns="50798" rIns="50798" bIns="50798" anchor="ctr"/>
          <a:lstStyle/>
          <a:p>
            <a:endParaRPr lang="id-ID"/>
          </a:p>
        </p:txBody>
      </p:sp>
      <p:sp>
        <p:nvSpPr>
          <p:cNvPr id="78852" name="Rectangle 3"/>
          <p:cNvSpPr>
            <a:spLocks noGrp="1" noChangeArrowheads="1"/>
          </p:cNvSpPr>
          <p:nvPr>
            <p:ph type="title"/>
          </p:nvPr>
        </p:nvSpPr>
        <p:spPr>
          <a:xfrm>
            <a:off x="381000" y="304800"/>
            <a:ext cx="8456613" cy="531813"/>
          </a:xfrm>
        </p:spPr>
        <p:txBody>
          <a:bodyPr lIns="88896" tIns="50798" rIns="88896" bIns="50798">
            <a:normAutofit fontScale="90000"/>
          </a:bodyPr>
          <a:lstStyle/>
          <a:p>
            <a:pPr defTabSz="912813"/>
            <a:r>
              <a:rPr lang="id-ID" sz="4000" smtClean="0">
                <a:solidFill>
                  <a:srgbClr val="FFFFFF"/>
                </a:solidFill>
                <a:latin typeface="Times New Roman" pitchFamily="18" charset="0"/>
                <a:cs typeface="Times New Roman" pitchFamily="18" charset="0"/>
                <a:sym typeface="Times New Roman" pitchFamily="18" charset="0"/>
              </a:rPr>
              <a:t>Pembukuan Bendahara</a:t>
            </a:r>
            <a:endParaRPr lang="en-US" sz="4000" smtClean="0"/>
          </a:p>
        </p:txBody>
      </p:sp>
      <p:sp>
        <p:nvSpPr>
          <p:cNvPr id="22" name="Slide Number Placeholder 21"/>
          <p:cNvSpPr>
            <a:spLocks noGrp="1"/>
          </p:cNvSpPr>
          <p:nvPr>
            <p:ph type="sldNum" sz="quarter" idx="12"/>
          </p:nvPr>
        </p:nvSpPr>
        <p:spPr>
          <a:xfrm>
            <a:off x="457200" y="6356350"/>
            <a:ext cx="2133600" cy="365125"/>
          </a:xfrm>
        </p:spPr>
        <p:txBody>
          <a:bodyPr/>
          <a:lstStyle/>
          <a:p>
            <a:pPr algn="l">
              <a:defRPr/>
            </a:pPr>
            <a:fld id="{D7A417EF-5035-468F-817A-CF9DB73F0375}" type="slidenum">
              <a:rPr lang="en-US" smtClean="0"/>
              <a:pPr algn="l">
                <a:defRPr/>
              </a:pPr>
              <a:t>145</a:t>
            </a:fld>
            <a:endParaRPr lang="en-US" dirty="0"/>
          </a:p>
        </p:txBody>
      </p:sp>
      <p:sp>
        <p:nvSpPr>
          <p:cNvPr id="39" name="Flowchart: Process 38"/>
          <p:cNvSpPr/>
          <p:nvPr/>
        </p:nvSpPr>
        <p:spPr>
          <a:xfrm>
            <a:off x="1524000" y="1219200"/>
            <a:ext cx="6096000" cy="612775"/>
          </a:xfrm>
          <a:prstGeom prst="flowChartProcess">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en-US" sz="2400" dirty="0" err="1"/>
              <a:t>Buku</a:t>
            </a:r>
            <a:r>
              <a:rPr lang="en-US" sz="2400" dirty="0"/>
              <a:t> </a:t>
            </a:r>
            <a:r>
              <a:rPr lang="en-US" sz="2400" dirty="0" err="1"/>
              <a:t>Bendahara</a:t>
            </a:r>
            <a:r>
              <a:rPr lang="en-US" sz="2400" dirty="0"/>
              <a:t> </a:t>
            </a:r>
            <a:r>
              <a:rPr lang="en-US" sz="2400" dirty="0" err="1"/>
              <a:t>Pengeluaran</a:t>
            </a:r>
            <a:endParaRPr lang="en-US" sz="2400" dirty="0"/>
          </a:p>
        </p:txBody>
      </p:sp>
      <p:sp>
        <p:nvSpPr>
          <p:cNvPr id="40" name="Flowchart: Process 39"/>
          <p:cNvSpPr/>
          <p:nvPr/>
        </p:nvSpPr>
        <p:spPr>
          <a:xfrm>
            <a:off x="1524000" y="2513040"/>
            <a:ext cx="3388249" cy="457200"/>
          </a:xfrm>
          <a:prstGeom prst="flowChartProcess">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en-US" dirty="0" err="1"/>
              <a:t>Buku</a:t>
            </a:r>
            <a:r>
              <a:rPr lang="en-US" dirty="0"/>
              <a:t> </a:t>
            </a:r>
            <a:r>
              <a:rPr lang="en-US" dirty="0" err="1"/>
              <a:t>Kas</a:t>
            </a:r>
            <a:r>
              <a:rPr lang="en-US" dirty="0"/>
              <a:t> </a:t>
            </a:r>
            <a:r>
              <a:rPr lang="en-US" dirty="0" err="1"/>
              <a:t>Umum</a:t>
            </a:r>
            <a:endParaRPr lang="en-US" dirty="0"/>
          </a:p>
        </p:txBody>
      </p:sp>
      <p:sp>
        <p:nvSpPr>
          <p:cNvPr id="42" name="Flowchart: Process 41"/>
          <p:cNvSpPr/>
          <p:nvPr/>
        </p:nvSpPr>
        <p:spPr>
          <a:xfrm>
            <a:off x="1524000" y="3077117"/>
            <a:ext cx="3388249" cy="1264724"/>
          </a:xfrm>
          <a:prstGeom prst="flowChartProcess">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en-US" dirty="0" err="1"/>
              <a:t>Buku</a:t>
            </a:r>
            <a:r>
              <a:rPr lang="en-US" dirty="0"/>
              <a:t> </a:t>
            </a:r>
            <a:r>
              <a:rPr lang="en-US" dirty="0" err="1"/>
              <a:t>Pembantu</a:t>
            </a:r>
            <a:endParaRPr lang="en-US" dirty="0"/>
          </a:p>
        </p:txBody>
      </p:sp>
      <p:sp>
        <p:nvSpPr>
          <p:cNvPr id="43" name="Flowchart: Process 42"/>
          <p:cNvSpPr/>
          <p:nvPr/>
        </p:nvSpPr>
        <p:spPr>
          <a:xfrm>
            <a:off x="5514586" y="3104827"/>
            <a:ext cx="2297774" cy="322613"/>
          </a:xfrm>
          <a:prstGeom prst="flowChartProcess">
            <a:avLst/>
          </a:prstGeom>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en-US" dirty="0" err="1"/>
              <a:t>Kas</a:t>
            </a:r>
            <a:endParaRPr lang="en-US" dirty="0"/>
          </a:p>
        </p:txBody>
      </p:sp>
      <p:sp>
        <p:nvSpPr>
          <p:cNvPr id="45" name="Flowchart: Process 44"/>
          <p:cNvSpPr/>
          <p:nvPr/>
        </p:nvSpPr>
        <p:spPr>
          <a:xfrm>
            <a:off x="5514586" y="3503641"/>
            <a:ext cx="2297774" cy="304800"/>
          </a:xfrm>
          <a:prstGeom prst="flowChartProcess">
            <a:avLst/>
          </a:prstGeom>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en-US" dirty="0"/>
              <a:t>BPP</a:t>
            </a:r>
          </a:p>
        </p:txBody>
      </p:sp>
      <p:sp>
        <p:nvSpPr>
          <p:cNvPr id="46" name="Right Arrow 45"/>
          <p:cNvSpPr/>
          <p:nvPr/>
        </p:nvSpPr>
        <p:spPr>
          <a:xfrm>
            <a:off x="5059288" y="3284984"/>
            <a:ext cx="304800" cy="990600"/>
          </a:xfrm>
          <a:prstGeom prst="rightArrow">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a:p>
        </p:txBody>
      </p:sp>
      <p:sp>
        <p:nvSpPr>
          <p:cNvPr id="48" name="Flowchart: Process 47"/>
          <p:cNvSpPr/>
          <p:nvPr/>
        </p:nvSpPr>
        <p:spPr>
          <a:xfrm>
            <a:off x="1524000" y="5408640"/>
            <a:ext cx="3367819" cy="612648"/>
          </a:xfrm>
          <a:prstGeom prst="flowChartProcess">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en-US" dirty="0" err="1"/>
              <a:t>Buku</a:t>
            </a:r>
            <a:r>
              <a:rPr lang="en-US" dirty="0"/>
              <a:t> </a:t>
            </a:r>
            <a:r>
              <a:rPr lang="en-US" dirty="0" err="1"/>
              <a:t>Pengawasan</a:t>
            </a:r>
            <a:r>
              <a:rPr lang="en-US" dirty="0"/>
              <a:t> </a:t>
            </a:r>
            <a:r>
              <a:rPr lang="en-US" dirty="0" err="1"/>
              <a:t>Anggaran</a:t>
            </a:r>
            <a:r>
              <a:rPr lang="en-US" dirty="0"/>
              <a:t> </a:t>
            </a:r>
            <a:r>
              <a:rPr lang="en-US" dirty="0" err="1"/>
              <a:t>Belanja</a:t>
            </a:r>
            <a:endParaRPr lang="en-US" dirty="0"/>
          </a:p>
        </p:txBody>
      </p:sp>
      <p:sp>
        <p:nvSpPr>
          <p:cNvPr id="12" name="Flowchart: Process 11"/>
          <p:cNvSpPr/>
          <p:nvPr/>
        </p:nvSpPr>
        <p:spPr>
          <a:xfrm>
            <a:off x="1524000" y="4875240"/>
            <a:ext cx="3388249" cy="460248"/>
          </a:xfrm>
          <a:prstGeom prst="flowChartProcess">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en-US" dirty="0" err="1"/>
              <a:t>Buku</a:t>
            </a:r>
            <a:r>
              <a:rPr lang="en-US" dirty="0"/>
              <a:t> </a:t>
            </a:r>
            <a:r>
              <a:rPr lang="en-US" dirty="0" err="1"/>
              <a:t>Pembantu</a:t>
            </a:r>
            <a:r>
              <a:rPr lang="en-US" dirty="0"/>
              <a:t> </a:t>
            </a:r>
            <a:r>
              <a:rPr lang="en-US" dirty="0" err="1"/>
              <a:t>Pajak</a:t>
            </a:r>
            <a:endParaRPr lang="en-US" dirty="0"/>
          </a:p>
        </p:txBody>
      </p:sp>
      <p:sp>
        <p:nvSpPr>
          <p:cNvPr id="16" name="Flowchart: Process 15"/>
          <p:cNvSpPr/>
          <p:nvPr/>
        </p:nvSpPr>
        <p:spPr>
          <a:xfrm>
            <a:off x="5514586" y="3897340"/>
            <a:ext cx="2297774" cy="303314"/>
          </a:xfrm>
          <a:prstGeom prst="flowChartProcess">
            <a:avLst/>
          </a:prstGeom>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en-US" sz="1700" dirty="0" err="1"/>
              <a:t>Uang</a:t>
            </a:r>
            <a:r>
              <a:rPr lang="en-US" sz="1700" dirty="0"/>
              <a:t> </a:t>
            </a:r>
            <a:r>
              <a:rPr lang="en-US" sz="1700" dirty="0" err="1"/>
              <a:t>Muka</a:t>
            </a:r>
            <a:r>
              <a:rPr lang="en-US" sz="1700" dirty="0"/>
              <a:t>/Voucher</a:t>
            </a:r>
          </a:p>
        </p:txBody>
      </p:sp>
      <p:sp>
        <p:nvSpPr>
          <p:cNvPr id="17" name="Flowchart: Process 16"/>
          <p:cNvSpPr/>
          <p:nvPr/>
        </p:nvSpPr>
        <p:spPr>
          <a:xfrm>
            <a:off x="5514586" y="4265640"/>
            <a:ext cx="2297774" cy="331024"/>
          </a:xfrm>
          <a:prstGeom prst="flowChartProcess">
            <a:avLst/>
          </a:prstGeom>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en-US" dirty="0" err="1"/>
              <a:t>Uang</a:t>
            </a:r>
            <a:r>
              <a:rPr lang="en-US" dirty="0"/>
              <a:t> </a:t>
            </a:r>
            <a:r>
              <a:rPr lang="en-US" dirty="0" err="1"/>
              <a:t>Persediaan</a:t>
            </a:r>
            <a:endParaRPr lang="en-US" dirty="0"/>
          </a:p>
        </p:txBody>
      </p:sp>
      <p:sp>
        <p:nvSpPr>
          <p:cNvPr id="18" name="Flowchart: Process 17"/>
          <p:cNvSpPr/>
          <p:nvPr/>
        </p:nvSpPr>
        <p:spPr>
          <a:xfrm>
            <a:off x="5514586" y="4646640"/>
            <a:ext cx="2297774" cy="344879"/>
          </a:xfrm>
          <a:prstGeom prst="flowChartProcess">
            <a:avLst/>
          </a:prstGeom>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en-US" dirty="0"/>
              <a:t>LS </a:t>
            </a:r>
            <a:r>
              <a:rPr lang="en-US" dirty="0" err="1"/>
              <a:t>Bendahara</a:t>
            </a:r>
            <a:endParaRPr lang="en-US" dirty="0"/>
          </a:p>
        </p:txBody>
      </p:sp>
      <p:sp>
        <p:nvSpPr>
          <p:cNvPr id="19" name="Flowchart: Process 18"/>
          <p:cNvSpPr/>
          <p:nvPr/>
        </p:nvSpPr>
        <p:spPr>
          <a:xfrm>
            <a:off x="5514586" y="5027640"/>
            <a:ext cx="2297774" cy="282534"/>
          </a:xfrm>
          <a:prstGeom prst="flowChartProcess">
            <a:avLst/>
          </a:prstGeom>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en-US" dirty="0"/>
              <a:t>Lain-Lain</a:t>
            </a:r>
          </a:p>
        </p:txBody>
      </p:sp>
    </p:spTree>
    <p:extLst>
      <p:ext uri="{BB962C8B-B14F-4D97-AF65-F5344CB8AC3E}">
        <p14:creationId xmlns:p14="http://schemas.microsoft.com/office/powerpoint/2010/main" xmlns="" val="1559774466"/>
      </p:ext>
    </p:extLst>
  </p:cSld>
  <p:clrMapOvr>
    <a:masterClrMapping/>
  </p:clrMapOvr>
  <p:transition spd="med"/>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1" descr="image1.png"/>
          <p:cNvPicPr>
            <a:picLocks noChangeAspect="1"/>
          </p:cNvPicPr>
          <p:nvPr/>
        </p:nvPicPr>
        <p:blipFill>
          <a:blip r:embed="rId2" cstate="print"/>
          <a:srcRect/>
          <a:stretch>
            <a:fillRect/>
          </a:stretch>
        </p:blipFill>
        <p:spPr bwMode="auto">
          <a:xfrm>
            <a:off x="0" y="0"/>
            <a:ext cx="9144000" cy="1065213"/>
          </a:xfrm>
          <a:prstGeom prst="rect">
            <a:avLst/>
          </a:prstGeom>
          <a:noFill/>
          <a:ln w="12700">
            <a:noFill/>
            <a:miter lim="0"/>
            <a:headEnd/>
            <a:tailEnd/>
          </a:ln>
        </p:spPr>
      </p:pic>
      <p:sp>
        <p:nvSpPr>
          <p:cNvPr id="79875" name="Rectangle 2"/>
          <p:cNvSpPr>
            <a:spLocks/>
          </p:cNvSpPr>
          <p:nvPr/>
        </p:nvSpPr>
        <p:spPr bwMode="auto">
          <a:xfrm>
            <a:off x="0" y="990600"/>
            <a:ext cx="9144000" cy="120650"/>
          </a:xfrm>
          <a:prstGeom prst="rect">
            <a:avLst/>
          </a:prstGeom>
          <a:gradFill rotWithShape="0">
            <a:gsLst>
              <a:gs pos="0">
                <a:srgbClr val="ECCE4C"/>
              </a:gs>
              <a:gs pos="50000">
                <a:srgbClr val="FAF2C5"/>
              </a:gs>
              <a:gs pos="100000">
                <a:srgbClr val="ECCE4C"/>
              </a:gs>
            </a:gsLst>
            <a:lin ang="0"/>
          </a:gradFill>
          <a:ln w="9525">
            <a:noFill/>
            <a:round/>
            <a:headEnd/>
            <a:tailEnd/>
          </a:ln>
        </p:spPr>
        <p:txBody>
          <a:bodyPr lIns="50798" tIns="50798" rIns="50798" bIns="50798" anchor="ctr"/>
          <a:lstStyle/>
          <a:p>
            <a:endParaRPr lang="id-ID"/>
          </a:p>
        </p:txBody>
      </p:sp>
      <p:sp>
        <p:nvSpPr>
          <p:cNvPr id="79876" name="Rectangle 3"/>
          <p:cNvSpPr>
            <a:spLocks noGrp="1" noChangeArrowheads="1"/>
          </p:cNvSpPr>
          <p:nvPr>
            <p:ph type="title"/>
          </p:nvPr>
        </p:nvSpPr>
        <p:spPr>
          <a:xfrm>
            <a:off x="381000" y="304800"/>
            <a:ext cx="8456613" cy="531813"/>
          </a:xfrm>
        </p:spPr>
        <p:txBody>
          <a:bodyPr lIns="88896" tIns="50798" rIns="88896" bIns="50798">
            <a:normAutofit fontScale="90000"/>
          </a:bodyPr>
          <a:lstStyle/>
          <a:p>
            <a:pPr defTabSz="912813"/>
            <a:r>
              <a:rPr lang="id-ID" sz="4000" smtClean="0">
                <a:solidFill>
                  <a:srgbClr val="FFFFFF"/>
                </a:solidFill>
                <a:latin typeface="Times New Roman" pitchFamily="18" charset="0"/>
                <a:cs typeface="Times New Roman" pitchFamily="18" charset="0"/>
                <a:sym typeface="Times New Roman" pitchFamily="18" charset="0"/>
              </a:rPr>
              <a:t>Pembukuan Bendahara</a:t>
            </a:r>
            <a:endParaRPr lang="en-US" sz="4000" smtClean="0"/>
          </a:p>
        </p:txBody>
      </p:sp>
      <p:sp>
        <p:nvSpPr>
          <p:cNvPr id="16" name="Slide Number Placeholder 15"/>
          <p:cNvSpPr>
            <a:spLocks noGrp="1"/>
          </p:cNvSpPr>
          <p:nvPr>
            <p:ph type="sldNum" sz="quarter" idx="12"/>
          </p:nvPr>
        </p:nvSpPr>
        <p:spPr>
          <a:xfrm>
            <a:off x="457200" y="6356350"/>
            <a:ext cx="2133600" cy="365125"/>
          </a:xfrm>
        </p:spPr>
        <p:txBody>
          <a:bodyPr/>
          <a:lstStyle/>
          <a:p>
            <a:pPr algn="l">
              <a:defRPr/>
            </a:pPr>
            <a:fld id="{8FCB39A9-1DA6-4314-93C2-F06CE763A7BE}" type="slidenum">
              <a:rPr lang="en-US" smtClean="0"/>
              <a:pPr algn="l">
                <a:defRPr/>
              </a:pPr>
              <a:t>146</a:t>
            </a:fld>
            <a:endParaRPr lang="en-US" dirty="0"/>
          </a:p>
        </p:txBody>
      </p:sp>
      <p:sp>
        <p:nvSpPr>
          <p:cNvPr id="39" name="Flowchart: Process 38"/>
          <p:cNvSpPr/>
          <p:nvPr/>
        </p:nvSpPr>
        <p:spPr>
          <a:xfrm>
            <a:off x="1524000" y="1219200"/>
            <a:ext cx="6096000" cy="612775"/>
          </a:xfrm>
          <a:prstGeom prst="flowChartProcess">
            <a:avLst/>
          </a:prstGeom>
          <a:solidFill>
            <a:srgbClr val="33CC33"/>
          </a:solidFill>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en-US" sz="2400" dirty="0" err="1"/>
              <a:t>Buku</a:t>
            </a:r>
            <a:r>
              <a:rPr lang="en-US" sz="2400" dirty="0"/>
              <a:t> </a:t>
            </a:r>
            <a:r>
              <a:rPr lang="en-US" sz="2400" dirty="0" err="1"/>
              <a:t>Bendahara</a:t>
            </a:r>
            <a:r>
              <a:rPr lang="en-US" sz="2400" dirty="0"/>
              <a:t> </a:t>
            </a:r>
            <a:r>
              <a:rPr lang="en-US" sz="2400" dirty="0" err="1"/>
              <a:t>Pengeluaran</a:t>
            </a:r>
            <a:r>
              <a:rPr lang="en-US" sz="2400" dirty="0"/>
              <a:t> </a:t>
            </a:r>
            <a:r>
              <a:rPr lang="en-US" sz="2400" dirty="0" err="1"/>
              <a:t>Pembantu</a:t>
            </a:r>
            <a:endParaRPr lang="en-US" sz="2400" dirty="0"/>
          </a:p>
        </p:txBody>
      </p:sp>
      <p:sp>
        <p:nvSpPr>
          <p:cNvPr id="40" name="Flowchart: Process 39"/>
          <p:cNvSpPr/>
          <p:nvPr/>
        </p:nvSpPr>
        <p:spPr>
          <a:xfrm>
            <a:off x="1524000" y="2206752"/>
            <a:ext cx="3388249" cy="457200"/>
          </a:xfrm>
          <a:prstGeom prst="flowChartProcess">
            <a:avLst/>
          </a:prstGeom>
          <a:solidFill>
            <a:schemeClr val="accent5">
              <a:lumMod val="50000"/>
            </a:schemeClr>
          </a:solidFill>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en-US" dirty="0" err="1"/>
              <a:t>Buku</a:t>
            </a:r>
            <a:r>
              <a:rPr lang="en-US" dirty="0"/>
              <a:t> </a:t>
            </a:r>
            <a:r>
              <a:rPr lang="en-US" dirty="0" err="1"/>
              <a:t>Kas</a:t>
            </a:r>
            <a:r>
              <a:rPr lang="en-US" dirty="0"/>
              <a:t> </a:t>
            </a:r>
            <a:r>
              <a:rPr lang="en-US" dirty="0" err="1"/>
              <a:t>Umum</a:t>
            </a:r>
            <a:r>
              <a:rPr lang="en-US" dirty="0"/>
              <a:t> BPP</a:t>
            </a:r>
          </a:p>
        </p:txBody>
      </p:sp>
      <p:sp>
        <p:nvSpPr>
          <p:cNvPr id="42" name="Flowchart: Process 41"/>
          <p:cNvSpPr/>
          <p:nvPr/>
        </p:nvSpPr>
        <p:spPr>
          <a:xfrm>
            <a:off x="1524000" y="2770829"/>
            <a:ext cx="3388249" cy="1264724"/>
          </a:xfrm>
          <a:prstGeom prst="flowChartProcess">
            <a:avLst/>
          </a:prstGeom>
          <a:solidFill>
            <a:schemeClr val="accent5">
              <a:lumMod val="50000"/>
            </a:schemeClr>
          </a:solidFill>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en-US" dirty="0" err="1"/>
              <a:t>Buku</a:t>
            </a:r>
            <a:r>
              <a:rPr lang="en-US" dirty="0"/>
              <a:t> </a:t>
            </a:r>
            <a:r>
              <a:rPr lang="en-US" dirty="0" err="1"/>
              <a:t>Pembantu</a:t>
            </a:r>
            <a:endParaRPr lang="en-US" dirty="0"/>
          </a:p>
        </p:txBody>
      </p:sp>
      <p:sp>
        <p:nvSpPr>
          <p:cNvPr id="43" name="Flowchart: Process 42"/>
          <p:cNvSpPr/>
          <p:nvPr/>
        </p:nvSpPr>
        <p:spPr>
          <a:xfrm>
            <a:off x="5509713" y="2798539"/>
            <a:ext cx="2297774" cy="322613"/>
          </a:xfrm>
          <a:prstGeom prst="flowChartProcess">
            <a:avLst/>
          </a:prstGeom>
          <a:solidFill>
            <a:schemeClr val="accent2">
              <a:lumMod val="75000"/>
            </a:schemeClr>
          </a:solidFill>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en-US" dirty="0" err="1"/>
              <a:t>Kas</a:t>
            </a:r>
            <a:endParaRPr lang="en-US" dirty="0"/>
          </a:p>
        </p:txBody>
      </p:sp>
      <p:sp>
        <p:nvSpPr>
          <p:cNvPr id="46" name="Right Arrow 45"/>
          <p:cNvSpPr/>
          <p:nvPr/>
        </p:nvSpPr>
        <p:spPr>
          <a:xfrm>
            <a:off x="5059288" y="2816352"/>
            <a:ext cx="304800" cy="990600"/>
          </a:xfrm>
          <a:prstGeom prst="rightArrow">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a:p>
        </p:txBody>
      </p:sp>
      <p:sp>
        <p:nvSpPr>
          <p:cNvPr id="48" name="Flowchart: Process 47"/>
          <p:cNvSpPr/>
          <p:nvPr/>
        </p:nvSpPr>
        <p:spPr>
          <a:xfrm>
            <a:off x="1570756" y="4937252"/>
            <a:ext cx="3367819" cy="612648"/>
          </a:xfrm>
          <a:prstGeom prst="flowChartProcess">
            <a:avLst/>
          </a:prstGeom>
          <a:solidFill>
            <a:schemeClr val="accent5">
              <a:lumMod val="50000"/>
            </a:schemeClr>
          </a:solidFill>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en-US" dirty="0" err="1"/>
              <a:t>Buku</a:t>
            </a:r>
            <a:r>
              <a:rPr lang="en-US" dirty="0"/>
              <a:t> </a:t>
            </a:r>
            <a:r>
              <a:rPr lang="en-US" dirty="0" err="1"/>
              <a:t>Pengawasan</a:t>
            </a:r>
            <a:r>
              <a:rPr lang="en-US" dirty="0"/>
              <a:t> </a:t>
            </a:r>
            <a:r>
              <a:rPr lang="en-US" dirty="0" err="1"/>
              <a:t>Anggaran</a:t>
            </a:r>
            <a:r>
              <a:rPr lang="en-US" dirty="0"/>
              <a:t> </a:t>
            </a:r>
            <a:r>
              <a:rPr lang="en-US" dirty="0" err="1"/>
              <a:t>Belanja</a:t>
            </a:r>
            <a:endParaRPr lang="en-US" dirty="0"/>
          </a:p>
        </p:txBody>
      </p:sp>
      <p:sp>
        <p:nvSpPr>
          <p:cNvPr id="12" name="Flowchart: Process 11"/>
          <p:cNvSpPr/>
          <p:nvPr/>
        </p:nvSpPr>
        <p:spPr>
          <a:xfrm>
            <a:off x="1552280" y="4365752"/>
            <a:ext cx="3388249" cy="460248"/>
          </a:xfrm>
          <a:prstGeom prst="flowChartProcess">
            <a:avLst/>
          </a:prstGeom>
          <a:solidFill>
            <a:schemeClr val="accent5">
              <a:lumMod val="50000"/>
            </a:schemeClr>
          </a:solidFill>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en-US" dirty="0" err="1"/>
              <a:t>Buku</a:t>
            </a:r>
            <a:r>
              <a:rPr lang="en-US" dirty="0"/>
              <a:t> </a:t>
            </a:r>
            <a:r>
              <a:rPr lang="en-US" dirty="0" err="1"/>
              <a:t>Pembantu</a:t>
            </a:r>
            <a:r>
              <a:rPr lang="en-US" dirty="0"/>
              <a:t> </a:t>
            </a:r>
            <a:r>
              <a:rPr lang="en-US" dirty="0" err="1"/>
              <a:t>Pajak</a:t>
            </a:r>
            <a:endParaRPr lang="en-US" dirty="0"/>
          </a:p>
        </p:txBody>
      </p:sp>
      <p:sp>
        <p:nvSpPr>
          <p:cNvPr id="15" name="Flowchart: Process 14"/>
          <p:cNvSpPr/>
          <p:nvPr/>
        </p:nvSpPr>
        <p:spPr>
          <a:xfrm>
            <a:off x="5514586" y="3218132"/>
            <a:ext cx="2297774" cy="344879"/>
          </a:xfrm>
          <a:prstGeom prst="flowChartProcess">
            <a:avLst/>
          </a:prstGeom>
          <a:solidFill>
            <a:schemeClr val="accent2">
              <a:lumMod val="75000"/>
            </a:schemeClr>
          </a:solidFill>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en-US" dirty="0" err="1"/>
              <a:t>Uang</a:t>
            </a:r>
            <a:r>
              <a:rPr lang="en-US" dirty="0"/>
              <a:t> </a:t>
            </a:r>
            <a:r>
              <a:rPr lang="en-US" dirty="0" err="1"/>
              <a:t>Muka</a:t>
            </a:r>
            <a:r>
              <a:rPr lang="en-US" dirty="0"/>
              <a:t>/voucher</a:t>
            </a:r>
          </a:p>
        </p:txBody>
      </p:sp>
      <p:sp>
        <p:nvSpPr>
          <p:cNvPr id="18" name="Flowchart: Process 17"/>
          <p:cNvSpPr/>
          <p:nvPr/>
        </p:nvSpPr>
        <p:spPr>
          <a:xfrm>
            <a:off x="5503041" y="3641837"/>
            <a:ext cx="2297774" cy="625363"/>
          </a:xfrm>
          <a:prstGeom prst="flowChartProcess">
            <a:avLst/>
          </a:prstGeom>
          <a:solidFill>
            <a:schemeClr val="accent2">
              <a:lumMod val="75000"/>
            </a:schemeClr>
          </a:solidFill>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en-US" dirty="0"/>
              <a:t>LS </a:t>
            </a:r>
            <a:r>
              <a:rPr lang="en-US" dirty="0" err="1"/>
              <a:t>melalui</a:t>
            </a:r>
            <a:r>
              <a:rPr lang="en-US" dirty="0"/>
              <a:t> </a:t>
            </a:r>
            <a:r>
              <a:rPr lang="en-US" dirty="0" err="1"/>
              <a:t>Bendahara</a:t>
            </a:r>
            <a:endParaRPr lang="en-US" dirty="0"/>
          </a:p>
        </p:txBody>
      </p:sp>
      <p:sp>
        <p:nvSpPr>
          <p:cNvPr id="19" name="Flowchart: Process 18"/>
          <p:cNvSpPr/>
          <p:nvPr/>
        </p:nvSpPr>
        <p:spPr>
          <a:xfrm>
            <a:off x="5495914" y="4343400"/>
            <a:ext cx="2297774" cy="282534"/>
          </a:xfrm>
          <a:prstGeom prst="flowChartProcess">
            <a:avLst/>
          </a:prstGeom>
          <a:solidFill>
            <a:schemeClr val="accent2">
              <a:lumMod val="75000"/>
            </a:schemeClr>
          </a:solidFill>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r>
              <a:rPr lang="en-US" dirty="0"/>
              <a:t>Lain-Lain</a:t>
            </a:r>
          </a:p>
        </p:txBody>
      </p:sp>
    </p:spTree>
    <p:extLst>
      <p:ext uri="{BB962C8B-B14F-4D97-AF65-F5344CB8AC3E}">
        <p14:creationId xmlns:p14="http://schemas.microsoft.com/office/powerpoint/2010/main" xmlns="" val="3453861086"/>
      </p:ext>
    </p:extLst>
  </p:cSld>
  <p:clrMapOvr>
    <a:masterClrMapping/>
  </p:clrMapOvr>
  <p:transition spd="med"/>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bwMode="auto">
          <a:xfrm>
            <a:off x="0" y="0"/>
            <a:ext cx="9144000" cy="639762"/>
          </a:xfrm>
          <a:prstGeom prst="rect">
            <a:avLst/>
          </a:prstGeom>
          <a:solidFill>
            <a:srgbClr val="00B050"/>
          </a:solidFill>
          <a:ln>
            <a:headEnd/>
            <a:tailEn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defRPr/>
            </a:pPr>
            <a:r>
              <a:rPr lang="id-ID"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Buku Kas Umum (Aplikasi SAS/SILABI)</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endParaRPr>
          </a:p>
        </p:txBody>
      </p:sp>
      <p:sp>
        <p:nvSpPr>
          <p:cNvPr id="17" name="Title 1"/>
          <p:cNvSpPr txBox="1">
            <a:spLocks/>
          </p:cNvSpPr>
          <p:nvPr/>
        </p:nvSpPr>
        <p:spPr>
          <a:xfrm rot="16200000">
            <a:off x="-2044700" y="2916238"/>
            <a:ext cx="4584700" cy="85725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4400" b="1" i="0" u="none" strike="noStrike" kern="1200" cap="none" spc="0" normalizeH="0" baseline="0" noProof="0" smtClean="0">
                <a:ln>
                  <a:noFill/>
                </a:ln>
                <a:solidFill>
                  <a:srgbClr val="008000"/>
                </a:solidFill>
                <a:effectLst/>
                <a:uLnTx/>
                <a:uFillTx/>
                <a:latin typeface="+mj-lt"/>
                <a:ea typeface="+mj-ea"/>
                <a:cs typeface="+mj-cs"/>
                <a:hlinkClick r:id="rId2" action="ppaction://hlinksldjump"/>
              </a:rPr>
              <a:t>Contoh LPJ</a:t>
            </a:r>
          </a:p>
        </p:txBody>
      </p:sp>
      <p:pic>
        <p:nvPicPr>
          <p:cNvPr id="18" name="Picture 5"/>
          <p:cNvPicPr>
            <a:picLocks noChangeAspect="1" noChangeArrowheads="1"/>
          </p:cNvPicPr>
          <p:nvPr/>
        </p:nvPicPr>
        <p:blipFill>
          <a:blip r:embed="rId3" cstate="print"/>
          <a:srcRect/>
          <a:stretch>
            <a:fillRect/>
          </a:stretch>
        </p:blipFill>
        <p:spPr bwMode="auto">
          <a:xfrm>
            <a:off x="611188" y="692150"/>
            <a:ext cx="8497887" cy="6165850"/>
          </a:xfrm>
          <a:prstGeom prst="rect">
            <a:avLst/>
          </a:prstGeom>
          <a:noFill/>
          <a:ln w="9525">
            <a:noFill/>
            <a:miter lim="800000"/>
            <a:headEnd/>
            <a:tailEnd/>
          </a:ln>
        </p:spPr>
      </p:pic>
    </p:spTree>
    <p:extLst>
      <p:ext uri="{BB962C8B-B14F-4D97-AF65-F5344CB8AC3E}">
        <p14:creationId xmlns:p14="http://schemas.microsoft.com/office/powerpoint/2010/main" xmlns="" val="303273066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148</a:t>
            </a:fld>
            <a:endParaRPr lang="id-ID">
              <a:solidFill>
                <a:prstClr val="black"/>
              </a:solidFill>
            </a:endParaRPr>
          </a:p>
        </p:txBody>
      </p:sp>
      <p:sp>
        <p:nvSpPr>
          <p:cNvPr id="3" name="Title 1"/>
          <p:cNvSpPr txBox="1">
            <a:spLocks/>
          </p:cNvSpPr>
          <p:nvPr/>
        </p:nvSpPr>
        <p:spPr bwMode="auto">
          <a:xfrm>
            <a:off x="0" y="0"/>
            <a:ext cx="9144000" cy="639762"/>
          </a:xfrm>
          <a:prstGeom prst="rect">
            <a:avLst/>
          </a:prstGeom>
          <a:solidFill>
            <a:srgbClr val="00B050"/>
          </a:solidFill>
          <a:ln>
            <a:headEnd/>
            <a:tailEn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defRPr/>
            </a:pPr>
            <a:r>
              <a:rPr lang="id-ID"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Buku Pembantu BPP (Aplikasi SAS/SILABI)</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endParaRPr>
          </a:p>
        </p:txBody>
      </p:sp>
      <p:sp>
        <p:nvSpPr>
          <p:cNvPr id="4" name="Title 1"/>
          <p:cNvSpPr txBox="1">
            <a:spLocks/>
          </p:cNvSpPr>
          <p:nvPr/>
        </p:nvSpPr>
        <p:spPr>
          <a:xfrm rot="16200000">
            <a:off x="-2044700" y="2916238"/>
            <a:ext cx="4584700" cy="85725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4400" b="1" i="0" u="none" strike="noStrike" kern="1200" cap="none" spc="0" normalizeH="0" baseline="0" noProof="0" smtClean="0">
                <a:ln>
                  <a:noFill/>
                </a:ln>
                <a:solidFill>
                  <a:srgbClr val="008000"/>
                </a:solidFill>
                <a:effectLst/>
                <a:uLnTx/>
                <a:uFillTx/>
                <a:latin typeface="+mj-lt"/>
                <a:ea typeface="+mj-ea"/>
                <a:cs typeface="+mj-cs"/>
                <a:hlinkClick r:id="rId2" action="ppaction://hlinksldjump"/>
              </a:rPr>
              <a:t>Contoh LPJ</a:t>
            </a:r>
          </a:p>
        </p:txBody>
      </p:sp>
      <p:pic>
        <p:nvPicPr>
          <p:cNvPr id="5" name="Picture 3"/>
          <p:cNvPicPr>
            <a:picLocks noChangeAspect="1" noChangeArrowheads="1"/>
          </p:cNvPicPr>
          <p:nvPr/>
        </p:nvPicPr>
        <p:blipFill>
          <a:blip r:embed="rId3" cstate="print"/>
          <a:srcRect/>
          <a:stretch>
            <a:fillRect/>
          </a:stretch>
        </p:blipFill>
        <p:spPr bwMode="auto">
          <a:xfrm>
            <a:off x="539750" y="639763"/>
            <a:ext cx="8562975" cy="6218237"/>
          </a:xfrm>
          <a:prstGeom prst="rect">
            <a:avLst/>
          </a:prstGeom>
          <a:noFill/>
          <a:ln w="9525">
            <a:noFill/>
            <a:miter lim="800000"/>
            <a:headEnd/>
            <a:tailEnd/>
          </a:ln>
        </p:spPr>
      </p:pic>
    </p:spTree>
    <p:extLst>
      <p:ext uri="{BB962C8B-B14F-4D97-AF65-F5344CB8AC3E}">
        <p14:creationId xmlns:p14="http://schemas.microsoft.com/office/powerpoint/2010/main" xmlns="" val="277413845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149</a:t>
            </a:fld>
            <a:endParaRPr lang="id-ID">
              <a:solidFill>
                <a:prstClr val="black"/>
              </a:solidFill>
            </a:endParaRPr>
          </a:p>
        </p:txBody>
      </p:sp>
      <p:sp>
        <p:nvSpPr>
          <p:cNvPr id="3" name="Title 1"/>
          <p:cNvSpPr txBox="1">
            <a:spLocks/>
          </p:cNvSpPr>
          <p:nvPr/>
        </p:nvSpPr>
        <p:spPr bwMode="auto">
          <a:xfrm>
            <a:off x="0" y="0"/>
            <a:ext cx="9144000" cy="639762"/>
          </a:xfrm>
          <a:prstGeom prst="rect">
            <a:avLst/>
          </a:prstGeom>
          <a:solidFill>
            <a:srgbClr val="00B050"/>
          </a:solidFill>
          <a:ln>
            <a:headEnd/>
            <a:tailEn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defRPr/>
            </a:pPr>
            <a:r>
              <a:rPr lang="id-ID"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Buku Pembantu Kas (Aplikasi SAS/SILABI)</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endParaRPr>
          </a:p>
        </p:txBody>
      </p:sp>
      <p:sp>
        <p:nvSpPr>
          <p:cNvPr id="4" name="Title 1"/>
          <p:cNvSpPr txBox="1">
            <a:spLocks/>
          </p:cNvSpPr>
          <p:nvPr/>
        </p:nvSpPr>
        <p:spPr>
          <a:xfrm rot="16200000">
            <a:off x="-2044700" y="2916238"/>
            <a:ext cx="4584700" cy="85725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4400" b="1" i="0" u="none" strike="noStrike" kern="1200" cap="none" spc="0" normalizeH="0" baseline="0" noProof="0" smtClean="0">
                <a:ln>
                  <a:noFill/>
                </a:ln>
                <a:solidFill>
                  <a:srgbClr val="008000"/>
                </a:solidFill>
                <a:effectLst/>
                <a:uLnTx/>
                <a:uFillTx/>
                <a:latin typeface="+mj-lt"/>
                <a:ea typeface="+mj-ea"/>
                <a:cs typeface="+mj-cs"/>
                <a:hlinkClick r:id="rId2" action="ppaction://hlinksldjump"/>
              </a:rPr>
              <a:t>Contoh LPJ</a:t>
            </a:r>
          </a:p>
        </p:txBody>
      </p:sp>
      <p:pic>
        <p:nvPicPr>
          <p:cNvPr id="5" name="Picture 2"/>
          <p:cNvPicPr>
            <a:picLocks noChangeAspect="1" noChangeArrowheads="1"/>
          </p:cNvPicPr>
          <p:nvPr/>
        </p:nvPicPr>
        <p:blipFill>
          <a:blip r:embed="rId3" cstate="print"/>
          <a:srcRect/>
          <a:stretch>
            <a:fillRect/>
          </a:stretch>
        </p:blipFill>
        <p:spPr bwMode="auto">
          <a:xfrm>
            <a:off x="539750" y="692150"/>
            <a:ext cx="8424863" cy="6121400"/>
          </a:xfrm>
          <a:prstGeom prst="rect">
            <a:avLst/>
          </a:prstGeom>
          <a:noFill/>
          <a:ln w="9525">
            <a:noFill/>
            <a:miter lim="800000"/>
            <a:headEnd/>
            <a:tailEnd/>
          </a:ln>
        </p:spPr>
      </p:pic>
    </p:spTree>
    <p:extLst>
      <p:ext uri="{BB962C8B-B14F-4D97-AF65-F5344CB8AC3E}">
        <p14:creationId xmlns:p14="http://schemas.microsoft.com/office/powerpoint/2010/main" xmlns="" val="145684095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2400" b="1" dirty="0" smtClean="0">
                <a:solidFill>
                  <a:srgbClr val="1E3C61"/>
                </a:solidFill>
                <a:latin typeface="League Spartan" panose="00000800000000000000" pitchFamily="50" charset="0"/>
              </a:rPr>
              <a:t>LARANGAN HIBAH LANGSUNG KEPADA SKPD</a:t>
            </a:r>
            <a:endParaRPr lang="en-US" sz="24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pic>
        <p:nvPicPr>
          <p:cNvPr id="11" name="Picture 10">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
        <p:nvSpPr>
          <p:cNvPr id="6" name="TextBox 11"/>
          <p:cNvSpPr txBox="1">
            <a:spLocks noChangeArrowheads="1"/>
          </p:cNvSpPr>
          <p:nvPr/>
        </p:nvSpPr>
        <p:spPr bwMode="auto">
          <a:xfrm>
            <a:off x="207640" y="1184728"/>
            <a:ext cx="3767336" cy="830997"/>
          </a:xfrm>
          <a:prstGeom prst="rect">
            <a:avLst/>
          </a:prstGeom>
          <a:solidFill>
            <a:srgbClr val="FF4E5E"/>
          </a:solidFill>
          <a:ln>
            <a:headEnd/>
            <a:tailEnd/>
          </a:ln>
        </p:spPr>
        <p:style>
          <a:lnRef idx="3">
            <a:schemeClr val="lt1"/>
          </a:lnRef>
          <a:fillRef idx="1">
            <a:schemeClr val="accent2"/>
          </a:fillRef>
          <a:effectRef idx="1">
            <a:schemeClr val="accent2"/>
          </a:effectRef>
          <a:fontRef idx="minor">
            <a:schemeClr val="lt1"/>
          </a:fontRef>
        </p:style>
        <p:txBody>
          <a:bodyPr wrap="square">
            <a:sp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600" b="1" dirty="0">
                <a:solidFill>
                  <a:schemeClr val="bg1"/>
                </a:solidFill>
                <a:latin typeface="Arial" panose="020B0604020202020204" pitchFamily="34" charset="0"/>
                <a:cs typeface="Arial" panose="020B0604020202020204" pitchFamily="34" charset="0"/>
              </a:rPr>
              <a:t>UU </a:t>
            </a:r>
            <a:r>
              <a:rPr lang="en-US" sz="1600" b="1" dirty="0" smtClean="0">
                <a:solidFill>
                  <a:schemeClr val="bg1"/>
                </a:solidFill>
                <a:latin typeface="Arial" panose="020B0604020202020204" pitchFamily="34" charset="0"/>
                <a:cs typeface="Arial" panose="020B0604020202020204" pitchFamily="34" charset="0"/>
              </a:rPr>
              <a:t>No.33  </a:t>
            </a:r>
            <a:r>
              <a:rPr lang="en-US" sz="1600" b="1" dirty="0" err="1">
                <a:solidFill>
                  <a:schemeClr val="bg1"/>
                </a:solidFill>
                <a:latin typeface="Arial" panose="020B0604020202020204" pitchFamily="34" charset="0"/>
                <a:cs typeface="Arial" panose="020B0604020202020204" pitchFamily="34" charset="0"/>
              </a:rPr>
              <a:t>Tahun</a:t>
            </a:r>
            <a:r>
              <a:rPr lang="en-US" sz="1600" b="1" dirty="0">
                <a:solidFill>
                  <a:schemeClr val="bg1"/>
                </a:solidFill>
                <a:latin typeface="Arial" panose="020B0604020202020204" pitchFamily="34" charset="0"/>
                <a:cs typeface="Arial" panose="020B0604020202020204" pitchFamily="34" charset="0"/>
              </a:rPr>
              <a:t> </a:t>
            </a:r>
            <a:r>
              <a:rPr lang="en-US" sz="1600" b="1" dirty="0" smtClean="0">
                <a:solidFill>
                  <a:schemeClr val="bg1"/>
                </a:solidFill>
                <a:latin typeface="Arial" panose="020B0604020202020204" pitchFamily="34" charset="0"/>
                <a:cs typeface="Arial" panose="020B0604020202020204" pitchFamily="34" charset="0"/>
              </a:rPr>
              <a:t>2004 </a:t>
            </a:r>
            <a:r>
              <a:rPr lang="en-US" sz="1600" b="1" dirty="0" err="1" smtClean="0">
                <a:solidFill>
                  <a:schemeClr val="bg1"/>
                </a:solidFill>
                <a:latin typeface="Arial" panose="020B0604020202020204" pitchFamily="34" charset="0"/>
                <a:cs typeface="Arial" panose="020B0604020202020204" pitchFamily="34" charset="0"/>
              </a:rPr>
              <a:t>Perimbangan</a:t>
            </a:r>
            <a:endParaRPr lang="en-US" sz="1600" b="1" dirty="0" smtClean="0">
              <a:solidFill>
                <a:schemeClr val="bg1"/>
              </a:solidFill>
              <a:latin typeface="Arial" panose="020B0604020202020204" pitchFamily="34" charset="0"/>
              <a:cs typeface="Arial" panose="020B0604020202020204" pitchFamily="34" charset="0"/>
            </a:endParaRP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600" b="1" dirty="0" err="1" smtClean="0">
                <a:solidFill>
                  <a:schemeClr val="bg1"/>
                </a:solidFill>
                <a:latin typeface="Arial" panose="020B0604020202020204" pitchFamily="34" charset="0"/>
                <a:cs typeface="Arial" panose="020B0604020202020204" pitchFamily="34" charset="0"/>
              </a:rPr>
              <a:t>Keuangan</a:t>
            </a:r>
            <a:r>
              <a:rPr lang="en-US" sz="1600" b="1" dirty="0" smtClean="0">
                <a:solidFill>
                  <a:schemeClr val="bg1"/>
                </a:solidFill>
                <a:latin typeface="Arial" panose="020B0604020202020204" pitchFamily="34" charset="0"/>
                <a:cs typeface="Arial" panose="020B0604020202020204" pitchFamily="34" charset="0"/>
              </a:rPr>
              <a:t>  </a:t>
            </a:r>
            <a:r>
              <a:rPr lang="en-US" sz="1600" b="1" dirty="0" err="1" smtClean="0">
                <a:solidFill>
                  <a:schemeClr val="bg1"/>
                </a:solidFill>
                <a:latin typeface="Arial" panose="020B0604020202020204" pitchFamily="34" charset="0"/>
                <a:cs typeface="Arial" panose="020B0604020202020204" pitchFamily="34" charset="0"/>
              </a:rPr>
              <a:t>Antara</a:t>
            </a:r>
            <a:r>
              <a:rPr lang="en-US" sz="1600" b="1" dirty="0" smtClean="0">
                <a:solidFill>
                  <a:schemeClr val="bg1"/>
                </a:solidFill>
                <a:latin typeface="Arial" panose="020B0604020202020204" pitchFamily="34" charset="0"/>
                <a:cs typeface="Arial" panose="020B0604020202020204" pitchFamily="34" charset="0"/>
              </a:rPr>
              <a:t> </a:t>
            </a:r>
            <a:r>
              <a:rPr lang="en-US" sz="1600" b="1" dirty="0" err="1" smtClean="0">
                <a:solidFill>
                  <a:schemeClr val="bg1"/>
                </a:solidFill>
                <a:latin typeface="Arial" panose="020B0604020202020204" pitchFamily="34" charset="0"/>
                <a:cs typeface="Arial" panose="020B0604020202020204" pitchFamily="34" charset="0"/>
              </a:rPr>
              <a:t>Pemerintah</a:t>
            </a:r>
            <a:r>
              <a:rPr lang="en-US" sz="1600" b="1" dirty="0" smtClean="0">
                <a:solidFill>
                  <a:schemeClr val="bg1"/>
                </a:solidFill>
                <a:latin typeface="Arial" panose="020B0604020202020204" pitchFamily="34" charset="0"/>
                <a:cs typeface="Arial" panose="020B0604020202020204" pitchFamily="34" charset="0"/>
              </a:rPr>
              <a:t> </a:t>
            </a:r>
            <a:r>
              <a:rPr lang="en-US" sz="1600" b="1" dirty="0" err="1" smtClean="0">
                <a:solidFill>
                  <a:schemeClr val="bg1"/>
                </a:solidFill>
                <a:latin typeface="Arial" panose="020B0604020202020204" pitchFamily="34" charset="0"/>
                <a:cs typeface="Arial" panose="020B0604020202020204" pitchFamily="34" charset="0"/>
              </a:rPr>
              <a:t>Pusat</a:t>
            </a:r>
            <a:r>
              <a:rPr lang="en-US" sz="1600" b="1" dirty="0" smtClean="0">
                <a:solidFill>
                  <a:schemeClr val="bg1"/>
                </a:solidFill>
                <a:latin typeface="Arial" panose="020B0604020202020204" pitchFamily="34" charset="0"/>
                <a:cs typeface="Arial" panose="020B0604020202020204" pitchFamily="34" charset="0"/>
              </a:rPr>
              <a:t> </a:t>
            </a:r>
            <a:r>
              <a:rPr lang="en-US" sz="1600" b="1" dirty="0" err="1" smtClean="0">
                <a:solidFill>
                  <a:schemeClr val="bg1"/>
                </a:solidFill>
                <a:latin typeface="Arial" panose="020B0604020202020204" pitchFamily="34" charset="0"/>
                <a:cs typeface="Arial" panose="020B0604020202020204" pitchFamily="34" charset="0"/>
              </a:rPr>
              <a:t>dan</a:t>
            </a:r>
            <a:r>
              <a:rPr lang="en-US" sz="1600" b="1" dirty="0" smtClean="0">
                <a:solidFill>
                  <a:schemeClr val="bg1"/>
                </a:solidFill>
                <a:latin typeface="Arial" panose="020B0604020202020204" pitchFamily="34" charset="0"/>
                <a:cs typeface="Arial" panose="020B0604020202020204" pitchFamily="34" charset="0"/>
              </a:rPr>
              <a:t> </a:t>
            </a:r>
            <a:r>
              <a:rPr lang="en-US" sz="1600" b="1" dirty="0" err="1" smtClean="0">
                <a:solidFill>
                  <a:schemeClr val="bg1"/>
                </a:solidFill>
                <a:latin typeface="Arial" panose="020B0604020202020204" pitchFamily="34" charset="0"/>
                <a:cs typeface="Arial" panose="020B0604020202020204" pitchFamily="34" charset="0"/>
              </a:rPr>
              <a:t>Pemerintah</a:t>
            </a:r>
            <a:r>
              <a:rPr lang="en-US" sz="1600" b="1" dirty="0" smtClean="0">
                <a:solidFill>
                  <a:schemeClr val="bg1"/>
                </a:solidFill>
                <a:latin typeface="Arial" panose="020B0604020202020204" pitchFamily="34" charset="0"/>
                <a:cs typeface="Arial" panose="020B0604020202020204" pitchFamily="34" charset="0"/>
              </a:rPr>
              <a:t> Daerah  </a:t>
            </a:r>
            <a:endParaRPr lang="en-US" sz="1600" b="1" dirty="0">
              <a:solidFill>
                <a:schemeClr val="bg1"/>
              </a:solidFill>
              <a:latin typeface="Arial" panose="020B0604020202020204" pitchFamily="34" charset="0"/>
              <a:cs typeface="Arial" panose="020B0604020202020204" pitchFamily="34" charset="0"/>
            </a:endParaRPr>
          </a:p>
        </p:txBody>
      </p:sp>
      <p:sp>
        <p:nvSpPr>
          <p:cNvPr id="7" name="TextBox 11"/>
          <p:cNvSpPr txBox="1">
            <a:spLocks noChangeArrowheads="1"/>
          </p:cNvSpPr>
          <p:nvPr/>
        </p:nvSpPr>
        <p:spPr bwMode="auto">
          <a:xfrm>
            <a:off x="283840" y="4407591"/>
            <a:ext cx="3475112" cy="1969770"/>
          </a:xfrm>
          <a:prstGeom prst="rect">
            <a:avLst/>
          </a:prstGeom>
          <a:solidFill>
            <a:schemeClr val="bg2">
              <a:lumMod val="50000"/>
            </a:schemeClr>
          </a:solidFill>
          <a:ln w="9525">
            <a:solidFill>
              <a:schemeClr val="bg1"/>
            </a:solidFill>
            <a:miter lim="800000"/>
            <a:headEnd/>
            <a:tailEnd/>
          </a:ln>
        </p:spPr>
        <p:txBody>
          <a:bodyPr wrap="square">
            <a:spAutoFit/>
          </a:bodyPr>
          <a:lstStyle/>
          <a:p>
            <a:pPr>
              <a:spcBef>
                <a:spcPts val="600"/>
              </a:spcBef>
              <a:spcAft>
                <a:spcPts val="600"/>
              </a:spcAft>
            </a:pPr>
            <a:r>
              <a:rPr lang="en-US" sz="1600" dirty="0" err="1" smtClean="0">
                <a:solidFill>
                  <a:schemeClr val="bg1"/>
                </a:solidFill>
                <a:latin typeface="Arial" panose="020B0604020202020204" pitchFamily="34" charset="0"/>
                <a:cs typeface="Arial" panose="020B0604020202020204" pitchFamily="34" charset="0"/>
              </a:rPr>
              <a:t>Pasal</a:t>
            </a:r>
            <a:r>
              <a:rPr lang="en-US" sz="1600" dirty="0" smtClean="0">
                <a:solidFill>
                  <a:schemeClr val="bg1"/>
                </a:solidFill>
                <a:latin typeface="Arial" panose="020B0604020202020204" pitchFamily="34" charset="0"/>
                <a:cs typeface="Arial" panose="020B0604020202020204" pitchFamily="34" charset="0"/>
              </a:rPr>
              <a:t> 5 : </a:t>
            </a:r>
            <a:r>
              <a:rPr lang="en-US" sz="1600" dirty="0" err="1" smtClean="0">
                <a:solidFill>
                  <a:schemeClr val="bg1"/>
                </a:solidFill>
                <a:latin typeface="Arial" panose="020B0604020202020204" pitchFamily="34" charset="0"/>
                <a:cs typeface="Arial" panose="020B0604020202020204" pitchFamily="34" charset="0"/>
              </a:rPr>
              <a:t>Hibah</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kepada</a:t>
            </a:r>
            <a:r>
              <a:rPr lang="en-US" sz="1600" dirty="0" smtClean="0">
                <a:solidFill>
                  <a:schemeClr val="bg1"/>
                </a:solidFill>
                <a:latin typeface="Arial" panose="020B0604020202020204" pitchFamily="34" charset="0"/>
                <a:cs typeface="Arial" panose="020B0604020202020204" pitchFamily="34" charset="0"/>
              </a:rPr>
              <a:t> Daerah yang </a:t>
            </a:r>
            <a:r>
              <a:rPr lang="en-US" sz="1600" dirty="0" err="1" smtClean="0">
                <a:solidFill>
                  <a:schemeClr val="bg1"/>
                </a:solidFill>
                <a:latin typeface="Arial" panose="020B0604020202020204" pitchFamily="34" charset="0"/>
                <a:cs typeface="Arial" panose="020B0604020202020204" pitchFamily="34" charset="0"/>
              </a:rPr>
              <a:t>bersumber</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dari</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luar</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negeri</a:t>
            </a:r>
            <a:r>
              <a:rPr lang="en-US" sz="1600" dirty="0" smtClean="0">
                <a:solidFill>
                  <a:schemeClr val="bg1"/>
                </a:solidFill>
                <a:latin typeface="Arial" panose="020B0604020202020204" pitchFamily="34" charset="0"/>
                <a:cs typeface="Arial" panose="020B0604020202020204" pitchFamily="34" charset="0"/>
              </a:rPr>
              <a:t> </a:t>
            </a:r>
            <a:r>
              <a:rPr lang="en-US" sz="1600" b="1" dirty="0" err="1" smtClean="0">
                <a:solidFill>
                  <a:schemeClr val="bg1"/>
                </a:solidFill>
                <a:latin typeface="Arial" panose="020B0604020202020204" pitchFamily="34" charset="0"/>
                <a:cs typeface="Arial" panose="020B0604020202020204" pitchFamily="34" charset="0"/>
              </a:rPr>
              <a:t>dilakukan</a:t>
            </a:r>
            <a:r>
              <a:rPr lang="en-US" sz="1600" b="1" dirty="0" smtClean="0">
                <a:solidFill>
                  <a:schemeClr val="bg1"/>
                </a:solidFill>
                <a:latin typeface="Arial" panose="020B0604020202020204" pitchFamily="34" charset="0"/>
                <a:cs typeface="Arial" panose="020B0604020202020204" pitchFamily="34" charset="0"/>
              </a:rPr>
              <a:t> </a:t>
            </a:r>
            <a:r>
              <a:rPr lang="en-US" sz="1600" b="1" dirty="0" err="1" smtClean="0">
                <a:solidFill>
                  <a:schemeClr val="bg1"/>
                </a:solidFill>
                <a:latin typeface="Arial" panose="020B0604020202020204" pitchFamily="34" charset="0"/>
                <a:cs typeface="Arial" panose="020B0604020202020204" pitchFamily="34" charset="0"/>
              </a:rPr>
              <a:t>melalui</a:t>
            </a:r>
            <a:r>
              <a:rPr lang="en-US" sz="1600" b="1" dirty="0" smtClean="0">
                <a:solidFill>
                  <a:schemeClr val="bg1"/>
                </a:solidFill>
                <a:latin typeface="Arial" panose="020B0604020202020204" pitchFamily="34" charset="0"/>
                <a:cs typeface="Arial" panose="020B0604020202020204" pitchFamily="34" charset="0"/>
              </a:rPr>
              <a:t> </a:t>
            </a:r>
            <a:r>
              <a:rPr lang="en-US" sz="1600" b="1" dirty="0" err="1" smtClean="0">
                <a:solidFill>
                  <a:schemeClr val="bg1"/>
                </a:solidFill>
                <a:latin typeface="Arial" panose="020B0604020202020204" pitchFamily="34" charset="0"/>
                <a:cs typeface="Arial" panose="020B0604020202020204" pitchFamily="34" charset="0"/>
              </a:rPr>
              <a:t>Pemerintah</a:t>
            </a:r>
            <a:r>
              <a:rPr lang="en-US" sz="1600" dirty="0" smtClean="0">
                <a:solidFill>
                  <a:schemeClr val="bg1"/>
                </a:solidFill>
                <a:latin typeface="Arial" panose="020B0604020202020204" pitchFamily="34" charset="0"/>
                <a:cs typeface="Arial" panose="020B0604020202020204" pitchFamily="34" charset="0"/>
              </a:rPr>
              <a:t>. </a:t>
            </a:r>
          </a:p>
          <a:p>
            <a:pPr>
              <a:spcBef>
                <a:spcPts val="600"/>
              </a:spcBef>
              <a:spcAft>
                <a:spcPts val="600"/>
              </a:spcAft>
            </a:pPr>
            <a:r>
              <a:rPr lang="en-US" sz="1600" dirty="0" err="1" smtClean="0">
                <a:solidFill>
                  <a:schemeClr val="bg1"/>
                </a:solidFill>
                <a:latin typeface="Arial" panose="020B0604020202020204" pitchFamily="34" charset="0"/>
                <a:cs typeface="Arial" panose="020B0604020202020204" pitchFamily="34" charset="0"/>
              </a:rPr>
              <a:t>Pasal</a:t>
            </a:r>
            <a:r>
              <a:rPr lang="en-US" sz="1600" dirty="0" smtClean="0">
                <a:solidFill>
                  <a:schemeClr val="bg1"/>
                </a:solidFill>
                <a:latin typeface="Arial" panose="020B0604020202020204" pitchFamily="34" charset="0"/>
                <a:cs typeface="Arial" panose="020B0604020202020204" pitchFamily="34" charset="0"/>
              </a:rPr>
              <a:t> 9 : </a:t>
            </a:r>
            <a:r>
              <a:rPr lang="en-US" sz="1600" dirty="0" err="1" smtClean="0">
                <a:solidFill>
                  <a:schemeClr val="bg1"/>
                </a:solidFill>
                <a:latin typeface="Arial" panose="020B0604020202020204" pitchFamily="34" charset="0"/>
                <a:cs typeface="Arial" panose="020B0604020202020204" pitchFamily="34" charset="0"/>
              </a:rPr>
              <a:t>Hibah</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dari</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Pemerintah</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kepada</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Pemerintah</a:t>
            </a:r>
            <a:r>
              <a:rPr lang="en-US" sz="1600" dirty="0" smtClean="0">
                <a:solidFill>
                  <a:schemeClr val="bg1"/>
                </a:solidFill>
                <a:latin typeface="Arial" panose="020B0604020202020204" pitchFamily="34" charset="0"/>
                <a:cs typeface="Arial" panose="020B0604020202020204" pitchFamily="34" charset="0"/>
              </a:rPr>
              <a:t> Daerah </a:t>
            </a:r>
            <a:r>
              <a:rPr lang="en-US" sz="1600" dirty="0" err="1" smtClean="0">
                <a:solidFill>
                  <a:schemeClr val="bg1"/>
                </a:solidFill>
                <a:latin typeface="Arial" panose="020B0604020202020204" pitchFamily="34" charset="0"/>
                <a:cs typeface="Arial" panose="020B0604020202020204" pitchFamily="34" charset="0"/>
              </a:rPr>
              <a:t>dan</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sebaliknya</a:t>
            </a:r>
            <a:r>
              <a:rPr lang="en-US" sz="1600" dirty="0" smtClean="0">
                <a:solidFill>
                  <a:schemeClr val="bg1"/>
                </a:solidFill>
                <a:latin typeface="Arial" panose="020B0604020202020204" pitchFamily="34" charset="0"/>
                <a:cs typeface="Arial" panose="020B0604020202020204" pitchFamily="34" charset="0"/>
              </a:rPr>
              <a:t> </a:t>
            </a:r>
            <a:r>
              <a:rPr lang="en-US" sz="1600" b="1" dirty="0" err="1" smtClean="0">
                <a:solidFill>
                  <a:schemeClr val="bg1"/>
                </a:solidFill>
                <a:latin typeface="Arial" panose="020B0604020202020204" pitchFamily="34" charset="0"/>
                <a:cs typeface="Arial" panose="020B0604020202020204" pitchFamily="34" charset="0"/>
              </a:rPr>
              <a:t>dilakukan</a:t>
            </a:r>
            <a:r>
              <a:rPr lang="en-US" sz="1600" b="1" dirty="0" smtClean="0">
                <a:solidFill>
                  <a:schemeClr val="bg1"/>
                </a:solidFill>
                <a:latin typeface="Arial" panose="020B0604020202020204" pitchFamily="34" charset="0"/>
                <a:cs typeface="Arial" panose="020B0604020202020204" pitchFamily="34" charset="0"/>
              </a:rPr>
              <a:t> </a:t>
            </a:r>
            <a:r>
              <a:rPr lang="en-US" sz="1600" b="1" dirty="0" err="1" smtClean="0">
                <a:solidFill>
                  <a:schemeClr val="bg1"/>
                </a:solidFill>
                <a:latin typeface="Arial" panose="020B0604020202020204" pitchFamily="34" charset="0"/>
                <a:cs typeface="Arial" panose="020B0604020202020204" pitchFamily="34" charset="0"/>
              </a:rPr>
              <a:t>melalui</a:t>
            </a:r>
            <a:r>
              <a:rPr lang="en-US" sz="1600" b="1" dirty="0" smtClean="0">
                <a:solidFill>
                  <a:schemeClr val="bg1"/>
                </a:solidFill>
                <a:latin typeface="Arial" panose="020B0604020202020204" pitchFamily="34" charset="0"/>
                <a:cs typeface="Arial" panose="020B0604020202020204" pitchFamily="34" charset="0"/>
              </a:rPr>
              <a:t> </a:t>
            </a:r>
            <a:r>
              <a:rPr lang="en-US" sz="1600" b="1" dirty="0" err="1" smtClean="0">
                <a:solidFill>
                  <a:schemeClr val="bg1"/>
                </a:solidFill>
                <a:latin typeface="Arial" panose="020B0604020202020204" pitchFamily="34" charset="0"/>
                <a:cs typeface="Arial" panose="020B0604020202020204" pitchFamily="34" charset="0"/>
              </a:rPr>
              <a:t>mekanisme</a:t>
            </a:r>
            <a:r>
              <a:rPr lang="en-US" sz="1600" b="1" dirty="0" smtClean="0">
                <a:solidFill>
                  <a:schemeClr val="bg1"/>
                </a:solidFill>
                <a:latin typeface="Arial" panose="020B0604020202020204" pitchFamily="34" charset="0"/>
                <a:cs typeface="Arial" panose="020B0604020202020204" pitchFamily="34" charset="0"/>
              </a:rPr>
              <a:t>  APBN </a:t>
            </a:r>
            <a:r>
              <a:rPr lang="en-US" sz="1600" b="1" dirty="0" err="1" smtClean="0">
                <a:solidFill>
                  <a:schemeClr val="bg1"/>
                </a:solidFill>
                <a:latin typeface="Arial" panose="020B0604020202020204" pitchFamily="34" charset="0"/>
                <a:cs typeface="Arial" panose="020B0604020202020204" pitchFamily="34" charset="0"/>
              </a:rPr>
              <a:t>dan</a:t>
            </a:r>
            <a:r>
              <a:rPr lang="en-US" sz="1600" b="1" dirty="0" smtClean="0">
                <a:solidFill>
                  <a:schemeClr val="bg1"/>
                </a:solidFill>
                <a:latin typeface="Arial" panose="020B0604020202020204" pitchFamily="34" charset="0"/>
                <a:cs typeface="Arial" panose="020B0604020202020204" pitchFamily="34" charset="0"/>
              </a:rPr>
              <a:t> APBD</a:t>
            </a:r>
            <a:r>
              <a:rPr lang="en-US" sz="1600" dirty="0" smtClean="0">
                <a:solidFill>
                  <a:schemeClr val="bg1"/>
                </a:solidFill>
                <a:latin typeface="Arial" panose="020B0604020202020204" pitchFamily="34" charset="0"/>
                <a:cs typeface="Arial" panose="020B0604020202020204" pitchFamily="34" charset="0"/>
              </a:rPr>
              <a:t>.</a:t>
            </a:r>
            <a:endParaRPr lang="en-US" sz="1600" dirty="0">
              <a:solidFill>
                <a:schemeClr val="bg1"/>
              </a:solidFill>
              <a:latin typeface="Arial" panose="020B0604020202020204" pitchFamily="34" charset="0"/>
              <a:cs typeface="Arial" panose="020B0604020202020204" pitchFamily="34" charset="0"/>
            </a:endParaRPr>
          </a:p>
        </p:txBody>
      </p:sp>
      <p:sp>
        <p:nvSpPr>
          <p:cNvPr id="8" name="Rounded Rectangle 7"/>
          <p:cNvSpPr/>
          <p:nvPr/>
        </p:nvSpPr>
        <p:spPr>
          <a:xfrm>
            <a:off x="207640" y="2667000"/>
            <a:ext cx="3623320" cy="1066800"/>
          </a:xfrm>
          <a:prstGeom prst="roundRect">
            <a:avLst>
              <a:gd name="adj" fmla="val 50000"/>
            </a:avLst>
          </a:prstGeom>
          <a:solidFill>
            <a:srgbClr val="DB8A13"/>
          </a:solidFill>
          <a:ln>
            <a:solidFill>
              <a:schemeClr val="bg1"/>
            </a:solidFill>
          </a:ln>
        </p:spPr>
        <p:style>
          <a:lnRef idx="1">
            <a:schemeClr val="accent2"/>
          </a:lnRef>
          <a:fillRef idx="2">
            <a:schemeClr val="accent2"/>
          </a:fillRef>
          <a:effectRef idx="1">
            <a:schemeClr val="accent2"/>
          </a:effectRef>
          <a:fontRef idx="minor">
            <a:schemeClr val="dk1"/>
          </a:fontRef>
        </p:style>
        <p:txBody>
          <a:bodyPr anchor="ctr"/>
          <a:lstStyle/>
          <a:p>
            <a:pPr algn="just" fontAlgn="auto">
              <a:spcBef>
                <a:spcPts val="0"/>
              </a:spcBef>
              <a:spcAft>
                <a:spcPts val="0"/>
              </a:spcAft>
              <a:defRPr/>
            </a:pPr>
            <a:endParaRPr lang="en-US" sz="1600" dirty="0" smtClean="0">
              <a:solidFill>
                <a:schemeClr val="bg1"/>
              </a:solidFill>
              <a:latin typeface="Arial" panose="020B0604020202020204" pitchFamily="34" charset="0"/>
              <a:cs typeface="Arial" panose="020B0604020202020204" pitchFamily="34" charset="0"/>
            </a:endParaRPr>
          </a:p>
          <a:p>
            <a:pPr algn="just" fontAlgn="auto">
              <a:spcBef>
                <a:spcPts val="0"/>
              </a:spcBef>
              <a:spcAft>
                <a:spcPts val="0"/>
              </a:spcAft>
              <a:defRPr/>
            </a:pPr>
            <a:r>
              <a:rPr lang="en-US" sz="1600" dirty="0" smtClean="0">
                <a:solidFill>
                  <a:schemeClr val="bg1"/>
                </a:solidFill>
                <a:latin typeface="Arial" panose="020B0604020202020204" pitchFamily="34" charset="0"/>
                <a:cs typeface="Arial" panose="020B0604020202020204" pitchFamily="34" charset="0"/>
              </a:rPr>
              <a:t>PP No.57 </a:t>
            </a:r>
            <a:r>
              <a:rPr lang="en-US" sz="1600" dirty="0" err="1" smtClean="0">
                <a:solidFill>
                  <a:schemeClr val="bg1"/>
                </a:solidFill>
                <a:latin typeface="Arial" panose="020B0604020202020204" pitchFamily="34" charset="0"/>
                <a:cs typeface="Arial" panose="020B0604020202020204" pitchFamily="34" charset="0"/>
              </a:rPr>
              <a:t>tahun</a:t>
            </a:r>
            <a:r>
              <a:rPr lang="en-US" sz="1600" dirty="0" smtClean="0">
                <a:solidFill>
                  <a:schemeClr val="bg1"/>
                </a:solidFill>
                <a:latin typeface="Arial" panose="020B0604020202020204" pitchFamily="34" charset="0"/>
                <a:cs typeface="Arial" panose="020B0604020202020204" pitchFamily="34" charset="0"/>
              </a:rPr>
              <a:t> 2005 </a:t>
            </a:r>
            <a:r>
              <a:rPr lang="en-US" sz="1600" dirty="0" err="1" smtClean="0">
                <a:solidFill>
                  <a:schemeClr val="bg1"/>
                </a:solidFill>
                <a:latin typeface="Arial" panose="020B0604020202020204" pitchFamily="34" charset="0"/>
                <a:cs typeface="Arial" panose="020B0604020202020204" pitchFamily="34" charset="0"/>
              </a:rPr>
              <a:t>jo</a:t>
            </a:r>
            <a:r>
              <a:rPr lang="en-US" sz="1600" dirty="0" smtClean="0">
                <a:solidFill>
                  <a:schemeClr val="bg1"/>
                </a:solidFill>
                <a:latin typeface="Arial" panose="020B0604020202020204" pitchFamily="34" charset="0"/>
                <a:cs typeface="Arial" panose="020B0604020202020204" pitchFamily="34" charset="0"/>
              </a:rPr>
              <a:t> PP  2/2012 </a:t>
            </a:r>
            <a:r>
              <a:rPr lang="en-US" sz="1600" dirty="0" err="1" smtClean="0">
                <a:solidFill>
                  <a:schemeClr val="bg1"/>
                </a:solidFill>
                <a:latin typeface="Arial" panose="020B0604020202020204" pitchFamily="34" charset="0"/>
                <a:cs typeface="Arial" panose="020B0604020202020204" pitchFamily="34" charset="0"/>
              </a:rPr>
              <a:t>Tentang</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Hibah</a:t>
            </a:r>
            <a:r>
              <a:rPr lang="en-US" sz="1600" dirty="0" smtClean="0">
                <a:solidFill>
                  <a:schemeClr val="bg1"/>
                </a:solidFill>
                <a:latin typeface="Arial" panose="020B0604020202020204" pitchFamily="34" charset="0"/>
                <a:cs typeface="Arial" panose="020B0604020202020204" pitchFamily="34" charset="0"/>
              </a:rPr>
              <a:t> Daerah.</a:t>
            </a:r>
          </a:p>
          <a:p>
            <a:pPr algn="just" fontAlgn="auto">
              <a:spcBef>
                <a:spcPts val="0"/>
              </a:spcBef>
              <a:spcAft>
                <a:spcPts val="0"/>
              </a:spcAft>
              <a:defRPr/>
            </a:pPr>
            <a:endParaRPr lang="en-US" sz="1600" dirty="0">
              <a:solidFill>
                <a:schemeClr val="bg1"/>
              </a:solidFill>
              <a:latin typeface="Arial" panose="020B0604020202020204" pitchFamily="34" charset="0"/>
              <a:cs typeface="Arial" panose="020B0604020202020204" pitchFamily="34" charset="0"/>
            </a:endParaRPr>
          </a:p>
        </p:txBody>
      </p:sp>
      <p:sp>
        <p:nvSpPr>
          <p:cNvPr id="9" name="TextBox 8"/>
          <p:cNvSpPr txBox="1"/>
          <p:nvPr/>
        </p:nvSpPr>
        <p:spPr>
          <a:xfrm>
            <a:off x="4191000" y="1184728"/>
            <a:ext cx="4779640" cy="3677930"/>
          </a:xfrm>
          <a:prstGeom prst="rect">
            <a:avLst/>
          </a:prstGeom>
          <a:solidFill>
            <a:schemeClr val="accent1">
              <a:lumMod val="50000"/>
            </a:schemeClr>
          </a:solidFill>
        </p:spPr>
        <p:txBody>
          <a:bodyPr wrap="square" rtlCol="0">
            <a:spAutoFit/>
          </a:bodyPr>
          <a:lstStyle/>
          <a:p>
            <a:pPr marL="112713" indent="-112713">
              <a:spcBef>
                <a:spcPts val="600"/>
              </a:spcBef>
              <a:spcAft>
                <a:spcPts val="600"/>
              </a:spcAft>
              <a:buFont typeface="Arial" pitchFamily="34" charset="0"/>
              <a:buChar char="•"/>
            </a:pPr>
            <a:r>
              <a:rPr lang="en-US" sz="1600" b="1" dirty="0" smtClean="0">
                <a:solidFill>
                  <a:schemeClr val="bg1"/>
                </a:solidFill>
                <a:latin typeface="Arial" panose="020B0604020202020204" pitchFamily="34" charset="0"/>
                <a:cs typeface="Arial" panose="020B0604020202020204" pitchFamily="34" charset="0"/>
              </a:rPr>
              <a:t>Donor </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menyalurkan</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hibah</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langsung</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kepada</a:t>
            </a:r>
            <a:r>
              <a:rPr lang="en-US" sz="1600" dirty="0" smtClean="0">
                <a:solidFill>
                  <a:schemeClr val="bg1"/>
                </a:solidFill>
                <a:latin typeface="Arial" panose="020B0604020202020204" pitchFamily="34" charset="0"/>
                <a:cs typeface="Arial" panose="020B0604020202020204" pitchFamily="34" charset="0"/>
              </a:rPr>
              <a:t> SKPD </a:t>
            </a:r>
            <a:r>
              <a:rPr lang="en-US" sz="1600" dirty="0" err="1" smtClean="0">
                <a:solidFill>
                  <a:schemeClr val="bg1"/>
                </a:solidFill>
                <a:latin typeface="Arial" panose="020B0604020202020204" pitchFamily="34" charset="0"/>
                <a:cs typeface="Arial" panose="020B0604020202020204" pitchFamily="34" charset="0"/>
              </a:rPr>
              <a:t>tanpa</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melalui</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mekanisme</a:t>
            </a:r>
            <a:r>
              <a:rPr lang="en-US" sz="1600" dirty="0" smtClean="0">
                <a:solidFill>
                  <a:schemeClr val="bg1"/>
                </a:solidFill>
                <a:latin typeface="Arial" panose="020B0604020202020204" pitchFamily="34" charset="0"/>
                <a:cs typeface="Arial" panose="020B0604020202020204" pitchFamily="34" charset="0"/>
              </a:rPr>
              <a:t> on granting </a:t>
            </a:r>
            <a:r>
              <a:rPr lang="en-US" sz="1600" dirty="0" err="1" smtClean="0">
                <a:solidFill>
                  <a:schemeClr val="bg1"/>
                </a:solidFill>
                <a:latin typeface="Arial" panose="020B0604020202020204" pitchFamily="34" charset="0"/>
                <a:cs typeface="Arial" panose="020B0604020202020204" pitchFamily="34" charset="0"/>
              </a:rPr>
              <a:t>atau</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Naskah</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Perjanjian</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Hibah</a:t>
            </a:r>
            <a:r>
              <a:rPr lang="en-US" sz="1600" dirty="0" smtClean="0">
                <a:solidFill>
                  <a:schemeClr val="bg1"/>
                </a:solidFill>
                <a:latin typeface="Arial" panose="020B0604020202020204" pitchFamily="34" charset="0"/>
                <a:cs typeface="Arial" panose="020B0604020202020204" pitchFamily="34" charset="0"/>
              </a:rPr>
              <a:t>;</a:t>
            </a:r>
          </a:p>
          <a:p>
            <a:pPr marL="112713" indent="-112713">
              <a:spcBef>
                <a:spcPts val="600"/>
              </a:spcBef>
              <a:spcAft>
                <a:spcPts val="600"/>
              </a:spcAft>
              <a:buFont typeface="Arial" pitchFamily="34" charset="0"/>
              <a:buChar char="•"/>
            </a:pPr>
            <a:r>
              <a:rPr lang="en-US" sz="1600" b="1" dirty="0" smtClean="0">
                <a:solidFill>
                  <a:schemeClr val="bg1"/>
                </a:solidFill>
                <a:latin typeface="Arial" panose="020B0604020202020204" pitchFamily="34" charset="0"/>
                <a:cs typeface="Arial" panose="020B0604020202020204" pitchFamily="34" charset="0"/>
              </a:rPr>
              <a:t>Donor </a:t>
            </a:r>
            <a:r>
              <a:rPr lang="en-US" sz="1600" b="1" dirty="0" err="1" smtClean="0">
                <a:solidFill>
                  <a:schemeClr val="bg1"/>
                </a:solidFill>
                <a:latin typeface="Arial" panose="020B0604020202020204" pitchFamily="34" charset="0"/>
                <a:cs typeface="Arial" panose="020B0604020202020204" pitchFamily="34" charset="0"/>
              </a:rPr>
              <a:t>tidak</a:t>
            </a:r>
            <a:r>
              <a:rPr lang="en-US" sz="1600" b="1" dirty="0" smtClean="0">
                <a:solidFill>
                  <a:schemeClr val="bg1"/>
                </a:solidFill>
                <a:latin typeface="Arial" panose="020B0604020202020204" pitchFamily="34" charset="0"/>
                <a:cs typeface="Arial" panose="020B0604020202020204" pitchFamily="34" charset="0"/>
              </a:rPr>
              <a:t> </a:t>
            </a:r>
            <a:r>
              <a:rPr lang="en-US" sz="1600" b="1" dirty="0" err="1" smtClean="0">
                <a:solidFill>
                  <a:schemeClr val="bg1"/>
                </a:solidFill>
                <a:latin typeface="Arial" panose="020B0604020202020204" pitchFamily="34" charset="0"/>
                <a:cs typeface="Arial" panose="020B0604020202020204" pitchFamily="34" charset="0"/>
              </a:rPr>
              <a:t>menyampaikan</a:t>
            </a:r>
            <a:r>
              <a:rPr lang="en-US" sz="1600" b="1" dirty="0" smtClean="0">
                <a:solidFill>
                  <a:schemeClr val="bg1"/>
                </a:solidFill>
                <a:latin typeface="Arial" panose="020B0604020202020204" pitchFamily="34" charset="0"/>
                <a:cs typeface="Arial" panose="020B0604020202020204" pitchFamily="34" charset="0"/>
              </a:rPr>
              <a:t> data </a:t>
            </a:r>
            <a:r>
              <a:rPr lang="en-US" sz="1600" b="1" dirty="0" err="1" smtClean="0">
                <a:solidFill>
                  <a:schemeClr val="bg1"/>
                </a:solidFill>
                <a:latin typeface="Arial" panose="020B0604020202020204" pitchFamily="34" charset="0"/>
                <a:cs typeface="Arial" panose="020B0604020202020204" pitchFamily="34" charset="0"/>
              </a:rPr>
              <a:t>pencairan</a:t>
            </a:r>
            <a:r>
              <a:rPr lang="en-US" sz="1600" b="1"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sebagai</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dokumen</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akuntansi</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untuk</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dicatat</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dalam</a:t>
            </a:r>
            <a:r>
              <a:rPr lang="en-US" sz="1600" dirty="0" smtClean="0">
                <a:solidFill>
                  <a:schemeClr val="bg1"/>
                </a:solidFill>
                <a:latin typeface="Arial" panose="020B0604020202020204" pitchFamily="34" charset="0"/>
                <a:cs typeface="Arial" panose="020B0604020202020204" pitchFamily="34" charset="0"/>
              </a:rPr>
              <a:t>  APBN/APBD; </a:t>
            </a:r>
          </a:p>
          <a:p>
            <a:pPr marL="112713" indent="-112713">
              <a:spcBef>
                <a:spcPts val="600"/>
              </a:spcBef>
              <a:spcAft>
                <a:spcPts val="600"/>
              </a:spcAft>
              <a:buFont typeface="Arial" pitchFamily="34" charset="0"/>
              <a:buChar char="•"/>
            </a:pPr>
            <a:r>
              <a:rPr lang="en-US" sz="1600" dirty="0" err="1" smtClean="0">
                <a:solidFill>
                  <a:schemeClr val="bg1"/>
                </a:solidFill>
                <a:latin typeface="Arial" panose="020B0604020202020204" pitchFamily="34" charset="0"/>
                <a:cs typeface="Arial" panose="020B0604020202020204" pitchFamily="34" charset="0"/>
              </a:rPr>
              <a:t>Alternatif</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pertanggungjawabannya</a:t>
            </a:r>
            <a:r>
              <a:rPr lang="en-US" sz="1600" dirty="0" smtClean="0">
                <a:solidFill>
                  <a:schemeClr val="bg1"/>
                </a:solidFill>
                <a:latin typeface="Arial" panose="020B0604020202020204" pitchFamily="34" charset="0"/>
                <a:cs typeface="Arial" panose="020B0604020202020204" pitchFamily="34" charset="0"/>
              </a:rPr>
              <a:t> :</a:t>
            </a:r>
          </a:p>
          <a:p>
            <a:pPr marL="400050" indent="-287338">
              <a:buFont typeface="Wingdings" pitchFamily="2" charset="2"/>
              <a:buChar char="ü"/>
            </a:pP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Menetapkan</a:t>
            </a:r>
            <a:r>
              <a:rPr lang="en-US" sz="1600" dirty="0" smtClean="0">
                <a:solidFill>
                  <a:schemeClr val="bg1"/>
                </a:solidFill>
                <a:latin typeface="Arial" panose="020B0604020202020204" pitchFamily="34" charset="0"/>
                <a:cs typeface="Arial" panose="020B0604020202020204" pitchFamily="34" charset="0"/>
              </a:rPr>
              <a:t> K/L </a:t>
            </a:r>
            <a:r>
              <a:rPr lang="en-US" sz="1600" dirty="0" err="1" smtClean="0">
                <a:solidFill>
                  <a:schemeClr val="bg1"/>
                </a:solidFill>
                <a:latin typeface="Arial" panose="020B0604020202020204" pitchFamily="34" charset="0"/>
                <a:cs typeface="Arial" panose="020B0604020202020204" pitchFamily="34" charset="0"/>
              </a:rPr>
              <a:t>untuk</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menandatangani</a:t>
            </a:r>
            <a:r>
              <a:rPr lang="en-US" sz="1600" dirty="0" smtClean="0">
                <a:solidFill>
                  <a:schemeClr val="bg1"/>
                </a:solidFill>
                <a:latin typeface="Arial" panose="020B0604020202020204" pitchFamily="34" charset="0"/>
                <a:cs typeface="Arial" panose="020B0604020202020204" pitchFamily="34" charset="0"/>
              </a:rPr>
              <a:t> BAST  </a:t>
            </a:r>
            <a:r>
              <a:rPr lang="en-US" sz="1600" dirty="0" err="1" smtClean="0">
                <a:solidFill>
                  <a:schemeClr val="bg1"/>
                </a:solidFill>
                <a:latin typeface="Arial" panose="020B0604020202020204" pitchFamily="34" charset="0"/>
                <a:cs typeface="Arial" panose="020B0604020202020204" pitchFamily="34" charset="0"/>
              </a:rPr>
              <a:t>dengan</a:t>
            </a:r>
            <a:r>
              <a:rPr lang="en-US" sz="1600" dirty="0" smtClean="0">
                <a:solidFill>
                  <a:schemeClr val="bg1"/>
                </a:solidFill>
                <a:latin typeface="Arial" panose="020B0604020202020204" pitchFamily="34" charset="0"/>
                <a:cs typeface="Arial" panose="020B0604020202020204" pitchFamily="34" charset="0"/>
              </a:rPr>
              <a:t> Donor;</a:t>
            </a:r>
          </a:p>
          <a:p>
            <a:pPr marL="400050" indent="-287338">
              <a:buFont typeface="Wingdings" pitchFamily="2" charset="2"/>
              <a:buChar char="ü"/>
            </a:pPr>
            <a:r>
              <a:rPr lang="en-US" sz="1600" dirty="0" err="1" smtClean="0">
                <a:solidFill>
                  <a:schemeClr val="bg1"/>
                </a:solidFill>
                <a:latin typeface="Arial" panose="020B0604020202020204" pitchFamily="34" charset="0"/>
                <a:cs typeface="Arial" panose="020B0604020202020204" pitchFamily="34" charset="0"/>
              </a:rPr>
              <a:t>Mengesahkan</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kepada</a:t>
            </a:r>
            <a:r>
              <a:rPr lang="en-US" sz="1600" dirty="0" smtClean="0">
                <a:solidFill>
                  <a:schemeClr val="bg1"/>
                </a:solidFill>
                <a:latin typeface="Arial" panose="020B0604020202020204" pitchFamily="34" charset="0"/>
                <a:cs typeface="Arial" panose="020B0604020202020204" pitchFamily="34" charset="0"/>
              </a:rPr>
              <a:t> DJPPR </a:t>
            </a:r>
            <a:r>
              <a:rPr lang="en-US" sz="1600" dirty="0" err="1" smtClean="0">
                <a:solidFill>
                  <a:schemeClr val="bg1"/>
                </a:solidFill>
                <a:latin typeface="Arial" panose="020B0604020202020204" pitchFamily="34" charset="0"/>
                <a:cs typeface="Arial" panose="020B0604020202020204" pitchFamily="34" charset="0"/>
              </a:rPr>
              <a:t>dan</a:t>
            </a:r>
            <a:r>
              <a:rPr lang="en-US" sz="1600" dirty="0" smtClean="0">
                <a:solidFill>
                  <a:schemeClr val="bg1"/>
                </a:solidFill>
                <a:latin typeface="Arial" panose="020B0604020202020204" pitchFamily="34" charset="0"/>
                <a:cs typeface="Arial" panose="020B0604020202020204" pitchFamily="34" charset="0"/>
              </a:rPr>
              <a:t> KPPN </a:t>
            </a:r>
            <a:r>
              <a:rPr lang="en-US" sz="1600" dirty="0" err="1" smtClean="0">
                <a:solidFill>
                  <a:schemeClr val="bg1"/>
                </a:solidFill>
                <a:latin typeface="Arial" panose="020B0604020202020204" pitchFamily="34" charset="0"/>
                <a:cs typeface="Arial" panose="020B0604020202020204" pitchFamily="34" charset="0"/>
              </a:rPr>
              <a:t>sebagai</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dasar</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pencatatan</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dalam</a:t>
            </a:r>
            <a:r>
              <a:rPr lang="en-US" sz="1600" dirty="0" smtClean="0">
                <a:solidFill>
                  <a:schemeClr val="bg1"/>
                </a:solidFill>
                <a:latin typeface="Arial" panose="020B0604020202020204" pitchFamily="34" charset="0"/>
                <a:cs typeface="Arial" panose="020B0604020202020204" pitchFamily="34" charset="0"/>
              </a:rPr>
              <a:t> LKPP;</a:t>
            </a:r>
          </a:p>
          <a:p>
            <a:pPr marL="400050" indent="-287338">
              <a:buFont typeface="Wingdings" pitchFamily="2" charset="2"/>
              <a:buChar char="ü"/>
            </a:pPr>
            <a:r>
              <a:rPr lang="en-US" sz="1600" dirty="0" err="1" smtClean="0">
                <a:solidFill>
                  <a:schemeClr val="bg1"/>
                </a:solidFill>
                <a:latin typeface="Arial" panose="020B0604020202020204" pitchFamily="34" charset="0"/>
                <a:cs typeface="Arial" panose="020B0604020202020204" pitchFamily="34" charset="0"/>
              </a:rPr>
              <a:t>Menetapkan</a:t>
            </a:r>
            <a:r>
              <a:rPr lang="en-US" sz="1600" dirty="0" smtClean="0">
                <a:solidFill>
                  <a:schemeClr val="bg1"/>
                </a:solidFill>
                <a:latin typeface="Arial" panose="020B0604020202020204" pitchFamily="34" charset="0"/>
                <a:cs typeface="Arial" panose="020B0604020202020204" pitchFamily="34" charset="0"/>
              </a:rPr>
              <a:t> BAST </a:t>
            </a:r>
            <a:r>
              <a:rPr lang="en-US" sz="1600" dirty="0" err="1" smtClean="0">
                <a:solidFill>
                  <a:schemeClr val="bg1"/>
                </a:solidFill>
                <a:latin typeface="Arial" panose="020B0604020202020204" pitchFamily="34" charset="0"/>
                <a:cs typeface="Arial" panose="020B0604020202020204" pitchFamily="34" charset="0"/>
              </a:rPr>
              <a:t>antara</a:t>
            </a:r>
            <a:r>
              <a:rPr lang="en-US" sz="1600" dirty="0" smtClean="0">
                <a:solidFill>
                  <a:schemeClr val="bg1"/>
                </a:solidFill>
                <a:latin typeface="Arial" panose="020B0604020202020204" pitchFamily="34" charset="0"/>
                <a:cs typeface="Arial" panose="020B0604020202020204" pitchFamily="34" charset="0"/>
              </a:rPr>
              <a:t> KL </a:t>
            </a:r>
            <a:r>
              <a:rPr lang="en-US" sz="1600" dirty="0" err="1" smtClean="0">
                <a:solidFill>
                  <a:schemeClr val="bg1"/>
                </a:solidFill>
                <a:latin typeface="Arial" panose="020B0604020202020204" pitchFamily="34" charset="0"/>
                <a:cs typeface="Arial" panose="020B0604020202020204" pitchFamily="34" charset="0"/>
              </a:rPr>
              <a:t>dengan</a:t>
            </a:r>
            <a:r>
              <a:rPr lang="en-US" sz="1600" dirty="0" smtClean="0">
                <a:solidFill>
                  <a:schemeClr val="bg1"/>
                </a:solidFill>
                <a:latin typeface="Arial" panose="020B0604020202020204" pitchFamily="34" charset="0"/>
                <a:cs typeface="Arial" panose="020B0604020202020204" pitchFamily="34" charset="0"/>
              </a:rPr>
              <a:t> SKPD </a:t>
            </a:r>
            <a:r>
              <a:rPr lang="en-US" sz="1600" dirty="0" err="1" smtClean="0">
                <a:solidFill>
                  <a:schemeClr val="bg1"/>
                </a:solidFill>
                <a:latin typeface="Arial" panose="020B0604020202020204" pitchFamily="34" charset="0"/>
                <a:cs typeface="Arial" panose="020B0604020202020204" pitchFamily="34" charset="0"/>
              </a:rPr>
              <a:t>sebagai</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dasar</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pencatatan</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dalam</a:t>
            </a:r>
            <a:r>
              <a:rPr lang="en-US" sz="1600" dirty="0" smtClean="0">
                <a:solidFill>
                  <a:schemeClr val="bg1"/>
                </a:solidFill>
                <a:latin typeface="Arial" panose="020B0604020202020204" pitchFamily="34" charset="0"/>
                <a:cs typeface="Arial" panose="020B0604020202020204" pitchFamily="34" charset="0"/>
              </a:rPr>
              <a:t> LKPD;</a:t>
            </a:r>
          </a:p>
        </p:txBody>
      </p:sp>
      <p:sp>
        <p:nvSpPr>
          <p:cNvPr id="10" name="Down Arrow 9"/>
          <p:cNvSpPr/>
          <p:nvPr/>
        </p:nvSpPr>
        <p:spPr>
          <a:xfrm>
            <a:off x="1752600" y="2209800"/>
            <a:ext cx="304800" cy="304800"/>
          </a:xfrm>
          <a:prstGeom prst="downArrow">
            <a:avLst/>
          </a:prstGeom>
          <a:solidFill>
            <a:schemeClr val="accent2">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553974559"/>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p:cNvPicPr>
            <a:picLocks noChangeAspect="1" noChangeArrowheads="1"/>
          </p:cNvPicPr>
          <p:nvPr/>
        </p:nvPicPr>
        <p:blipFill>
          <a:blip r:embed="rId2" cstate="print"/>
          <a:srcRect/>
          <a:stretch>
            <a:fillRect/>
          </a:stretch>
        </p:blipFill>
        <p:spPr bwMode="auto">
          <a:xfrm>
            <a:off x="762000" y="76200"/>
            <a:ext cx="7848600" cy="6781800"/>
          </a:xfrm>
          <a:prstGeom prst="rect">
            <a:avLst/>
          </a:prstGeom>
          <a:noFill/>
          <a:ln w="9525">
            <a:noFill/>
            <a:miter lim="800000"/>
            <a:headEnd/>
            <a:tailEnd/>
          </a:ln>
        </p:spPr>
      </p:pic>
      <p:sp>
        <p:nvSpPr>
          <p:cNvPr id="3" name="Title 1"/>
          <p:cNvSpPr txBox="1">
            <a:spLocks/>
          </p:cNvSpPr>
          <p:nvPr/>
        </p:nvSpPr>
        <p:spPr bwMode="auto">
          <a:xfrm rot="16200000">
            <a:off x="-3123406" y="3123406"/>
            <a:ext cx="6858000" cy="611188"/>
          </a:xfrm>
          <a:prstGeom prst="rect">
            <a:avLst/>
          </a:prstGeom>
          <a:noFill/>
          <a:ln w="9525">
            <a:noFill/>
            <a:miter lim="800000"/>
            <a:headEnd/>
            <a:tailEnd/>
          </a:ln>
        </p:spPr>
        <p:txBody>
          <a:bodyPr anchor="ctr"/>
          <a:lstStyle/>
          <a:p>
            <a:pPr algn="ctr" eaLnBrk="0" hangingPunct="0">
              <a:defRPr/>
            </a:pPr>
            <a:r>
              <a:rPr lang="id-ID" sz="3200" b="1" dirty="0">
                <a:solidFill>
                  <a:srgbClr val="008000"/>
                </a:solidFill>
                <a:latin typeface="+mj-lt"/>
                <a:ea typeface="+mj-ea"/>
                <a:cs typeface="+mj-cs"/>
                <a:hlinkClick r:id="rId3" action="ppaction://hlinksldjump"/>
              </a:rPr>
              <a:t>Format Surat Permohonan Register</a:t>
            </a:r>
          </a:p>
        </p:txBody>
      </p:sp>
    </p:spTree>
    <p:extLst>
      <p:ext uri="{BB962C8B-B14F-4D97-AF65-F5344CB8AC3E}">
        <p14:creationId xmlns:p14="http://schemas.microsoft.com/office/powerpoint/2010/main" xmlns="" val="340142167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rot="16200000">
            <a:off x="-2646362" y="3267075"/>
            <a:ext cx="5903912" cy="611188"/>
          </a:xfrm>
          <a:prstGeom prst="rect">
            <a:avLst/>
          </a:prstGeom>
          <a:noFill/>
          <a:ln w="9525">
            <a:noFill/>
            <a:miter lim="800000"/>
            <a:headEnd/>
            <a:tailEnd/>
          </a:ln>
        </p:spPr>
        <p:txBody>
          <a:bodyPr anchor="ctr"/>
          <a:lstStyle/>
          <a:p>
            <a:pPr algn="ctr" eaLnBrk="0" hangingPunct="0">
              <a:defRPr/>
            </a:pPr>
            <a:r>
              <a:rPr lang="id-ID" sz="3200" b="1" dirty="0">
                <a:solidFill>
                  <a:srgbClr val="008000"/>
                </a:solidFill>
                <a:latin typeface="+mj-lt"/>
                <a:ea typeface="+mj-ea"/>
                <a:cs typeface="+mj-cs"/>
                <a:hlinkClick r:id="rId2" action="ppaction://hlinksldjump"/>
              </a:rPr>
              <a:t>Contoh </a:t>
            </a:r>
            <a:r>
              <a:rPr lang="en-US" sz="3200" b="1" dirty="0">
                <a:solidFill>
                  <a:srgbClr val="008000"/>
                </a:solidFill>
                <a:latin typeface="+mj-lt"/>
                <a:ea typeface="+mj-ea"/>
                <a:cs typeface="+mj-cs"/>
                <a:hlinkClick r:id="rId2" action="ppaction://hlinksldjump"/>
              </a:rPr>
              <a:t>NPH</a:t>
            </a:r>
            <a:endParaRPr lang="id-ID" sz="3200" b="1" dirty="0">
              <a:solidFill>
                <a:srgbClr val="008000"/>
              </a:solidFill>
              <a:latin typeface="+mj-lt"/>
              <a:ea typeface="+mj-ea"/>
              <a:cs typeface="+mj-cs"/>
              <a:hlinkClick r:id="rId2" action="ppaction://hlinksldjump"/>
            </a:endParaRPr>
          </a:p>
        </p:txBody>
      </p:sp>
      <p:pic>
        <p:nvPicPr>
          <p:cNvPr id="7" name="Picture 11"/>
          <p:cNvPicPr>
            <a:picLocks noChangeAspect="1" noChangeArrowheads="1"/>
          </p:cNvPicPr>
          <p:nvPr/>
        </p:nvPicPr>
        <p:blipFill>
          <a:blip r:embed="rId3" cstate="print"/>
          <a:srcRect/>
          <a:stretch>
            <a:fillRect/>
          </a:stretch>
        </p:blipFill>
        <p:spPr bwMode="auto">
          <a:xfrm>
            <a:off x="1116013" y="0"/>
            <a:ext cx="6170612" cy="6858000"/>
          </a:xfrm>
          <a:prstGeom prst="rect">
            <a:avLst/>
          </a:prstGeom>
          <a:noFill/>
          <a:ln w="9525">
            <a:noFill/>
            <a:miter lim="800000"/>
            <a:headEnd/>
            <a:tailEnd/>
          </a:ln>
        </p:spPr>
      </p:pic>
      <p:pic>
        <p:nvPicPr>
          <p:cNvPr id="8" name="Picture 6"/>
          <p:cNvPicPr>
            <a:picLocks noChangeAspect="1" noChangeArrowheads="1"/>
          </p:cNvPicPr>
          <p:nvPr/>
        </p:nvPicPr>
        <p:blipFill>
          <a:blip r:embed="rId4" cstate="print"/>
          <a:srcRect/>
          <a:stretch>
            <a:fillRect/>
          </a:stretch>
        </p:blipFill>
        <p:spPr bwMode="auto">
          <a:xfrm>
            <a:off x="5102225" y="5805488"/>
            <a:ext cx="1990725" cy="719137"/>
          </a:xfrm>
          <a:prstGeom prst="rect">
            <a:avLst/>
          </a:prstGeom>
          <a:noFill/>
          <a:ln w="9525">
            <a:noFill/>
            <a:miter lim="800000"/>
            <a:headEnd/>
            <a:tailEnd/>
          </a:ln>
        </p:spPr>
      </p:pic>
    </p:spTree>
    <p:extLst>
      <p:ext uri="{BB962C8B-B14F-4D97-AF65-F5344CB8AC3E}">
        <p14:creationId xmlns:p14="http://schemas.microsoft.com/office/powerpoint/2010/main" xmlns="" val="37346708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152</a:t>
            </a:fld>
            <a:endParaRPr lang="id-ID">
              <a:solidFill>
                <a:prstClr val="black"/>
              </a:solidFill>
            </a:endParaRPr>
          </a:p>
        </p:txBody>
      </p:sp>
      <p:sp>
        <p:nvSpPr>
          <p:cNvPr id="3" name="Title 1"/>
          <p:cNvSpPr txBox="1">
            <a:spLocks/>
          </p:cNvSpPr>
          <p:nvPr/>
        </p:nvSpPr>
        <p:spPr>
          <a:xfrm rot="16200000">
            <a:off x="-2524125" y="2857500"/>
            <a:ext cx="619125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4400" b="1" i="0" u="none" strike="noStrike" kern="1200" cap="none" spc="0" normalizeH="0" baseline="0" noProof="0" smtClean="0">
                <a:ln>
                  <a:noFill/>
                </a:ln>
                <a:solidFill>
                  <a:srgbClr val="008000"/>
                </a:solidFill>
                <a:effectLst/>
                <a:uLnTx/>
                <a:uFillTx/>
                <a:latin typeface="+mj-lt"/>
                <a:ea typeface="+mj-ea"/>
                <a:cs typeface="+mj-cs"/>
              </a:rPr>
              <a:t>Contoh Ringkasan Hibah</a:t>
            </a:r>
          </a:p>
        </p:txBody>
      </p:sp>
      <p:pic>
        <p:nvPicPr>
          <p:cNvPr id="4" name="Picture 4"/>
          <p:cNvPicPr>
            <a:picLocks noChangeAspect="1" noChangeArrowheads="1"/>
          </p:cNvPicPr>
          <p:nvPr/>
        </p:nvPicPr>
        <p:blipFill>
          <a:blip r:embed="rId2" cstate="print"/>
          <a:srcRect/>
          <a:stretch>
            <a:fillRect/>
          </a:stretch>
        </p:blipFill>
        <p:spPr bwMode="auto">
          <a:xfrm>
            <a:off x="5003800" y="908050"/>
            <a:ext cx="4140200" cy="5949950"/>
          </a:xfrm>
          <a:prstGeom prst="rect">
            <a:avLst/>
          </a:prstGeom>
          <a:noFill/>
          <a:ln w="9525">
            <a:noFill/>
            <a:miter lim="800000"/>
            <a:headEnd/>
            <a:tailEnd/>
          </a:ln>
        </p:spPr>
      </p:pic>
      <p:pic>
        <p:nvPicPr>
          <p:cNvPr id="5" name="Picture 6"/>
          <p:cNvPicPr>
            <a:picLocks noChangeAspect="1" noChangeArrowheads="1"/>
          </p:cNvPicPr>
          <p:nvPr/>
        </p:nvPicPr>
        <p:blipFill>
          <a:blip r:embed="rId3" cstate="print"/>
          <a:srcRect/>
          <a:stretch>
            <a:fillRect/>
          </a:stretch>
        </p:blipFill>
        <p:spPr bwMode="auto">
          <a:xfrm>
            <a:off x="898525" y="31750"/>
            <a:ext cx="4105275" cy="6781800"/>
          </a:xfrm>
          <a:prstGeom prst="rect">
            <a:avLst/>
          </a:prstGeom>
          <a:noFill/>
          <a:ln w="9525">
            <a:noFill/>
            <a:miter lim="800000"/>
            <a:headEnd/>
            <a:tailEnd/>
          </a:ln>
        </p:spPr>
      </p:pic>
      <p:sp>
        <p:nvSpPr>
          <p:cNvPr id="6" name="Rounded Rectangular Callout 5"/>
          <p:cNvSpPr/>
          <p:nvPr/>
        </p:nvSpPr>
        <p:spPr>
          <a:xfrm>
            <a:off x="3924300" y="6021388"/>
            <a:ext cx="2447925" cy="792162"/>
          </a:xfrm>
          <a:prstGeom prst="wedgeRoundRectCallout">
            <a:avLst>
              <a:gd name="adj1" fmla="val 67434"/>
              <a:gd name="adj2" fmla="val -2253"/>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sz="2000" b="1" dirty="0">
                <a:solidFill>
                  <a:schemeClr val="tx1"/>
                </a:solidFill>
              </a:rPr>
              <a:t>Cap </a:t>
            </a:r>
            <a:r>
              <a:rPr lang="en-US" sz="2000" b="1" dirty="0" err="1">
                <a:solidFill>
                  <a:schemeClr val="tx1"/>
                </a:solidFill>
              </a:rPr>
              <a:t>Dinas</a:t>
            </a:r>
            <a:r>
              <a:rPr lang="en-US" sz="2000" b="1" dirty="0">
                <a:solidFill>
                  <a:schemeClr val="tx1"/>
                </a:solidFill>
              </a:rPr>
              <a:t> </a:t>
            </a:r>
            <a:r>
              <a:rPr lang="en-US" sz="2000" b="1" dirty="0" err="1">
                <a:solidFill>
                  <a:schemeClr val="tx1"/>
                </a:solidFill>
              </a:rPr>
              <a:t>dan</a:t>
            </a:r>
            <a:r>
              <a:rPr lang="en-US" sz="2000" b="1" dirty="0">
                <a:solidFill>
                  <a:schemeClr val="tx1"/>
                </a:solidFill>
              </a:rPr>
              <a:t> </a:t>
            </a:r>
            <a:r>
              <a:rPr lang="en-US" sz="2000" b="1" dirty="0" err="1">
                <a:solidFill>
                  <a:schemeClr val="tx1"/>
                </a:solidFill>
              </a:rPr>
              <a:t>Tanda</a:t>
            </a:r>
            <a:r>
              <a:rPr lang="en-US" sz="2000" b="1" dirty="0">
                <a:solidFill>
                  <a:schemeClr val="tx1"/>
                </a:solidFill>
              </a:rPr>
              <a:t> </a:t>
            </a:r>
            <a:r>
              <a:rPr lang="en-US" sz="2000" b="1" dirty="0" err="1">
                <a:solidFill>
                  <a:schemeClr val="tx1"/>
                </a:solidFill>
              </a:rPr>
              <a:t>Tangan</a:t>
            </a:r>
            <a:r>
              <a:rPr lang="en-US" sz="2000" b="1" dirty="0">
                <a:solidFill>
                  <a:schemeClr val="tx1"/>
                </a:solidFill>
              </a:rPr>
              <a:t> </a:t>
            </a:r>
            <a:r>
              <a:rPr lang="en-US" sz="2000" b="1" dirty="0" err="1">
                <a:solidFill>
                  <a:schemeClr val="tx1"/>
                </a:solidFill>
              </a:rPr>
              <a:t>asli</a:t>
            </a:r>
            <a:r>
              <a:rPr lang="en-US" sz="2000" b="1" dirty="0">
                <a:solidFill>
                  <a:schemeClr val="tx1"/>
                </a:solidFill>
              </a:rPr>
              <a:t>/</a:t>
            </a:r>
            <a:r>
              <a:rPr lang="en-US" sz="2000" b="1" dirty="0" err="1">
                <a:solidFill>
                  <a:schemeClr val="tx1"/>
                </a:solidFill>
              </a:rPr>
              <a:t>basah</a:t>
            </a:r>
            <a:endParaRPr lang="en-US" sz="2000" b="1" dirty="0">
              <a:solidFill>
                <a:schemeClr val="tx1"/>
              </a:solidFill>
            </a:endParaRPr>
          </a:p>
        </p:txBody>
      </p:sp>
    </p:spTree>
    <p:extLst>
      <p:ext uri="{BB962C8B-B14F-4D97-AF65-F5344CB8AC3E}">
        <p14:creationId xmlns:p14="http://schemas.microsoft.com/office/powerpoint/2010/main" xmlns="" val="396754851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153</a:t>
            </a:fld>
            <a:endParaRPr lang="id-ID">
              <a:solidFill>
                <a:prstClr val="black"/>
              </a:solidFill>
            </a:endParaRPr>
          </a:p>
        </p:txBody>
      </p:sp>
      <p:pic>
        <p:nvPicPr>
          <p:cNvPr id="3" name="Picture 2" descr="dipa.JPG"/>
          <p:cNvPicPr>
            <a:picLocks noChangeAspect="1"/>
          </p:cNvPicPr>
          <p:nvPr/>
        </p:nvPicPr>
        <p:blipFill>
          <a:blip r:embed="rId2" cstate="print"/>
          <a:srcRect r="23574"/>
          <a:stretch>
            <a:fillRect/>
          </a:stretch>
        </p:blipFill>
        <p:spPr>
          <a:xfrm>
            <a:off x="290499" y="4929198"/>
            <a:ext cx="2424113" cy="16668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Title 1"/>
          <p:cNvSpPr txBox="1">
            <a:spLocks/>
          </p:cNvSpPr>
          <p:nvPr/>
        </p:nvSpPr>
        <p:spPr>
          <a:xfrm rot="16200000">
            <a:off x="-1792287" y="2994025"/>
            <a:ext cx="4013200" cy="714375"/>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4000" b="1" i="0" u="none" strike="noStrike" kern="1200" cap="none" spc="0" normalizeH="0" baseline="0" noProof="0" smtClean="0">
                <a:ln>
                  <a:noFill/>
                </a:ln>
                <a:solidFill>
                  <a:srgbClr val="008000"/>
                </a:solidFill>
                <a:effectLst/>
                <a:uLnTx/>
                <a:uFillTx/>
                <a:latin typeface="+mj-lt"/>
                <a:ea typeface="+mj-ea"/>
                <a:cs typeface="+mj-cs"/>
                <a:hlinkClick r:id="rId3" action="ppaction://hlinksldjump"/>
              </a:rPr>
              <a:t>Contoh </a:t>
            </a:r>
            <a:r>
              <a:rPr kumimoji="0" lang="en-US" sz="4000" b="1" i="0" u="none" strike="noStrike" kern="1200" cap="none" spc="0" normalizeH="0" baseline="0" noProof="0" smtClean="0">
                <a:ln>
                  <a:noFill/>
                </a:ln>
                <a:solidFill>
                  <a:srgbClr val="008000"/>
                </a:solidFill>
                <a:effectLst/>
                <a:uLnTx/>
                <a:uFillTx/>
                <a:latin typeface="+mj-lt"/>
                <a:ea typeface="+mj-ea"/>
                <a:cs typeface="+mj-cs"/>
                <a:hlinkClick r:id="rId3" action="ppaction://hlinksldjump"/>
              </a:rPr>
              <a:t>DIPA</a:t>
            </a:r>
            <a:endParaRPr kumimoji="0" lang="id-ID" sz="4000" b="1" i="0" u="none" strike="noStrike" kern="1200" cap="none" spc="0" normalizeH="0" baseline="0" noProof="0" smtClean="0">
              <a:ln>
                <a:noFill/>
              </a:ln>
              <a:solidFill>
                <a:srgbClr val="008000"/>
              </a:solidFill>
              <a:effectLst/>
              <a:uLnTx/>
              <a:uFillTx/>
              <a:latin typeface="+mj-lt"/>
              <a:ea typeface="+mj-ea"/>
              <a:cs typeface="+mj-cs"/>
              <a:hlinkClick r:id="rId3" action="ppaction://hlinksldjump"/>
            </a:endParaRPr>
          </a:p>
        </p:txBody>
      </p:sp>
      <p:sp>
        <p:nvSpPr>
          <p:cNvPr id="5" name="Title 1"/>
          <p:cNvSpPr txBox="1">
            <a:spLocks/>
          </p:cNvSpPr>
          <p:nvPr/>
        </p:nvSpPr>
        <p:spPr bwMode="auto">
          <a:xfrm>
            <a:off x="0" y="0"/>
            <a:ext cx="9144000" cy="63976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defRPr/>
            </a:pPr>
            <a:r>
              <a:rPr lang="en-US"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Pengajuan</a:t>
            </a:r>
            <a:r>
              <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 </a:t>
            </a:r>
            <a:r>
              <a:rPr lang="en-US"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Permohonan</a:t>
            </a:r>
            <a:r>
              <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 </a:t>
            </a:r>
            <a:r>
              <a:rPr lang="en-US"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Revisi</a:t>
            </a:r>
            <a:r>
              <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 DIPA</a:t>
            </a:r>
          </a:p>
        </p:txBody>
      </p:sp>
      <p:pic>
        <p:nvPicPr>
          <p:cNvPr id="6" name="Picture 2"/>
          <p:cNvPicPr>
            <a:picLocks noChangeAspect="1" noChangeArrowheads="1"/>
          </p:cNvPicPr>
          <p:nvPr/>
        </p:nvPicPr>
        <p:blipFill>
          <a:blip r:embed="rId4" cstate="print"/>
          <a:srcRect/>
          <a:stretch>
            <a:fillRect/>
          </a:stretch>
        </p:blipFill>
        <p:spPr bwMode="auto">
          <a:xfrm>
            <a:off x="500063" y="928688"/>
            <a:ext cx="8510587" cy="4929187"/>
          </a:xfrm>
          <a:prstGeom prst="rect">
            <a:avLst/>
          </a:prstGeom>
          <a:noFill/>
          <a:ln w="9525">
            <a:solidFill>
              <a:schemeClr val="accent6">
                <a:lumMod val="75000"/>
              </a:schemeClr>
            </a:solidFill>
            <a:miter lim="800000"/>
            <a:headEnd/>
            <a:tailEnd/>
          </a:ln>
          <a:effectLst/>
        </p:spPr>
      </p:pic>
    </p:spTree>
    <p:extLst>
      <p:ext uri="{BB962C8B-B14F-4D97-AF65-F5344CB8AC3E}">
        <p14:creationId xmlns:p14="http://schemas.microsoft.com/office/powerpoint/2010/main" xmlns="" val="265063007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154</a:t>
            </a:fld>
            <a:endParaRPr lang="id-ID">
              <a:solidFill>
                <a:prstClr val="black"/>
              </a:solidFill>
            </a:endParaRPr>
          </a:p>
        </p:txBody>
      </p:sp>
      <p:sp>
        <p:nvSpPr>
          <p:cNvPr id="3" name="Title 1"/>
          <p:cNvSpPr txBox="1">
            <a:spLocks/>
          </p:cNvSpPr>
          <p:nvPr/>
        </p:nvSpPr>
        <p:spPr bwMode="auto">
          <a:xfrm>
            <a:off x="0" y="0"/>
            <a:ext cx="9144000" cy="63976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defRPr/>
            </a:pPr>
            <a:r>
              <a:rPr lang="id-ID"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rPr>
              <a:t>SPTJM Panwas Kab/Kota</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endParaRPr>
          </a:p>
        </p:txBody>
      </p:sp>
      <p:sp>
        <p:nvSpPr>
          <p:cNvPr id="4" name="Title 1"/>
          <p:cNvSpPr txBox="1">
            <a:spLocks/>
          </p:cNvSpPr>
          <p:nvPr/>
        </p:nvSpPr>
        <p:spPr>
          <a:xfrm rot="16200000">
            <a:off x="-1863725" y="2916238"/>
            <a:ext cx="4584700" cy="85725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4400" b="1" i="0" u="none" strike="noStrike" kern="1200" cap="none" spc="0" normalizeH="0" baseline="0" noProof="0" smtClean="0">
                <a:ln>
                  <a:noFill/>
                </a:ln>
                <a:solidFill>
                  <a:srgbClr val="008000"/>
                </a:solidFill>
                <a:effectLst/>
                <a:uLnTx/>
                <a:uFillTx/>
                <a:latin typeface="+mj-lt"/>
                <a:ea typeface="+mj-ea"/>
                <a:cs typeface="+mj-cs"/>
                <a:hlinkClick r:id="rId2" action="ppaction://hlinksldjump"/>
              </a:rPr>
              <a:t>Format SPTJM</a:t>
            </a:r>
          </a:p>
        </p:txBody>
      </p:sp>
      <p:pic>
        <p:nvPicPr>
          <p:cNvPr id="5" name="Picture 4"/>
          <p:cNvPicPr>
            <a:picLocks noChangeAspect="1" noChangeArrowheads="1"/>
          </p:cNvPicPr>
          <p:nvPr/>
        </p:nvPicPr>
        <p:blipFill>
          <a:blip r:embed="rId3" cstate="print"/>
          <a:srcRect/>
          <a:stretch>
            <a:fillRect/>
          </a:stretch>
        </p:blipFill>
        <p:spPr bwMode="auto">
          <a:xfrm>
            <a:off x="1042988" y="692150"/>
            <a:ext cx="7058025" cy="6165850"/>
          </a:xfrm>
          <a:prstGeom prst="rect">
            <a:avLst/>
          </a:prstGeom>
          <a:noFill/>
          <a:ln w="9525">
            <a:noFill/>
            <a:miter lim="800000"/>
            <a:headEnd/>
            <a:tailEnd/>
          </a:ln>
        </p:spPr>
      </p:pic>
    </p:spTree>
    <p:extLst>
      <p:ext uri="{BB962C8B-B14F-4D97-AF65-F5344CB8AC3E}">
        <p14:creationId xmlns:p14="http://schemas.microsoft.com/office/powerpoint/2010/main" xmlns="" val="68810875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155</a:t>
            </a:fld>
            <a:endParaRPr lang="id-ID">
              <a:solidFill>
                <a:prstClr val="black"/>
              </a:solidFill>
            </a:endParaRPr>
          </a:p>
        </p:txBody>
      </p:sp>
      <p:pic>
        <p:nvPicPr>
          <p:cNvPr id="3" name="Picture 3"/>
          <p:cNvPicPr>
            <a:picLocks noChangeAspect="1" noChangeArrowheads="1"/>
          </p:cNvPicPr>
          <p:nvPr/>
        </p:nvPicPr>
        <p:blipFill>
          <a:blip r:embed="rId2" cstate="print"/>
          <a:srcRect/>
          <a:stretch>
            <a:fillRect/>
          </a:stretch>
        </p:blipFill>
        <p:spPr bwMode="auto">
          <a:xfrm>
            <a:off x="539750" y="0"/>
            <a:ext cx="8353425" cy="6858000"/>
          </a:xfrm>
          <a:prstGeom prst="rect">
            <a:avLst/>
          </a:prstGeom>
          <a:noFill/>
          <a:ln w="9525">
            <a:noFill/>
            <a:miter lim="800000"/>
            <a:headEnd/>
            <a:tailEnd/>
          </a:ln>
        </p:spPr>
      </p:pic>
      <p:sp>
        <p:nvSpPr>
          <p:cNvPr id="4" name="Title 1"/>
          <p:cNvSpPr txBox="1">
            <a:spLocks/>
          </p:cNvSpPr>
          <p:nvPr/>
        </p:nvSpPr>
        <p:spPr>
          <a:xfrm rot="16200000">
            <a:off x="-1973262" y="2773362"/>
            <a:ext cx="4584700" cy="1143001"/>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4400" b="1" i="0" u="none" strike="noStrike" kern="1200" cap="none" spc="0" normalizeH="0" baseline="0" noProof="0" smtClean="0">
                <a:ln>
                  <a:noFill/>
                </a:ln>
                <a:solidFill>
                  <a:srgbClr val="008000"/>
                </a:solidFill>
                <a:effectLst/>
                <a:uLnTx/>
                <a:uFillTx/>
                <a:latin typeface="+mj-lt"/>
                <a:ea typeface="+mj-ea"/>
                <a:cs typeface="+mj-cs"/>
                <a:hlinkClick r:id="rId3" action="ppaction://hlinksldjump"/>
              </a:rPr>
              <a:t>Contoh SP2HL</a:t>
            </a:r>
          </a:p>
        </p:txBody>
      </p:sp>
      <p:pic>
        <p:nvPicPr>
          <p:cNvPr id="5" name="Picture 4" descr="C:\Program Files (x86)\Microsoft Office\MEDIA\CAGCAT10\j0293844.wmf">
            <a:hlinkClick r:id="rId4" action="ppaction://hlinksldjump"/>
          </p:cNvPr>
          <p:cNvPicPr>
            <a:picLocks noChangeAspect="1" noChangeArrowheads="1"/>
          </p:cNvPicPr>
          <p:nvPr/>
        </p:nvPicPr>
        <p:blipFill>
          <a:blip r:embed="rId5" cstate="print"/>
          <a:srcRect/>
          <a:stretch>
            <a:fillRect/>
          </a:stretch>
        </p:blipFill>
        <p:spPr bwMode="auto">
          <a:xfrm>
            <a:off x="8759825" y="6453188"/>
            <a:ext cx="384175" cy="404812"/>
          </a:xfrm>
          <a:prstGeom prst="rect">
            <a:avLst/>
          </a:prstGeom>
          <a:noFill/>
          <a:ln w="9525">
            <a:noFill/>
            <a:miter lim="800000"/>
            <a:headEnd/>
            <a:tailEnd/>
          </a:ln>
        </p:spPr>
      </p:pic>
    </p:spTree>
    <p:extLst>
      <p:ext uri="{BB962C8B-B14F-4D97-AF65-F5344CB8AC3E}">
        <p14:creationId xmlns:p14="http://schemas.microsoft.com/office/powerpoint/2010/main" xmlns="" val="242052616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156</a:t>
            </a:fld>
            <a:endParaRPr lang="id-ID">
              <a:solidFill>
                <a:prstClr val="black"/>
              </a:solidFill>
            </a:endParaRPr>
          </a:p>
        </p:txBody>
      </p:sp>
      <p:pic>
        <p:nvPicPr>
          <p:cNvPr id="3" name="Picture 2"/>
          <p:cNvPicPr>
            <a:picLocks noChangeAspect="1" noChangeArrowheads="1"/>
          </p:cNvPicPr>
          <p:nvPr/>
        </p:nvPicPr>
        <p:blipFill>
          <a:blip r:embed="rId2" cstate="print"/>
          <a:srcRect/>
          <a:stretch>
            <a:fillRect/>
          </a:stretch>
        </p:blipFill>
        <p:spPr bwMode="auto">
          <a:xfrm>
            <a:off x="250825" y="0"/>
            <a:ext cx="8713788" cy="6858000"/>
          </a:xfrm>
          <a:prstGeom prst="rect">
            <a:avLst/>
          </a:prstGeom>
          <a:noFill/>
          <a:ln w="9525">
            <a:noFill/>
            <a:miter lim="800000"/>
            <a:headEnd/>
            <a:tailEnd/>
          </a:ln>
        </p:spPr>
      </p:pic>
      <p:sp>
        <p:nvSpPr>
          <p:cNvPr id="4" name="Title 1"/>
          <p:cNvSpPr txBox="1">
            <a:spLocks/>
          </p:cNvSpPr>
          <p:nvPr/>
        </p:nvSpPr>
        <p:spPr>
          <a:xfrm rot="16200000">
            <a:off x="-1973262" y="2773362"/>
            <a:ext cx="4584700" cy="1143001"/>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4400" b="1" i="0" u="none" strike="noStrike" kern="1200" cap="none" spc="0" normalizeH="0" baseline="0" noProof="0" smtClean="0">
                <a:ln>
                  <a:noFill/>
                </a:ln>
                <a:solidFill>
                  <a:srgbClr val="008000"/>
                </a:solidFill>
                <a:effectLst/>
                <a:uLnTx/>
                <a:uFillTx/>
                <a:latin typeface="+mj-lt"/>
                <a:ea typeface="+mj-ea"/>
                <a:cs typeface="+mj-cs"/>
                <a:hlinkClick r:id="rId3" action="ppaction://hlinksldjump"/>
              </a:rPr>
              <a:t>Contoh SP4HL</a:t>
            </a:r>
          </a:p>
        </p:txBody>
      </p:sp>
      <p:pic>
        <p:nvPicPr>
          <p:cNvPr id="5" name="Picture 4" descr="C:\Program Files (x86)\Microsoft Office\MEDIA\CAGCAT10\j0293844.wmf">
            <a:hlinkClick r:id="rId4" action="ppaction://hlinksldjump"/>
          </p:cNvPr>
          <p:cNvPicPr>
            <a:picLocks noChangeAspect="1" noChangeArrowheads="1"/>
          </p:cNvPicPr>
          <p:nvPr/>
        </p:nvPicPr>
        <p:blipFill>
          <a:blip r:embed="rId5" cstate="print"/>
          <a:srcRect/>
          <a:stretch>
            <a:fillRect/>
          </a:stretch>
        </p:blipFill>
        <p:spPr bwMode="auto">
          <a:xfrm>
            <a:off x="8759825" y="6453188"/>
            <a:ext cx="384175" cy="404812"/>
          </a:xfrm>
          <a:prstGeom prst="rect">
            <a:avLst/>
          </a:prstGeom>
          <a:noFill/>
          <a:ln w="9525">
            <a:noFill/>
            <a:miter lim="800000"/>
            <a:headEnd/>
            <a:tailEnd/>
          </a:ln>
        </p:spPr>
      </p:pic>
    </p:spTree>
    <p:extLst>
      <p:ext uri="{BB962C8B-B14F-4D97-AF65-F5344CB8AC3E}">
        <p14:creationId xmlns:p14="http://schemas.microsoft.com/office/powerpoint/2010/main" xmlns="" val="89142579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157</a:t>
            </a:fld>
            <a:endParaRPr lang="id-ID">
              <a:solidFill>
                <a:prstClr val="black"/>
              </a:solidFill>
            </a:endParaRPr>
          </a:p>
        </p:txBody>
      </p:sp>
      <p:sp>
        <p:nvSpPr>
          <p:cNvPr id="3" name="TextBox 2"/>
          <p:cNvSpPr txBox="1"/>
          <p:nvPr/>
        </p:nvSpPr>
        <p:spPr>
          <a:xfrm>
            <a:off x="0" y="2979738"/>
            <a:ext cx="9144000" cy="954087"/>
          </a:xfrm>
          <a:prstGeom prst="rect">
            <a:avLst/>
          </a:prstGeom>
          <a:solidFill>
            <a:schemeClr val="accent2">
              <a:lumMod val="50000"/>
            </a:schemeClr>
          </a:solidFill>
        </p:spPr>
        <p:txBody>
          <a:bodyPr>
            <a:spAutoFit/>
          </a:bodyPr>
          <a:lstStyle/>
          <a:p>
            <a:pPr algn="ctr">
              <a:defRPr/>
            </a:pPr>
            <a:r>
              <a:rPr lang="en-US" sz="2800" dirty="0" err="1">
                <a:solidFill>
                  <a:schemeClr val="accent6"/>
                </a:solidFill>
                <a:latin typeface="+mn-lt"/>
              </a:rPr>
              <a:t>Dasar</a:t>
            </a:r>
            <a:r>
              <a:rPr lang="en-US" sz="2800" dirty="0">
                <a:solidFill>
                  <a:schemeClr val="accent6"/>
                </a:solidFill>
                <a:latin typeface="+mn-lt"/>
              </a:rPr>
              <a:t> </a:t>
            </a:r>
            <a:r>
              <a:rPr lang="en-US" sz="2800" dirty="0" err="1">
                <a:solidFill>
                  <a:schemeClr val="accent6"/>
                </a:solidFill>
                <a:latin typeface="+mn-lt"/>
              </a:rPr>
              <a:t>Hukum</a:t>
            </a:r>
            <a:r>
              <a:rPr lang="en-US" sz="2800" dirty="0">
                <a:solidFill>
                  <a:schemeClr val="accent6"/>
                </a:solidFill>
                <a:latin typeface="+mn-lt"/>
              </a:rPr>
              <a:t>/ </a:t>
            </a:r>
            <a:r>
              <a:rPr lang="en-US" sz="2800" dirty="0" err="1">
                <a:solidFill>
                  <a:schemeClr val="accent6"/>
                </a:solidFill>
                <a:latin typeface="+mn-lt"/>
              </a:rPr>
              <a:t>Peraturan</a:t>
            </a:r>
            <a:r>
              <a:rPr lang="en-US" sz="2800" dirty="0">
                <a:solidFill>
                  <a:schemeClr val="accent6"/>
                </a:solidFill>
                <a:latin typeface="+mn-lt"/>
              </a:rPr>
              <a:t>  </a:t>
            </a:r>
            <a:r>
              <a:rPr lang="en-US" sz="2800" dirty="0" err="1">
                <a:solidFill>
                  <a:schemeClr val="accent6"/>
                </a:solidFill>
                <a:latin typeface="+mn-lt"/>
              </a:rPr>
              <a:t>Pilkada</a:t>
            </a:r>
            <a:r>
              <a:rPr lang="en-US" sz="2800" dirty="0">
                <a:solidFill>
                  <a:schemeClr val="accent6"/>
                </a:solidFill>
                <a:latin typeface="+mn-lt"/>
              </a:rPr>
              <a:t> </a:t>
            </a:r>
            <a:r>
              <a:rPr lang="en-US" sz="2800" dirty="0" err="1">
                <a:solidFill>
                  <a:schemeClr val="accent6"/>
                </a:solidFill>
                <a:latin typeface="+mn-lt"/>
              </a:rPr>
              <a:t>dan</a:t>
            </a:r>
            <a:r>
              <a:rPr lang="en-US" sz="2800" dirty="0">
                <a:solidFill>
                  <a:schemeClr val="accent6"/>
                </a:solidFill>
                <a:latin typeface="+mn-lt"/>
              </a:rPr>
              <a:t> </a:t>
            </a:r>
            <a:r>
              <a:rPr lang="en-US" sz="2800" dirty="0" err="1">
                <a:solidFill>
                  <a:schemeClr val="accent6"/>
                </a:solidFill>
                <a:latin typeface="+mn-lt"/>
              </a:rPr>
              <a:t>Pertanggungjawabannya</a:t>
            </a:r>
            <a:r>
              <a:rPr lang="en-US" sz="2800" dirty="0">
                <a:solidFill>
                  <a:schemeClr val="accent6"/>
                </a:solidFill>
                <a:latin typeface="+mn-lt"/>
              </a:rPr>
              <a:t> </a:t>
            </a:r>
          </a:p>
        </p:txBody>
      </p:sp>
    </p:spTree>
    <p:extLst>
      <p:ext uri="{BB962C8B-B14F-4D97-AF65-F5344CB8AC3E}">
        <p14:creationId xmlns:p14="http://schemas.microsoft.com/office/powerpoint/2010/main" xmlns="" val="181705166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158</a:t>
            </a:fld>
            <a:endParaRPr lang="id-ID">
              <a:solidFill>
                <a:prstClr val="black"/>
              </a:solidFill>
            </a:endParaRPr>
          </a:p>
        </p:txBody>
      </p:sp>
      <p:sp>
        <p:nvSpPr>
          <p:cNvPr id="3" name="TextBox 2"/>
          <p:cNvSpPr txBox="1"/>
          <p:nvPr/>
        </p:nvSpPr>
        <p:spPr>
          <a:xfrm>
            <a:off x="0" y="44450"/>
            <a:ext cx="9144000" cy="523875"/>
          </a:xfrm>
          <a:prstGeom prst="rect">
            <a:avLst/>
          </a:prstGeom>
          <a:solidFill>
            <a:schemeClr val="accent2">
              <a:lumMod val="50000"/>
            </a:schemeClr>
          </a:solidFill>
        </p:spPr>
        <p:txBody>
          <a:bodyPr>
            <a:spAutoFit/>
          </a:bodyPr>
          <a:lstStyle/>
          <a:p>
            <a:pPr algn="ctr">
              <a:defRPr/>
            </a:pPr>
            <a:r>
              <a:rPr lang="en-US" sz="2800" dirty="0" err="1">
                <a:solidFill>
                  <a:schemeClr val="accent6"/>
                </a:solidFill>
                <a:latin typeface="+mn-lt"/>
              </a:rPr>
              <a:t>Dasar</a:t>
            </a:r>
            <a:r>
              <a:rPr lang="en-US" sz="2800" dirty="0">
                <a:solidFill>
                  <a:schemeClr val="accent6"/>
                </a:solidFill>
                <a:latin typeface="+mn-lt"/>
              </a:rPr>
              <a:t> </a:t>
            </a:r>
            <a:r>
              <a:rPr lang="en-US" sz="2800" dirty="0" err="1">
                <a:solidFill>
                  <a:schemeClr val="accent6"/>
                </a:solidFill>
                <a:latin typeface="+mn-lt"/>
              </a:rPr>
              <a:t>Hukum</a:t>
            </a:r>
            <a:r>
              <a:rPr lang="en-US" sz="2800" dirty="0">
                <a:solidFill>
                  <a:schemeClr val="accent6"/>
                </a:solidFill>
                <a:latin typeface="+mn-lt"/>
              </a:rPr>
              <a:t> </a:t>
            </a:r>
          </a:p>
        </p:txBody>
      </p:sp>
      <p:sp>
        <p:nvSpPr>
          <p:cNvPr id="4" name="Rectangle 3"/>
          <p:cNvSpPr/>
          <p:nvPr/>
        </p:nvSpPr>
        <p:spPr>
          <a:xfrm>
            <a:off x="251520" y="721147"/>
            <a:ext cx="8424936" cy="4331955"/>
          </a:xfrm>
          <a:prstGeom prst="rect">
            <a:avLst/>
          </a:prstGeom>
        </p:spPr>
        <p:txBody>
          <a:bodyPr>
            <a:spAutoFit/>
          </a:bodyPr>
          <a:lstStyle/>
          <a:p>
            <a:pPr algn="just">
              <a:spcBef>
                <a:spcPts val="600"/>
              </a:spcBef>
              <a:buSzPct val="100000"/>
              <a:defRPr/>
            </a:pPr>
            <a:r>
              <a:rPr lang="en-US" dirty="0" err="1">
                <a:latin typeface="+mn-lt"/>
              </a:rPr>
              <a:t>Merujuk</a:t>
            </a:r>
            <a:r>
              <a:rPr lang="en-US" dirty="0">
                <a:latin typeface="+mn-lt"/>
              </a:rPr>
              <a:t> </a:t>
            </a:r>
            <a:r>
              <a:rPr lang="en-US" dirty="0" err="1">
                <a:latin typeface="+mn-lt"/>
              </a:rPr>
              <a:t>Pasal</a:t>
            </a:r>
            <a:r>
              <a:rPr lang="en-US" dirty="0">
                <a:latin typeface="+mn-lt"/>
              </a:rPr>
              <a:t> 3 </a:t>
            </a:r>
            <a:r>
              <a:rPr lang="en-US" dirty="0" err="1">
                <a:latin typeface="+mn-lt"/>
              </a:rPr>
              <a:t>ayat</a:t>
            </a:r>
            <a:r>
              <a:rPr lang="en-US" dirty="0">
                <a:latin typeface="+mn-lt"/>
              </a:rPr>
              <a:t> (1) </a:t>
            </a:r>
            <a:r>
              <a:rPr lang="en-US" dirty="0" err="1">
                <a:latin typeface="+mn-lt"/>
              </a:rPr>
              <a:t>dan</a:t>
            </a:r>
            <a:r>
              <a:rPr lang="en-US" dirty="0">
                <a:latin typeface="+mn-lt"/>
              </a:rPr>
              <a:t> </a:t>
            </a:r>
            <a:r>
              <a:rPr lang="en-US" dirty="0" err="1">
                <a:latin typeface="+mn-lt"/>
              </a:rPr>
              <a:t>ayat</a:t>
            </a:r>
            <a:r>
              <a:rPr lang="en-US" dirty="0">
                <a:latin typeface="+mn-lt"/>
              </a:rPr>
              <a:t> (2) </a:t>
            </a:r>
            <a:r>
              <a:rPr lang="en-US" dirty="0" err="1">
                <a:latin typeface="+mn-lt"/>
              </a:rPr>
              <a:t>Permendagri</a:t>
            </a:r>
            <a:r>
              <a:rPr lang="en-US" dirty="0">
                <a:latin typeface="+mn-lt"/>
              </a:rPr>
              <a:t>  No. 44/2007 </a:t>
            </a:r>
            <a:r>
              <a:rPr lang="en-US" dirty="0" err="1">
                <a:latin typeface="+mn-lt"/>
              </a:rPr>
              <a:t>sebagaimana</a:t>
            </a:r>
            <a:r>
              <a:rPr lang="en-US" dirty="0">
                <a:latin typeface="+mn-lt"/>
              </a:rPr>
              <a:t> </a:t>
            </a:r>
            <a:r>
              <a:rPr lang="en-US" dirty="0" err="1">
                <a:latin typeface="+mn-lt"/>
              </a:rPr>
              <a:t>diubah</a:t>
            </a:r>
            <a:r>
              <a:rPr lang="en-US" dirty="0">
                <a:latin typeface="+mn-lt"/>
              </a:rPr>
              <a:t> </a:t>
            </a:r>
            <a:r>
              <a:rPr lang="en-US" dirty="0" err="1">
                <a:latin typeface="+mn-lt"/>
              </a:rPr>
              <a:t>dengan</a:t>
            </a:r>
            <a:r>
              <a:rPr lang="en-US" dirty="0">
                <a:latin typeface="+mn-lt"/>
              </a:rPr>
              <a:t> </a:t>
            </a:r>
            <a:r>
              <a:rPr lang="en-US" dirty="0" err="1">
                <a:latin typeface="+mn-lt"/>
              </a:rPr>
              <a:t>Permendagri</a:t>
            </a:r>
            <a:r>
              <a:rPr lang="en-US" dirty="0">
                <a:latin typeface="+mn-lt"/>
              </a:rPr>
              <a:t>  No. 57/2009,  </a:t>
            </a:r>
            <a:r>
              <a:rPr lang="en-US" dirty="0" err="1">
                <a:latin typeface="+mn-lt"/>
              </a:rPr>
              <a:t>diatur</a:t>
            </a:r>
            <a:r>
              <a:rPr lang="en-US" dirty="0">
                <a:latin typeface="+mn-lt"/>
              </a:rPr>
              <a:t> </a:t>
            </a:r>
            <a:r>
              <a:rPr lang="en-US" dirty="0" err="1">
                <a:latin typeface="+mn-lt"/>
              </a:rPr>
              <a:t>bahwa</a:t>
            </a:r>
            <a:r>
              <a:rPr lang="en-US" dirty="0">
                <a:latin typeface="+mn-lt"/>
              </a:rPr>
              <a:t> </a:t>
            </a:r>
            <a:r>
              <a:rPr lang="en-US" i="1" dirty="0">
                <a:latin typeface="+mn-lt"/>
              </a:rPr>
              <a:t>“</a:t>
            </a:r>
            <a:r>
              <a:rPr lang="en-US" i="1" dirty="0" err="1">
                <a:solidFill>
                  <a:schemeClr val="bg2">
                    <a:lumMod val="50000"/>
                  </a:schemeClr>
                </a:solidFill>
                <a:latin typeface="+mn-lt"/>
                <a:cs typeface="Calibri" pitchFamily="34" charset="0"/>
              </a:rPr>
              <a:t>Belanja</a:t>
            </a:r>
            <a:r>
              <a:rPr lang="en-US" i="1" dirty="0">
                <a:solidFill>
                  <a:schemeClr val="bg2">
                    <a:lumMod val="50000"/>
                  </a:schemeClr>
                </a:solidFill>
                <a:latin typeface="+mn-lt"/>
                <a:cs typeface="Calibri" pitchFamily="34" charset="0"/>
              </a:rPr>
              <a:t> </a:t>
            </a:r>
            <a:r>
              <a:rPr lang="en-US" i="1" dirty="0" err="1">
                <a:solidFill>
                  <a:schemeClr val="bg2">
                    <a:lumMod val="50000"/>
                  </a:schemeClr>
                </a:solidFill>
                <a:latin typeface="+mn-lt"/>
                <a:cs typeface="Calibri" pitchFamily="34" charset="0"/>
              </a:rPr>
              <a:t>Pemilu</a:t>
            </a:r>
            <a:r>
              <a:rPr lang="en-US" i="1" dirty="0">
                <a:solidFill>
                  <a:schemeClr val="bg2">
                    <a:lumMod val="50000"/>
                  </a:schemeClr>
                </a:solidFill>
                <a:latin typeface="+mn-lt"/>
                <a:cs typeface="Calibri" pitchFamily="34" charset="0"/>
              </a:rPr>
              <a:t> </a:t>
            </a:r>
            <a:r>
              <a:rPr lang="en-US" i="1" dirty="0" err="1">
                <a:solidFill>
                  <a:schemeClr val="bg2">
                    <a:lumMod val="50000"/>
                  </a:schemeClr>
                </a:solidFill>
                <a:latin typeface="+mn-lt"/>
                <a:cs typeface="Calibri" pitchFamily="34" charset="0"/>
              </a:rPr>
              <a:t>Gubernur</a:t>
            </a:r>
            <a:r>
              <a:rPr lang="en-US" i="1" dirty="0">
                <a:solidFill>
                  <a:schemeClr val="bg2">
                    <a:lumMod val="50000"/>
                  </a:schemeClr>
                </a:solidFill>
                <a:latin typeface="+mn-lt"/>
                <a:cs typeface="Calibri" pitchFamily="34" charset="0"/>
              </a:rPr>
              <a:t>/</a:t>
            </a:r>
            <a:r>
              <a:rPr lang="en-US" i="1" dirty="0" err="1">
                <a:solidFill>
                  <a:schemeClr val="bg2">
                    <a:lumMod val="50000"/>
                  </a:schemeClr>
                </a:solidFill>
                <a:latin typeface="+mn-lt"/>
                <a:cs typeface="Calibri" pitchFamily="34" charset="0"/>
              </a:rPr>
              <a:t>Bupati</a:t>
            </a:r>
            <a:r>
              <a:rPr lang="en-US" i="1" dirty="0">
                <a:solidFill>
                  <a:schemeClr val="bg2">
                    <a:lumMod val="50000"/>
                  </a:schemeClr>
                </a:solidFill>
                <a:latin typeface="+mn-lt"/>
                <a:cs typeface="Calibri" pitchFamily="34" charset="0"/>
              </a:rPr>
              <a:t>/</a:t>
            </a:r>
            <a:r>
              <a:rPr lang="en-US" i="1" dirty="0" err="1">
                <a:solidFill>
                  <a:schemeClr val="bg2">
                    <a:lumMod val="50000"/>
                  </a:schemeClr>
                </a:solidFill>
                <a:latin typeface="+mn-lt"/>
                <a:cs typeface="Calibri" pitchFamily="34" charset="0"/>
              </a:rPr>
              <a:t>Walikota</a:t>
            </a:r>
            <a:r>
              <a:rPr lang="en-US" i="1" dirty="0">
                <a:solidFill>
                  <a:schemeClr val="bg2">
                    <a:lumMod val="50000"/>
                  </a:schemeClr>
                </a:solidFill>
                <a:latin typeface="+mn-lt"/>
                <a:cs typeface="Calibri" pitchFamily="34" charset="0"/>
              </a:rPr>
              <a:t> </a:t>
            </a:r>
            <a:r>
              <a:rPr lang="en-US" i="1" dirty="0" err="1">
                <a:solidFill>
                  <a:schemeClr val="bg2">
                    <a:lumMod val="50000"/>
                  </a:schemeClr>
                </a:solidFill>
                <a:latin typeface="+mn-lt"/>
                <a:cs typeface="Calibri" pitchFamily="34" charset="0"/>
              </a:rPr>
              <a:t>dan</a:t>
            </a:r>
            <a:r>
              <a:rPr lang="en-US" i="1" dirty="0">
                <a:solidFill>
                  <a:schemeClr val="bg2">
                    <a:lumMod val="50000"/>
                  </a:schemeClr>
                </a:solidFill>
                <a:latin typeface="+mn-lt"/>
                <a:cs typeface="Calibri" pitchFamily="34" charset="0"/>
              </a:rPr>
              <a:t> </a:t>
            </a:r>
            <a:r>
              <a:rPr lang="en-US" i="1" dirty="0" err="1">
                <a:solidFill>
                  <a:schemeClr val="bg2">
                    <a:lumMod val="50000"/>
                  </a:schemeClr>
                </a:solidFill>
                <a:latin typeface="+mn-lt"/>
                <a:cs typeface="Calibri" pitchFamily="34" charset="0"/>
              </a:rPr>
              <a:t>Wakil</a:t>
            </a:r>
            <a:r>
              <a:rPr lang="en-US" i="1" dirty="0">
                <a:solidFill>
                  <a:schemeClr val="bg2">
                    <a:lumMod val="50000"/>
                  </a:schemeClr>
                </a:solidFill>
                <a:latin typeface="+mn-lt"/>
                <a:cs typeface="Calibri" pitchFamily="34" charset="0"/>
              </a:rPr>
              <a:t> </a:t>
            </a:r>
            <a:r>
              <a:rPr lang="en-US" i="1" dirty="0" err="1">
                <a:solidFill>
                  <a:schemeClr val="bg2">
                    <a:lumMod val="50000"/>
                  </a:schemeClr>
                </a:solidFill>
                <a:latin typeface="+mn-lt"/>
                <a:cs typeface="Calibri" pitchFamily="34" charset="0"/>
              </a:rPr>
              <a:t>Gubernur</a:t>
            </a:r>
            <a:r>
              <a:rPr lang="en-US" i="1" dirty="0">
                <a:solidFill>
                  <a:schemeClr val="bg2">
                    <a:lumMod val="50000"/>
                  </a:schemeClr>
                </a:solidFill>
                <a:latin typeface="+mn-lt"/>
                <a:cs typeface="Calibri" pitchFamily="34" charset="0"/>
              </a:rPr>
              <a:t>/</a:t>
            </a:r>
            <a:r>
              <a:rPr lang="en-US" i="1" dirty="0" err="1">
                <a:solidFill>
                  <a:schemeClr val="bg2">
                    <a:lumMod val="50000"/>
                  </a:schemeClr>
                </a:solidFill>
                <a:latin typeface="+mn-lt"/>
                <a:cs typeface="Calibri" pitchFamily="34" charset="0"/>
              </a:rPr>
              <a:t>Wakil</a:t>
            </a:r>
            <a:r>
              <a:rPr lang="en-US" i="1" dirty="0">
                <a:solidFill>
                  <a:schemeClr val="bg2">
                    <a:lumMod val="50000"/>
                  </a:schemeClr>
                </a:solidFill>
                <a:latin typeface="+mn-lt"/>
                <a:cs typeface="Calibri" pitchFamily="34" charset="0"/>
              </a:rPr>
              <a:t> </a:t>
            </a:r>
            <a:r>
              <a:rPr lang="en-US" i="1" dirty="0" err="1">
                <a:solidFill>
                  <a:schemeClr val="bg2">
                    <a:lumMod val="50000"/>
                  </a:schemeClr>
                </a:solidFill>
                <a:latin typeface="+mn-lt"/>
                <a:cs typeface="Calibri" pitchFamily="34" charset="0"/>
              </a:rPr>
              <a:t>Bupati</a:t>
            </a:r>
            <a:r>
              <a:rPr lang="en-US" i="1" dirty="0">
                <a:solidFill>
                  <a:schemeClr val="bg2">
                    <a:lumMod val="50000"/>
                  </a:schemeClr>
                </a:solidFill>
                <a:latin typeface="+mn-lt"/>
                <a:cs typeface="Calibri" pitchFamily="34" charset="0"/>
              </a:rPr>
              <a:t>/</a:t>
            </a:r>
            <a:r>
              <a:rPr lang="en-US" i="1" dirty="0" err="1">
                <a:solidFill>
                  <a:schemeClr val="bg2">
                    <a:lumMod val="50000"/>
                  </a:schemeClr>
                </a:solidFill>
                <a:latin typeface="+mn-lt"/>
                <a:cs typeface="Calibri" pitchFamily="34" charset="0"/>
              </a:rPr>
              <a:t>Wakil</a:t>
            </a:r>
            <a:r>
              <a:rPr lang="en-US" i="1" dirty="0">
                <a:solidFill>
                  <a:schemeClr val="bg2">
                    <a:lumMod val="50000"/>
                  </a:schemeClr>
                </a:solidFill>
                <a:latin typeface="+mn-lt"/>
                <a:cs typeface="Calibri" pitchFamily="34" charset="0"/>
              </a:rPr>
              <a:t> </a:t>
            </a:r>
            <a:r>
              <a:rPr lang="en-US" i="1" dirty="0" err="1">
                <a:solidFill>
                  <a:schemeClr val="bg2">
                    <a:lumMod val="50000"/>
                  </a:schemeClr>
                </a:solidFill>
                <a:latin typeface="+mn-lt"/>
                <a:cs typeface="Calibri" pitchFamily="34" charset="0"/>
              </a:rPr>
              <a:t>Walikota</a:t>
            </a:r>
            <a:r>
              <a:rPr lang="en-US" i="1" dirty="0">
                <a:solidFill>
                  <a:schemeClr val="bg2">
                    <a:lumMod val="50000"/>
                  </a:schemeClr>
                </a:solidFill>
                <a:latin typeface="+mn-lt"/>
                <a:cs typeface="Calibri" pitchFamily="34" charset="0"/>
              </a:rPr>
              <a:t> yang </a:t>
            </a:r>
            <a:r>
              <a:rPr lang="en-US" i="1" dirty="0" err="1">
                <a:solidFill>
                  <a:schemeClr val="bg2">
                    <a:lumMod val="50000"/>
                  </a:schemeClr>
                </a:solidFill>
                <a:latin typeface="+mn-lt"/>
                <a:cs typeface="Calibri" pitchFamily="34" charset="0"/>
              </a:rPr>
              <a:t>tercantum</a:t>
            </a:r>
            <a:r>
              <a:rPr lang="en-US" i="1" dirty="0">
                <a:solidFill>
                  <a:schemeClr val="bg2">
                    <a:lumMod val="50000"/>
                  </a:schemeClr>
                </a:solidFill>
                <a:latin typeface="+mn-lt"/>
                <a:cs typeface="Calibri" pitchFamily="34" charset="0"/>
              </a:rPr>
              <a:t> </a:t>
            </a:r>
            <a:r>
              <a:rPr lang="en-US" i="1" dirty="0" err="1">
                <a:solidFill>
                  <a:schemeClr val="bg2">
                    <a:lumMod val="50000"/>
                  </a:schemeClr>
                </a:solidFill>
                <a:latin typeface="+mn-lt"/>
                <a:cs typeface="Calibri" pitchFamily="34" charset="0"/>
              </a:rPr>
              <a:t>dalam</a:t>
            </a:r>
            <a:r>
              <a:rPr lang="en-US" i="1" dirty="0">
                <a:solidFill>
                  <a:schemeClr val="bg2">
                    <a:lumMod val="50000"/>
                  </a:schemeClr>
                </a:solidFill>
                <a:latin typeface="+mn-lt"/>
                <a:cs typeface="Calibri" pitchFamily="34" charset="0"/>
              </a:rPr>
              <a:t> APBD </a:t>
            </a:r>
            <a:r>
              <a:rPr lang="en-US" i="1" dirty="0" err="1">
                <a:solidFill>
                  <a:schemeClr val="bg2">
                    <a:lumMod val="50000"/>
                  </a:schemeClr>
                </a:solidFill>
                <a:latin typeface="+mn-lt"/>
                <a:cs typeface="Calibri" pitchFamily="34" charset="0"/>
              </a:rPr>
              <a:t>Provinsi</a:t>
            </a:r>
            <a:r>
              <a:rPr lang="en-US" i="1" dirty="0">
                <a:solidFill>
                  <a:schemeClr val="bg2">
                    <a:lumMod val="50000"/>
                  </a:schemeClr>
                </a:solidFill>
                <a:latin typeface="+mn-lt"/>
                <a:cs typeface="Calibri" pitchFamily="34" charset="0"/>
              </a:rPr>
              <a:t>/</a:t>
            </a:r>
            <a:r>
              <a:rPr lang="en-US" i="1" dirty="0" err="1">
                <a:solidFill>
                  <a:schemeClr val="bg2">
                    <a:lumMod val="50000"/>
                  </a:schemeClr>
                </a:solidFill>
                <a:latin typeface="+mn-lt"/>
                <a:cs typeface="Calibri" pitchFamily="34" charset="0"/>
              </a:rPr>
              <a:t>Kabupaten</a:t>
            </a:r>
            <a:r>
              <a:rPr lang="en-US" i="1" dirty="0">
                <a:solidFill>
                  <a:schemeClr val="bg2">
                    <a:lumMod val="50000"/>
                  </a:schemeClr>
                </a:solidFill>
                <a:latin typeface="+mn-lt"/>
                <a:cs typeface="Calibri" pitchFamily="34" charset="0"/>
              </a:rPr>
              <a:t>/Kota </a:t>
            </a:r>
            <a:r>
              <a:rPr lang="en-US" i="1" dirty="0" err="1">
                <a:solidFill>
                  <a:schemeClr val="bg2">
                    <a:lumMod val="50000"/>
                  </a:schemeClr>
                </a:solidFill>
                <a:latin typeface="+mn-lt"/>
                <a:cs typeface="Calibri" pitchFamily="34" charset="0"/>
              </a:rPr>
              <a:t>diuraikan</a:t>
            </a:r>
            <a:r>
              <a:rPr lang="en-US" i="1" dirty="0">
                <a:solidFill>
                  <a:schemeClr val="bg2">
                    <a:lumMod val="50000"/>
                  </a:schemeClr>
                </a:solidFill>
                <a:latin typeface="+mn-lt"/>
                <a:cs typeface="Calibri" pitchFamily="34" charset="0"/>
              </a:rPr>
              <a:t> </a:t>
            </a:r>
            <a:r>
              <a:rPr lang="en-US" i="1" dirty="0" err="1">
                <a:solidFill>
                  <a:schemeClr val="bg2">
                    <a:lumMod val="50000"/>
                  </a:schemeClr>
                </a:solidFill>
                <a:latin typeface="+mn-lt"/>
                <a:cs typeface="Calibri" pitchFamily="34" charset="0"/>
              </a:rPr>
              <a:t>menurut</a:t>
            </a:r>
            <a:r>
              <a:rPr lang="en-US" i="1" dirty="0">
                <a:solidFill>
                  <a:schemeClr val="bg2">
                    <a:lumMod val="50000"/>
                  </a:schemeClr>
                </a:solidFill>
                <a:latin typeface="+mn-lt"/>
                <a:cs typeface="Calibri" pitchFamily="34" charset="0"/>
              </a:rPr>
              <a:t>:</a:t>
            </a:r>
          </a:p>
          <a:p>
            <a:pPr marL="982663" lvl="1" algn="just">
              <a:spcBef>
                <a:spcPts val="300"/>
              </a:spcBef>
              <a:spcAft>
                <a:spcPts val="300"/>
              </a:spcAft>
              <a:buFont typeface="Wingdings" pitchFamily="2" charset="2"/>
              <a:buChar char="Ø"/>
              <a:defRPr/>
            </a:pPr>
            <a:r>
              <a:rPr lang="en-US" sz="2000" i="1" dirty="0" err="1">
                <a:latin typeface="+mn-lt"/>
                <a:cs typeface="Calibri" pitchFamily="34" charset="0"/>
              </a:rPr>
              <a:t>Urusan</a:t>
            </a:r>
            <a:r>
              <a:rPr lang="en-US" sz="2000" i="1" dirty="0">
                <a:latin typeface="+mn-lt"/>
                <a:cs typeface="Calibri" pitchFamily="34" charset="0"/>
              </a:rPr>
              <a:t> </a:t>
            </a:r>
            <a:r>
              <a:rPr lang="en-US" sz="2000" i="1" dirty="0" err="1">
                <a:latin typeface="+mn-lt"/>
                <a:cs typeface="Calibri" pitchFamily="34" charset="0"/>
              </a:rPr>
              <a:t>Pemerintahaan</a:t>
            </a:r>
            <a:r>
              <a:rPr lang="en-US" sz="2000" i="1" dirty="0">
                <a:latin typeface="+mn-lt"/>
                <a:cs typeface="Calibri" pitchFamily="34" charset="0"/>
              </a:rPr>
              <a:t> </a:t>
            </a:r>
            <a:r>
              <a:rPr lang="en-US" sz="2000" i="1" dirty="0" err="1">
                <a:latin typeface="+mn-lt"/>
                <a:cs typeface="Calibri" pitchFamily="34" charset="0"/>
              </a:rPr>
              <a:t>Umum</a:t>
            </a:r>
            <a:r>
              <a:rPr lang="en-US" sz="2000" i="1" dirty="0">
                <a:latin typeface="+mn-lt"/>
                <a:cs typeface="Calibri" pitchFamily="34" charset="0"/>
              </a:rPr>
              <a:t>, </a:t>
            </a:r>
          </a:p>
          <a:p>
            <a:pPr marL="1211263" lvl="2" algn="just">
              <a:spcBef>
                <a:spcPts val="300"/>
              </a:spcBef>
              <a:spcAft>
                <a:spcPts val="300"/>
              </a:spcAft>
              <a:buFont typeface="Wingdings" pitchFamily="2" charset="2"/>
              <a:buChar char="Ø"/>
              <a:defRPr/>
            </a:pPr>
            <a:r>
              <a:rPr lang="en-US" sz="2000" i="1" dirty="0" err="1">
                <a:latin typeface="+mn-lt"/>
                <a:cs typeface="Calibri" pitchFamily="34" charset="0"/>
              </a:rPr>
              <a:t>Organisasi</a:t>
            </a:r>
            <a:r>
              <a:rPr lang="en-US" sz="2000" i="1" dirty="0">
                <a:latin typeface="+mn-lt"/>
                <a:cs typeface="Calibri" pitchFamily="34" charset="0"/>
              </a:rPr>
              <a:t> </a:t>
            </a:r>
            <a:r>
              <a:rPr lang="en-US" sz="2000" i="1" dirty="0" err="1">
                <a:latin typeface="+mn-lt"/>
                <a:cs typeface="Calibri" pitchFamily="34" charset="0"/>
              </a:rPr>
              <a:t>Satuan</a:t>
            </a:r>
            <a:r>
              <a:rPr lang="en-US" sz="2000" i="1" dirty="0">
                <a:latin typeface="+mn-lt"/>
                <a:cs typeface="Calibri" pitchFamily="34" charset="0"/>
              </a:rPr>
              <a:t> </a:t>
            </a:r>
            <a:r>
              <a:rPr lang="en-US" sz="2000" i="1" dirty="0" err="1">
                <a:latin typeface="+mn-lt"/>
                <a:cs typeface="Calibri" pitchFamily="34" charset="0"/>
              </a:rPr>
              <a:t>Kerja</a:t>
            </a:r>
            <a:r>
              <a:rPr lang="en-US" sz="2000" i="1" dirty="0">
                <a:latin typeface="+mn-lt"/>
                <a:cs typeface="Calibri" pitchFamily="34" charset="0"/>
              </a:rPr>
              <a:t> </a:t>
            </a:r>
            <a:r>
              <a:rPr lang="en-US" sz="2000" i="1" dirty="0" err="1">
                <a:latin typeface="+mn-lt"/>
                <a:cs typeface="Calibri" pitchFamily="34" charset="0"/>
              </a:rPr>
              <a:t>Pengelola</a:t>
            </a:r>
            <a:r>
              <a:rPr lang="en-US" sz="2000" i="1" dirty="0">
                <a:latin typeface="+mn-lt"/>
                <a:cs typeface="Calibri" pitchFamily="34" charset="0"/>
              </a:rPr>
              <a:t> </a:t>
            </a:r>
            <a:r>
              <a:rPr lang="en-US" sz="2000" i="1" dirty="0" err="1">
                <a:latin typeface="+mn-lt"/>
                <a:cs typeface="Calibri" pitchFamily="34" charset="0"/>
              </a:rPr>
              <a:t>Keuangan</a:t>
            </a:r>
            <a:r>
              <a:rPr lang="en-US" sz="2000" i="1" dirty="0">
                <a:latin typeface="+mn-lt"/>
                <a:cs typeface="Calibri" pitchFamily="34" charset="0"/>
              </a:rPr>
              <a:t> Daerah, </a:t>
            </a:r>
          </a:p>
          <a:p>
            <a:pPr marL="1439863" lvl="3" algn="just">
              <a:spcBef>
                <a:spcPts val="300"/>
              </a:spcBef>
              <a:spcAft>
                <a:spcPts val="300"/>
              </a:spcAft>
              <a:buFont typeface="Wingdings" pitchFamily="2" charset="2"/>
              <a:buChar char="Ø"/>
              <a:defRPr/>
            </a:pPr>
            <a:r>
              <a:rPr lang="en-US" i="1" dirty="0" err="1">
                <a:latin typeface="+mn-lt"/>
                <a:cs typeface="Calibri" pitchFamily="34" charset="0"/>
              </a:rPr>
              <a:t>Kelompok</a:t>
            </a:r>
            <a:r>
              <a:rPr lang="en-US" i="1" dirty="0">
                <a:latin typeface="+mn-lt"/>
                <a:cs typeface="Calibri" pitchFamily="34" charset="0"/>
              </a:rPr>
              <a:t> </a:t>
            </a:r>
            <a:r>
              <a:rPr lang="en-US" i="1" dirty="0" err="1">
                <a:latin typeface="+mn-lt"/>
                <a:cs typeface="Calibri" pitchFamily="34" charset="0"/>
              </a:rPr>
              <a:t>belanja</a:t>
            </a:r>
            <a:r>
              <a:rPr lang="en-US" i="1" dirty="0">
                <a:latin typeface="+mn-lt"/>
                <a:cs typeface="Calibri" pitchFamily="34" charset="0"/>
              </a:rPr>
              <a:t> </a:t>
            </a:r>
            <a:r>
              <a:rPr lang="en-US" i="1" dirty="0" err="1">
                <a:latin typeface="+mn-lt"/>
                <a:cs typeface="Calibri" pitchFamily="34" charset="0"/>
              </a:rPr>
              <a:t>tidak</a:t>
            </a:r>
            <a:r>
              <a:rPr lang="en-US" i="1" dirty="0">
                <a:latin typeface="+mn-lt"/>
                <a:cs typeface="Calibri" pitchFamily="34" charset="0"/>
              </a:rPr>
              <a:t> </a:t>
            </a:r>
            <a:r>
              <a:rPr lang="en-US" i="1" dirty="0" err="1">
                <a:latin typeface="+mn-lt"/>
                <a:cs typeface="Calibri" pitchFamily="34" charset="0"/>
              </a:rPr>
              <a:t>langsung</a:t>
            </a:r>
            <a:r>
              <a:rPr lang="en-US" i="1" dirty="0">
                <a:latin typeface="+mn-lt"/>
                <a:cs typeface="Calibri" pitchFamily="34" charset="0"/>
              </a:rPr>
              <a:t>, </a:t>
            </a:r>
          </a:p>
          <a:p>
            <a:pPr marL="1668463" lvl="4" algn="just">
              <a:spcBef>
                <a:spcPts val="300"/>
              </a:spcBef>
              <a:spcAft>
                <a:spcPts val="300"/>
              </a:spcAft>
              <a:buFont typeface="Wingdings" pitchFamily="2" charset="2"/>
              <a:buChar char="Ø"/>
              <a:defRPr/>
            </a:pPr>
            <a:r>
              <a:rPr lang="en-US" b="1" i="1" dirty="0">
                <a:solidFill>
                  <a:srgbClr val="7030A0"/>
                </a:solidFill>
                <a:latin typeface="+mn-lt"/>
                <a:cs typeface="Calibri" pitchFamily="34" charset="0"/>
              </a:rPr>
              <a:t>JENIS BELANJA HIBAH</a:t>
            </a:r>
            <a:r>
              <a:rPr lang="en-US" i="1" dirty="0">
                <a:solidFill>
                  <a:srgbClr val="7030A0"/>
                </a:solidFill>
                <a:latin typeface="+mn-lt"/>
                <a:cs typeface="Calibri" pitchFamily="34" charset="0"/>
              </a:rPr>
              <a:t>, </a:t>
            </a:r>
          </a:p>
          <a:p>
            <a:pPr marL="1903413" lvl="5" algn="just">
              <a:spcBef>
                <a:spcPts val="300"/>
              </a:spcBef>
              <a:spcAft>
                <a:spcPts val="300"/>
              </a:spcAft>
              <a:buFont typeface="Wingdings" pitchFamily="2" charset="2"/>
              <a:buChar char="Ø"/>
              <a:defRPr/>
            </a:pPr>
            <a:r>
              <a:rPr lang="en-US" sz="2000" b="1" i="1" dirty="0" err="1">
                <a:solidFill>
                  <a:srgbClr val="7030A0"/>
                </a:solidFill>
                <a:latin typeface="+mn-lt"/>
                <a:cs typeface="Calibri" pitchFamily="34" charset="0"/>
              </a:rPr>
              <a:t>Obyek</a:t>
            </a:r>
            <a:r>
              <a:rPr lang="en-US" sz="2000" b="1" i="1" dirty="0">
                <a:solidFill>
                  <a:srgbClr val="7030A0"/>
                </a:solidFill>
                <a:latin typeface="+mn-lt"/>
                <a:cs typeface="Calibri" pitchFamily="34" charset="0"/>
              </a:rPr>
              <a:t> </a:t>
            </a:r>
            <a:r>
              <a:rPr lang="en-US" sz="2000" b="1" i="1" dirty="0" err="1">
                <a:solidFill>
                  <a:srgbClr val="7030A0"/>
                </a:solidFill>
                <a:latin typeface="+mn-lt"/>
                <a:cs typeface="Calibri" pitchFamily="34" charset="0"/>
              </a:rPr>
              <a:t>belanja</a:t>
            </a:r>
            <a:r>
              <a:rPr lang="en-US" sz="2000" b="1" i="1" dirty="0">
                <a:solidFill>
                  <a:srgbClr val="7030A0"/>
                </a:solidFill>
                <a:latin typeface="+mn-lt"/>
                <a:cs typeface="Calibri" pitchFamily="34" charset="0"/>
              </a:rPr>
              <a:t> </a:t>
            </a:r>
            <a:r>
              <a:rPr lang="en-US" sz="2000" b="1" i="1" dirty="0" err="1">
                <a:solidFill>
                  <a:srgbClr val="7030A0"/>
                </a:solidFill>
                <a:latin typeface="+mn-lt"/>
                <a:cs typeface="Calibri" pitchFamily="34" charset="0"/>
              </a:rPr>
              <a:t>hibah</a:t>
            </a:r>
            <a:r>
              <a:rPr lang="en-US" sz="2000" b="1" i="1" dirty="0">
                <a:solidFill>
                  <a:srgbClr val="7030A0"/>
                </a:solidFill>
                <a:latin typeface="+mn-lt"/>
                <a:cs typeface="Calibri" pitchFamily="34" charset="0"/>
              </a:rPr>
              <a:t> </a:t>
            </a:r>
            <a:r>
              <a:rPr lang="en-US" sz="2000" i="1" dirty="0" err="1">
                <a:solidFill>
                  <a:srgbClr val="7030A0"/>
                </a:solidFill>
                <a:latin typeface="+mn-lt"/>
                <a:cs typeface="Calibri" pitchFamily="34" charset="0"/>
              </a:rPr>
              <a:t>Pemilu</a:t>
            </a:r>
            <a:r>
              <a:rPr lang="en-US" sz="2000" i="1" dirty="0">
                <a:solidFill>
                  <a:srgbClr val="7030A0"/>
                </a:solidFill>
                <a:latin typeface="+mn-lt"/>
                <a:cs typeface="Calibri" pitchFamily="34" charset="0"/>
              </a:rPr>
              <a:t> Kepala Daerah </a:t>
            </a:r>
            <a:r>
              <a:rPr lang="en-US" sz="2000" i="1" dirty="0" err="1">
                <a:solidFill>
                  <a:srgbClr val="7030A0"/>
                </a:solidFill>
                <a:latin typeface="+mn-lt"/>
                <a:cs typeface="Calibri" pitchFamily="34" charset="0"/>
              </a:rPr>
              <a:t>dan</a:t>
            </a:r>
            <a:r>
              <a:rPr lang="en-US" sz="2000" i="1" dirty="0">
                <a:solidFill>
                  <a:srgbClr val="7030A0"/>
                </a:solidFill>
                <a:latin typeface="+mn-lt"/>
                <a:cs typeface="Calibri" pitchFamily="34" charset="0"/>
              </a:rPr>
              <a:t> </a:t>
            </a:r>
            <a:r>
              <a:rPr lang="en-US" sz="2000" i="1" dirty="0" err="1">
                <a:solidFill>
                  <a:srgbClr val="7030A0"/>
                </a:solidFill>
                <a:latin typeface="+mn-lt"/>
                <a:cs typeface="Calibri" pitchFamily="34" charset="0"/>
              </a:rPr>
              <a:t>Wakil</a:t>
            </a:r>
            <a:r>
              <a:rPr lang="en-US" sz="2000" i="1" dirty="0">
                <a:solidFill>
                  <a:srgbClr val="7030A0"/>
                </a:solidFill>
                <a:latin typeface="+mn-lt"/>
                <a:cs typeface="Calibri" pitchFamily="34" charset="0"/>
              </a:rPr>
              <a:t> Kepala Daerah </a:t>
            </a:r>
            <a:r>
              <a:rPr lang="en-US" sz="2000" i="1" dirty="0" err="1">
                <a:solidFill>
                  <a:srgbClr val="7030A0"/>
                </a:solidFill>
                <a:latin typeface="+mn-lt"/>
                <a:cs typeface="Calibri" pitchFamily="34" charset="0"/>
              </a:rPr>
              <a:t>kepada</a:t>
            </a:r>
            <a:r>
              <a:rPr lang="en-US" sz="2000" i="1" dirty="0">
                <a:solidFill>
                  <a:srgbClr val="7030A0"/>
                </a:solidFill>
                <a:latin typeface="+mn-lt"/>
                <a:cs typeface="Calibri" pitchFamily="34" charset="0"/>
              </a:rPr>
              <a:t> KPU </a:t>
            </a:r>
            <a:r>
              <a:rPr lang="en-US" sz="2000" i="1" dirty="0" err="1">
                <a:solidFill>
                  <a:srgbClr val="7030A0"/>
                </a:solidFill>
                <a:latin typeface="+mn-lt"/>
                <a:cs typeface="Calibri" pitchFamily="34" charset="0"/>
              </a:rPr>
              <a:t>Provinsi</a:t>
            </a:r>
            <a:r>
              <a:rPr lang="en-US" sz="2000" i="1" dirty="0">
                <a:solidFill>
                  <a:srgbClr val="7030A0"/>
                </a:solidFill>
                <a:latin typeface="+mn-lt"/>
                <a:cs typeface="Calibri" pitchFamily="34" charset="0"/>
              </a:rPr>
              <a:t>/</a:t>
            </a:r>
            <a:r>
              <a:rPr lang="en-US" sz="2000" i="1" dirty="0" err="1">
                <a:solidFill>
                  <a:srgbClr val="7030A0"/>
                </a:solidFill>
                <a:latin typeface="+mn-lt"/>
                <a:cs typeface="Calibri" pitchFamily="34" charset="0"/>
              </a:rPr>
              <a:t>Kabupaten</a:t>
            </a:r>
            <a:r>
              <a:rPr lang="en-US" sz="2000" i="1" dirty="0">
                <a:solidFill>
                  <a:srgbClr val="7030A0"/>
                </a:solidFill>
                <a:latin typeface="+mn-lt"/>
                <a:cs typeface="Calibri" pitchFamily="34" charset="0"/>
              </a:rPr>
              <a:t>/Kota, </a:t>
            </a:r>
            <a:r>
              <a:rPr lang="en-US" sz="2000" i="1" dirty="0" err="1">
                <a:solidFill>
                  <a:srgbClr val="7030A0"/>
                </a:solidFill>
                <a:latin typeface="+mn-lt"/>
                <a:cs typeface="Calibri" pitchFamily="34" charset="0"/>
              </a:rPr>
              <a:t>dan</a:t>
            </a:r>
            <a:endParaRPr lang="en-US" sz="2000" i="1" dirty="0">
              <a:solidFill>
                <a:srgbClr val="7030A0"/>
              </a:solidFill>
              <a:latin typeface="+mn-lt"/>
              <a:cs typeface="Calibri" pitchFamily="34" charset="0"/>
            </a:endParaRPr>
          </a:p>
          <a:p>
            <a:pPr marL="2128838" lvl="6" algn="just">
              <a:spcBef>
                <a:spcPts val="300"/>
              </a:spcBef>
              <a:spcAft>
                <a:spcPts val="300"/>
              </a:spcAft>
              <a:buFont typeface="Wingdings" pitchFamily="2" charset="2"/>
              <a:buChar char="Ø"/>
              <a:defRPr/>
            </a:pPr>
            <a:r>
              <a:rPr lang="en-US" sz="2000" i="1" dirty="0" err="1">
                <a:latin typeface="+mn-lt"/>
                <a:cs typeface="Calibri" pitchFamily="34" charset="0"/>
              </a:rPr>
              <a:t>Rincian</a:t>
            </a:r>
            <a:r>
              <a:rPr lang="en-US" sz="2000" i="1" dirty="0">
                <a:latin typeface="+mn-lt"/>
                <a:cs typeface="Calibri" pitchFamily="34" charset="0"/>
              </a:rPr>
              <a:t> </a:t>
            </a:r>
            <a:r>
              <a:rPr lang="en-US" sz="2000" i="1" dirty="0" err="1">
                <a:latin typeface="+mn-lt"/>
                <a:cs typeface="Calibri" pitchFamily="34" charset="0"/>
              </a:rPr>
              <a:t>Obyek</a:t>
            </a:r>
            <a:r>
              <a:rPr lang="en-US" sz="2000" i="1" dirty="0">
                <a:latin typeface="+mn-lt"/>
                <a:cs typeface="Calibri" pitchFamily="34" charset="0"/>
              </a:rPr>
              <a:t> </a:t>
            </a:r>
            <a:r>
              <a:rPr lang="en-US" sz="2000" i="1" dirty="0" err="1">
                <a:latin typeface="+mn-lt"/>
                <a:cs typeface="Calibri" pitchFamily="34" charset="0"/>
              </a:rPr>
              <a:t>Belanja</a:t>
            </a:r>
            <a:r>
              <a:rPr lang="en-US" sz="2000" i="1" dirty="0">
                <a:latin typeface="+mn-lt"/>
                <a:cs typeface="Calibri" pitchFamily="34" charset="0"/>
              </a:rPr>
              <a:t> </a:t>
            </a:r>
            <a:r>
              <a:rPr lang="en-US" sz="2000" i="1" dirty="0" err="1">
                <a:latin typeface="+mn-lt"/>
                <a:cs typeface="Calibri" pitchFamily="34" charset="0"/>
              </a:rPr>
              <a:t>Hibah</a:t>
            </a:r>
            <a:r>
              <a:rPr lang="en-US" sz="2000" i="1" dirty="0">
                <a:latin typeface="+mn-lt"/>
                <a:cs typeface="Calibri" pitchFamily="34" charset="0"/>
              </a:rPr>
              <a:t> </a:t>
            </a:r>
            <a:r>
              <a:rPr lang="en-US" sz="2000" i="1" dirty="0" err="1">
                <a:latin typeface="+mn-lt"/>
                <a:cs typeface="Calibri" pitchFamily="34" charset="0"/>
              </a:rPr>
              <a:t>Pemilu</a:t>
            </a:r>
            <a:r>
              <a:rPr lang="en-US" sz="2000" i="1" dirty="0">
                <a:latin typeface="+mn-lt"/>
                <a:cs typeface="Calibri" pitchFamily="34" charset="0"/>
              </a:rPr>
              <a:t> Kepala Daerah </a:t>
            </a:r>
            <a:r>
              <a:rPr lang="en-US" sz="2000" i="1" dirty="0" err="1">
                <a:latin typeface="+mn-lt"/>
                <a:cs typeface="Calibri" pitchFamily="34" charset="0"/>
              </a:rPr>
              <a:t>dan</a:t>
            </a:r>
            <a:r>
              <a:rPr lang="en-US" sz="2000" i="1" dirty="0">
                <a:latin typeface="+mn-lt"/>
                <a:cs typeface="Calibri" pitchFamily="34" charset="0"/>
              </a:rPr>
              <a:t> </a:t>
            </a:r>
            <a:r>
              <a:rPr lang="en-US" sz="2000" i="1" dirty="0" err="1">
                <a:latin typeface="+mn-lt"/>
                <a:cs typeface="Calibri" pitchFamily="34" charset="0"/>
              </a:rPr>
              <a:t>Wakil</a:t>
            </a:r>
            <a:r>
              <a:rPr lang="en-US" sz="2000" i="1" dirty="0">
                <a:latin typeface="+mn-lt"/>
                <a:cs typeface="Calibri" pitchFamily="34" charset="0"/>
              </a:rPr>
              <a:t> Kepala Daerah </a:t>
            </a:r>
            <a:r>
              <a:rPr lang="en-US" sz="2000" i="1" dirty="0" err="1">
                <a:latin typeface="+mn-lt"/>
                <a:cs typeface="Calibri" pitchFamily="34" charset="0"/>
              </a:rPr>
              <a:t>kepada</a:t>
            </a:r>
            <a:r>
              <a:rPr lang="en-US" sz="2000" i="1" dirty="0">
                <a:latin typeface="+mn-lt"/>
                <a:cs typeface="Calibri" pitchFamily="34" charset="0"/>
              </a:rPr>
              <a:t> </a:t>
            </a:r>
            <a:r>
              <a:rPr lang="en-US" sz="2000" i="1" dirty="0" err="1">
                <a:latin typeface="+mn-lt"/>
                <a:cs typeface="Calibri" pitchFamily="34" charset="0"/>
              </a:rPr>
              <a:t>Panwaslu</a:t>
            </a:r>
            <a:r>
              <a:rPr lang="en-US" sz="2000" i="1" dirty="0">
                <a:latin typeface="+mn-lt"/>
                <a:cs typeface="Calibri" pitchFamily="34" charset="0"/>
              </a:rPr>
              <a:t> </a:t>
            </a:r>
            <a:r>
              <a:rPr lang="en-US" sz="2000" i="1" dirty="0" err="1">
                <a:latin typeface="+mn-lt"/>
                <a:cs typeface="Calibri" pitchFamily="34" charset="0"/>
              </a:rPr>
              <a:t>Provinsi</a:t>
            </a:r>
            <a:r>
              <a:rPr lang="en-US" sz="2000" i="1" dirty="0">
                <a:latin typeface="+mn-lt"/>
                <a:cs typeface="Calibri" pitchFamily="34" charset="0"/>
              </a:rPr>
              <a:t>/</a:t>
            </a:r>
            <a:r>
              <a:rPr lang="en-US" sz="2000" i="1" dirty="0" err="1">
                <a:latin typeface="+mn-lt"/>
                <a:cs typeface="Calibri" pitchFamily="34" charset="0"/>
              </a:rPr>
              <a:t>Kabupaten</a:t>
            </a:r>
            <a:r>
              <a:rPr lang="en-US" sz="2000" i="1" dirty="0">
                <a:latin typeface="+mn-lt"/>
                <a:cs typeface="Calibri" pitchFamily="34" charset="0"/>
              </a:rPr>
              <a:t>/Kota</a:t>
            </a:r>
            <a:r>
              <a:rPr lang="en-US" sz="800" i="1" dirty="0">
                <a:latin typeface="+mn-lt"/>
                <a:cs typeface="Calibri" pitchFamily="34" charset="0"/>
              </a:rPr>
              <a:t>..</a:t>
            </a:r>
          </a:p>
        </p:txBody>
      </p:sp>
    </p:spTree>
    <p:extLst>
      <p:ext uri="{BB962C8B-B14F-4D97-AF65-F5344CB8AC3E}">
        <p14:creationId xmlns:p14="http://schemas.microsoft.com/office/powerpoint/2010/main" xmlns="" val="164142984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159</a:t>
            </a:fld>
            <a:endParaRPr lang="id-ID">
              <a:solidFill>
                <a:prstClr val="black"/>
              </a:solidFill>
            </a:endParaRPr>
          </a:p>
        </p:txBody>
      </p:sp>
      <p:sp>
        <p:nvSpPr>
          <p:cNvPr id="3" name="TextBox 2"/>
          <p:cNvSpPr txBox="1"/>
          <p:nvPr/>
        </p:nvSpPr>
        <p:spPr>
          <a:xfrm>
            <a:off x="0" y="44450"/>
            <a:ext cx="9144000" cy="708025"/>
          </a:xfrm>
          <a:prstGeom prst="rect">
            <a:avLst/>
          </a:prstGeom>
          <a:solidFill>
            <a:schemeClr val="accent2">
              <a:lumMod val="50000"/>
            </a:schemeClr>
          </a:solidFill>
        </p:spPr>
        <p:txBody>
          <a:bodyPr>
            <a:spAutoFit/>
          </a:bodyPr>
          <a:lstStyle/>
          <a:p>
            <a:pPr algn="ctr">
              <a:defRPr/>
            </a:pPr>
            <a:r>
              <a:rPr lang="en-US" sz="2000" b="1" dirty="0">
                <a:solidFill>
                  <a:schemeClr val="accent6"/>
                </a:solidFill>
                <a:latin typeface="+mn-lt"/>
                <a:ea typeface="Tahoma" pitchFamily="34" charset="0"/>
                <a:cs typeface="Tahoma" pitchFamily="34" charset="0"/>
              </a:rPr>
              <a:t>KETENTUAN MENGENAI  MEKANISME HIBAH DANA PILKADA DARI APBD APBN via KPU/BAWASLU (1)</a:t>
            </a:r>
            <a:endParaRPr lang="en-US" sz="2000" b="1" i="1" dirty="0">
              <a:solidFill>
                <a:schemeClr val="accent6"/>
              </a:solidFill>
              <a:latin typeface="+mn-lt"/>
              <a:ea typeface="Tahoma" pitchFamily="34" charset="0"/>
              <a:cs typeface="Tahoma" pitchFamily="34" charset="0"/>
            </a:endParaRPr>
          </a:p>
        </p:txBody>
      </p:sp>
      <p:sp>
        <p:nvSpPr>
          <p:cNvPr id="4" name="Rectangle 3"/>
          <p:cNvSpPr/>
          <p:nvPr/>
        </p:nvSpPr>
        <p:spPr>
          <a:xfrm>
            <a:off x="323850" y="692150"/>
            <a:ext cx="8424863" cy="4094163"/>
          </a:xfrm>
          <a:prstGeom prst="rect">
            <a:avLst/>
          </a:prstGeom>
        </p:spPr>
        <p:txBody>
          <a:bodyPr>
            <a:spAutoFit/>
          </a:bodyPr>
          <a:lstStyle/>
          <a:p>
            <a:pPr marL="457200" algn="just">
              <a:spcBef>
                <a:spcPts val="1200"/>
              </a:spcBef>
              <a:defRPr/>
            </a:pPr>
            <a:r>
              <a:rPr lang="en-US" sz="2000" b="1" dirty="0" err="1">
                <a:latin typeface="+mn-lt"/>
              </a:rPr>
              <a:t>Ketentuan</a:t>
            </a:r>
            <a:r>
              <a:rPr lang="en-US" sz="2000" b="1" dirty="0">
                <a:latin typeface="+mn-lt"/>
              </a:rPr>
              <a:t> </a:t>
            </a:r>
            <a:r>
              <a:rPr lang="en-US" sz="2000" b="1" dirty="0" err="1">
                <a:latin typeface="+mn-lt"/>
              </a:rPr>
              <a:t>pendanaan</a:t>
            </a:r>
            <a:r>
              <a:rPr lang="en-US" sz="2000" b="1" dirty="0">
                <a:latin typeface="+mn-lt"/>
              </a:rPr>
              <a:t> </a:t>
            </a:r>
            <a:r>
              <a:rPr lang="en-US" sz="2000" b="1" dirty="0" err="1">
                <a:latin typeface="+mn-lt"/>
              </a:rPr>
              <a:t>melalui</a:t>
            </a:r>
            <a:r>
              <a:rPr lang="en-US" sz="2000" b="1" dirty="0">
                <a:latin typeface="+mn-lt"/>
              </a:rPr>
              <a:t> </a:t>
            </a:r>
            <a:r>
              <a:rPr lang="en-US" sz="2000" b="1" dirty="0" err="1">
                <a:latin typeface="+mn-lt"/>
              </a:rPr>
              <a:t>Hibah</a:t>
            </a:r>
            <a:r>
              <a:rPr lang="en-US" sz="2000" b="1" dirty="0">
                <a:latin typeface="+mn-lt"/>
              </a:rPr>
              <a:t> :  …………………….(</a:t>
            </a:r>
            <a:r>
              <a:rPr lang="en-US" sz="2000" b="1" dirty="0" err="1">
                <a:latin typeface="+mn-lt"/>
              </a:rPr>
              <a:t>lanjutan</a:t>
            </a:r>
            <a:r>
              <a:rPr lang="en-US" sz="2000" b="1" dirty="0">
                <a:latin typeface="+mn-lt"/>
              </a:rPr>
              <a:t>) </a:t>
            </a:r>
            <a:r>
              <a:rPr lang="en-US" sz="2000" dirty="0" err="1">
                <a:latin typeface="+mn-lt"/>
              </a:rPr>
              <a:t>Pasal</a:t>
            </a:r>
            <a:r>
              <a:rPr lang="en-US" sz="2000" dirty="0">
                <a:latin typeface="+mn-lt"/>
              </a:rPr>
              <a:t> 27 </a:t>
            </a:r>
            <a:r>
              <a:rPr lang="en-US" sz="2000" dirty="0" err="1">
                <a:latin typeface="+mn-lt"/>
              </a:rPr>
              <a:t>Pasal</a:t>
            </a:r>
            <a:r>
              <a:rPr lang="en-US" sz="2000" dirty="0">
                <a:latin typeface="+mn-lt"/>
              </a:rPr>
              <a:t> 1 </a:t>
            </a:r>
            <a:r>
              <a:rPr lang="en-US" sz="2000" dirty="0" err="1">
                <a:latin typeface="+mn-lt"/>
              </a:rPr>
              <a:t>angka</a:t>
            </a:r>
            <a:r>
              <a:rPr lang="en-US" sz="2000" dirty="0">
                <a:latin typeface="+mn-lt"/>
              </a:rPr>
              <a:t> 2 PP No. 10/2011 </a:t>
            </a:r>
            <a:r>
              <a:rPr lang="en-US" sz="2000" dirty="0" err="1">
                <a:latin typeface="+mn-lt"/>
              </a:rPr>
              <a:t>diatur</a:t>
            </a:r>
            <a:r>
              <a:rPr lang="en-US" sz="2000" dirty="0">
                <a:latin typeface="+mn-lt"/>
              </a:rPr>
              <a:t> </a:t>
            </a:r>
            <a:r>
              <a:rPr lang="en-US" sz="2000" dirty="0" err="1">
                <a:latin typeface="+mn-lt"/>
              </a:rPr>
              <a:t>bahwa</a:t>
            </a:r>
            <a:r>
              <a:rPr lang="en-US" sz="2000" dirty="0">
                <a:latin typeface="+mn-lt"/>
              </a:rPr>
              <a:t> : </a:t>
            </a:r>
            <a:r>
              <a:rPr lang="en-US" sz="2000" b="1" i="1" dirty="0" err="1">
                <a:solidFill>
                  <a:schemeClr val="bg2">
                    <a:lumMod val="50000"/>
                  </a:schemeClr>
                </a:solidFill>
                <a:latin typeface="+mn-lt"/>
              </a:rPr>
              <a:t>Hibah</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Pemerintah</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adalah</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setiap</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penerimaan</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negara</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dalam</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bentuk</a:t>
            </a:r>
            <a:r>
              <a:rPr lang="en-US" sz="2000" b="1" i="1" dirty="0">
                <a:solidFill>
                  <a:schemeClr val="bg2">
                    <a:lumMod val="50000"/>
                  </a:schemeClr>
                </a:solidFill>
                <a:latin typeface="+mn-lt"/>
              </a:rPr>
              <a:t> </a:t>
            </a:r>
            <a:r>
              <a:rPr lang="en-US" sz="2000" i="1" dirty="0" err="1">
                <a:latin typeface="+mn-lt"/>
              </a:rPr>
              <a:t>devisa</a:t>
            </a:r>
            <a:r>
              <a:rPr lang="en-US" sz="2000" i="1" dirty="0">
                <a:latin typeface="+mn-lt"/>
              </a:rPr>
              <a:t>, </a:t>
            </a:r>
            <a:r>
              <a:rPr lang="en-US" sz="2000" i="1" dirty="0" err="1">
                <a:latin typeface="+mn-lt"/>
              </a:rPr>
              <a:t>devisa</a:t>
            </a:r>
            <a:r>
              <a:rPr lang="en-US" sz="2000" i="1" dirty="0">
                <a:latin typeface="+mn-lt"/>
              </a:rPr>
              <a:t> yang </a:t>
            </a:r>
            <a:r>
              <a:rPr lang="en-US" sz="2000" i="1" dirty="0" err="1">
                <a:latin typeface="+mn-lt"/>
              </a:rPr>
              <a:t>dirupiahkan</a:t>
            </a:r>
            <a:r>
              <a:rPr lang="en-US" sz="2000" i="1" dirty="0">
                <a:latin typeface="+mn-lt"/>
              </a:rPr>
              <a:t>, </a:t>
            </a:r>
            <a:r>
              <a:rPr lang="en-US" sz="2000" b="1" i="1" dirty="0">
                <a:solidFill>
                  <a:schemeClr val="bg2">
                    <a:lumMod val="50000"/>
                  </a:schemeClr>
                </a:solidFill>
                <a:latin typeface="+mn-lt"/>
              </a:rPr>
              <a:t>rupiah</a:t>
            </a:r>
            <a:r>
              <a:rPr lang="en-US" sz="2000" i="1" dirty="0">
                <a:latin typeface="+mn-lt"/>
              </a:rPr>
              <a:t>, </a:t>
            </a:r>
            <a:r>
              <a:rPr lang="en-US" sz="2000" i="1" dirty="0" err="1">
                <a:latin typeface="+mn-lt"/>
              </a:rPr>
              <a:t>barang</a:t>
            </a:r>
            <a:r>
              <a:rPr lang="en-US" sz="2000" i="1" dirty="0">
                <a:latin typeface="+mn-lt"/>
              </a:rPr>
              <a:t>, </a:t>
            </a:r>
            <a:r>
              <a:rPr lang="en-US" sz="2000" i="1" dirty="0" err="1">
                <a:latin typeface="+mn-lt"/>
              </a:rPr>
              <a:t>jasa</a:t>
            </a:r>
            <a:r>
              <a:rPr lang="en-US" sz="2000" i="1" dirty="0">
                <a:latin typeface="+mn-lt"/>
              </a:rPr>
              <a:t> </a:t>
            </a:r>
            <a:r>
              <a:rPr lang="en-US" sz="2000" i="1" dirty="0" err="1">
                <a:latin typeface="+mn-lt"/>
              </a:rPr>
              <a:t>dan</a:t>
            </a:r>
            <a:r>
              <a:rPr lang="en-US" sz="2000" i="1" dirty="0">
                <a:latin typeface="+mn-lt"/>
              </a:rPr>
              <a:t>/</a:t>
            </a:r>
            <a:r>
              <a:rPr lang="en-US" sz="2000" i="1" dirty="0" err="1">
                <a:latin typeface="+mn-lt"/>
              </a:rPr>
              <a:t>atau</a:t>
            </a:r>
            <a:r>
              <a:rPr lang="en-US" sz="2000" i="1" dirty="0">
                <a:latin typeface="+mn-lt"/>
              </a:rPr>
              <a:t> </a:t>
            </a:r>
            <a:r>
              <a:rPr lang="en-US" sz="2000" i="1" dirty="0" err="1">
                <a:latin typeface="+mn-lt"/>
              </a:rPr>
              <a:t>surat</a:t>
            </a:r>
            <a:r>
              <a:rPr lang="en-US" sz="2000" i="1" dirty="0">
                <a:latin typeface="+mn-lt"/>
              </a:rPr>
              <a:t> </a:t>
            </a:r>
            <a:r>
              <a:rPr lang="en-US" sz="2000" i="1" dirty="0" err="1">
                <a:latin typeface="+mn-lt"/>
              </a:rPr>
              <a:t>berharga</a:t>
            </a:r>
            <a:r>
              <a:rPr lang="en-US" sz="2000" i="1" dirty="0">
                <a:latin typeface="+mn-lt"/>
              </a:rPr>
              <a:t> yang </a:t>
            </a:r>
            <a:r>
              <a:rPr lang="en-US" sz="2000" i="1" dirty="0" err="1">
                <a:latin typeface="+mn-lt"/>
              </a:rPr>
              <a:t>diperoleh</a:t>
            </a:r>
            <a:r>
              <a:rPr lang="en-US" sz="2000" i="1" dirty="0">
                <a:latin typeface="+mn-lt"/>
              </a:rPr>
              <a:t> </a:t>
            </a:r>
            <a:r>
              <a:rPr lang="en-US" sz="2000" i="1" dirty="0" err="1">
                <a:latin typeface="+mn-lt"/>
              </a:rPr>
              <a:t>dari</a:t>
            </a:r>
            <a:r>
              <a:rPr lang="en-US" sz="2000" i="1" dirty="0">
                <a:latin typeface="+mn-lt"/>
              </a:rPr>
              <a:t> </a:t>
            </a:r>
            <a:r>
              <a:rPr lang="en-US" sz="2000" i="1" dirty="0" err="1">
                <a:latin typeface="+mn-lt"/>
              </a:rPr>
              <a:t>Pemberi</a:t>
            </a:r>
            <a:r>
              <a:rPr lang="en-US" sz="2000" i="1" dirty="0">
                <a:latin typeface="+mn-lt"/>
              </a:rPr>
              <a:t> </a:t>
            </a:r>
            <a:r>
              <a:rPr lang="en-US" sz="2000" i="1" dirty="0" err="1">
                <a:latin typeface="+mn-lt"/>
              </a:rPr>
              <a:t>Hibah</a:t>
            </a:r>
            <a:r>
              <a:rPr lang="en-US" sz="2000" i="1" dirty="0">
                <a:latin typeface="+mn-lt"/>
              </a:rPr>
              <a:t> yang </a:t>
            </a:r>
            <a:r>
              <a:rPr lang="en-US" sz="2000" b="1" i="1" dirty="0" err="1">
                <a:solidFill>
                  <a:schemeClr val="bg2">
                    <a:lumMod val="50000"/>
                  </a:schemeClr>
                </a:solidFill>
                <a:latin typeface="+mn-lt"/>
              </a:rPr>
              <a:t>tidak</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perlu</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dibayar</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kembali</a:t>
            </a:r>
            <a:r>
              <a:rPr lang="en-US" sz="2000" b="1" i="1" dirty="0">
                <a:solidFill>
                  <a:schemeClr val="bg2">
                    <a:lumMod val="50000"/>
                  </a:schemeClr>
                </a:solidFill>
                <a:latin typeface="+mn-lt"/>
              </a:rPr>
              <a:t>, yang </a:t>
            </a:r>
            <a:r>
              <a:rPr lang="en-US" sz="2000" b="1" i="1" dirty="0" err="1">
                <a:solidFill>
                  <a:schemeClr val="bg2">
                    <a:lumMod val="50000"/>
                  </a:schemeClr>
                </a:solidFill>
                <a:latin typeface="+mn-lt"/>
              </a:rPr>
              <a:t>berasal</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dari</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dalam</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negeri</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atau</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luar</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negeri</a:t>
            </a:r>
            <a:r>
              <a:rPr lang="en-US" sz="2000" b="1" i="1" dirty="0">
                <a:solidFill>
                  <a:schemeClr val="bg2">
                    <a:lumMod val="50000"/>
                  </a:schemeClr>
                </a:solidFill>
                <a:latin typeface="+mn-lt"/>
              </a:rPr>
              <a:t>”.</a:t>
            </a:r>
          </a:p>
          <a:p>
            <a:pPr marL="457200" algn="just">
              <a:spcBef>
                <a:spcPts val="1200"/>
              </a:spcBef>
              <a:defRPr/>
            </a:pPr>
            <a:r>
              <a:rPr lang="en-US" sz="2000" dirty="0" err="1">
                <a:latin typeface="+mn-lt"/>
              </a:rPr>
              <a:t>Pasal</a:t>
            </a:r>
            <a:r>
              <a:rPr lang="en-US" sz="2000" dirty="0">
                <a:latin typeface="+mn-lt"/>
              </a:rPr>
              <a:t> 1 </a:t>
            </a:r>
            <a:r>
              <a:rPr lang="en-US" sz="2000" dirty="0" err="1">
                <a:latin typeface="+mn-lt"/>
              </a:rPr>
              <a:t>angka</a:t>
            </a:r>
            <a:r>
              <a:rPr lang="en-US" sz="2000" dirty="0">
                <a:latin typeface="+mn-lt"/>
              </a:rPr>
              <a:t> 10 PP No. 2/2012 : </a:t>
            </a:r>
            <a:r>
              <a:rPr lang="en-US" sz="2000" i="1" dirty="0" err="1">
                <a:latin typeface="+mn-lt"/>
              </a:rPr>
              <a:t>Hibah</a:t>
            </a:r>
            <a:r>
              <a:rPr lang="en-US" sz="2000" i="1" dirty="0">
                <a:latin typeface="+mn-lt"/>
              </a:rPr>
              <a:t> Daerah </a:t>
            </a:r>
            <a:r>
              <a:rPr lang="en-US" sz="2000" i="1" dirty="0" err="1">
                <a:latin typeface="+mn-lt"/>
              </a:rPr>
              <a:t>adalah</a:t>
            </a:r>
            <a:r>
              <a:rPr lang="en-US" sz="2000" i="1" dirty="0">
                <a:latin typeface="+mn-lt"/>
              </a:rPr>
              <a:t> </a:t>
            </a:r>
            <a:r>
              <a:rPr lang="en-US" sz="2000" i="1" dirty="0" err="1">
                <a:latin typeface="+mn-lt"/>
              </a:rPr>
              <a:t>pemberian</a:t>
            </a:r>
            <a:r>
              <a:rPr lang="en-US" sz="2000" i="1" dirty="0">
                <a:latin typeface="+mn-lt"/>
              </a:rPr>
              <a:t> </a:t>
            </a:r>
            <a:r>
              <a:rPr lang="en-US" sz="2000" i="1" dirty="0" err="1">
                <a:latin typeface="+mn-lt"/>
              </a:rPr>
              <a:t>dengan</a:t>
            </a:r>
            <a:r>
              <a:rPr lang="en-US" sz="2000" i="1" dirty="0">
                <a:latin typeface="+mn-lt"/>
              </a:rPr>
              <a:t> </a:t>
            </a:r>
            <a:r>
              <a:rPr lang="en-US" sz="2000" i="1" dirty="0" err="1">
                <a:latin typeface="+mn-lt"/>
              </a:rPr>
              <a:t>pengalihan</a:t>
            </a:r>
            <a:r>
              <a:rPr lang="en-US" sz="2000" i="1" dirty="0">
                <a:latin typeface="+mn-lt"/>
              </a:rPr>
              <a:t> </a:t>
            </a:r>
            <a:r>
              <a:rPr lang="en-US" sz="2000" i="1" dirty="0" err="1">
                <a:latin typeface="+mn-lt"/>
              </a:rPr>
              <a:t>hak</a:t>
            </a:r>
            <a:r>
              <a:rPr lang="en-US" sz="2000" i="1" dirty="0">
                <a:latin typeface="+mn-lt"/>
              </a:rPr>
              <a:t> </a:t>
            </a:r>
            <a:r>
              <a:rPr lang="en-US" sz="2000" i="1" dirty="0" err="1">
                <a:latin typeface="+mn-lt"/>
              </a:rPr>
              <a:t>atas</a:t>
            </a:r>
            <a:r>
              <a:rPr lang="en-US" sz="2000" i="1" dirty="0">
                <a:latin typeface="+mn-lt"/>
              </a:rPr>
              <a:t> </a:t>
            </a:r>
            <a:r>
              <a:rPr lang="en-US" sz="2000" i="1" dirty="0" err="1">
                <a:latin typeface="+mn-lt"/>
              </a:rPr>
              <a:t>sesuatu</a:t>
            </a:r>
            <a:r>
              <a:rPr lang="en-US" sz="2000" i="1" dirty="0">
                <a:latin typeface="+mn-lt"/>
              </a:rPr>
              <a:t> </a:t>
            </a:r>
            <a:r>
              <a:rPr lang="en-US" sz="2000" i="1" dirty="0" err="1">
                <a:latin typeface="+mn-lt"/>
              </a:rPr>
              <a:t>dari</a:t>
            </a:r>
            <a:r>
              <a:rPr lang="en-US" sz="2000" i="1" dirty="0">
                <a:latin typeface="+mn-lt"/>
              </a:rPr>
              <a:t> </a:t>
            </a:r>
            <a:r>
              <a:rPr lang="en-US" sz="2000" i="1" dirty="0" err="1">
                <a:latin typeface="+mn-lt"/>
              </a:rPr>
              <a:t>Pemerintah</a:t>
            </a:r>
            <a:r>
              <a:rPr lang="en-US" sz="2000" i="1" dirty="0">
                <a:latin typeface="+mn-lt"/>
              </a:rPr>
              <a:t> </a:t>
            </a:r>
            <a:r>
              <a:rPr lang="en-US" sz="2000" i="1" dirty="0" err="1">
                <a:latin typeface="+mn-lt"/>
              </a:rPr>
              <a:t>atau</a:t>
            </a:r>
            <a:r>
              <a:rPr lang="en-US" sz="2000" i="1" dirty="0">
                <a:latin typeface="+mn-lt"/>
              </a:rPr>
              <a:t> </a:t>
            </a:r>
            <a:r>
              <a:rPr lang="en-US" sz="2000" i="1" dirty="0" err="1">
                <a:latin typeface="+mn-lt"/>
              </a:rPr>
              <a:t>pihak</a:t>
            </a:r>
            <a:r>
              <a:rPr lang="en-US" sz="2000" i="1" dirty="0">
                <a:latin typeface="+mn-lt"/>
              </a:rPr>
              <a:t> lain </a:t>
            </a:r>
            <a:r>
              <a:rPr lang="en-US" sz="2000" i="1" dirty="0" err="1">
                <a:latin typeface="+mn-lt"/>
              </a:rPr>
              <a:t>kepada</a:t>
            </a:r>
            <a:r>
              <a:rPr lang="en-US" sz="2000" i="1" dirty="0">
                <a:latin typeface="+mn-lt"/>
              </a:rPr>
              <a:t> </a:t>
            </a:r>
            <a:r>
              <a:rPr lang="en-US" sz="2000" i="1" dirty="0" err="1">
                <a:latin typeface="+mn-lt"/>
              </a:rPr>
              <a:t>Pemerintah</a:t>
            </a:r>
            <a:r>
              <a:rPr lang="en-US" sz="2000" i="1" dirty="0">
                <a:latin typeface="+mn-lt"/>
              </a:rPr>
              <a:t> Daerah </a:t>
            </a:r>
            <a:r>
              <a:rPr lang="en-US" sz="2000" i="1" dirty="0" err="1">
                <a:latin typeface="+mn-lt"/>
              </a:rPr>
              <a:t>atau</a:t>
            </a:r>
            <a:r>
              <a:rPr lang="en-US" sz="2000" i="1" dirty="0">
                <a:latin typeface="+mn-lt"/>
              </a:rPr>
              <a:t> </a:t>
            </a:r>
            <a:r>
              <a:rPr lang="en-US" sz="2000" i="1" dirty="0" err="1">
                <a:latin typeface="+mn-lt"/>
              </a:rPr>
              <a:t>sebaliknya</a:t>
            </a:r>
            <a:r>
              <a:rPr lang="en-US" sz="2000" i="1" dirty="0">
                <a:latin typeface="+mn-lt"/>
              </a:rPr>
              <a:t> yang </a:t>
            </a:r>
            <a:r>
              <a:rPr lang="en-US" sz="2000" i="1" dirty="0" err="1">
                <a:latin typeface="+mn-lt"/>
              </a:rPr>
              <a:t>secara</a:t>
            </a:r>
            <a:r>
              <a:rPr lang="en-US" sz="2000" i="1" dirty="0">
                <a:latin typeface="+mn-lt"/>
              </a:rPr>
              <a:t> </a:t>
            </a:r>
            <a:r>
              <a:rPr lang="en-US" sz="2000" i="1" dirty="0" err="1">
                <a:latin typeface="+mn-lt"/>
              </a:rPr>
              <a:t>spesifik</a:t>
            </a:r>
            <a:r>
              <a:rPr lang="en-US" sz="2000" i="1" dirty="0">
                <a:latin typeface="+mn-lt"/>
              </a:rPr>
              <a:t> </a:t>
            </a:r>
            <a:r>
              <a:rPr lang="en-US" sz="2000" i="1" dirty="0" err="1">
                <a:latin typeface="+mn-lt"/>
              </a:rPr>
              <a:t>telah</a:t>
            </a:r>
            <a:r>
              <a:rPr lang="en-US" sz="2000" i="1" dirty="0">
                <a:latin typeface="+mn-lt"/>
              </a:rPr>
              <a:t> </a:t>
            </a:r>
            <a:r>
              <a:rPr lang="en-US" sz="2000" i="1" dirty="0" err="1">
                <a:latin typeface="+mn-lt"/>
              </a:rPr>
              <a:t>ditetapkan</a:t>
            </a:r>
            <a:r>
              <a:rPr lang="en-US" sz="2000" i="1" dirty="0">
                <a:latin typeface="+mn-lt"/>
              </a:rPr>
              <a:t> </a:t>
            </a:r>
            <a:r>
              <a:rPr lang="en-US" sz="2000" i="1" dirty="0" err="1">
                <a:latin typeface="+mn-lt"/>
              </a:rPr>
              <a:t>peruntukannya</a:t>
            </a:r>
            <a:r>
              <a:rPr lang="en-US" sz="2000" i="1" dirty="0">
                <a:latin typeface="+mn-lt"/>
              </a:rPr>
              <a:t> </a:t>
            </a:r>
            <a:r>
              <a:rPr lang="en-US" sz="2000" i="1" dirty="0" err="1">
                <a:latin typeface="+mn-lt"/>
              </a:rPr>
              <a:t>dan</a:t>
            </a:r>
            <a:r>
              <a:rPr lang="en-US" sz="2000" i="1" dirty="0">
                <a:latin typeface="+mn-lt"/>
              </a:rPr>
              <a:t> </a:t>
            </a:r>
            <a:r>
              <a:rPr lang="en-US" sz="2000" i="1" dirty="0" err="1">
                <a:latin typeface="+mn-lt"/>
              </a:rPr>
              <a:t>dilakukan</a:t>
            </a:r>
            <a:r>
              <a:rPr lang="en-US" sz="2000" i="1" dirty="0">
                <a:latin typeface="+mn-lt"/>
              </a:rPr>
              <a:t> </a:t>
            </a:r>
            <a:r>
              <a:rPr lang="en-US" sz="2000" i="1" dirty="0" err="1">
                <a:latin typeface="+mn-lt"/>
              </a:rPr>
              <a:t>melalui</a:t>
            </a:r>
            <a:r>
              <a:rPr lang="en-US" sz="2000" i="1" dirty="0">
                <a:latin typeface="+mn-lt"/>
              </a:rPr>
              <a:t> </a:t>
            </a:r>
            <a:r>
              <a:rPr lang="en-US" sz="2000" i="1" dirty="0" err="1">
                <a:latin typeface="+mn-lt"/>
              </a:rPr>
              <a:t>perjanjian</a:t>
            </a:r>
            <a:r>
              <a:rPr lang="en-US" sz="2000" i="1" dirty="0">
                <a:latin typeface="+mn-lt"/>
              </a:rPr>
              <a:t>”.</a:t>
            </a:r>
          </a:p>
          <a:p>
            <a:pPr marL="457200" algn="just">
              <a:spcBef>
                <a:spcPts val="1200"/>
              </a:spcBef>
              <a:defRPr/>
            </a:pPr>
            <a:r>
              <a:rPr lang="en-US" sz="2000" dirty="0" err="1">
                <a:latin typeface="+mn-lt"/>
              </a:rPr>
              <a:t>Pasal</a:t>
            </a:r>
            <a:r>
              <a:rPr lang="en-US" sz="2000" dirty="0">
                <a:latin typeface="+mn-lt"/>
              </a:rPr>
              <a:t> 74 PP No.10/2011 </a:t>
            </a:r>
            <a:r>
              <a:rPr lang="en-US" sz="2000" dirty="0" err="1">
                <a:latin typeface="+mn-lt"/>
              </a:rPr>
              <a:t>diatur</a:t>
            </a:r>
            <a:r>
              <a:rPr lang="en-US" sz="2000" dirty="0">
                <a:latin typeface="+mn-lt"/>
              </a:rPr>
              <a:t> </a:t>
            </a:r>
            <a:r>
              <a:rPr lang="en-US" sz="2000" dirty="0" err="1">
                <a:latin typeface="+mn-lt"/>
              </a:rPr>
              <a:t>bahwa</a:t>
            </a:r>
            <a:r>
              <a:rPr lang="en-US" sz="2000" dirty="0">
                <a:latin typeface="+mn-lt"/>
              </a:rPr>
              <a:t> </a:t>
            </a:r>
            <a:r>
              <a:rPr lang="en-US" sz="2000" i="1" dirty="0">
                <a:latin typeface="+mn-lt"/>
              </a:rPr>
              <a:t>“</a:t>
            </a:r>
            <a:r>
              <a:rPr lang="en-US" sz="2000" i="1" dirty="0" err="1">
                <a:latin typeface="+mn-lt"/>
              </a:rPr>
              <a:t>Setiap</a:t>
            </a:r>
            <a:r>
              <a:rPr lang="en-US" sz="2000" i="1" dirty="0">
                <a:latin typeface="+mn-lt"/>
              </a:rPr>
              <a:t> </a:t>
            </a:r>
            <a:r>
              <a:rPr lang="en-US" sz="2000" i="1" dirty="0" err="1">
                <a:latin typeface="+mn-lt"/>
              </a:rPr>
              <a:t>perjanjian</a:t>
            </a:r>
            <a:r>
              <a:rPr lang="en-US" sz="2000" i="1" dirty="0">
                <a:latin typeface="+mn-lt"/>
              </a:rPr>
              <a:t> </a:t>
            </a:r>
            <a:r>
              <a:rPr lang="en-US" sz="2000" i="1" dirty="0" err="1">
                <a:latin typeface="+mn-lt"/>
              </a:rPr>
              <a:t>pinjaman</a:t>
            </a:r>
            <a:r>
              <a:rPr lang="en-US" sz="2000" i="1" dirty="0">
                <a:latin typeface="+mn-lt"/>
              </a:rPr>
              <a:t> </a:t>
            </a:r>
            <a:r>
              <a:rPr lang="en-US" sz="2000" i="1" dirty="0" err="1">
                <a:latin typeface="+mn-lt"/>
              </a:rPr>
              <a:t>luar</a:t>
            </a:r>
            <a:r>
              <a:rPr lang="en-US" sz="2000" i="1" dirty="0">
                <a:latin typeface="+mn-lt"/>
              </a:rPr>
              <a:t> </a:t>
            </a:r>
            <a:r>
              <a:rPr lang="en-US" sz="2000" i="1" dirty="0" err="1">
                <a:latin typeface="+mn-lt"/>
              </a:rPr>
              <a:t>negeri</a:t>
            </a:r>
            <a:r>
              <a:rPr lang="en-US" sz="2000" i="1" dirty="0">
                <a:latin typeface="+mn-lt"/>
              </a:rPr>
              <a:t> </a:t>
            </a:r>
            <a:r>
              <a:rPr lang="en-US" sz="2000" i="1" dirty="0" err="1">
                <a:latin typeface="+mn-lt"/>
              </a:rPr>
              <a:t>dan</a:t>
            </a:r>
            <a:r>
              <a:rPr lang="en-US" sz="2000" i="1" dirty="0">
                <a:latin typeface="+mn-lt"/>
              </a:rPr>
              <a:t> </a:t>
            </a:r>
            <a:r>
              <a:rPr lang="en-US" sz="2000" b="1" i="1" dirty="0" err="1">
                <a:solidFill>
                  <a:schemeClr val="bg2">
                    <a:lumMod val="50000"/>
                  </a:schemeClr>
                </a:solidFill>
                <a:latin typeface="+mn-lt"/>
              </a:rPr>
              <a:t>perjanjian</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hibah</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diregistrasi</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oleh</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Kementerian</a:t>
            </a:r>
            <a:r>
              <a:rPr lang="en-US" sz="2000" b="1" i="1" dirty="0">
                <a:solidFill>
                  <a:schemeClr val="bg2">
                    <a:lumMod val="50000"/>
                  </a:schemeClr>
                </a:solidFill>
                <a:latin typeface="+mn-lt"/>
              </a:rPr>
              <a:t> </a:t>
            </a:r>
            <a:r>
              <a:rPr lang="en-US" sz="2000" b="1" i="1" dirty="0" err="1">
                <a:solidFill>
                  <a:schemeClr val="bg2">
                    <a:lumMod val="50000"/>
                  </a:schemeClr>
                </a:solidFill>
                <a:latin typeface="+mn-lt"/>
              </a:rPr>
              <a:t>Keuangan</a:t>
            </a:r>
            <a:r>
              <a:rPr lang="en-US" sz="2000" i="1" dirty="0">
                <a:latin typeface="+mn-lt"/>
              </a:rPr>
              <a:t>”.</a:t>
            </a:r>
            <a:endParaRPr lang="en-US" sz="2000" dirty="0">
              <a:latin typeface="+mn-lt"/>
            </a:endParaRPr>
          </a:p>
        </p:txBody>
      </p:sp>
    </p:spTree>
    <p:extLst>
      <p:ext uri="{BB962C8B-B14F-4D97-AF65-F5344CB8AC3E}">
        <p14:creationId xmlns:p14="http://schemas.microsoft.com/office/powerpoint/2010/main" xmlns="" val="333487187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rot="-5400000">
            <a:off x="-2520846" y="2948066"/>
            <a:ext cx="6489492" cy="990600"/>
          </a:xfrm>
          <a:solidFill>
            <a:srgbClr val="1E3C61"/>
          </a:solidFill>
          <a:ln w="88900">
            <a:solidFill>
              <a:srgbClr val="FF4E5E"/>
            </a:solidFill>
          </a:ln>
        </p:spPr>
        <p:txBody>
          <a:bodyPr>
            <a:noAutofit/>
          </a:bodyPr>
          <a:lstStyle/>
          <a:p>
            <a:pPr algn="ctr">
              <a:lnSpc>
                <a:spcPct val="150000"/>
              </a:lnSpc>
            </a:pPr>
            <a:r>
              <a:rPr lang="en-US" sz="4000" dirty="0" smtClean="0">
                <a:solidFill>
                  <a:schemeClr val="bg1"/>
                </a:solidFill>
                <a:latin typeface="League Spartan" panose="00000800000000000000" pitchFamily="50" charset="0"/>
              </a:rPr>
              <a:t>BAGIAN III</a:t>
            </a:r>
            <a:endParaRPr lang="en-US" sz="4000" dirty="0">
              <a:solidFill>
                <a:schemeClr val="bg1"/>
              </a:solidFill>
              <a:latin typeface="League Spartan" panose="00000800000000000000" pitchFamily="50" charset="0"/>
            </a:endParaRPr>
          </a:p>
        </p:txBody>
      </p:sp>
      <p:sp>
        <p:nvSpPr>
          <p:cNvPr id="4" name="Rounded Rectangle 3">
            <a:hlinkClick r:id="rId3" action="ppaction://hlinksldjump"/>
          </p:cNvPr>
          <p:cNvSpPr/>
          <p:nvPr/>
        </p:nvSpPr>
        <p:spPr>
          <a:xfrm>
            <a:off x="3276600" y="533400"/>
            <a:ext cx="3491132" cy="1219200"/>
          </a:xfrm>
          <a:prstGeom prst="roundRect">
            <a:avLst/>
          </a:prstGeom>
          <a:solidFill>
            <a:schemeClr val="accent2"/>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Arial" panose="020B0604020202020204" pitchFamily="34" charset="0"/>
                <a:cs typeface="Arial" panose="020B0604020202020204" pitchFamily="34" charset="0"/>
              </a:rPr>
              <a:t>MEKANISME PERTANGGUNGJAWABAN</a:t>
            </a:r>
            <a:endParaRPr lang="en-US" b="1" dirty="0">
              <a:latin typeface="Arial" panose="020B0604020202020204" pitchFamily="34" charset="0"/>
              <a:cs typeface="Arial" panose="020B0604020202020204" pitchFamily="34" charset="0"/>
            </a:endParaRPr>
          </a:p>
        </p:txBody>
      </p:sp>
      <p:pic>
        <p:nvPicPr>
          <p:cNvPr id="18" name="Picture 17">
            <a:hlinkClick r:id="rId4" action="ppaction://hlinksldjump"/>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
        <p:nvSpPr>
          <p:cNvPr id="23" name="Rectangle 22"/>
          <p:cNvSpPr/>
          <p:nvPr/>
        </p:nvSpPr>
        <p:spPr bwMode="auto">
          <a:xfrm>
            <a:off x="1447800" y="2097712"/>
            <a:ext cx="1752600" cy="2039084"/>
          </a:xfrm>
          <a:prstGeom prst="rect">
            <a:avLst/>
          </a:prstGeom>
          <a:solidFill>
            <a:srgbClr val="1E3C6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bg1"/>
                </a:solidFill>
                <a:effectLst/>
                <a:latin typeface="Raleway" panose="020B0503030101060003" pitchFamily="34" charset="0"/>
              </a:rPr>
              <a:t>HIBAH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bg1"/>
                </a:solidFill>
                <a:effectLst/>
                <a:latin typeface="Raleway" panose="020B0503030101060003" pitchFamily="34" charset="0"/>
              </a:rPr>
              <a:t>BARANG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bg1"/>
                </a:solidFill>
                <a:effectLst/>
                <a:latin typeface="Raleway" panose="020B0503030101060003" pitchFamily="34" charset="0"/>
              </a:rPr>
              <a:t>&amp; JASA</a:t>
            </a:r>
          </a:p>
        </p:txBody>
      </p:sp>
      <p:sp>
        <p:nvSpPr>
          <p:cNvPr id="24" name="TextBox 23"/>
          <p:cNvSpPr txBox="1"/>
          <p:nvPr/>
        </p:nvSpPr>
        <p:spPr>
          <a:xfrm>
            <a:off x="3200400" y="2074693"/>
            <a:ext cx="5715000" cy="1754326"/>
          </a:xfrm>
          <a:prstGeom prst="rect">
            <a:avLst/>
          </a:prstGeom>
          <a:noFill/>
        </p:spPr>
        <p:txBody>
          <a:bodyPr wrap="square" rtlCol="0">
            <a:spAutoFit/>
          </a:bodyPr>
          <a:lstStyle/>
          <a:p>
            <a:pPr marL="338138" indent="-338138">
              <a:buClr>
                <a:srgbClr val="C00000"/>
              </a:buClr>
              <a:buFont typeface="+mj-lt"/>
              <a:buAutoNum type="alphaLcPeriod"/>
            </a:pPr>
            <a:r>
              <a:rPr lang="en-US" dirty="0" smtClean="0">
                <a:solidFill>
                  <a:srgbClr val="C00000"/>
                </a:solidFill>
                <a:latin typeface="Tahoma" pitchFamily="34" charset="0"/>
                <a:cs typeface="Tahoma" pitchFamily="34" charset="0"/>
                <a:hlinkClick r:id="rId6" action="ppaction://hlinksldjump"/>
              </a:rPr>
              <a:t>NASKAH PERJANJIAN HIBAH</a:t>
            </a:r>
            <a:endParaRPr lang="en-US" dirty="0">
              <a:solidFill>
                <a:srgbClr val="C00000"/>
              </a:solidFill>
              <a:latin typeface="Tahoma" pitchFamily="34" charset="0"/>
              <a:cs typeface="Tahoma" pitchFamily="34" charset="0"/>
            </a:endParaRPr>
          </a:p>
          <a:p>
            <a:pPr marL="338138" indent="-338138">
              <a:buClr>
                <a:srgbClr val="C00000"/>
              </a:buClr>
              <a:buFont typeface="+mj-lt"/>
              <a:buAutoNum type="alphaLcPeriod"/>
            </a:pPr>
            <a:r>
              <a:rPr lang="en-US" dirty="0" smtClean="0">
                <a:solidFill>
                  <a:srgbClr val="C00000"/>
                </a:solidFill>
                <a:latin typeface="Tahoma" pitchFamily="34" charset="0"/>
                <a:cs typeface="Tahoma" pitchFamily="34" charset="0"/>
                <a:hlinkClick r:id="rId7" action="ppaction://hlinksldjump"/>
              </a:rPr>
              <a:t>REGISTRASI</a:t>
            </a:r>
            <a:endParaRPr lang="en-US" dirty="0">
              <a:solidFill>
                <a:srgbClr val="C00000"/>
              </a:solidFill>
              <a:latin typeface="Tahoma" pitchFamily="34" charset="0"/>
              <a:cs typeface="Tahoma" pitchFamily="34" charset="0"/>
            </a:endParaRPr>
          </a:p>
          <a:p>
            <a:pPr marL="338138" indent="-338138">
              <a:buClr>
                <a:srgbClr val="C00000"/>
              </a:buClr>
              <a:buFont typeface="+mj-lt"/>
              <a:buAutoNum type="alphaLcPeriod"/>
            </a:pPr>
            <a:r>
              <a:rPr lang="en-US" dirty="0" smtClean="0">
                <a:solidFill>
                  <a:srgbClr val="C00000"/>
                </a:solidFill>
                <a:latin typeface="Tahoma" pitchFamily="34" charset="0"/>
                <a:cs typeface="Tahoma" pitchFamily="34" charset="0"/>
                <a:hlinkClick r:id="rId8" action="ppaction://hlinksldjump"/>
              </a:rPr>
              <a:t>BERITA ACARA SERAH TERIMA (BAST)</a:t>
            </a:r>
            <a:endParaRPr lang="en-US" dirty="0">
              <a:solidFill>
                <a:srgbClr val="C00000"/>
              </a:solidFill>
              <a:latin typeface="Tahoma" pitchFamily="34" charset="0"/>
              <a:cs typeface="Tahoma" pitchFamily="34" charset="0"/>
            </a:endParaRPr>
          </a:p>
          <a:p>
            <a:pPr marL="338138" indent="-338138">
              <a:buClr>
                <a:srgbClr val="C00000"/>
              </a:buClr>
              <a:buFont typeface="+mj-lt"/>
              <a:buAutoNum type="alphaLcPeriod"/>
            </a:pPr>
            <a:r>
              <a:rPr lang="en-US" dirty="0" smtClean="0">
                <a:solidFill>
                  <a:srgbClr val="C00000"/>
                </a:solidFill>
                <a:latin typeface="Tahoma" pitchFamily="34" charset="0"/>
                <a:cs typeface="Tahoma" pitchFamily="34" charset="0"/>
                <a:hlinkClick r:id="rId9" action="ppaction://hlinksldjump"/>
              </a:rPr>
              <a:t>FUNGSI BAST</a:t>
            </a:r>
            <a:endParaRPr lang="en-US" dirty="0">
              <a:solidFill>
                <a:srgbClr val="C00000"/>
              </a:solidFill>
              <a:latin typeface="Tahoma" pitchFamily="34" charset="0"/>
              <a:cs typeface="Tahoma" pitchFamily="34" charset="0"/>
            </a:endParaRPr>
          </a:p>
          <a:p>
            <a:pPr marL="338138" indent="-338138">
              <a:buClr>
                <a:srgbClr val="C00000"/>
              </a:buClr>
              <a:buFont typeface="+mj-lt"/>
              <a:buAutoNum type="alphaLcPeriod"/>
            </a:pPr>
            <a:r>
              <a:rPr lang="en-US" dirty="0" smtClean="0">
                <a:solidFill>
                  <a:srgbClr val="C00000"/>
                </a:solidFill>
                <a:latin typeface="Tahoma" pitchFamily="34" charset="0"/>
                <a:cs typeface="Tahoma" pitchFamily="34" charset="0"/>
                <a:hlinkClick r:id="rId10" action="ppaction://hlinksldjump"/>
              </a:rPr>
              <a:t>PENGATURAN PENYUSUNAN BAST</a:t>
            </a:r>
          </a:p>
          <a:p>
            <a:pPr marL="338138" indent="-338138">
              <a:buClr>
                <a:srgbClr val="C00000"/>
              </a:buClr>
              <a:buFont typeface="+mj-lt"/>
              <a:buAutoNum type="alphaLcPeriod"/>
            </a:pPr>
            <a:r>
              <a:rPr lang="en-US" dirty="0" smtClean="0">
                <a:solidFill>
                  <a:srgbClr val="C00000"/>
                </a:solidFill>
                <a:latin typeface="Tahoma" pitchFamily="34" charset="0"/>
                <a:cs typeface="Tahoma" pitchFamily="34" charset="0"/>
                <a:hlinkClick r:id="rId11" action="ppaction://hlinksldjump"/>
              </a:rPr>
              <a:t>PENGESAHAN HIBAH</a:t>
            </a:r>
            <a:endParaRPr lang="en-US" dirty="0">
              <a:solidFill>
                <a:srgbClr val="C00000"/>
              </a:solidFill>
              <a:latin typeface="Tahoma" pitchFamily="34" charset="0"/>
              <a:cs typeface="Tahoma" pitchFamily="34" charset="0"/>
            </a:endParaRPr>
          </a:p>
        </p:txBody>
      </p:sp>
      <p:sp>
        <p:nvSpPr>
          <p:cNvPr id="25" name="Rectangle 24">
            <a:hlinkClick r:id="rId12" action="ppaction://hlinksldjump"/>
          </p:cNvPr>
          <p:cNvSpPr/>
          <p:nvPr/>
        </p:nvSpPr>
        <p:spPr bwMode="auto">
          <a:xfrm>
            <a:off x="1441938" y="4335232"/>
            <a:ext cx="1752600" cy="1151168"/>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800" dirty="0" smtClean="0">
                <a:solidFill>
                  <a:schemeClr val="bg1"/>
                </a:solidFill>
                <a:latin typeface="Raleway" panose="020B0503030101060003" pitchFamily="34" charset="0"/>
              </a:rPr>
              <a:t>HIBAH</a:t>
            </a:r>
          </a:p>
          <a:p>
            <a:pPr marL="0" marR="0" indent="0" algn="ctr" defTabSz="914400" rtl="0" eaLnBrk="1" fontAlgn="base" latinLnBrk="0" hangingPunct="1">
              <a:lnSpc>
                <a:spcPct val="100000"/>
              </a:lnSpc>
              <a:spcBef>
                <a:spcPct val="0"/>
              </a:spcBef>
              <a:spcAft>
                <a:spcPct val="0"/>
              </a:spcAft>
              <a:buClrTx/>
              <a:buSzTx/>
              <a:buFontTx/>
              <a:buNone/>
              <a:tabLst/>
            </a:pPr>
            <a:r>
              <a:rPr lang="en-US" sz="2800" dirty="0" smtClean="0">
                <a:solidFill>
                  <a:schemeClr val="bg1"/>
                </a:solidFill>
                <a:latin typeface="Raleway" panose="020B0503030101060003" pitchFamily="34" charset="0"/>
              </a:rPr>
              <a:t>UANG</a:t>
            </a:r>
            <a:endParaRPr kumimoji="0" lang="en-US" sz="2800" b="0" i="0" u="none" strike="noStrike" cap="none" normalizeH="0" baseline="0" dirty="0" smtClean="0">
              <a:ln>
                <a:noFill/>
              </a:ln>
              <a:solidFill>
                <a:schemeClr val="bg1"/>
              </a:solidFill>
              <a:effectLst/>
              <a:latin typeface="Raleway" panose="020B0503030101060003" pitchFamily="34" charset="0"/>
            </a:endParaRPr>
          </a:p>
        </p:txBody>
      </p:sp>
    </p:spTree>
    <p:extLst>
      <p:ext uri="{BB962C8B-B14F-4D97-AF65-F5344CB8AC3E}">
        <p14:creationId xmlns:p14="http://schemas.microsoft.com/office/powerpoint/2010/main" xmlns="" val="14163619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010400" cy="715963"/>
          </a:xfrm>
        </p:spPr>
        <p:txBody>
          <a:bodyPr>
            <a:noAutofit/>
          </a:bodyPr>
          <a:lstStyle/>
          <a:p>
            <a:pPr algn="l"/>
            <a:r>
              <a:rPr lang="en-US" sz="2800" b="1" dirty="0" smtClean="0">
                <a:solidFill>
                  <a:srgbClr val="1E3C61"/>
                </a:solidFill>
                <a:latin typeface="League Spartan" panose="00000800000000000000" pitchFamily="50" charset="0"/>
              </a:rPr>
              <a:t>MEKANISME PERTANGGUNGJAWABAN HIBAH BARANG &amp; JASA</a:t>
            </a:r>
            <a:endParaRPr lang="en-US" sz="2800" b="1" dirty="0">
              <a:solidFill>
                <a:srgbClr val="1E3C61"/>
              </a:solidFill>
              <a:latin typeface="League Spartan" panose="00000800000000000000" pitchFamily="50" charset="0"/>
            </a:endParaRPr>
          </a:p>
        </p:txBody>
      </p:sp>
      <p:sp>
        <p:nvSpPr>
          <p:cNvPr id="2" name="Rectangle 1"/>
          <p:cNvSpPr/>
          <p:nvPr/>
        </p:nvSpPr>
        <p:spPr bwMode="auto">
          <a:xfrm>
            <a:off x="685800" y="1173481"/>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pic>
        <p:nvPicPr>
          <p:cNvPr id="11" name="Picture 10">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graphicFrame>
        <p:nvGraphicFramePr>
          <p:cNvPr id="10" name="Diagram 9"/>
          <p:cNvGraphicFramePr/>
          <p:nvPr>
            <p:extLst>
              <p:ext uri="{D42A27DB-BD31-4B8C-83A1-F6EECF244321}">
                <p14:modId xmlns:p14="http://schemas.microsoft.com/office/powerpoint/2010/main" xmlns="" val="248832694"/>
              </p:ext>
            </p:extLst>
          </p:nvPr>
        </p:nvGraphicFramePr>
        <p:xfrm>
          <a:off x="0" y="1271736"/>
          <a:ext cx="9144000" cy="5181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5" name="Content Placeholder 2"/>
          <p:cNvSpPr txBox="1">
            <a:spLocks/>
          </p:cNvSpPr>
          <p:nvPr/>
        </p:nvSpPr>
        <p:spPr bwMode="auto">
          <a:xfrm>
            <a:off x="4800600" y="5118100"/>
            <a:ext cx="1371600" cy="685800"/>
          </a:xfrm>
          <a:prstGeom prst="rect">
            <a:avLst/>
          </a:prstGeom>
          <a:solidFill>
            <a:srgbClr val="FF4E5E"/>
          </a:solidFill>
          <a:ln>
            <a:noFill/>
            <a:headEnd/>
            <a:tailEnd/>
          </a:ln>
        </p:spPr>
        <p:style>
          <a:lnRef idx="1">
            <a:schemeClr val="accent3"/>
          </a:lnRef>
          <a:fillRef idx="2">
            <a:schemeClr val="accent3"/>
          </a:fillRef>
          <a:effectRef idx="1">
            <a:schemeClr val="accent3"/>
          </a:effectRef>
          <a:fontRef idx="minor">
            <a:schemeClr val="dk1"/>
          </a:fontRef>
        </p:style>
        <p:txBody>
          <a:bodyPr/>
          <a:lstStyle/>
          <a:p>
            <a:pPr marL="171450" indent="-171450" algn="ctr" fontAlgn="auto">
              <a:spcBef>
                <a:spcPts val="0"/>
              </a:spcBef>
              <a:spcAft>
                <a:spcPts val="0"/>
              </a:spcAft>
              <a:buFont typeface="Arial" panose="020B0604020202020204" pitchFamily="34" charset="0"/>
              <a:buChar char="•"/>
              <a:defRPr/>
            </a:pPr>
            <a:r>
              <a:rPr lang="en-US" sz="1200" dirty="0">
                <a:solidFill>
                  <a:schemeClr val="bg1"/>
                </a:solidFill>
              </a:rPr>
              <a:t>SP3HLBJS</a:t>
            </a:r>
          </a:p>
          <a:p>
            <a:pPr marL="171450" indent="-171450" algn="ctr" fontAlgn="auto">
              <a:spcBef>
                <a:spcPts val="0"/>
              </a:spcBef>
              <a:spcAft>
                <a:spcPts val="0"/>
              </a:spcAft>
              <a:buFont typeface="Arial" panose="020B0604020202020204" pitchFamily="34" charset="0"/>
              <a:buChar char="•"/>
              <a:defRPr/>
            </a:pPr>
            <a:r>
              <a:rPr lang="en-US" sz="1200" dirty="0">
                <a:solidFill>
                  <a:schemeClr val="bg1"/>
                </a:solidFill>
              </a:rPr>
              <a:t>SPTMHL</a:t>
            </a:r>
          </a:p>
          <a:p>
            <a:pPr marL="171450" indent="-171450" algn="ctr" fontAlgn="auto">
              <a:spcBef>
                <a:spcPts val="0"/>
              </a:spcBef>
              <a:spcAft>
                <a:spcPts val="0"/>
              </a:spcAft>
              <a:buFont typeface="Arial" panose="020B0604020202020204" pitchFamily="34" charset="0"/>
              <a:buChar char="•"/>
              <a:defRPr/>
            </a:pPr>
            <a:r>
              <a:rPr lang="en-US" sz="1200" dirty="0">
                <a:solidFill>
                  <a:schemeClr val="bg1"/>
                </a:solidFill>
              </a:rPr>
              <a:t>BAST</a:t>
            </a:r>
          </a:p>
        </p:txBody>
      </p:sp>
      <p:sp>
        <p:nvSpPr>
          <p:cNvPr id="16" name="Content Placeholder 2"/>
          <p:cNvSpPr txBox="1">
            <a:spLocks/>
          </p:cNvSpPr>
          <p:nvPr/>
        </p:nvSpPr>
        <p:spPr bwMode="auto">
          <a:xfrm>
            <a:off x="7086600" y="5114925"/>
            <a:ext cx="1676400" cy="762000"/>
          </a:xfrm>
          <a:prstGeom prst="rect">
            <a:avLst/>
          </a:prstGeom>
          <a:solidFill>
            <a:srgbClr val="FF4E5E"/>
          </a:solidFill>
          <a:ln>
            <a:noFill/>
            <a:headEnd/>
            <a:tailEnd/>
          </a:ln>
        </p:spPr>
        <p:style>
          <a:lnRef idx="1">
            <a:schemeClr val="accent6"/>
          </a:lnRef>
          <a:fillRef idx="2">
            <a:schemeClr val="accent6"/>
          </a:fillRef>
          <a:effectRef idx="1">
            <a:schemeClr val="accent6"/>
          </a:effectRef>
          <a:fontRef idx="minor">
            <a:schemeClr val="dk1"/>
          </a:fontRef>
        </p:style>
        <p:txBody>
          <a:bodyPr/>
          <a:lstStyle/>
          <a:p>
            <a:pPr marL="171450" indent="-171450" algn="ctr" fontAlgn="auto">
              <a:spcBef>
                <a:spcPts val="0"/>
              </a:spcBef>
              <a:spcAft>
                <a:spcPts val="0"/>
              </a:spcAft>
              <a:buFont typeface="Arial" panose="020B0604020202020204" pitchFamily="34" charset="0"/>
              <a:buChar char="•"/>
              <a:defRPr/>
            </a:pPr>
            <a:r>
              <a:rPr lang="en-US" sz="1200" dirty="0">
                <a:solidFill>
                  <a:schemeClr val="bg1"/>
                </a:solidFill>
              </a:rPr>
              <a:t>MPHLBJS</a:t>
            </a:r>
          </a:p>
          <a:p>
            <a:pPr marL="171450" indent="-171450" algn="ctr" fontAlgn="auto">
              <a:spcBef>
                <a:spcPts val="0"/>
              </a:spcBef>
              <a:spcAft>
                <a:spcPts val="0"/>
              </a:spcAft>
              <a:buFont typeface="Arial" panose="020B0604020202020204" pitchFamily="34" charset="0"/>
              <a:buChar char="•"/>
              <a:defRPr/>
            </a:pPr>
            <a:r>
              <a:rPr lang="en-US" sz="1200" dirty="0">
                <a:solidFill>
                  <a:schemeClr val="bg1"/>
                </a:solidFill>
              </a:rPr>
              <a:t>SP3HLBJS</a:t>
            </a:r>
          </a:p>
          <a:p>
            <a:pPr marL="171450" indent="-171450" algn="ctr" fontAlgn="auto">
              <a:spcBef>
                <a:spcPts val="0"/>
              </a:spcBef>
              <a:spcAft>
                <a:spcPts val="0"/>
              </a:spcAft>
              <a:buFont typeface="Arial" panose="020B0604020202020204" pitchFamily="34" charset="0"/>
              <a:buChar char="•"/>
              <a:defRPr/>
            </a:pPr>
            <a:r>
              <a:rPr lang="en-US" sz="1200" dirty="0">
                <a:solidFill>
                  <a:schemeClr val="bg1"/>
                </a:solidFill>
              </a:rPr>
              <a:t>SPTMHL</a:t>
            </a:r>
          </a:p>
          <a:p>
            <a:pPr marL="171450" indent="-171450" algn="ctr" fontAlgn="auto">
              <a:spcBef>
                <a:spcPts val="0"/>
              </a:spcBef>
              <a:spcAft>
                <a:spcPts val="0"/>
              </a:spcAft>
              <a:buFont typeface="Arial" panose="020B0604020202020204" pitchFamily="34" charset="0"/>
              <a:buChar char="•"/>
              <a:defRPr/>
            </a:pPr>
            <a:r>
              <a:rPr lang="en-US" sz="1200" dirty="0">
                <a:solidFill>
                  <a:schemeClr val="bg1"/>
                </a:solidFill>
              </a:rPr>
              <a:t>SPTJM</a:t>
            </a:r>
          </a:p>
        </p:txBody>
      </p:sp>
      <p:sp>
        <p:nvSpPr>
          <p:cNvPr id="17" name="Content Placeholder 2"/>
          <p:cNvSpPr txBox="1">
            <a:spLocks/>
          </p:cNvSpPr>
          <p:nvPr/>
        </p:nvSpPr>
        <p:spPr>
          <a:xfrm>
            <a:off x="395288" y="5106988"/>
            <a:ext cx="1828800" cy="914400"/>
          </a:xfrm>
          <a:prstGeom prst="rect">
            <a:avLst/>
          </a:prstGeom>
          <a:solidFill>
            <a:srgbClr val="FF4E5E"/>
          </a:solidFill>
        </p:spPr>
        <p:txBody>
          <a:bodyPr/>
          <a:lstStyle/>
          <a:p>
            <a:pPr marL="171450" indent="-171450" algn="ctr" fontAlgn="auto">
              <a:spcBef>
                <a:spcPts val="0"/>
              </a:spcBef>
              <a:spcAft>
                <a:spcPts val="0"/>
              </a:spcAft>
              <a:buFont typeface="Arial" panose="020B0604020202020204" pitchFamily="34" charset="0"/>
              <a:buChar char="•"/>
              <a:defRPr/>
            </a:pPr>
            <a:r>
              <a:rPr lang="en-US" sz="1200" dirty="0" err="1">
                <a:solidFill>
                  <a:schemeClr val="bg1"/>
                </a:solidFill>
                <a:latin typeface="+mn-lt"/>
              </a:rPr>
              <a:t>Naskah</a:t>
            </a:r>
            <a:r>
              <a:rPr lang="en-US" sz="1200" dirty="0">
                <a:solidFill>
                  <a:schemeClr val="bg1"/>
                </a:solidFill>
                <a:latin typeface="+mn-lt"/>
              </a:rPr>
              <a:t> </a:t>
            </a:r>
            <a:r>
              <a:rPr lang="en-US" sz="1200" dirty="0" err="1">
                <a:solidFill>
                  <a:schemeClr val="bg1"/>
                </a:solidFill>
                <a:latin typeface="+mn-lt"/>
              </a:rPr>
              <a:t>Perjanjian</a:t>
            </a:r>
            <a:r>
              <a:rPr lang="en-US" sz="1200" dirty="0">
                <a:solidFill>
                  <a:schemeClr val="bg1"/>
                </a:solidFill>
                <a:latin typeface="+mn-lt"/>
              </a:rPr>
              <a:t> </a:t>
            </a:r>
            <a:r>
              <a:rPr lang="en-US" sz="1200" dirty="0" err="1">
                <a:solidFill>
                  <a:schemeClr val="bg1"/>
                </a:solidFill>
                <a:latin typeface="+mn-lt"/>
              </a:rPr>
              <a:t>Hibah</a:t>
            </a:r>
            <a:endParaRPr lang="en-US" sz="1200" dirty="0">
              <a:solidFill>
                <a:schemeClr val="bg1"/>
              </a:solidFill>
              <a:latin typeface="+mn-lt"/>
            </a:endParaRPr>
          </a:p>
          <a:p>
            <a:pPr marL="171450" indent="-171450" algn="ctr" fontAlgn="auto">
              <a:spcBef>
                <a:spcPts val="0"/>
              </a:spcBef>
              <a:spcAft>
                <a:spcPts val="0"/>
              </a:spcAft>
              <a:buFont typeface="Arial" panose="020B0604020202020204" pitchFamily="34" charset="0"/>
              <a:buChar char="•"/>
              <a:defRPr/>
            </a:pPr>
            <a:r>
              <a:rPr lang="en-US" sz="1200" dirty="0">
                <a:solidFill>
                  <a:schemeClr val="bg1"/>
                </a:solidFill>
                <a:latin typeface="+mn-lt"/>
              </a:rPr>
              <a:t>Grant Summary/ </a:t>
            </a:r>
            <a:r>
              <a:rPr lang="en-US" sz="1200" dirty="0" err="1">
                <a:solidFill>
                  <a:schemeClr val="bg1"/>
                </a:solidFill>
                <a:latin typeface="+mn-lt"/>
              </a:rPr>
              <a:t>Ringkasan</a:t>
            </a:r>
            <a:r>
              <a:rPr lang="en-US" sz="1200" dirty="0">
                <a:solidFill>
                  <a:schemeClr val="bg1"/>
                </a:solidFill>
                <a:latin typeface="+mn-lt"/>
              </a:rPr>
              <a:t> </a:t>
            </a:r>
            <a:r>
              <a:rPr lang="en-US" sz="1200" dirty="0" err="1">
                <a:solidFill>
                  <a:schemeClr val="bg1"/>
                </a:solidFill>
                <a:latin typeface="+mn-lt"/>
              </a:rPr>
              <a:t>Hibah</a:t>
            </a:r>
            <a:endParaRPr lang="en-US" sz="1200" dirty="0">
              <a:solidFill>
                <a:schemeClr val="bg1"/>
              </a:solidFill>
              <a:latin typeface="+mn-lt"/>
            </a:endParaRPr>
          </a:p>
        </p:txBody>
      </p:sp>
      <p:sp>
        <p:nvSpPr>
          <p:cNvPr id="18" name="Rectangle 17"/>
          <p:cNvSpPr/>
          <p:nvPr/>
        </p:nvSpPr>
        <p:spPr>
          <a:xfrm>
            <a:off x="755576" y="1276290"/>
            <a:ext cx="7848872" cy="400110"/>
          </a:xfrm>
          <a:prstGeom prst="rect">
            <a:avLst/>
          </a:prstGeom>
          <a:effectLst/>
        </p:spPr>
        <p:txBody>
          <a:bodyPr wrap="square">
            <a:spAutoFit/>
          </a:bodyPr>
          <a:lstStyle/>
          <a:p>
            <a:pPr algn="ctr"/>
            <a:r>
              <a:rPr lang="en-US" sz="2000" dirty="0" err="1">
                <a:ln w="0"/>
                <a:solidFill>
                  <a:schemeClr val="tx2">
                    <a:lumMod val="75000"/>
                  </a:schemeClr>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Tahapan</a:t>
            </a:r>
            <a:r>
              <a:rPr lang="en-US" sz="2000" dirty="0">
                <a:ln w="0"/>
                <a:solidFill>
                  <a:schemeClr val="tx2">
                    <a:lumMod val="75000"/>
                  </a:schemeClr>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a:t>
            </a:r>
            <a:r>
              <a:rPr lang="en-US" sz="2000" dirty="0" err="1">
                <a:ln w="0"/>
                <a:solidFill>
                  <a:schemeClr val="tx2">
                    <a:lumMod val="75000"/>
                  </a:schemeClr>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Pengesahan</a:t>
            </a:r>
            <a:r>
              <a:rPr lang="en-US" sz="2000" dirty="0">
                <a:ln w="0"/>
                <a:solidFill>
                  <a:schemeClr val="tx2">
                    <a:lumMod val="75000"/>
                  </a:schemeClr>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a:t>
            </a:r>
            <a:r>
              <a:rPr lang="en-US" sz="2000" dirty="0" err="1">
                <a:ln w="0"/>
                <a:solidFill>
                  <a:schemeClr val="tx2">
                    <a:lumMod val="75000"/>
                  </a:schemeClr>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Hibah</a:t>
            </a:r>
            <a:r>
              <a:rPr lang="en-US" sz="2000" dirty="0">
                <a:ln w="0"/>
                <a:solidFill>
                  <a:schemeClr val="tx2">
                    <a:lumMod val="75000"/>
                  </a:schemeClr>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a:t>
            </a:r>
            <a:r>
              <a:rPr lang="en-US" sz="2000" dirty="0" err="1" smtClean="0">
                <a:ln w="0"/>
                <a:solidFill>
                  <a:schemeClr val="tx2">
                    <a:lumMod val="75000"/>
                  </a:schemeClr>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Langsung</a:t>
            </a:r>
            <a:r>
              <a:rPr lang="en-US" sz="2000" dirty="0" smtClean="0">
                <a:ln w="0"/>
                <a:solidFill>
                  <a:schemeClr val="tx2">
                    <a:lumMod val="75000"/>
                  </a:schemeClr>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a:t>
            </a:r>
            <a:r>
              <a:rPr lang="en-US" sz="2000" dirty="0" err="1">
                <a:ln w="0"/>
                <a:solidFill>
                  <a:schemeClr val="tx2">
                    <a:lumMod val="75000"/>
                  </a:schemeClr>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Barang</a:t>
            </a:r>
            <a:r>
              <a:rPr lang="en-US" sz="2000" dirty="0">
                <a:ln w="0"/>
                <a:solidFill>
                  <a:schemeClr val="tx2">
                    <a:lumMod val="75000"/>
                  </a:schemeClr>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a:t>
            </a:r>
            <a:r>
              <a:rPr lang="en-US" sz="2000" dirty="0" err="1">
                <a:ln w="0"/>
                <a:solidFill>
                  <a:schemeClr val="tx2">
                    <a:lumMod val="75000"/>
                  </a:schemeClr>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dan</a:t>
            </a:r>
            <a:r>
              <a:rPr lang="en-US" sz="2000" dirty="0">
                <a:ln w="0"/>
                <a:solidFill>
                  <a:schemeClr val="tx2">
                    <a:lumMod val="75000"/>
                  </a:schemeClr>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a:t>
            </a:r>
            <a:r>
              <a:rPr lang="en-US" sz="2000" dirty="0" err="1">
                <a:ln w="0"/>
                <a:solidFill>
                  <a:schemeClr val="tx2">
                    <a:lumMod val="75000"/>
                  </a:schemeClr>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Jasa</a:t>
            </a:r>
            <a:endParaRPr lang="en-US" sz="2000" dirty="0">
              <a:ln w="0"/>
              <a:solidFill>
                <a:schemeClr val="tx2">
                  <a:lumMod val="75000"/>
                </a:schemeClr>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769173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315200" cy="715963"/>
          </a:xfrm>
        </p:spPr>
        <p:txBody>
          <a:bodyPr>
            <a:noAutofit/>
          </a:bodyPr>
          <a:lstStyle/>
          <a:p>
            <a:pPr algn="l"/>
            <a:r>
              <a:rPr lang="en-US" sz="2800" b="1" dirty="0" smtClean="0">
                <a:solidFill>
                  <a:srgbClr val="1E3C61"/>
                </a:solidFill>
                <a:latin typeface="League Spartan" panose="00000800000000000000" pitchFamily="50" charset="0"/>
              </a:rPr>
              <a:t>PENDEKATAN TAHAPAN PENGESAHAN HIBAH LANGSUNG BARANG/JASA</a:t>
            </a:r>
            <a:endParaRPr lang="en-US" sz="2800" b="1" dirty="0">
              <a:solidFill>
                <a:srgbClr val="1E3C61"/>
              </a:solidFill>
              <a:latin typeface="League Spartan" panose="00000800000000000000" pitchFamily="50" charset="0"/>
            </a:endParaRPr>
          </a:p>
        </p:txBody>
      </p:sp>
      <p:sp>
        <p:nvSpPr>
          <p:cNvPr id="2" name="Rectangle 1"/>
          <p:cNvSpPr/>
          <p:nvPr/>
        </p:nvSpPr>
        <p:spPr bwMode="auto">
          <a:xfrm>
            <a:off x="685800" y="1249681"/>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2" name="Rectangle 11"/>
          <p:cNvSpPr/>
          <p:nvPr/>
        </p:nvSpPr>
        <p:spPr bwMode="auto">
          <a:xfrm>
            <a:off x="1066800" y="2097712"/>
            <a:ext cx="2133600" cy="1608197"/>
          </a:xfrm>
          <a:prstGeom prst="rect">
            <a:avLst/>
          </a:prstGeom>
          <a:solidFill>
            <a:srgbClr val="1E3C6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solidFill>
                <a:effectLst/>
                <a:latin typeface="Raleway" panose="020B0503030101060003" pitchFamily="34" charset="0"/>
              </a:rPr>
              <a:t>PENDEKATAN</a:t>
            </a:r>
          </a:p>
          <a:p>
            <a:pPr marL="0" marR="0" indent="0" algn="ctr" defTabSz="914400" rtl="0" eaLnBrk="1" fontAlgn="base" latinLnBrk="0" hangingPunct="1">
              <a:lnSpc>
                <a:spcPct val="100000"/>
              </a:lnSpc>
              <a:spcBef>
                <a:spcPct val="0"/>
              </a:spcBef>
              <a:spcAft>
                <a:spcPct val="0"/>
              </a:spcAft>
              <a:buClrTx/>
              <a:buSzTx/>
              <a:buFontTx/>
              <a:buNone/>
              <a:tabLst/>
            </a:pPr>
            <a:r>
              <a:rPr lang="en-US" sz="2400" b="1" dirty="0">
                <a:solidFill>
                  <a:schemeClr val="bg1"/>
                </a:solidFill>
                <a:latin typeface="Raleway" panose="020B0503030101060003" pitchFamily="34" charset="0"/>
              </a:rPr>
              <a:t>I</a:t>
            </a:r>
            <a:endParaRPr kumimoji="0" lang="en-US" sz="2400" b="1" i="0" u="none" strike="noStrike" cap="none" normalizeH="0" baseline="0" dirty="0" smtClean="0">
              <a:ln>
                <a:noFill/>
              </a:ln>
              <a:solidFill>
                <a:schemeClr val="bg1"/>
              </a:solidFill>
              <a:effectLst/>
              <a:latin typeface="Raleway" panose="020B0503030101060003" pitchFamily="34" charset="0"/>
            </a:endParaRPr>
          </a:p>
        </p:txBody>
      </p:sp>
      <p:sp>
        <p:nvSpPr>
          <p:cNvPr id="13" name="TextBox 12"/>
          <p:cNvSpPr txBox="1"/>
          <p:nvPr/>
        </p:nvSpPr>
        <p:spPr>
          <a:xfrm>
            <a:off x="3200400" y="2074693"/>
            <a:ext cx="5715000" cy="1631216"/>
          </a:xfrm>
          <a:prstGeom prst="rect">
            <a:avLst/>
          </a:prstGeom>
          <a:noFill/>
        </p:spPr>
        <p:txBody>
          <a:bodyPr wrap="square" rtlCol="0">
            <a:spAutoFit/>
          </a:bodyPr>
          <a:lstStyle/>
          <a:p>
            <a:pPr marL="514350" indent="-288925">
              <a:buFont typeface="+mj-lt"/>
              <a:buAutoNum type="arabicParenR"/>
              <a:defRPr/>
            </a:pPr>
            <a:r>
              <a:rPr lang="en-US" sz="2000" dirty="0" err="1">
                <a:latin typeface="Arial" panose="020B0604020202020204" pitchFamily="34" charset="0"/>
                <a:cs typeface="Arial" panose="020B0604020202020204" pitchFamily="34" charset="0"/>
              </a:rPr>
              <a:t>Naskah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Perjanjian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Hibah</a:t>
            </a:r>
            <a:r>
              <a:rPr lang="en-US" sz="2000" dirty="0">
                <a:latin typeface="Arial" panose="020B0604020202020204" pitchFamily="34" charset="0"/>
                <a:cs typeface="Arial" panose="020B0604020202020204" pitchFamily="34" charset="0"/>
              </a:rPr>
              <a:t> (NPH);</a:t>
            </a:r>
          </a:p>
          <a:p>
            <a:pPr marL="514350" indent="-288925">
              <a:buFont typeface="+mj-lt"/>
              <a:buAutoNum type="arabicParenR"/>
              <a:defRPr/>
            </a:pPr>
            <a:r>
              <a:rPr lang="en-US" sz="2000" dirty="0">
                <a:latin typeface="Arial" panose="020B0604020202020204" pitchFamily="34" charset="0"/>
                <a:cs typeface="Arial" panose="020B0604020202020204" pitchFamily="34" charset="0"/>
              </a:rPr>
              <a:t>Register;</a:t>
            </a:r>
          </a:p>
          <a:p>
            <a:pPr marL="514350" indent="-288925">
              <a:buFont typeface="+mj-lt"/>
              <a:buAutoNum type="arabicParenR"/>
              <a:defRPr/>
            </a:pPr>
            <a:r>
              <a:rPr lang="en-US" sz="2000" dirty="0">
                <a:latin typeface="Arial" panose="020B0604020202020204" pitchFamily="34" charset="0"/>
                <a:cs typeface="Arial" panose="020B0604020202020204" pitchFamily="34" charset="0"/>
              </a:rPr>
              <a:t>BAST;</a:t>
            </a:r>
          </a:p>
          <a:p>
            <a:pPr marL="514350" indent="-288925">
              <a:buFont typeface="+mj-lt"/>
              <a:buAutoNum type="arabicParenR"/>
              <a:defRPr/>
            </a:pPr>
            <a:r>
              <a:rPr lang="en-US" sz="2000" dirty="0">
                <a:latin typeface="Arial" panose="020B0604020202020204" pitchFamily="34" charset="0"/>
                <a:cs typeface="Arial" panose="020B0604020202020204" pitchFamily="34" charset="0"/>
              </a:rPr>
              <a:t>SP3HLBJS</a:t>
            </a:r>
          </a:p>
          <a:p>
            <a:pPr marL="514350" indent="-288925">
              <a:buFont typeface="+mj-lt"/>
              <a:buAutoNum type="arabicParenR"/>
              <a:defRPr/>
            </a:pPr>
            <a:r>
              <a:rPr lang="en-US" sz="2000" dirty="0">
                <a:latin typeface="Arial" panose="020B0604020202020204" pitchFamily="34" charset="0"/>
                <a:cs typeface="Arial" panose="020B0604020202020204" pitchFamily="34" charset="0"/>
              </a:rPr>
              <a:t>MPHLBJS</a:t>
            </a:r>
          </a:p>
        </p:txBody>
      </p:sp>
      <p:sp>
        <p:nvSpPr>
          <p:cNvPr id="14" name="Rectangle 13"/>
          <p:cNvSpPr/>
          <p:nvPr/>
        </p:nvSpPr>
        <p:spPr bwMode="auto">
          <a:xfrm>
            <a:off x="1066800" y="3886199"/>
            <a:ext cx="2127738" cy="132343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dirty="0" smtClean="0">
                <a:solidFill>
                  <a:schemeClr val="bg1"/>
                </a:solidFill>
                <a:latin typeface="Raleway" panose="020B0503030101060003" pitchFamily="34" charset="0"/>
              </a:rPr>
              <a:t>PENDEKATAN</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solidFill>
                <a:effectLst/>
                <a:latin typeface="Raleway" panose="020B0503030101060003" pitchFamily="34" charset="0"/>
              </a:rPr>
              <a:t>II</a:t>
            </a:r>
          </a:p>
        </p:txBody>
      </p:sp>
      <p:sp>
        <p:nvSpPr>
          <p:cNvPr id="19" name="TextBox 18"/>
          <p:cNvSpPr txBox="1"/>
          <p:nvPr/>
        </p:nvSpPr>
        <p:spPr>
          <a:xfrm>
            <a:off x="3175781" y="3886200"/>
            <a:ext cx="5715000" cy="1323439"/>
          </a:xfrm>
          <a:prstGeom prst="rect">
            <a:avLst/>
          </a:prstGeom>
          <a:noFill/>
        </p:spPr>
        <p:txBody>
          <a:bodyPr wrap="square" rtlCol="0">
            <a:spAutoFit/>
          </a:bodyPr>
          <a:lstStyle/>
          <a:p>
            <a:pPr marL="514350" indent="-288925">
              <a:buFont typeface="+mj-lt"/>
              <a:buAutoNum type="arabicParenR"/>
              <a:defRPr/>
            </a:pPr>
            <a:r>
              <a:rPr lang="en-US" sz="2000" dirty="0">
                <a:latin typeface="Arial" panose="020B0604020202020204" pitchFamily="34" charset="0"/>
                <a:cs typeface="Arial" panose="020B0604020202020204" pitchFamily="34" charset="0"/>
              </a:rPr>
              <a:t>BAST</a:t>
            </a:r>
          </a:p>
          <a:p>
            <a:pPr marL="514350" indent="-288925">
              <a:buFont typeface="+mj-lt"/>
              <a:buAutoNum type="arabicParenR"/>
              <a:defRPr/>
            </a:pPr>
            <a:r>
              <a:rPr lang="en-US" sz="2000" dirty="0">
                <a:latin typeface="Arial" panose="020B0604020202020204" pitchFamily="34" charset="0"/>
                <a:cs typeface="Arial" panose="020B0604020202020204" pitchFamily="34" charset="0"/>
              </a:rPr>
              <a:t>Register;</a:t>
            </a:r>
          </a:p>
          <a:p>
            <a:pPr marL="514350" indent="-288925">
              <a:buFont typeface="+mj-lt"/>
              <a:buAutoNum type="arabicParenR"/>
              <a:defRPr/>
            </a:pPr>
            <a:r>
              <a:rPr lang="en-US" sz="2000" dirty="0">
                <a:latin typeface="Arial" panose="020B0604020202020204" pitchFamily="34" charset="0"/>
                <a:cs typeface="Arial" panose="020B0604020202020204" pitchFamily="34" charset="0"/>
              </a:rPr>
              <a:t>SP3HLBJS</a:t>
            </a:r>
          </a:p>
          <a:p>
            <a:pPr marL="514350" indent="-288925">
              <a:buFont typeface="+mj-lt"/>
              <a:buAutoNum type="arabicParenR"/>
              <a:defRPr/>
            </a:pPr>
            <a:r>
              <a:rPr lang="en-US" sz="2000" dirty="0">
                <a:latin typeface="Arial" panose="020B0604020202020204" pitchFamily="34" charset="0"/>
                <a:cs typeface="Arial" panose="020B0604020202020204" pitchFamily="34" charset="0"/>
              </a:rPr>
              <a:t>MPHLBJS</a:t>
            </a:r>
          </a:p>
        </p:txBody>
      </p:sp>
      <p:pic>
        <p:nvPicPr>
          <p:cNvPr id="9" name="Picture 8">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2657915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200" b="1" dirty="0" smtClean="0">
                <a:solidFill>
                  <a:srgbClr val="1E3C61"/>
                </a:solidFill>
                <a:latin typeface="League Spartan" panose="00000800000000000000" pitchFamily="50" charset="0"/>
              </a:rPr>
              <a:t>NASKAH </a:t>
            </a:r>
            <a:r>
              <a:rPr lang="en-US" sz="3200" b="1" dirty="0" smtClean="0">
                <a:solidFill>
                  <a:schemeClr val="tx2">
                    <a:lumMod val="75000"/>
                  </a:schemeClr>
                </a:solidFill>
                <a:latin typeface="League Spartan" panose="00000800000000000000" pitchFamily="50" charset="0"/>
              </a:rPr>
              <a:t>PERJANJIAN</a:t>
            </a:r>
            <a:r>
              <a:rPr lang="en-US" sz="3200" b="1" dirty="0" smtClean="0">
                <a:solidFill>
                  <a:srgbClr val="1E3C61"/>
                </a:solidFill>
                <a:latin typeface="League Spartan" panose="00000800000000000000" pitchFamily="50" charset="0"/>
              </a:rPr>
              <a:t> HIBAH (I)</a:t>
            </a:r>
            <a:endParaRPr lang="en-US" sz="32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3" name="TextBox 12"/>
          <p:cNvSpPr txBox="1"/>
          <p:nvPr/>
        </p:nvSpPr>
        <p:spPr>
          <a:xfrm>
            <a:off x="649458" y="1234619"/>
            <a:ext cx="7884942" cy="5016758"/>
          </a:xfrm>
          <a:prstGeom prst="rect">
            <a:avLst/>
          </a:prstGeom>
          <a:noFill/>
        </p:spPr>
        <p:txBody>
          <a:bodyPr wrap="square" rtlCol="0">
            <a:spAutoFit/>
          </a:bodyPr>
          <a:lstStyle/>
          <a:p>
            <a:pPr marL="342900" indent="-342900">
              <a:buFont typeface="Arial" panose="020B0604020202020204" pitchFamily="34" charset="0"/>
              <a:buChar char="•"/>
              <a:defRPr/>
            </a:pPr>
            <a:r>
              <a:rPr lang="en-US" sz="2000" b="1" dirty="0" err="1">
                <a:solidFill>
                  <a:srgbClr val="FF4E5E"/>
                </a:solidFill>
                <a:latin typeface="Arial" panose="020B0604020202020204" pitchFamily="34" charset="0"/>
                <a:cs typeface="Arial" panose="020B0604020202020204" pitchFamily="34" charset="0"/>
              </a:rPr>
              <a:t>Naskah</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Perjanjian</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ditandatangani</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Menteri</a:t>
            </a:r>
            <a:r>
              <a:rPr lang="en-US" sz="2000" b="1" dirty="0">
                <a:solidFill>
                  <a:srgbClr val="FF4E5E"/>
                </a:solidFill>
                <a:latin typeface="Arial" panose="020B0604020202020204" pitchFamily="34" charset="0"/>
                <a:cs typeface="Arial" panose="020B0604020202020204" pitchFamily="34" charset="0"/>
              </a:rPr>
              <a:t>/</a:t>
            </a:r>
            <a:r>
              <a:rPr lang="en-US" sz="2000" b="1" dirty="0" err="1">
                <a:solidFill>
                  <a:srgbClr val="FF4E5E"/>
                </a:solidFill>
                <a:latin typeface="Arial" panose="020B0604020202020204" pitchFamily="34" charset="0"/>
                <a:cs typeface="Arial" panose="020B0604020202020204" pitchFamily="34" charset="0"/>
              </a:rPr>
              <a:t>Pimpinan</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Lembaga</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atau</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Pejabat</a:t>
            </a:r>
            <a:r>
              <a:rPr lang="en-US" sz="2000" b="1" dirty="0">
                <a:solidFill>
                  <a:srgbClr val="FF4E5E"/>
                </a:solidFill>
                <a:latin typeface="Arial" panose="020B0604020202020204" pitchFamily="34" charset="0"/>
                <a:cs typeface="Arial" panose="020B0604020202020204" pitchFamily="34" charset="0"/>
              </a:rPr>
              <a:t> yang </a:t>
            </a:r>
            <a:r>
              <a:rPr lang="en-US" sz="2000" b="1" dirty="0" err="1">
                <a:solidFill>
                  <a:srgbClr val="FF4E5E"/>
                </a:solidFill>
                <a:latin typeface="Arial" panose="020B0604020202020204" pitchFamily="34" charset="0"/>
                <a:cs typeface="Arial" panose="020B0604020202020204" pitchFamily="34" charset="0"/>
              </a:rPr>
              <a:t>dikuasakan</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dengan</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demikian</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dalam</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hal</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Perjanjian</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hibah</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ditandatangani</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Satker</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perlu</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surat</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delegasi</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dari</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Menteri</a:t>
            </a:r>
            <a:r>
              <a:rPr lang="en-US" sz="2000" dirty="0">
                <a:solidFill>
                  <a:schemeClr val="tx2">
                    <a:lumMod val="50000"/>
                  </a:schemeClr>
                </a:solidFill>
                <a:latin typeface="Arial" panose="020B0604020202020204" pitchFamily="34" charset="0"/>
                <a:cs typeface="Arial" panose="020B0604020202020204" pitchFamily="34" charset="0"/>
              </a:rPr>
              <a:t> / </a:t>
            </a:r>
            <a:r>
              <a:rPr lang="en-US" sz="2000" dirty="0" err="1">
                <a:solidFill>
                  <a:schemeClr val="tx2">
                    <a:lumMod val="50000"/>
                  </a:schemeClr>
                </a:solidFill>
                <a:latin typeface="Arial" panose="020B0604020202020204" pitchFamily="34" charset="0"/>
                <a:cs typeface="Arial" panose="020B0604020202020204" pitchFamily="34" charset="0"/>
              </a:rPr>
              <a:t>Pimpinan</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Lembaga</a:t>
            </a:r>
            <a:r>
              <a:rPr lang="en-US" sz="2000" dirty="0">
                <a:solidFill>
                  <a:schemeClr val="tx2">
                    <a:lumMod val="50000"/>
                  </a:schemeClr>
                </a:solidFill>
                <a:latin typeface="Arial" panose="020B0604020202020204" pitchFamily="34" charset="0"/>
                <a:cs typeface="Arial" panose="020B0604020202020204" pitchFamily="34" charset="0"/>
              </a:rPr>
              <a:t>.(PP 10 </a:t>
            </a:r>
            <a:r>
              <a:rPr lang="en-US" sz="2000" dirty="0" err="1">
                <a:solidFill>
                  <a:schemeClr val="tx2">
                    <a:lumMod val="50000"/>
                  </a:schemeClr>
                </a:solidFill>
                <a:latin typeface="Arial" panose="020B0604020202020204" pitchFamily="34" charset="0"/>
                <a:cs typeface="Arial" panose="020B0604020202020204" pitchFamily="34" charset="0"/>
              </a:rPr>
              <a:t>Tahun</a:t>
            </a:r>
            <a:r>
              <a:rPr lang="en-US" sz="2000" dirty="0">
                <a:solidFill>
                  <a:schemeClr val="tx2">
                    <a:lumMod val="50000"/>
                  </a:schemeClr>
                </a:solidFill>
                <a:latin typeface="Arial" panose="020B0604020202020204" pitchFamily="34" charset="0"/>
                <a:cs typeface="Arial" panose="020B0604020202020204" pitchFamily="34" charset="0"/>
              </a:rPr>
              <a:t> 2011 </a:t>
            </a:r>
            <a:r>
              <a:rPr lang="en-US" sz="2000" dirty="0" err="1">
                <a:solidFill>
                  <a:schemeClr val="tx2">
                    <a:lumMod val="50000"/>
                  </a:schemeClr>
                </a:solidFill>
                <a:latin typeface="Arial" panose="020B0604020202020204" pitchFamily="34" charset="0"/>
                <a:cs typeface="Arial" panose="020B0604020202020204" pitchFamily="34" charset="0"/>
              </a:rPr>
              <a:t>pasal</a:t>
            </a:r>
            <a:r>
              <a:rPr lang="en-US" sz="2000" dirty="0">
                <a:solidFill>
                  <a:schemeClr val="tx2">
                    <a:lumMod val="50000"/>
                  </a:schemeClr>
                </a:solidFill>
                <a:latin typeface="Arial" panose="020B0604020202020204" pitchFamily="34" charset="0"/>
                <a:cs typeface="Arial" panose="020B0604020202020204" pitchFamily="34" charset="0"/>
              </a:rPr>
              <a:t> 63) </a:t>
            </a:r>
          </a:p>
          <a:p>
            <a:pPr marL="342900" indent="-342900">
              <a:buFont typeface="Arial" panose="020B0604020202020204" pitchFamily="34" charset="0"/>
              <a:buChar char="•"/>
              <a:defRPr/>
            </a:pPr>
            <a:r>
              <a:rPr lang="en-US" sz="2000" b="1" dirty="0" err="1">
                <a:solidFill>
                  <a:srgbClr val="FF4E5E"/>
                </a:solidFill>
                <a:latin typeface="Arial" panose="020B0604020202020204" pitchFamily="34" charset="0"/>
                <a:cs typeface="Arial" panose="020B0604020202020204" pitchFamily="34" charset="0"/>
              </a:rPr>
              <a:t>Perjanjian</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Hibah</a:t>
            </a:r>
            <a:r>
              <a:rPr lang="en-US" sz="2000" b="1" dirty="0">
                <a:solidFill>
                  <a:srgbClr val="FF4E5E"/>
                </a:solidFill>
                <a:latin typeface="Arial" panose="020B0604020202020204" pitchFamily="34" charset="0"/>
                <a:cs typeface="Arial" panose="020B0604020202020204" pitchFamily="34" charset="0"/>
              </a:rPr>
              <a:t> paling </a:t>
            </a:r>
            <a:r>
              <a:rPr lang="en-US" sz="2000" b="1" dirty="0" err="1">
                <a:solidFill>
                  <a:srgbClr val="FF4E5E"/>
                </a:solidFill>
                <a:latin typeface="Arial" panose="020B0604020202020204" pitchFamily="34" charset="0"/>
                <a:cs typeface="Arial" panose="020B0604020202020204" pitchFamily="34" charset="0"/>
              </a:rPr>
              <a:t>sedikit</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memuat</a:t>
            </a:r>
            <a:endParaRPr lang="en-US" sz="2000" b="1" dirty="0">
              <a:solidFill>
                <a:srgbClr val="FF4E5E"/>
              </a:solidFill>
              <a:latin typeface="Arial" panose="020B0604020202020204" pitchFamily="34" charset="0"/>
              <a:cs typeface="Arial" panose="020B0604020202020204" pitchFamily="34" charset="0"/>
            </a:endParaRPr>
          </a:p>
          <a:p>
            <a:pPr marL="1257300" algn="just">
              <a:buFont typeface="Wingdings" pitchFamily="2" charset="2"/>
              <a:buChar char="Ø"/>
              <a:defRPr/>
            </a:pPr>
            <a:r>
              <a:rPr lang="en-US" sz="2000" dirty="0" err="1">
                <a:solidFill>
                  <a:schemeClr val="tx2">
                    <a:lumMod val="50000"/>
                  </a:schemeClr>
                </a:solidFill>
                <a:latin typeface="Arial" panose="020B0604020202020204" pitchFamily="34" charset="0"/>
                <a:cs typeface="Arial" panose="020B0604020202020204" pitchFamily="34" charset="0"/>
              </a:rPr>
              <a:t>Jumlah</a:t>
            </a:r>
            <a:endParaRPr lang="en-US" sz="2000" dirty="0">
              <a:solidFill>
                <a:schemeClr val="tx2">
                  <a:lumMod val="50000"/>
                </a:schemeClr>
              </a:solidFill>
              <a:latin typeface="Arial" panose="020B0604020202020204" pitchFamily="34" charset="0"/>
              <a:cs typeface="Arial" panose="020B0604020202020204" pitchFamily="34" charset="0"/>
            </a:endParaRPr>
          </a:p>
          <a:p>
            <a:pPr marL="1257300" algn="just">
              <a:buFont typeface="Wingdings" pitchFamily="2" charset="2"/>
              <a:buChar char="Ø"/>
              <a:defRPr/>
            </a:pPr>
            <a:r>
              <a:rPr lang="en-US" sz="2000" dirty="0" err="1">
                <a:solidFill>
                  <a:schemeClr val="tx2">
                    <a:lumMod val="50000"/>
                  </a:schemeClr>
                </a:solidFill>
                <a:latin typeface="Arial" panose="020B0604020202020204" pitchFamily="34" charset="0"/>
                <a:cs typeface="Arial" panose="020B0604020202020204" pitchFamily="34" charset="0"/>
              </a:rPr>
              <a:t>Peruntukan</a:t>
            </a:r>
            <a:r>
              <a:rPr lang="en-US" sz="2000" dirty="0">
                <a:solidFill>
                  <a:schemeClr val="tx2">
                    <a:lumMod val="50000"/>
                  </a:schemeClr>
                </a:solidFill>
                <a:latin typeface="Arial" panose="020B0604020202020204" pitchFamily="34" charset="0"/>
                <a:cs typeface="Arial" panose="020B0604020202020204" pitchFamily="34" charset="0"/>
              </a:rPr>
              <a:t> </a:t>
            </a:r>
          </a:p>
          <a:p>
            <a:pPr marL="1257300" algn="just">
              <a:buFont typeface="Wingdings" pitchFamily="2" charset="2"/>
              <a:buChar char="Ø"/>
              <a:defRPr/>
            </a:pPr>
            <a:r>
              <a:rPr lang="en-US" sz="2000" dirty="0" err="1">
                <a:solidFill>
                  <a:schemeClr val="tx2">
                    <a:lumMod val="50000"/>
                  </a:schemeClr>
                </a:solidFill>
                <a:latin typeface="Arial" panose="020B0604020202020204" pitchFamily="34" charset="0"/>
                <a:cs typeface="Arial" panose="020B0604020202020204" pitchFamily="34" charset="0"/>
              </a:rPr>
              <a:t>Ketentuan</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dan</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Persyaratan</a:t>
            </a:r>
            <a:endParaRPr lang="en-US" sz="2000" dirty="0">
              <a:solidFill>
                <a:schemeClr val="tx2">
                  <a:lumMod val="50000"/>
                </a:schemeClr>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defRPr/>
            </a:pPr>
            <a:r>
              <a:rPr lang="en-US" sz="2000" b="1" dirty="0" err="1">
                <a:solidFill>
                  <a:srgbClr val="FF4E5E"/>
                </a:solidFill>
                <a:latin typeface="Arial" panose="020B0604020202020204" pitchFamily="34" charset="0"/>
                <a:cs typeface="Arial" panose="020B0604020202020204" pitchFamily="34" charset="0"/>
              </a:rPr>
              <a:t>Bentuk-bentuk</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Naskah</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perjanjian</a:t>
            </a:r>
            <a:r>
              <a:rPr lang="en-US" sz="2000" b="1" dirty="0">
                <a:solidFill>
                  <a:srgbClr val="FF4E5E"/>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atau</a:t>
            </a:r>
            <a:r>
              <a:rPr lang="en-US" sz="2000" dirty="0">
                <a:solidFill>
                  <a:schemeClr val="tx2">
                    <a:lumMod val="50000"/>
                  </a:schemeClr>
                </a:solidFill>
                <a:latin typeface="Arial" panose="020B0604020202020204" pitchFamily="34" charset="0"/>
                <a:cs typeface="Arial" panose="020B0604020202020204" pitchFamily="34" charset="0"/>
              </a:rPr>
              <a:t> yang </a:t>
            </a:r>
            <a:r>
              <a:rPr lang="en-US" sz="2000" dirty="0" err="1">
                <a:solidFill>
                  <a:schemeClr val="tx2">
                    <a:lumMod val="50000"/>
                  </a:schemeClr>
                </a:solidFill>
                <a:latin typeface="Arial" panose="020B0604020202020204" pitchFamily="34" charset="0"/>
                <a:cs typeface="Arial" panose="020B0604020202020204" pitchFamily="34" charset="0"/>
              </a:rPr>
              <a:t>dipersamakan</a:t>
            </a:r>
            <a:endParaRPr lang="en-US" sz="2000" dirty="0">
              <a:solidFill>
                <a:schemeClr val="tx2">
                  <a:lumMod val="50000"/>
                </a:schemeClr>
              </a:solidFill>
              <a:latin typeface="Arial" panose="020B0604020202020204" pitchFamily="34" charset="0"/>
              <a:cs typeface="Arial" panose="020B0604020202020204" pitchFamily="34" charset="0"/>
            </a:endParaRPr>
          </a:p>
          <a:p>
            <a:pPr marL="1195388">
              <a:buFont typeface="Wingdings" pitchFamily="2" charset="2"/>
              <a:buChar char="Ø"/>
              <a:defRPr/>
            </a:pPr>
            <a:r>
              <a:rPr lang="en-US" sz="2000" dirty="0" err="1">
                <a:solidFill>
                  <a:schemeClr val="tx2">
                    <a:lumMod val="50000"/>
                  </a:schemeClr>
                </a:solidFill>
                <a:latin typeface="Arial" panose="020B0604020202020204" pitchFamily="34" charset="0"/>
                <a:cs typeface="Arial" panose="020B0604020202020204" pitchFamily="34" charset="0"/>
              </a:rPr>
              <a:t>Naskah</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Perjanjian</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Hibah</a:t>
            </a:r>
            <a:r>
              <a:rPr lang="en-US" sz="2000" dirty="0">
                <a:solidFill>
                  <a:schemeClr val="tx2">
                    <a:lumMod val="50000"/>
                  </a:schemeClr>
                </a:solidFill>
                <a:latin typeface="Arial" panose="020B0604020202020204" pitchFamily="34" charset="0"/>
                <a:cs typeface="Arial" panose="020B0604020202020204" pitchFamily="34" charset="0"/>
              </a:rPr>
              <a:t> (NPH)</a:t>
            </a:r>
          </a:p>
          <a:p>
            <a:pPr marL="1195388">
              <a:buFont typeface="Wingdings" pitchFamily="2" charset="2"/>
              <a:buChar char="Ø"/>
              <a:defRPr/>
            </a:pPr>
            <a:r>
              <a:rPr lang="en-US" sz="2000" dirty="0">
                <a:solidFill>
                  <a:schemeClr val="tx2">
                    <a:lumMod val="50000"/>
                  </a:schemeClr>
                </a:solidFill>
                <a:latin typeface="Arial" panose="020B0604020202020204" pitchFamily="34" charset="0"/>
                <a:cs typeface="Arial" panose="020B0604020202020204" pitchFamily="34" charset="0"/>
              </a:rPr>
              <a:t>Memorandum of Understanding</a:t>
            </a:r>
          </a:p>
          <a:p>
            <a:pPr marL="1195388">
              <a:buFont typeface="Wingdings" pitchFamily="2" charset="2"/>
              <a:buChar char="Ø"/>
              <a:defRPr/>
            </a:pPr>
            <a:r>
              <a:rPr lang="en-US" sz="2000" dirty="0">
                <a:solidFill>
                  <a:schemeClr val="tx2">
                    <a:lumMod val="50000"/>
                  </a:schemeClr>
                </a:solidFill>
                <a:latin typeface="Arial" panose="020B0604020202020204" pitchFamily="34" charset="0"/>
                <a:cs typeface="Arial" panose="020B0604020202020204" pitchFamily="34" charset="0"/>
              </a:rPr>
              <a:t>Record  of Discussions (</a:t>
            </a:r>
            <a:r>
              <a:rPr lang="en-US" sz="2000" dirty="0" err="1">
                <a:solidFill>
                  <a:schemeClr val="tx2">
                    <a:lumMod val="50000"/>
                  </a:schemeClr>
                </a:solidFill>
                <a:latin typeface="Arial" panose="020B0604020202020204" pitchFamily="34" charset="0"/>
                <a:cs typeface="Arial" panose="020B0604020202020204" pitchFamily="34" charset="0"/>
              </a:rPr>
              <a:t>RoD</a:t>
            </a:r>
            <a:r>
              <a:rPr lang="en-US" sz="2000" dirty="0">
                <a:solidFill>
                  <a:schemeClr val="tx2">
                    <a:lumMod val="50000"/>
                  </a:schemeClr>
                </a:solidFill>
                <a:latin typeface="Arial" panose="020B0604020202020204" pitchFamily="34" charset="0"/>
                <a:cs typeface="Arial" panose="020B0604020202020204" pitchFamily="34" charset="0"/>
              </a:rPr>
              <a:t>)</a:t>
            </a:r>
          </a:p>
          <a:p>
            <a:pPr marL="1195388">
              <a:buFont typeface="Wingdings" pitchFamily="2" charset="2"/>
              <a:buChar char="Ø"/>
              <a:defRPr/>
            </a:pPr>
            <a:r>
              <a:rPr lang="en-US" sz="2000" dirty="0">
                <a:solidFill>
                  <a:schemeClr val="tx2">
                    <a:lumMod val="50000"/>
                  </a:schemeClr>
                </a:solidFill>
                <a:latin typeface="Arial" panose="020B0604020202020204" pitchFamily="34" charset="0"/>
                <a:cs typeface="Arial" panose="020B0604020202020204" pitchFamily="34" charset="0"/>
              </a:rPr>
              <a:t>Letter of Intent</a:t>
            </a:r>
          </a:p>
          <a:p>
            <a:pPr marL="1195388">
              <a:buFont typeface="Wingdings" pitchFamily="2" charset="2"/>
              <a:buChar char="Ø"/>
              <a:defRPr/>
            </a:pPr>
            <a:r>
              <a:rPr lang="en-US" sz="2000" dirty="0">
                <a:solidFill>
                  <a:schemeClr val="tx2">
                    <a:lumMod val="50000"/>
                  </a:schemeClr>
                </a:solidFill>
                <a:latin typeface="Arial" panose="020B0604020202020204" pitchFamily="34" charset="0"/>
                <a:cs typeface="Arial" panose="020B0604020202020204" pitchFamily="34" charset="0"/>
              </a:rPr>
              <a:t>Grant Agreement</a:t>
            </a:r>
          </a:p>
          <a:p>
            <a:pPr marL="1195388">
              <a:buFont typeface="Wingdings" pitchFamily="2" charset="2"/>
              <a:buChar char="Ø"/>
              <a:defRPr/>
            </a:pPr>
            <a:r>
              <a:rPr lang="en-US" sz="2000" dirty="0">
                <a:solidFill>
                  <a:schemeClr val="tx2">
                    <a:lumMod val="50000"/>
                  </a:schemeClr>
                </a:solidFill>
                <a:latin typeface="Arial" panose="020B0604020202020204" pitchFamily="34" charset="0"/>
                <a:cs typeface="Arial" panose="020B0604020202020204" pitchFamily="34" charset="0"/>
              </a:rPr>
              <a:t>Subsidiary Arrangemen</a:t>
            </a:r>
            <a:r>
              <a:rPr lang="en-US" sz="2000" dirty="0">
                <a:latin typeface="Arial" panose="020B0604020202020204" pitchFamily="34" charset="0"/>
                <a:cs typeface="Arial" panose="020B0604020202020204" pitchFamily="34" charset="0"/>
              </a:rPr>
              <a:t>t</a:t>
            </a:r>
          </a:p>
        </p:txBody>
      </p:sp>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31498592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rot="-5400000">
            <a:off x="-2520846" y="2948066"/>
            <a:ext cx="6489492" cy="990600"/>
          </a:xfrm>
          <a:solidFill>
            <a:srgbClr val="1E3C61"/>
          </a:solidFill>
          <a:ln w="88900">
            <a:solidFill>
              <a:srgbClr val="FF4E5E"/>
            </a:solidFill>
          </a:ln>
        </p:spPr>
        <p:txBody>
          <a:bodyPr>
            <a:noAutofit/>
          </a:bodyPr>
          <a:lstStyle/>
          <a:p>
            <a:pPr algn="ctr">
              <a:lnSpc>
                <a:spcPct val="150000"/>
              </a:lnSpc>
            </a:pPr>
            <a:r>
              <a:rPr lang="en-US" sz="4000" dirty="0" smtClean="0">
                <a:solidFill>
                  <a:schemeClr val="bg1"/>
                </a:solidFill>
                <a:latin typeface="League Spartan" panose="00000800000000000000" pitchFamily="50" charset="0"/>
              </a:rPr>
              <a:t>OUTLINE</a:t>
            </a:r>
            <a:endParaRPr lang="en-US" sz="4000" dirty="0">
              <a:solidFill>
                <a:schemeClr val="bg1"/>
              </a:solidFill>
              <a:latin typeface="League Spartan" panose="00000800000000000000" pitchFamily="50" charset="0"/>
            </a:endParaRPr>
          </a:p>
        </p:txBody>
      </p:sp>
      <p:sp>
        <p:nvSpPr>
          <p:cNvPr id="4" name="TextBox 3"/>
          <p:cNvSpPr txBox="1"/>
          <p:nvPr/>
        </p:nvSpPr>
        <p:spPr>
          <a:xfrm>
            <a:off x="3378590" y="974669"/>
            <a:ext cx="4241410" cy="701731"/>
          </a:xfrm>
          <a:prstGeom prst="rect">
            <a:avLst/>
          </a:prstGeom>
          <a:noFill/>
        </p:spPr>
        <p:txBody>
          <a:bodyPr wrap="square" rtlCol="0">
            <a:spAutoFit/>
          </a:bodyPr>
          <a:lstStyle/>
          <a:p>
            <a:pPr marL="225425" lvl="1" indent="-225425">
              <a:spcBef>
                <a:spcPct val="20000"/>
              </a:spcBef>
              <a:buClr>
                <a:schemeClr val="tx1"/>
              </a:buClr>
              <a:buSzPct val="80000"/>
              <a:buFont typeface="+mj-lt"/>
              <a:buAutoNum type="arabicPeriod"/>
              <a:defRPr/>
            </a:pPr>
            <a:r>
              <a:rPr lang="en-US" dirty="0" err="1" smtClean="0">
                <a:latin typeface="Arial" panose="020B0604020202020204" pitchFamily="34" charset="0"/>
                <a:cs typeface="Arial" panose="020B0604020202020204" pitchFamily="34" charset="0"/>
              </a:rPr>
              <a:t>Prinsip</a:t>
            </a:r>
            <a:r>
              <a:rPr lang="en-US" dirty="0" smtClean="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Prinsip</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Penerimaan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 </a:t>
            </a:r>
          </a:p>
          <a:p>
            <a:pPr marL="225425" lvl="1" indent="-225425">
              <a:spcBef>
                <a:spcPct val="20000"/>
              </a:spcBef>
              <a:buClr>
                <a:schemeClr val="tx1"/>
              </a:buClr>
              <a:buSzPct val="80000"/>
              <a:buFont typeface="+mj-lt"/>
              <a:buAutoNum type="arabicPeriod"/>
              <a:defRPr/>
            </a:pPr>
            <a:r>
              <a:rPr lang="en-US" dirty="0" err="1">
                <a:latin typeface="Arial" panose="020B0604020202020204" pitchFamily="34" charset="0"/>
                <a:cs typeface="Arial" panose="020B0604020202020204" pitchFamily="34" charset="0"/>
              </a:rPr>
              <a:t>Dasar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Hukum</a:t>
            </a:r>
            <a:r>
              <a:rPr lang="en-US" dirty="0" smtClean="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
        <p:nvSpPr>
          <p:cNvPr id="5" name="Rectangle 4">
            <a:hlinkClick r:id="rId3" action="ppaction://hlinksldjump"/>
          </p:cNvPr>
          <p:cNvSpPr/>
          <p:nvPr/>
        </p:nvSpPr>
        <p:spPr bwMode="auto">
          <a:xfrm>
            <a:off x="1524000" y="974669"/>
            <a:ext cx="1752600" cy="685800"/>
          </a:xfrm>
          <a:prstGeom prst="rect">
            <a:avLst/>
          </a:prstGeom>
          <a:solidFill>
            <a:srgbClr val="1E3C6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800" dirty="0" smtClean="0">
                <a:solidFill>
                  <a:schemeClr val="bg1"/>
                </a:solidFill>
                <a:latin typeface="Raleway" panose="020B0503030101060003" pitchFamily="34" charset="0"/>
              </a:rPr>
              <a:t>BAGIAN I</a:t>
            </a:r>
            <a:endParaRPr kumimoji="0" lang="en-US" sz="2800" i="0" u="none" strike="noStrike" cap="none" normalizeH="0" baseline="0" dirty="0" smtClean="0">
              <a:ln>
                <a:noFill/>
              </a:ln>
              <a:solidFill>
                <a:schemeClr val="bg1"/>
              </a:solidFill>
              <a:effectLst/>
              <a:latin typeface="Raleway" panose="020B0503030101060003" pitchFamily="34" charset="0"/>
            </a:endParaRPr>
          </a:p>
        </p:txBody>
      </p:sp>
      <p:sp>
        <p:nvSpPr>
          <p:cNvPr id="7" name="TextBox 6"/>
          <p:cNvSpPr txBox="1"/>
          <p:nvPr/>
        </p:nvSpPr>
        <p:spPr>
          <a:xfrm>
            <a:off x="3378590" y="1663148"/>
            <a:ext cx="4622410" cy="2308324"/>
          </a:xfrm>
          <a:prstGeom prst="rect">
            <a:avLst/>
          </a:prstGeom>
          <a:noFill/>
        </p:spPr>
        <p:txBody>
          <a:bodyPr wrap="square" rtlCol="0">
            <a:spAutoFit/>
          </a:bodyPr>
          <a:lstStyle/>
          <a:p>
            <a:pPr marL="273050" lvl="2" indent="-225425">
              <a:buClr>
                <a:schemeClr val="tx1"/>
              </a:buClr>
              <a:buSzPct val="80000"/>
              <a:buFont typeface="+mj-lt"/>
              <a:buAutoNum type="arabicPeriod"/>
              <a:defRPr/>
            </a:pPr>
            <a:r>
              <a:rPr lang="en-US" dirty="0" err="1" smtClean="0">
                <a:latin typeface="Arial" panose="020B0604020202020204" pitchFamily="34" charset="0"/>
                <a:cs typeface="Arial" panose="020B0604020202020204" pitchFamily="34" charset="0"/>
              </a:rPr>
              <a:t>Definisi</a:t>
            </a:r>
            <a:r>
              <a:rPr lang="en-US" dirty="0" smtClean="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Kriteria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a:t>
            </a:r>
          </a:p>
          <a:p>
            <a:pPr marL="273050" lvl="2" indent="-225425">
              <a:buClr>
                <a:schemeClr val="tx1"/>
              </a:buClr>
              <a:buSzPct val="80000"/>
              <a:buFont typeface="+mj-lt"/>
              <a:buAutoNum type="arabicPeriod"/>
              <a:defRPr/>
            </a:pPr>
            <a:r>
              <a:rPr lang="en-US" dirty="0" err="1">
                <a:latin typeface="Arial" panose="020B0604020202020204" pitchFamily="34" charset="0"/>
                <a:cs typeface="Arial" panose="020B0604020202020204" pitchFamily="34" charset="0"/>
              </a:rPr>
              <a:t>Bentuk</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a:t>
            </a:r>
          </a:p>
          <a:p>
            <a:pPr marL="273050" lvl="2" indent="-225425">
              <a:buClr>
                <a:schemeClr val="tx1"/>
              </a:buClr>
              <a:buSzPct val="80000"/>
              <a:buFont typeface="+mj-lt"/>
              <a:buAutoNum type="arabicPeriod"/>
              <a:defRPr/>
            </a:pPr>
            <a:r>
              <a:rPr lang="en-US" dirty="0" err="1">
                <a:latin typeface="Arial" panose="020B0604020202020204" pitchFamily="34" charset="0"/>
                <a:cs typeface="Arial" panose="020B0604020202020204" pitchFamily="34" charset="0"/>
              </a:rPr>
              <a:t>Jenis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a:t>
            </a:r>
          </a:p>
          <a:p>
            <a:pPr marL="273050" lvl="2" indent="-225425">
              <a:buClr>
                <a:schemeClr val="tx1"/>
              </a:buClr>
              <a:buSzPct val="80000"/>
              <a:buFont typeface="+mj-lt"/>
              <a:buAutoNum type="arabicPeriod"/>
              <a:defRPr/>
            </a:pPr>
            <a:r>
              <a:rPr lang="en-US" dirty="0" err="1">
                <a:latin typeface="Arial" panose="020B0604020202020204" pitchFamily="34" charset="0"/>
                <a:cs typeface="Arial" panose="020B0604020202020204" pitchFamily="34" charset="0"/>
              </a:rPr>
              <a:t>Sumber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a:t>
            </a:r>
          </a:p>
          <a:p>
            <a:pPr marL="273050" lvl="2" indent="-225425">
              <a:buClr>
                <a:schemeClr val="tx1"/>
              </a:buClr>
              <a:buSzPct val="80000"/>
              <a:buFont typeface="+mj-lt"/>
              <a:buAutoNum type="arabicPeriod"/>
              <a:defRPr/>
            </a:pP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Terencana</a:t>
            </a:r>
            <a:r>
              <a:rPr lang="en-US" dirty="0">
                <a:latin typeface="Arial" panose="020B0604020202020204" pitchFamily="34" charset="0"/>
                <a:cs typeface="Arial" panose="020B0604020202020204" pitchFamily="34" charset="0"/>
              </a:rPr>
              <a:t> Versus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Langsung</a:t>
            </a:r>
            <a:r>
              <a:rPr lang="en-US" dirty="0">
                <a:latin typeface="Arial" panose="020B0604020202020204" pitchFamily="34" charset="0"/>
                <a:cs typeface="Arial" panose="020B0604020202020204" pitchFamily="34" charset="0"/>
              </a:rPr>
              <a:t>;</a:t>
            </a:r>
          </a:p>
          <a:p>
            <a:pPr marL="273050" lvl="2" indent="-225425">
              <a:buClr>
                <a:schemeClr val="tx1"/>
              </a:buClr>
              <a:buSzPct val="80000"/>
              <a:buFont typeface="+mj-lt"/>
              <a:buAutoNum type="arabicPeriod"/>
              <a:defRPr/>
            </a:pPr>
            <a:r>
              <a:rPr lang="en-US" dirty="0" err="1">
                <a:latin typeface="Arial" panose="020B0604020202020204" pitchFamily="34" charset="0"/>
                <a:cs typeface="Arial" panose="020B0604020202020204" pitchFamily="34" charset="0"/>
              </a:rPr>
              <a:t>Berbagai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Variasi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Mekanisme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Pelaksanaan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smtClean="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
        <p:nvSpPr>
          <p:cNvPr id="8" name="TextBox 7"/>
          <p:cNvSpPr txBox="1"/>
          <p:nvPr/>
        </p:nvSpPr>
        <p:spPr>
          <a:xfrm>
            <a:off x="3388529" y="4015408"/>
            <a:ext cx="4622410" cy="646331"/>
          </a:xfrm>
          <a:prstGeom prst="rect">
            <a:avLst/>
          </a:prstGeom>
          <a:noFill/>
        </p:spPr>
        <p:txBody>
          <a:bodyPr wrap="square" rtlCol="0">
            <a:spAutoFit/>
          </a:bodyPr>
          <a:lstStyle/>
          <a:p>
            <a:pPr marL="273050" lvl="2" indent="-225425">
              <a:buClr>
                <a:schemeClr val="tx1"/>
              </a:buClr>
              <a:buSzPct val="80000"/>
              <a:buFont typeface="+mj-lt"/>
              <a:buAutoNum type="arabicPeriod"/>
              <a:defRPr/>
            </a:pPr>
            <a:r>
              <a:rPr lang="en-US" dirty="0" err="1" smtClean="0">
                <a:latin typeface="Arial" panose="020B0604020202020204" pitchFamily="34" charset="0"/>
                <a:cs typeface="Arial" panose="020B0604020202020204" pitchFamily="34" charset="0"/>
              </a:rPr>
              <a:t>Mekanisme</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Pertanggungjawaban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Hibah</a:t>
            </a:r>
            <a:endParaRPr lang="en-US" dirty="0" smtClean="0">
              <a:latin typeface="Arial" panose="020B0604020202020204" pitchFamily="34" charset="0"/>
              <a:cs typeface="Arial" panose="020B0604020202020204" pitchFamily="34" charset="0"/>
            </a:endParaRPr>
          </a:p>
          <a:p>
            <a:pPr marL="225425" lvl="2" indent="-225425">
              <a:buClr>
                <a:schemeClr val="tx1"/>
              </a:buClr>
              <a:buSzPct val="80000"/>
              <a:buFont typeface="+mj-lt"/>
              <a:buAutoNum type="arabicPeriod"/>
              <a:defRPr/>
            </a:pPr>
            <a:endParaRPr lang="en-US" dirty="0">
              <a:latin typeface="Arial" panose="020B0604020202020204" pitchFamily="34" charset="0"/>
              <a:cs typeface="Arial" panose="020B0604020202020204" pitchFamily="34" charset="0"/>
            </a:endParaRPr>
          </a:p>
        </p:txBody>
      </p:sp>
      <p:sp>
        <p:nvSpPr>
          <p:cNvPr id="9" name="Rectangle 8">
            <a:hlinkClick r:id="rId4" action="ppaction://hlinksldjump"/>
          </p:cNvPr>
          <p:cNvSpPr/>
          <p:nvPr/>
        </p:nvSpPr>
        <p:spPr bwMode="auto">
          <a:xfrm>
            <a:off x="1524000" y="1700662"/>
            <a:ext cx="1752600" cy="2270810"/>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800" dirty="0" smtClean="0">
                <a:solidFill>
                  <a:schemeClr val="bg1"/>
                </a:solidFill>
                <a:latin typeface="Raleway" panose="020B0503030101060003" pitchFamily="34" charset="0"/>
              </a:rPr>
              <a:t>BAGIAN II</a:t>
            </a:r>
            <a:endParaRPr kumimoji="0" lang="en-US" sz="2800" b="0" i="0" u="none" strike="noStrike" cap="none" normalizeH="0" baseline="0" dirty="0" smtClean="0">
              <a:ln>
                <a:noFill/>
              </a:ln>
              <a:solidFill>
                <a:schemeClr val="bg1"/>
              </a:solidFill>
              <a:effectLst/>
              <a:latin typeface="Raleway" panose="020B0503030101060003" pitchFamily="34" charset="0"/>
            </a:endParaRPr>
          </a:p>
        </p:txBody>
      </p:sp>
      <p:sp>
        <p:nvSpPr>
          <p:cNvPr id="10" name="TextBox 9"/>
          <p:cNvSpPr txBox="1"/>
          <p:nvPr/>
        </p:nvSpPr>
        <p:spPr>
          <a:xfrm>
            <a:off x="3378590" y="4590871"/>
            <a:ext cx="5308210" cy="1200329"/>
          </a:xfrm>
          <a:prstGeom prst="rect">
            <a:avLst/>
          </a:prstGeom>
          <a:noFill/>
        </p:spPr>
        <p:txBody>
          <a:bodyPr wrap="square" rtlCol="0">
            <a:spAutoFit/>
          </a:bodyPr>
          <a:lstStyle/>
          <a:p>
            <a:pPr marL="225425" lvl="4" indent="-225425">
              <a:buClr>
                <a:schemeClr val="tx1"/>
              </a:buClr>
              <a:buSzPct val="80000"/>
              <a:buFont typeface="+mj-lt"/>
              <a:buAutoNum type="arabicPeriod"/>
              <a:defRPr/>
            </a:pPr>
            <a:r>
              <a:rPr lang="en-US" dirty="0" err="1" smtClean="0">
                <a:latin typeface="Arial" panose="020B0604020202020204" pitchFamily="34" charset="0"/>
                <a:cs typeface="Arial" panose="020B0604020202020204" pitchFamily="34" charset="0"/>
              </a:rPr>
              <a:t>Akuntansi</a:t>
            </a:r>
            <a:r>
              <a:rPr lang="en-US" dirty="0" smtClean="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a:t>
            </a:r>
          </a:p>
          <a:p>
            <a:pPr marL="225425" lvl="4" indent="-225425">
              <a:buClr>
                <a:schemeClr val="tx1"/>
              </a:buClr>
              <a:buSzPct val="80000"/>
              <a:buFont typeface="+mj-lt"/>
              <a:buAutoNum type="arabicPeriod"/>
              <a:defRPr/>
            </a:pPr>
            <a:r>
              <a:rPr lang="en-US" dirty="0" err="1">
                <a:latin typeface="Arial" panose="020B0604020202020204" pitchFamily="34" charset="0"/>
                <a:cs typeface="Arial" panose="020B0604020202020204" pitchFamily="34" charset="0"/>
              </a:rPr>
              <a:t>Pelaporan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a:t>
            </a:r>
          </a:p>
          <a:p>
            <a:pPr marL="225425" lvl="4" indent="-225425">
              <a:buClr>
                <a:schemeClr val="tx1"/>
              </a:buClr>
              <a:buSzPct val="80000"/>
              <a:buFont typeface="+mj-lt"/>
              <a:buAutoNum type="arabicPeriod"/>
              <a:defRPr/>
            </a:pPr>
            <a:r>
              <a:rPr lang="en-US" dirty="0" err="1">
                <a:latin typeface="Arial" panose="020B0604020202020204" pitchFamily="34" charset="0"/>
                <a:cs typeface="Arial" panose="020B0604020202020204" pitchFamily="34" charset="0"/>
              </a:rPr>
              <a:t>Konfirmasi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a:t>
            </a:r>
          </a:p>
          <a:p>
            <a:pPr marL="225425" lvl="4" indent="-225425">
              <a:buClr>
                <a:schemeClr val="tx1"/>
              </a:buClr>
              <a:buSzPct val="80000"/>
              <a:buFont typeface="+mj-lt"/>
              <a:buAutoNum type="arabicPeriod"/>
              <a:defRPr/>
            </a:pPr>
            <a:r>
              <a:rPr lang="en-US" dirty="0" err="1">
                <a:latin typeface="Arial" panose="020B0604020202020204" pitchFamily="34" charset="0"/>
                <a:cs typeface="Arial" panose="020B0604020202020204" pitchFamily="34" charset="0"/>
              </a:rPr>
              <a:t>Potensi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Temuan</a:t>
            </a:r>
            <a:r>
              <a:rPr lang="en-US" dirty="0">
                <a:latin typeface="Arial" panose="020B0604020202020204" pitchFamily="34" charset="0"/>
                <a:cs typeface="Arial" panose="020B0604020202020204" pitchFamily="34" charset="0"/>
              </a:rPr>
              <a:t> BPK RI</a:t>
            </a:r>
            <a:r>
              <a:rPr lang="en-US" dirty="0" smtClean="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
        <p:nvSpPr>
          <p:cNvPr id="11" name="Rectangle 10">
            <a:hlinkClick r:id="rId5" action="ppaction://hlinksldjump"/>
          </p:cNvPr>
          <p:cNvSpPr/>
          <p:nvPr/>
        </p:nvSpPr>
        <p:spPr bwMode="auto">
          <a:xfrm>
            <a:off x="1522828" y="4015408"/>
            <a:ext cx="1752600" cy="514710"/>
          </a:xfrm>
          <a:prstGeom prst="rect">
            <a:avLst/>
          </a:prstGeom>
          <a:solidFill>
            <a:srgbClr val="DB8A13"/>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800" dirty="0" smtClean="0">
                <a:solidFill>
                  <a:schemeClr val="bg1"/>
                </a:solidFill>
                <a:latin typeface="Raleway" panose="020B0503030101060003" pitchFamily="34" charset="0"/>
              </a:rPr>
              <a:t>BAGIAN III</a:t>
            </a:r>
            <a:endParaRPr kumimoji="0" lang="en-US" sz="2800" i="0" u="none" strike="noStrike" cap="none" normalizeH="0" baseline="0" dirty="0" smtClean="0">
              <a:ln>
                <a:noFill/>
              </a:ln>
              <a:solidFill>
                <a:schemeClr val="bg1"/>
              </a:solidFill>
              <a:effectLst/>
              <a:latin typeface="Raleway" panose="020B0503030101060003" pitchFamily="34" charset="0"/>
            </a:endParaRPr>
          </a:p>
        </p:txBody>
      </p:sp>
      <p:sp>
        <p:nvSpPr>
          <p:cNvPr id="12" name="Rectangle 11">
            <a:hlinkClick r:id="rId6" action="ppaction://hlinksldjump"/>
          </p:cNvPr>
          <p:cNvSpPr/>
          <p:nvPr/>
        </p:nvSpPr>
        <p:spPr bwMode="auto">
          <a:xfrm>
            <a:off x="1522828" y="4572000"/>
            <a:ext cx="1752600" cy="1219200"/>
          </a:xfrm>
          <a:prstGeom prst="rect">
            <a:avLst/>
          </a:prstGeom>
          <a:solidFill>
            <a:schemeClr val="accent6">
              <a:lumMod val="7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800" dirty="0" smtClean="0">
                <a:solidFill>
                  <a:schemeClr val="bg1"/>
                </a:solidFill>
                <a:latin typeface="Raleway" panose="020B0503030101060003" pitchFamily="34" charset="0"/>
              </a:rPr>
              <a:t>BAGIAN IV</a:t>
            </a:r>
            <a:endParaRPr kumimoji="0" lang="en-US" sz="2800" i="0" u="none" strike="noStrike" cap="none" normalizeH="0" baseline="0" dirty="0" smtClean="0">
              <a:ln>
                <a:noFill/>
              </a:ln>
              <a:solidFill>
                <a:schemeClr val="bg1"/>
              </a:solidFill>
              <a:effectLst/>
              <a:latin typeface="Raleway" panose="020B0503030101060003" pitchFamily="34" charset="0"/>
            </a:endParaRPr>
          </a:p>
        </p:txBody>
      </p:sp>
    </p:spTree>
    <p:extLst>
      <p:ext uri="{BB962C8B-B14F-4D97-AF65-F5344CB8AC3E}">
        <p14:creationId xmlns:p14="http://schemas.microsoft.com/office/powerpoint/2010/main" xmlns="" val="19987983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200" b="1" dirty="0" smtClean="0">
                <a:solidFill>
                  <a:srgbClr val="1E3C61"/>
                </a:solidFill>
                <a:latin typeface="League Spartan" panose="00000800000000000000" pitchFamily="50" charset="0"/>
              </a:rPr>
              <a:t>NASKAH </a:t>
            </a:r>
            <a:r>
              <a:rPr lang="en-US" sz="3200" b="1" dirty="0" smtClean="0">
                <a:solidFill>
                  <a:schemeClr val="tx2">
                    <a:lumMod val="75000"/>
                  </a:schemeClr>
                </a:solidFill>
                <a:latin typeface="League Spartan" panose="00000800000000000000" pitchFamily="50" charset="0"/>
              </a:rPr>
              <a:t>PERJANJIAN</a:t>
            </a:r>
            <a:r>
              <a:rPr lang="en-US" sz="3200" b="1" dirty="0" smtClean="0">
                <a:solidFill>
                  <a:srgbClr val="1E3C61"/>
                </a:solidFill>
                <a:latin typeface="League Spartan" panose="00000800000000000000" pitchFamily="50" charset="0"/>
              </a:rPr>
              <a:t> HIBAH (II)</a:t>
            </a:r>
            <a:endParaRPr lang="en-US" sz="32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3" name="TextBox 12"/>
          <p:cNvSpPr txBox="1"/>
          <p:nvPr/>
        </p:nvSpPr>
        <p:spPr>
          <a:xfrm>
            <a:off x="649458" y="1234619"/>
            <a:ext cx="7884942" cy="2246769"/>
          </a:xfrm>
          <a:prstGeom prst="rect">
            <a:avLst/>
          </a:prstGeom>
          <a:noFill/>
        </p:spPr>
        <p:txBody>
          <a:bodyPr wrap="square" rtlCol="0">
            <a:spAutoFit/>
          </a:bodyPr>
          <a:lstStyle/>
          <a:p>
            <a:pPr marL="342900" indent="-342900">
              <a:buFont typeface="Arial" panose="020B0604020202020204" pitchFamily="34" charset="0"/>
              <a:buChar char="•"/>
              <a:defRPr/>
            </a:pPr>
            <a:r>
              <a:rPr lang="en-US" sz="2000" dirty="0" err="1">
                <a:solidFill>
                  <a:schemeClr val="tx2">
                    <a:lumMod val="50000"/>
                  </a:schemeClr>
                </a:solidFill>
                <a:latin typeface="Arial" panose="020B0604020202020204" pitchFamily="34" charset="0"/>
                <a:cs typeface="Arial" panose="020B0604020202020204" pitchFamily="34" charset="0"/>
              </a:rPr>
              <a:t>Bila</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naskah</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perjanjian</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atau</a:t>
            </a:r>
            <a:r>
              <a:rPr lang="en-US" sz="2000" dirty="0">
                <a:solidFill>
                  <a:schemeClr val="tx2">
                    <a:lumMod val="50000"/>
                  </a:schemeClr>
                </a:solidFill>
                <a:latin typeface="Arial" panose="020B0604020202020204" pitchFamily="34" charset="0"/>
                <a:cs typeface="Arial" panose="020B0604020202020204" pitchFamily="34" charset="0"/>
              </a:rPr>
              <a:t> yang </a:t>
            </a:r>
            <a:r>
              <a:rPr lang="en-US" sz="2000" dirty="0" err="1">
                <a:solidFill>
                  <a:schemeClr val="tx2">
                    <a:lumMod val="50000"/>
                  </a:schemeClr>
                </a:solidFill>
                <a:latin typeface="Arial" panose="020B0604020202020204" pitchFamily="34" charset="0"/>
                <a:cs typeface="Arial" panose="020B0604020202020204" pitchFamily="34" charset="0"/>
              </a:rPr>
              <a:t>dipersamakan</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masih</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bersifat</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umum</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atau</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berfungsi</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sebagai</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perjanjian</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payung</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b="1" i="1" dirty="0" smtClean="0">
                <a:solidFill>
                  <a:srgbClr val="FF4E5E"/>
                </a:solidFill>
                <a:latin typeface="Arial" panose="020B0604020202020204" pitchFamily="34" charset="0"/>
                <a:cs typeface="Arial" panose="020B0604020202020204" pitchFamily="34" charset="0"/>
              </a:rPr>
              <a:t>(Umbrella </a:t>
            </a:r>
            <a:r>
              <a:rPr lang="en-US" sz="2000" b="1" i="1" dirty="0">
                <a:solidFill>
                  <a:srgbClr val="FF4E5E"/>
                </a:solidFill>
                <a:latin typeface="Arial" panose="020B0604020202020204" pitchFamily="34" charset="0"/>
                <a:cs typeface="Arial" panose="020B0604020202020204" pitchFamily="34" charset="0"/>
              </a:rPr>
              <a:t>Agreement) </a:t>
            </a:r>
            <a:r>
              <a:rPr lang="en-US" sz="2000" dirty="0" err="1">
                <a:solidFill>
                  <a:schemeClr val="tx2">
                    <a:lumMod val="50000"/>
                  </a:schemeClr>
                </a:solidFill>
                <a:latin typeface="Arial" panose="020B0604020202020204" pitchFamily="34" charset="0"/>
                <a:cs typeface="Arial" panose="020B0604020202020204" pitchFamily="34" charset="0"/>
              </a:rPr>
              <a:t>maka</a:t>
            </a:r>
            <a:r>
              <a:rPr lang="en-US" sz="2000" dirty="0">
                <a:solidFill>
                  <a:schemeClr val="tx2">
                    <a:lumMod val="50000"/>
                  </a:schemeClr>
                </a:solidFill>
                <a:latin typeface="Arial" panose="020B0604020202020204" pitchFamily="34" charset="0"/>
                <a:cs typeface="Arial" panose="020B0604020202020204" pitchFamily="34" charset="0"/>
              </a:rPr>
              <a:t> yang </a:t>
            </a:r>
            <a:r>
              <a:rPr lang="en-US" sz="2000" dirty="0" err="1">
                <a:solidFill>
                  <a:schemeClr val="tx2">
                    <a:lumMod val="50000"/>
                  </a:schemeClr>
                </a:solidFill>
                <a:latin typeface="Arial" panose="020B0604020202020204" pitchFamily="34" charset="0"/>
                <a:cs typeface="Arial" panose="020B0604020202020204" pitchFamily="34" charset="0"/>
              </a:rPr>
              <a:t>akan</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diregistrasi</a:t>
            </a:r>
            <a:r>
              <a:rPr lang="en-US" sz="2000" dirty="0">
                <a:solidFill>
                  <a:schemeClr val="tx2">
                    <a:lumMod val="50000"/>
                  </a:schemeClr>
                </a:solidFill>
                <a:latin typeface="Arial" panose="020B0604020202020204" pitchFamily="34" charset="0"/>
                <a:cs typeface="Arial" panose="020B0604020202020204" pitchFamily="34" charset="0"/>
              </a:rPr>
              <a:t> agar </a:t>
            </a:r>
            <a:r>
              <a:rPr lang="en-US" sz="2000" dirty="0" err="1">
                <a:solidFill>
                  <a:schemeClr val="tx2">
                    <a:lumMod val="50000"/>
                  </a:schemeClr>
                </a:solidFill>
                <a:latin typeface="Arial" panose="020B0604020202020204" pitchFamily="34" charset="0"/>
                <a:cs typeface="Arial" panose="020B0604020202020204" pitchFamily="34" charset="0"/>
              </a:rPr>
              <a:t>dokumen</a:t>
            </a:r>
            <a:r>
              <a:rPr lang="en-US" sz="2000" dirty="0">
                <a:solidFill>
                  <a:schemeClr val="tx2">
                    <a:lumMod val="50000"/>
                  </a:schemeClr>
                </a:solidFill>
                <a:latin typeface="Arial" panose="020B0604020202020204" pitchFamily="34" charset="0"/>
                <a:cs typeface="Arial" panose="020B0604020202020204" pitchFamily="34" charset="0"/>
              </a:rPr>
              <a:t> yang </a:t>
            </a:r>
            <a:r>
              <a:rPr lang="en-US" sz="2000" dirty="0" err="1">
                <a:solidFill>
                  <a:schemeClr val="tx2">
                    <a:lumMod val="50000"/>
                  </a:schemeClr>
                </a:solidFill>
                <a:latin typeface="Arial" panose="020B0604020202020204" pitchFamily="34" charset="0"/>
                <a:cs typeface="Arial" panose="020B0604020202020204" pitchFamily="34" charset="0"/>
              </a:rPr>
              <a:t>lebih</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bersifat</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operasional</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seperti</a:t>
            </a:r>
            <a:r>
              <a:rPr lang="en-US" sz="2000" dirty="0">
                <a:solidFill>
                  <a:schemeClr val="tx2">
                    <a:lumMod val="50000"/>
                  </a:schemeClr>
                </a:solidFill>
                <a:latin typeface="Arial" panose="020B0604020202020204" pitchFamily="34" charset="0"/>
                <a:cs typeface="Arial" panose="020B0604020202020204" pitchFamily="34" charset="0"/>
              </a:rPr>
              <a:t> :</a:t>
            </a:r>
          </a:p>
          <a:p>
            <a:pPr marL="1195388">
              <a:buFont typeface="Wingdings" pitchFamily="2" charset="2"/>
              <a:buChar char="Ø"/>
              <a:defRPr/>
            </a:pPr>
            <a:endParaRPr lang="en-US" sz="2000" dirty="0">
              <a:solidFill>
                <a:schemeClr val="tx2">
                  <a:lumMod val="50000"/>
                </a:schemeClr>
              </a:solidFill>
              <a:latin typeface="Arial" panose="020B0604020202020204" pitchFamily="34" charset="0"/>
              <a:cs typeface="Arial" panose="020B0604020202020204" pitchFamily="34" charset="0"/>
            </a:endParaRPr>
          </a:p>
          <a:p>
            <a:pPr marL="1195388">
              <a:buFont typeface="Wingdings" pitchFamily="2" charset="2"/>
              <a:buChar char="Ø"/>
              <a:defRPr/>
            </a:pPr>
            <a:r>
              <a:rPr lang="en-US" sz="2000" dirty="0">
                <a:solidFill>
                  <a:schemeClr val="tx2">
                    <a:lumMod val="50000"/>
                  </a:schemeClr>
                </a:solidFill>
                <a:latin typeface="Arial" panose="020B0604020202020204" pitchFamily="34" charset="0"/>
                <a:cs typeface="Arial" panose="020B0604020202020204" pitchFamily="34" charset="0"/>
              </a:rPr>
              <a:t>Annual Work Plan </a:t>
            </a:r>
            <a:r>
              <a:rPr lang="en-US" sz="2000" dirty="0" err="1">
                <a:solidFill>
                  <a:schemeClr val="tx2">
                    <a:lumMod val="50000"/>
                  </a:schemeClr>
                </a:solidFill>
                <a:latin typeface="Arial" panose="020B0604020202020204" pitchFamily="34" charset="0"/>
                <a:cs typeface="Arial" panose="020B0604020202020204" pitchFamily="34" charset="0"/>
              </a:rPr>
              <a:t>atau</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Prodoc</a:t>
            </a:r>
            <a:r>
              <a:rPr lang="en-US" sz="2000" dirty="0">
                <a:solidFill>
                  <a:schemeClr val="tx2">
                    <a:lumMod val="50000"/>
                  </a:schemeClr>
                </a:solidFill>
                <a:latin typeface="Arial" panose="020B0604020202020204" pitchFamily="34" charset="0"/>
                <a:cs typeface="Arial" panose="020B0604020202020204" pitchFamily="34" charset="0"/>
              </a:rPr>
              <a:t>;</a:t>
            </a:r>
          </a:p>
          <a:p>
            <a:pPr marL="1195388">
              <a:buFont typeface="Wingdings" pitchFamily="2" charset="2"/>
              <a:buChar char="Ø"/>
              <a:defRPr/>
            </a:pPr>
            <a:r>
              <a:rPr lang="en-US" sz="2000" dirty="0">
                <a:solidFill>
                  <a:schemeClr val="tx2">
                    <a:lumMod val="50000"/>
                  </a:schemeClr>
                </a:solidFill>
                <a:latin typeface="Arial" panose="020B0604020202020204" pitchFamily="34" charset="0"/>
                <a:cs typeface="Arial" panose="020B0604020202020204" pitchFamily="34" charset="0"/>
              </a:rPr>
              <a:t>Grant Agreement </a:t>
            </a:r>
            <a:r>
              <a:rPr lang="en-US" sz="2000" dirty="0" err="1">
                <a:solidFill>
                  <a:schemeClr val="tx2">
                    <a:lumMod val="50000"/>
                  </a:schemeClr>
                </a:solidFill>
                <a:latin typeface="Arial" panose="020B0604020202020204" pitchFamily="34" charset="0"/>
                <a:cs typeface="Arial" panose="020B0604020202020204" pitchFamily="34" charset="0"/>
              </a:rPr>
              <a:t>sebagai</a:t>
            </a:r>
            <a:r>
              <a:rPr lang="en-US" sz="2000" dirty="0">
                <a:solidFill>
                  <a:schemeClr val="tx2">
                    <a:lumMod val="50000"/>
                  </a:schemeClr>
                </a:solidFill>
                <a:latin typeface="Arial" panose="020B0604020202020204" pitchFamily="34" charset="0"/>
                <a:cs typeface="Arial" panose="020B0604020202020204" pitchFamily="34" charset="0"/>
              </a:rPr>
              <a:t> </a:t>
            </a:r>
            <a:r>
              <a:rPr lang="en-US" sz="2000" dirty="0" err="1">
                <a:solidFill>
                  <a:schemeClr val="tx2">
                    <a:lumMod val="50000"/>
                  </a:schemeClr>
                </a:solidFill>
                <a:latin typeface="Arial" panose="020B0604020202020204" pitchFamily="34" charset="0"/>
                <a:cs typeface="Arial" panose="020B0604020202020204" pitchFamily="34" charset="0"/>
              </a:rPr>
              <a:t>pelaksanaan</a:t>
            </a:r>
            <a:r>
              <a:rPr lang="en-US" sz="2000" dirty="0">
                <a:solidFill>
                  <a:schemeClr val="tx2">
                    <a:lumMod val="50000"/>
                  </a:schemeClr>
                </a:solidFill>
                <a:latin typeface="Arial" panose="020B0604020202020204" pitchFamily="34" charset="0"/>
                <a:cs typeface="Arial" panose="020B0604020202020204" pitchFamily="34" charset="0"/>
              </a:rPr>
              <a:t> Exchange Note </a:t>
            </a:r>
          </a:p>
        </p:txBody>
      </p:sp>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7347509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REGISTRASI (I)</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3" name="TextBox 12"/>
          <p:cNvSpPr txBox="1"/>
          <p:nvPr/>
        </p:nvSpPr>
        <p:spPr>
          <a:xfrm>
            <a:off x="649458" y="1234619"/>
            <a:ext cx="7884942" cy="4154984"/>
          </a:xfrm>
          <a:prstGeom prst="rect">
            <a:avLst/>
          </a:prstGeom>
          <a:noFill/>
        </p:spPr>
        <p:txBody>
          <a:bodyPr wrap="square" rtlCol="0">
            <a:spAutoFit/>
          </a:bodyPr>
          <a:lstStyle/>
          <a:p>
            <a:pPr marL="548640" lvl="0" indent="-411480">
              <a:spcBef>
                <a:spcPct val="20000"/>
              </a:spcBef>
              <a:buClr>
                <a:schemeClr val="tx1">
                  <a:shade val="95000"/>
                </a:schemeClr>
              </a:buClr>
              <a:buSzPct val="65000"/>
              <a:buFont typeface="Wingdings 2"/>
              <a:buChar char=""/>
              <a:defRPr/>
            </a:pPr>
            <a:r>
              <a:rPr lang="en-US" sz="2000" dirty="0" err="1">
                <a:solidFill>
                  <a:schemeClr val="accent1">
                    <a:lumMod val="50000"/>
                  </a:schemeClr>
                </a:solidFill>
                <a:latin typeface="Arial" panose="020B0604020202020204" pitchFamily="34" charset="0"/>
                <a:cs typeface="Arial" panose="020B0604020202020204" pitchFamily="34" charset="0"/>
              </a:rPr>
              <a:t>Pengajuan</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Permohonan</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Registrasi</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Hibah</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Langsung</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dalam</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bentuk</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barang</a:t>
            </a:r>
            <a:r>
              <a:rPr lang="en-US" sz="2000" dirty="0">
                <a:solidFill>
                  <a:schemeClr val="accent1">
                    <a:lumMod val="50000"/>
                  </a:schemeClr>
                </a:solidFill>
                <a:latin typeface="Arial" panose="020B0604020202020204" pitchFamily="34" charset="0"/>
                <a:cs typeface="Arial" panose="020B0604020202020204" pitchFamily="34" charset="0"/>
              </a:rPr>
              <a:t>/</a:t>
            </a:r>
            <a:r>
              <a:rPr lang="en-US" sz="2000" dirty="0" err="1">
                <a:solidFill>
                  <a:schemeClr val="accent1">
                    <a:lumMod val="50000"/>
                  </a:schemeClr>
                </a:solidFill>
                <a:latin typeface="Arial" panose="020B0604020202020204" pitchFamily="34" charset="0"/>
                <a:cs typeface="Arial" panose="020B0604020202020204" pitchFamily="34" charset="0"/>
              </a:rPr>
              <a:t>jasa</a:t>
            </a:r>
            <a:r>
              <a:rPr lang="en-US" sz="2000" dirty="0">
                <a:solidFill>
                  <a:schemeClr val="accent1">
                    <a:lumMod val="50000"/>
                  </a:schemeClr>
                </a:solidFill>
                <a:latin typeface="Arial" panose="020B0604020202020204" pitchFamily="34" charset="0"/>
                <a:cs typeface="Arial" panose="020B0604020202020204" pitchFamily="34" charset="0"/>
              </a:rPr>
              <a:t>/</a:t>
            </a:r>
            <a:r>
              <a:rPr lang="en-US" sz="2000" dirty="0" err="1">
                <a:solidFill>
                  <a:schemeClr val="accent1">
                    <a:lumMod val="50000"/>
                  </a:schemeClr>
                </a:solidFill>
                <a:latin typeface="Arial" panose="020B0604020202020204" pitchFamily="34" charset="0"/>
                <a:cs typeface="Arial" panose="020B0604020202020204" pitchFamily="34" charset="0"/>
              </a:rPr>
              <a:t>surat</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berharga</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dilampiri</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dengan</a:t>
            </a:r>
            <a:r>
              <a:rPr lang="en-US" sz="2000" dirty="0">
                <a:solidFill>
                  <a:schemeClr val="accent1">
                    <a:lumMod val="50000"/>
                  </a:schemeClr>
                </a:solidFill>
                <a:latin typeface="Arial" panose="020B0604020202020204" pitchFamily="34" charset="0"/>
                <a:cs typeface="Arial" panose="020B0604020202020204" pitchFamily="34" charset="0"/>
              </a:rPr>
              <a:t> </a:t>
            </a:r>
          </a:p>
          <a:p>
            <a:pPr marL="868680" lvl="1" indent="-283464">
              <a:spcBef>
                <a:spcPct val="20000"/>
              </a:spcBef>
              <a:buClr>
                <a:schemeClr val="tx1"/>
              </a:buClr>
              <a:buSzPct val="80000"/>
              <a:buFont typeface="Wingdings 2"/>
              <a:buChar char=""/>
              <a:defRPr/>
            </a:pPr>
            <a:r>
              <a:rPr lang="en-US" sz="2000" b="1" dirty="0" err="1">
                <a:solidFill>
                  <a:srgbClr val="FF4E5E"/>
                </a:solidFill>
                <a:latin typeface="Arial" panose="020B0604020202020204" pitchFamily="34" charset="0"/>
                <a:cs typeface="Arial" panose="020B0604020202020204" pitchFamily="34" charset="0"/>
              </a:rPr>
              <a:t>Naskah</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Perjanjian</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Hibah</a:t>
            </a:r>
            <a:r>
              <a:rPr lang="en-US" sz="2000" dirty="0">
                <a:solidFill>
                  <a:srgbClr val="FF4E5E"/>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Asli</a:t>
            </a:r>
            <a:r>
              <a:rPr lang="en-US" sz="2000" dirty="0">
                <a:solidFill>
                  <a:schemeClr val="accent1">
                    <a:lumMod val="50000"/>
                  </a:schemeClr>
                </a:solidFill>
                <a:latin typeface="Arial" panose="020B0604020202020204" pitchFamily="34" charset="0"/>
                <a:cs typeface="Arial" panose="020B0604020202020204" pitchFamily="34" charset="0"/>
              </a:rPr>
              <a:t>/copy </a:t>
            </a:r>
            <a:r>
              <a:rPr lang="en-US" sz="2000" dirty="0" err="1">
                <a:solidFill>
                  <a:schemeClr val="accent1">
                    <a:lumMod val="50000"/>
                  </a:schemeClr>
                </a:solidFill>
                <a:latin typeface="Arial" panose="020B0604020202020204" pitchFamily="34" charset="0"/>
                <a:cs typeface="Arial" panose="020B0604020202020204" pitchFamily="34" charset="0"/>
              </a:rPr>
              <a:t>legalisir</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dan</a:t>
            </a:r>
            <a:r>
              <a:rPr lang="en-US" sz="2000" dirty="0">
                <a:solidFill>
                  <a:schemeClr val="accent1">
                    <a:lumMod val="50000"/>
                  </a:schemeClr>
                </a:solidFill>
                <a:latin typeface="Arial" panose="020B0604020202020204" pitchFamily="34" charset="0"/>
                <a:cs typeface="Arial" panose="020B0604020202020204" pitchFamily="34" charset="0"/>
              </a:rPr>
              <a:t> </a:t>
            </a:r>
          </a:p>
          <a:p>
            <a:pPr marL="868680" lvl="1" indent="-283464">
              <a:spcBef>
                <a:spcPct val="20000"/>
              </a:spcBef>
              <a:buClr>
                <a:schemeClr val="tx1"/>
              </a:buClr>
              <a:buSzPct val="80000"/>
              <a:buFont typeface="Wingdings 2"/>
              <a:buChar char=""/>
              <a:defRPr/>
            </a:pPr>
            <a:r>
              <a:rPr lang="en-US" sz="2000" b="1" dirty="0" err="1">
                <a:solidFill>
                  <a:srgbClr val="FF4E5E"/>
                </a:solidFill>
                <a:latin typeface="Arial" panose="020B0604020202020204" pitchFamily="34" charset="0"/>
                <a:cs typeface="Arial" panose="020B0604020202020204" pitchFamily="34" charset="0"/>
              </a:rPr>
              <a:t>Ringkasan</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Hibah</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dan</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atau</a:t>
            </a:r>
            <a:r>
              <a:rPr lang="en-US" sz="2000" dirty="0">
                <a:solidFill>
                  <a:schemeClr val="accent1">
                    <a:lumMod val="50000"/>
                  </a:schemeClr>
                </a:solidFill>
                <a:latin typeface="Arial" panose="020B0604020202020204" pitchFamily="34" charset="0"/>
                <a:cs typeface="Arial" panose="020B0604020202020204" pitchFamily="34" charset="0"/>
              </a:rPr>
              <a:t> </a:t>
            </a:r>
          </a:p>
          <a:p>
            <a:pPr marL="0" lvl="1">
              <a:spcBef>
                <a:spcPct val="20000"/>
              </a:spcBef>
              <a:buClr>
                <a:schemeClr val="tx1"/>
              </a:buClr>
              <a:buSzPct val="80000"/>
              <a:defRPr/>
            </a:pP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Dalam</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hal</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tidak</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terdapat</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dokumen</a:t>
            </a:r>
            <a:r>
              <a:rPr lang="en-US" sz="2000" b="1" dirty="0">
                <a:solidFill>
                  <a:srgbClr val="FF4E5E"/>
                </a:solidFill>
                <a:latin typeface="Arial" panose="020B0604020202020204" pitchFamily="34" charset="0"/>
                <a:cs typeface="Arial" panose="020B0604020202020204" pitchFamily="34" charset="0"/>
              </a:rPr>
              <a:t> NPH</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maka</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harus</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melampirkan</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dokumen</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sebagai</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berikut</a:t>
            </a:r>
            <a:r>
              <a:rPr lang="en-US" sz="2000" dirty="0">
                <a:solidFill>
                  <a:schemeClr val="accent1">
                    <a:lumMod val="50000"/>
                  </a:schemeClr>
                </a:solidFill>
                <a:latin typeface="Arial" panose="020B0604020202020204" pitchFamily="34" charset="0"/>
                <a:cs typeface="Arial" panose="020B0604020202020204" pitchFamily="34" charset="0"/>
              </a:rPr>
              <a:t> :</a:t>
            </a:r>
          </a:p>
          <a:p>
            <a:pPr marL="858838" lvl="1" indent="-282575">
              <a:spcBef>
                <a:spcPct val="20000"/>
              </a:spcBef>
              <a:buClr>
                <a:schemeClr val="tx1"/>
              </a:buClr>
              <a:buSzPct val="80000"/>
              <a:buFont typeface="Wingdings 2"/>
              <a:buChar char=""/>
              <a:defRPr/>
            </a:pPr>
            <a:r>
              <a:rPr lang="en-US" sz="2000" b="1" dirty="0" err="1">
                <a:solidFill>
                  <a:srgbClr val="FF4E5E"/>
                </a:solidFill>
                <a:latin typeface="Arial" panose="020B0604020202020204" pitchFamily="34" charset="0"/>
                <a:cs typeface="Arial" panose="020B0604020202020204" pitchFamily="34" charset="0"/>
              </a:rPr>
              <a:t>Berita</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Acara</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Serah</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Terima</a:t>
            </a:r>
            <a:r>
              <a:rPr lang="en-US" sz="2000" b="1" dirty="0">
                <a:solidFill>
                  <a:srgbClr val="FF4E5E"/>
                </a:solidFill>
                <a:latin typeface="Arial" panose="020B0604020202020204" pitchFamily="34" charset="0"/>
                <a:cs typeface="Arial" panose="020B0604020202020204" pitchFamily="34" charset="0"/>
              </a:rPr>
              <a:t> (BAST)</a:t>
            </a:r>
            <a:r>
              <a:rPr lang="en-US" sz="2000" dirty="0">
                <a:solidFill>
                  <a:schemeClr val="accent1">
                    <a:lumMod val="50000"/>
                  </a:schemeClr>
                </a:solidFill>
                <a:latin typeface="Arial" panose="020B0604020202020204" pitchFamily="34" charset="0"/>
                <a:cs typeface="Arial" panose="020B0604020202020204" pitchFamily="34" charset="0"/>
              </a:rPr>
              <a:t> yang </a:t>
            </a:r>
            <a:r>
              <a:rPr lang="en-US" sz="2000" dirty="0" err="1">
                <a:solidFill>
                  <a:schemeClr val="accent1">
                    <a:lumMod val="50000"/>
                  </a:schemeClr>
                </a:solidFill>
                <a:latin typeface="Arial" panose="020B0604020202020204" pitchFamily="34" charset="0"/>
                <a:cs typeface="Arial" panose="020B0604020202020204" pitchFamily="34" charset="0"/>
              </a:rPr>
              <a:t>ditandatangani</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Pimpinan</a:t>
            </a:r>
            <a:r>
              <a:rPr lang="en-US" sz="2000" dirty="0">
                <a:solidFill>
                  <a:schemeClr val="accent1">
                    <a:lumMod val="50000"/>
                  </a:schemeClr>
                </a:solidFill>
                <a:latin typeface="Arial" panose="020B0604020202020204" pitchFamily="34" charset="0"/>
                <a:cs typeface="Arial" panose="020B0604020202020204" pitchFamily="34" charset="0"/>
              </a:rPr>
              <a:t> K/L </a:t>
            </a:r>
            <a:r>
              <a:rPr lang="en-US" sz="2000" dirty="0" err="1">
                <a:solidFill>
                  <a:schemeClr val="accent1">
                    <a:lumMod val="50000"/>
                  </a:schemeClr>
                </a:solidFill>
                <a:latin typeface="Arial" panose="020B0604020202020204" pitchFamily="34" charset="0"/>
                <a:cs typeface="Arial" panose="020B0604020202020204" pitchFamily="34" charset="0"/>
              </a:rPr>
              <a:t>Satker</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penerima</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Hibah</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Asli</a:t>
            </a:r>
            <a:r>
              <a:rPr lang="en-US" sz="2000" dirty="0">
                <a:solidFill>
                  <a:schemeClr val="accent1">
                    <a:lumMod val="50000"/>
                  </a:schemeClr>
                </a:solidFill>
                <a:latin typeface="Arial" panose="020B0604020202020204" pitchFamily="34" charset="0"/>
                <a:cs typeface="Arial" panose="020B0604020202020204" pitchFamily="34" charset="0"/>
              </a:rPr>
              <a:t>/copy </a:t>
            </a:r>
            <a:r>
              <a:rPr lang="en-US" sz="2000" dirty="0" err="1">
                <a:solidFill>
                  <a:schemeClr val="accent1">
                    <a:lumMod val="50000"/>
                  </a:schemeClr>
                </a:solidFill>
                <a:latin typeface="Arial" panose="020B0604020202020204" pitchFamily="34" charset="0"/>
                <a:cs typeface="Arial" panose="020B0604020202020204" pitchFamily="34" charset="0"/>
              </a:rPr>
              <a:t>legalisir</a:t>
            </a:r>
            <a:r>
              <a:rPr lang="en-US" sz="2000" dirty="0">
                <a:solidFill>
                  <a:schemeClr val="accent1">
                    <a:lumMod val="50000"/>
                  </a:schemeClr>
                </a:solidFill>
                <a:latin typeface="Arial" panose="020B0604020202020204" pitchFamily="34" charset="0"/>
                <a:cs typeface="Arial" panose="020B0604020202020204" pitchFamily="34" charset="0"/>
              </a:rPr>
              <a:t>; </a:t>
            </a:r>
            <a:r>
              <a:rPr lang="en-US" sz="2000" dirty="0" err="1">
                <a:solidFill>
                  <a:schemeClr val="accent1">
                    <a:lumMod val="50000"/>
                  </a:schemeClr>
                </a:solidFill>
                <a:latin typeface="Arial" panose="020B0604020202020204" pitchFamily="34" charset="0"/>
                <a:cs typeface="Arial" panose="020B0604020202020204" pitchFamily="34" charset="0"/>
              </a:rPr>
              <a:t>dan</a:t>
            </a:r>
            <a:endParaRPr lang="en-US" sz="2000" dirty="0">
              <a:solidFill>
                <a:schemeClr val="accent1">
                  <a:lumMod val="50000"/>
                </a:schemeClr>
              </a:solidFill>
              <a:latin typeface="Arial" panose="020B0604020202020204" pitchFamily="34" charset="0"/>
              <a:cs typeface="Arial" panose="020B0604020202020204" pitchFamily="34" charset="0"/>
            </a:endParaRPr>
          </a:p>
          <a:p>
            <a:pPr marL="858838" lvl="1" indent="-282575">
              <a:spcBef>
                <a:spcPct val="20000"/>
              </a:spcBef>
              <a:buClr>
                <a:schemeClr val="tx1"/>
              </a:buClr>
              <a:buSzPct val="80000"/>
              <a:buFont typeface="Wingdings 2"/>
              <a:buChar char=""/>
              <a:defRPr/>
            </a:pPr>
            <a:r>
              <a:rPr lang="en-US" sz="2000" b="1" dirty="0" err="1">
                <a:solidFill>
                  <a:srgbClr val="FF4E5E"/>
                </a:solidFill>
                <a:latin typeface="Arial" panose="020B0604020202020204" pitchFamily="34" charset="0"/>
                <a:cs typeface="Arial" panose="020B0604020202020204" pitchFamily="34" charset="0"/>
              </a:rPr>
              <a:t>Surat</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Pernyataan</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Telah</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Menerima</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Hibah</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Langsung</a:t>
            </a:r>
            <a:r>
              <a:rPr lang="en-US" sz="2000" b="1" dirty="0">
                <a:solidFill>
                  <a:srgbClr val="FF4E5E"/>
                </a:solidFill>
                <a:latin typeface="Arial" panose="020B0604020202020204" pitchFamily="34" charset="0"/>
                <a:cs typeface="Arial" panose="020B0604020202020204" pitchFamily="34" charset="0"/>
              </a:rPr>
              <a:t> (SPTMHL) </a:t>
            </a:r>
            <a:r>
              <a:rPr lang="en-US" sz="2000" dirty="0">
                <a:solidFill>
                  <a:schemeClr val="accent1">
                    <a:lumMod val="50000"/>
                  </a:schemeClr>
                </a:solidFill>
                <a:latin typeface="Arial" panose="020B0604020202020204" pitchFamily="34" charset="0"/>
                <a:cs typeface="Arial" panose="020B0604020202020204" pitchFamily="34" charset="0"/>
              </a:rPr>
              <a:t>yang </a:t>
            </a:r>
            <a:r>
              <a:rPr lang="en-US" sz="2000" dirty="0" err="1">
                <a:solidFill>
                  <a:schemeClr val="accent1">
                    <a:lumMod val="50000"/>
                  </a:schemeClr>
                </a:solidFill>
                <a:latin typeface="Arial" panose="020B0604020202020204" pitchFamily="34" charset="0"/>
                <a:cs typeface="Arial" panose="020B0604020202020204" pitchFamily="34" charset="0"/>
              </a:rPr>
              <a:t>ditandatangani</a:t>
            </a:r>
            <a:r>
              <a:rPr lang="en-US" sz="2000" dirty="0">
                <a:solidFill>
                  <a:schemeClr val="accent1">
                    <a:lumMod val="50000"/>
                  </a:schemeClr>
                </a:solidFill>
                <a:latin typeface="Arial" panose="020B0604020202020204" pitchFamily="34" charset="0"/>
                <a:cs typeface="Arial" panose="020B0604020202020204" pitchFamily="34" charset="0"/>
              </a:rPr>
              <a:t> PA/KPA;</a:t>
            </a:r>
          </a:p>
          <a:p>
            <a:pPr marL="858838" lvl="1" indent="-282575">
              <a:spcBef>
                <a:spcPct val="20000"/>
              </a:spcBef>
              <a:buClr>
                <a:schemeClr val="tx1"/>
              </a:buClr>
              <a:buSzPct val="80000"/>
              <a:buFont typeface="Wingdings 2"/>
              <a:buChar char=""/>
              <a:defRPr/>
            </a:pPr>
            <a:r>
              <a:rPr lang="en-US" sz="2000" b="1" dirty="0" err="1">
                <a:solidFill>
                  <a:srgbClr val="FF4E5E"/>
                </a:solidFill>
                <a:latin typeface="Arial" panose="020B0604020202020204" pitchFamily="34" charset="0"/>
                <a:cs typeface="Arial" panose="020B0604020202020204" pitchFamily="34" charset="0"/>
              </a:rPr>
              <a:t>Surat</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Pernyataan</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Tanggungjawab</a:t>
            </a:r>
            <a:r>
              <a:rPr lang="en-US" sz="2000" b="1" dirty="0">
                <a:solidFill>
                  <a:srgbClr val="FF4E5E"/>
                </a:solidFill>
                <a:latin typeface="Arial" panose="020B0604020202020204" pitchFamily="34" charset="0"/>
                <a:cs typeface="Arial" panose="020B0604020202020204" pitchFamily="34" charset="0"/>
              </a:rPr>
              <a:t> </a:t>
            </a:r>
            <a:r>
              <a:rPr lang="en-US" sz="2000" b="1" dirty="0" err="1">
                <a:solidFill>
                  <a:srgbClr val="FF4E5E"/>
                </a:solidFill>
                <a:latin typeface="Arial" panose="020B0604020202020204" pitchFamily="34" charset="0"/>
                <a:cs typeface="Arial" panose="020B0604020202020204" pitchFamily="34" charset="0"/>
              </a:rPr>
              <a:t>Mutlak</a:t>
            </a:r>
            <a:r>
              <a:rPr lang="en-US" sz="2000" b="1" dirty="0">
                <a:solidFill>
                  <a:srgbClr val="FF4E5E"/>
                </a:solidFill>
                <a:latin typeface="Arial" panose="020B0604020202020204" pitchFamily="34" charset="0"/>
                <a:cs typeface="Arial" panose="020B0604020202020204" pitchFamily="34" charset="0"/>
              </a:rPr>
              <a:t> (SPTJM) </a:t>
            </a:r>
            <a:r>
              <a:rPr lang="en-US" sz="2000" dirty="0">
                <a:solidFill>
                  <a:schemeClr val="accent1">
                    <a:lumMod val="50000"/>
                  </a:schemeClr>
                </a:solidFill>
                <a:latin typeface="Arial" panose="020B0604020202020204" pitchFamily="34" charset="0"/>
                <a:cs typeface="Arial" panose="020B0604020202020204" pitchFamily="34" charset="0"/>
              </a:rPr>
              <a:t>yang </a:t>
            </a:r>
            <a:r>
              <a:rPr lang="en-US" sz="2000" dirty="0" err="1">
                <a:solidFill>
                  <a:schemeClr val="accent1">
                    <a:lumMod val="50000"/>
                  </a:schemeClr>
                </a:solidFill>
                <a:latin typeface="Arial" panose="020B0604020202020204" pitchFamily="34" charset="0"/>
                <a:cs typeface="Arial" panose="020B0604020202020204" pitchFamily="34" charset="0"/>
              </a:rPr>
              <a:t>ditandatangani</a:t>
            </a:r>
            <a:r>
              <a:rPr lang="en-US" sz="2000" dirty="0">
                <a:solidFill>
                  <a:schemeClr val="accent1">
                    <a:lumMod val="50000"/>
                  </a:schemeClr>
                </a:solidFill>
                <a:latin typeface="Arial" panose="020B0604020202020204" pitchFamily="34" charset="0"/>
                <a:cs typeface="Arial" panose="020B0604020202020204" pitchFamily="34" charset="0"/>
              </a:rPr>
              <a:t> PA/KPA.</a:t>
            </a:r>
          </a:p>
        </p:txBody>
      </p:sp>
      <p:pic>
        <p:nvPicPr>
          <p:cNvPr id="7" name="Picture 6">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24774544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REGISTRASI (II)</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4" name="Freeform 3"/>
          <p:cNvSpPr/>
          <p:nvPr/>
        </p:nvSpPr>
        <p:spPr>
          <a:xfrm>
            <a:off x="384003" y="2097224"/>
            <a:ext cx="2396839" cy="2396839"/>
          </a:xfrm>
          <a:custGeom>
            <a:avLst/>
            <a:gdLst>
              <a:gd name="connsiteX0" fmla="*/ 0 w 2396839"/>
              <a:gd name="connsiteY0" fmla="*/ 1198420 h 2396839"/>
              <a:gd name="connsiteX1" fmla="*/ 1198420 w 2396839"/>
              <a:gd name="connsiteY1" fmla="*/ 0 h 2396839"/>
              <a:gd name="connsiteX2" fmla="*/ 2396840 w 2396839"/>
              <a:gd name="connsiteY2" fmla="*/ 1198420 h 2396839"/>
              <a:gd name="connsiteX3" fmla="*/ 1198420 w 2396839"/>
              <a:gd name="connsiteY3" fmla="*/ 2396840 h 2396839"/>
              <a:gd name="connsiteX4" fmla="*/ 0 w 2396839"/>
              <a:gd name="connsiteY4" fmla="*/ 1198420 h 2396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6839" h="2396839">
                <a:moveTo>
                  <a:pt x="0" y="1198420"/>
                </a:moveTo>
                <a:cubicBezTo>
                  <a:pt x="0" y="536551"/>
                  <a:pt x="536551" y="0"/>
                  <a:pt x="1198420" y="0"/>
                </a:cubicBezTo>
                <a:cubicBezTo>
                  <a:pt x="1860289" y="0"/>
                  <a:pt x="2396840" y="536551"/>
                  <a:pt x="2396840" y="1198420"/>
                </a:cubicBezTo>
                <a:cubicBezTo>
                  <a:pt x="2396840" y="1860289"/>
                  <a:pt x="1860289" y="2396840"/>
                  <a:pt x="1198420" y="2396840"/>
                </a:cubicBezTo>
                <a:cubicBezTo>
                  <a:pt x="536551" y="2396840"/>
                  <a:pt x="0" y="1860289"/>
                  <a:pt x="0" y="1198420"/>
                </a:cubicBezTo>
                <a:close/>
              </a:path>
            </a:pathLst>
          </a:custGeom>
          <a:solidFill>
            <a:schemeClr val="tx2">
              <a:lumMod val="50000"/>
            </a:schemeClr>
          </a:solidFill>
          <a:scene3d>
            <a:camera prst="orthographicFront" zoom="95000"/>
            <a:lightRig rig="flat" dir="t"/>
          </a:scene3d>
          <a:sp3d extrusionH="381000" contourW="38100" prstMaterial="matte">
            <a:contourClr>
              <a:schemeClr val="lt1"/>
            </a:contourClr>
          </a:sp3d>
        </p:spPr>
        <p:style>
          <a:lnRef idx="0">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396729" tIns="396729" rIns="396729" bIns="396729" numCol="1" spcCol="1270" anchor="ctr" anchorCtr="0">
            <a:noAutofit/>
          </a:bodyPr>
          <a:lstStyle/>
          <a:p>
            <a:pPr lvl="0" algn="ctr" defTabSz="1600200">
              <a:lnSpc>
                <a:spcPct val="90000"/>
              </a:lnSpc>
              <a:spcBef>
                <a:spcPct val="0"/>
              </a:spcBef>
              <a:spcAft>
                <a:spcPct val="35000"/>
              </a:spcAft>
            </a:pPr>
            <a:r>
              <a:rPr lang="en-US" sz="3600" b="1" kern="1200" dirty="0" smtClean="0">
                <a:solidFill>
                  <a:schemeClr val="bg1"/>
                </a:solidFill>
                <a:latin typeface="Arial" panose="020B0604020202020204" pitchFamily="34" charset="0"/>
                <a:cs typeface="Arial" panose="020B0604020202020204" pitchFamily="34" charset="0"/>
              </a:rPr>
              <a:t>K/L</a:t>
            </a:r>
            <a:endParaRPr lang="en-US" sz="3600" b="1" kern="1200" dirty="0">
              <a:solidFill>
                <a:schemeClr val="bg1"/>
              </a:solidFill>
              <a:latin typeface="Arial" panose="020B0604020202020204" pitchFamily="34" charset="0"/>
              <a:cs typeface="Arial" panose="020B0604020202020204" pitchFamily="34" charset="0"/>
            </a:endParaRPr>
          </a:p>
        </p:txBody>
      </p:sp>
      <p:sp>
        <p:nvSpPr>
          <p:cNvPr id="5" name="Freeform 4"/>
          <p:cNvSpPr/>
          <p:nvPr/>
        </p:nvSpPr>
        <p:spPr>
          <a:xfrm rot="52">
            <a:off x="2569275" y="1118892"/>
            <a:ext cx="4399481" cy="1953193"/>
          </a:xfrm>
          <a:custGeom>
            <a:avLst/>
            <a:gdLst>
              <a:gd name="connsiteX0" fmla="*/ 0 w 4399481"/>
              <a:gd name="connsiteY0" fmla="*/ 390639 h 1953193"/>
              <a:gd name="connsiteX1" fmla="*/ 3422885 w 4399481"/>
              <a:gd name="connsiteY1" fmla="*/ 390639 h 1953193"/>
              <a:gd name="connsiteX2" fmla="*/ 3422885 w 4399481"/>
              <a:gd name="connsiteY2" fmla="*/ 0 h 1953193"/>
              <a:gd name="connsiteX3" fmla="*/ 4399481 w 4399481"/>
              <a:gd name="connsiteY3" fmla="*/ 976597 h 1953193"/>
              <a:gd name="connsiteX4" fmla="*/ 3422885 w 4399481"/>
              <a:gd name="connsiteY4" fmla="*/ 1953193 h 1953193"/>
              <a:gd name="connsiteX5" fmla="*/ 3422885 w 4399481"/>
              <a:gd name="connsiteY5" fmla="*/ 1562554 h 1953193"/>
              <a:gd name="connsiteX6" fmla="*/ 0 w 4399481"/>
              <a:gd name="connsiteY6" fmla="*/ 1562554 h 1953193"/>
              <a:gd name="connsiteX7" fmla="*/ 0 w 4399481"/>
              <a:gd name="connsiteY7" fmla="*/ 390639 h 195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99481" h="1953193">
                <a:moveTo>
                  <a:pt x="0" y="390639"/>
                </a:moveTo>
                <a:lnTo>
                  <a:pt x="3422885" y="390639"/>
                </a:lnTo>
                <a:lnTo>
                  <a:pt x="3422885" y="0"/>
                </a:lnTo>
                <a:lnTo>
                  <a:pt x="4399481" y="976597"/>
                </a:lnTo>
                <a:lnTo>
                  <a:pt x="3422885" y="1953193"/>
                </a:lnTo>
                <a:lnTo>
                  <a:pt x="3422885" y="1562554"/>
                </a:lnTo>
                <a:lnTo>
                  <a:pt x="0" y="1562554"/>
                </a:lnTo>
                <a:lnTo>
                  <a:pt x="0" y="390639"/>
                </a:lnTo>
                <a:close/>
              </a:path>
            </a:pathLst>
          </a:custGeom>
          <a:solidFill>
            <a:schemeClr val="tx2">
              <a:lumMod val="50000"/>
            </a:schemeClr>
          </a:solidFill>
          <a:scene3d>
            <a:camera prst="orthographicFront" zoom="95000"/>
            <a:lightRig rig="flat" dir="t"/>
          </a:scene3d>
          <a:sp3d z="-52400" extrusionH="181000" contourW="38100" prstMaterial="matte">
            <a:contourClr>
              <a:schemeClr val="lt1"/>
            </a:contourClr>
          </a:sp3d>
        </p:spPr>
        <p:style>
          <a:lnRef idx="0">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 tIns="390639" rIns="585958" bIns="390638" numCol="1" spcCol="1270" anchor="ctr" anchorCtr="0">
            <a:noAutofit/>
          </a:bodyPr>
          <a:lstStyle/>
          <a:p>
            <a:pPr marL="225425" lvl="0" algn="l" defTabSz="488950">
              <a:lnSpc>
                <a:spcPct val="100000"/>
              </a:lnSpc>
              <a:spcBef>
                <a:spcPct val="0"/>
              </a:spcBef>
              <a:spcAft>
                <a:spcPts val="0"/>
              </a:spcAft>
            </a:pPr>
            <a:r>
              <a:rPr lang="en-US" sz="1100" b="1" kern="1200" dirty="0" err="1" smtClean="0">
                <a:latin typeface="Arial" panose="020B0604020202020204" pitchFamily="34" charset="0"/>
                <a:cs typeface="Arial" panose="020B0604020202020204" pitchFamily="34" charset="0"/>
              </a:rPr>
              <a:t>Permohonan</a:t>
            </a:r>
            <a:r>
              <a:rPr lang="en-US" sz="1100" b="1" kern="1200" dirty="0" smtClean="0">
                <a:latin typeface="Arial" panose="020B0604020202020204" pitchFamily="34" charset="0"/>
                <a:cs typeface="Arial" panose="020B0604020202020204" pitchFamily="34" charset="0"/>
              </a:rPr>
              <a:t> No. register </a:t>
            </a:r>
            <a:r>
              <a:rPr lang="en-US" sz="1100" b="1" kern="1200" dirty="0" err="1" smtClean="0">
                <a:latin typeface="Arial" panose="020B0604020202020204" pitchFamily="34" charset="0"/>
                <a:cs typeface="Arial" panose="020B0604020202020204" pitchFamily="34" charset="0"/>
              </a:rPr>
              <a:t>Uang</a:t>
            </a:r>
            <a:r>
              <a:rPr lang="en-US" sz="1100" b="1" kern="1200" dirty="0" smtClean="0">
                <a:latin typeface="Arial" panose="020B0604020202020204" pitchFamily="34" charset="0"/>
                <a:cs typeface="Arial" panose="020B0604020202020204" pitchFamily="34" charset="0"/>
              </a:rPr>
              <a:t> </a:t>
            </a:r>
            <a:r>
              <a:rPr lang="en-US" sz="1100" b="1" kern="1200" dirty="0" err="1" smtClean="0">
                <a:latin typeface="Arial" panose="020B0604020202020204" pitchFamily="34" charset="0"/>
                <a:cs typeface="Arial" panose="020B0604020202020204" pitchFamily="34" charset="0"/>
              </a:rPr>
              <a:t>dilampiri</a:t>
            </a:r>
            <a:r>
              <a:rPr lang="en-US" sz="1100" b="1" kern="1200" dirty="0" smtClean="0">
                <a:latin typeface="Arial" panose="020B0604020202020204" pitchFamily="34" charset="0"/>
                <a:cs typeface="Arial" panose="020B0604020202020204" pitchFamily="34" charset="0"/>
              </a:rPr>
              <a:t>: </a:t>
            </a:r>
          </a:p>
          <a:p>
            <a:pPr marL="225425" lvl="0" algn="l" defTabSz="488950">
              <a:lnSpc>
                <a:spcPct val="100000"/>
              </a:lnSpc>
              <a:spcBef>
                <a:spcPct val="0"/>
              </a:spcBef>
              <a:spcAft>
                <a:spcPts val="0"/>
              </a:spcAft>
            </a:pPr>
            <a:r>
              <a:rPr lang="en-US" sz="1100" b="1" kern="1200" dirty="0" smtClean="0">
                <a:latin typeface="Arial" panose="020B0604020202020204" pitchFamily="34" charset="0"/>
                <a:cs typeface="Arial" panose="020B0604020202020204" pitchFamily="34" charset="0"/>
              </a:rPr>
              <a:t>a. </a:t>
            </a:r>
            <a:r>
              <a:rPr lang="id-ID" sz="1100" b="1" kern="1200" dirty="0" smtClean="0">
                <a:latin typeface="Arial" panose="020B0604020202020204" pitchFamily="34" charset="0"/>
                <a:cs typeface="Arial" panose="020B0604020202020204" pitchFamily="34" charset="0"/>
              </a:rPr>
              <a:t>N</a:t>
            </a:r>
            <a:r>
              <a:rPr lang="en-US" sz="1100" b="1" kern="1200" dirty="0" err="1" smtClean="0">
                <a:latin typeface="Arial" panose="020B0604020202020204" pitchFamily="34" charset="0"/>
                <a:cs typeface="Arial" panose="020B0604020202020204" pitchFamily="34" charset="0"/>
              </a:rPr>
              <a:t>askah</a:t>
            </a:r>
            <a:r>
              <a:rPr lang="en-US" sz="1100" b="1" kern="1200" dirty="0" smtClean="0">
                <a:latin typeface="Arial" panose="020B0604020202020204" pitchFamily="34" charset="0"/>
                <a:cs typeface="Arial" panose="020B0604020202020204" pitchFamily="34" charset="0"/>
              </a:rPr>
              <a:t> </a:t>
            </a:r>
            <a:r>
              <a:rPr lang="id-ID" sz="1100" b="1" kern="1200" dirty="0" smtClean="0">
                <a:latin typeface="Arial" panose="020B0604020202020204" pitchFamily="34" charset="0"/>
                <a:cs typeface="Arial" panose="020B0604020202020204" pitchFamily="34" charset="0"/>
              </a:rPr>
              <a:t>P</a:t>
            </a:r>
            <a:r>
              <a:rPr lang="en-US" sz="1100" b="1" kern="1200" dirty="0" err="1" smtClean="0">
                <a:latin typeface="Arial" panose="020B0604020202020204" pitchFamily="34" charset="0"/>
                <a:cs typeface="Arial" panose="020B0604020202020204" pitchFamily="34" charset="0"/>
              </a:rPr>
              <a:t>erjanjian</a:t>
            </a:r>
            <a:r>
              <a:rPr lang="en-US" sz="1100" b="1" kern="1200" dirty="0" smtClean="0">
                <a:latin typeface="Arial" panose="020B0604020202020204" pitchFamily="34" charset="0"/>
                <a:cs typeface="Arial" panose="020B0604020202020204" pitchFamily="34" charset="0"/>
              </a:rPr>
              <a:t> </a:t>
            </a:r>
            <a:r>
              <a:rPr lang="id-ID" sz="1100" b="1" kern="1200" dirty="0" smtClean="0">
                <a:latin typeface="Arial" panose="020B0604020202020204" pitchFamily="34" charset="0"/>
                <a:cs typeface="Arial" panose="020B0604020202020204" pitchFamily="34" charset="0"/>
              </a:rPr>
              <a:t>H</a:t>
            </a:r>
            <a:r>
              <a:rPr lang="en-US" sz="1100" b="1" kern="1200" dirty="0" err="1" smtClean="0">
                <a:latin typeface="Arial" panose="020B0604020202020204" pitchFamily="34" charset="0"/>
                <a:cs typeface="Arial" panose="020B0604020202020204" pitchFamily="34" charset="0"/>
              </a:rPr>
              <a:t>ibah</a:t>
            </a:r>
            <a:r>
              <a:rPr lang="en-US" sz="1100" b="1" kern="1200" dirty="0" smtClean="0">
                <a:latin typeface="Arial" panose="020B0604020202020204" pitchFamily="34" charset="0"/>
                <a:cs typeface="Arial" panose="020B0604020202020204" pitchFamily="34" charset="0"/>
              </a:rPr>
              <a:t> (</a:t>
            </a:r>
            <a:r>
              <a:rPr lang="en-US" sz="1100" b="1" kern="1200" dirty="0" err="1" smtClean="0">
                <a:latin typeface="Arial" panose="020B0604020202020204" pitchFamily="34" charset="0"/>
                <a:cs typeface="Arial" panose="020B0604020202020204" pitchFamily="34" charset="0"/>
              </a:rPr>
              <a:t>Asli</a:t>
            </a:r>
            <a:r>
              <a:rPr lang="en-US" sz="1100" b="1" kern="1200" dirty="0" smtClean="0">
                <a:latin typeface="Arial" panose="020B0604020202020204" pitchFamily="34" charset="0"/>
                <a:cs typeface="Arial" panose="020B0604020202020204" pitchFamily="34" charset="0"/>
              </a:rPr>
              <a:t>/</a:t>
            </a:r>
            <a:r>
              <a:rPr lang="en-US" sz="1100" b="1" kern="1200" dirty="0" err="1" smtClean="0">
                <a:latin typeface="Arial" panose="020B0604020202020204" pitchFamily="34" charset="0"/>
                <a:cs typeface="Arial" panose="020B0604020202020204" pitchFamily="34" charset="0"/>
              </a:rPr>
              <a:t>fotocopy</a:t>
            </a:r>
            <a:r>
              <a:rPr lang="en-US" sz="1100" b="1" kern="1200" dirty="0" smtClean="0">
                <a:latin typeface="Arial" panose="020B0604020202020204" pitchFamily="34" charset="0"/>
                <a:cs typeface="Arial" panose="020B0604020202020204" pitchFamily="34" charset="0"/>
              </a:rPr>
              <a:t> di </a:t>
            </a:r>
            <a:r>
              <a:rPr lang="en-US" sz="1100" b="1" kern="1200" dirty="0" err="1" smtClean="0">
                <a:latin typeface="Arial" panose="020B0604020202020204" pitchFamily="34" charset="0"/>
                <a:cs typeface="Arial" panose="020B0604020202020204" pitchFamily="34" charset="0"/>
              </a:rPr>
              <a:t>Legalisir</a:t>
            </a:r>
            <a:r>
              <a:rPr lang="en-US" sz="1100" b="1" kern="1200" dirty="0" smtClean="0">
                <a:latin typeface="Arial" panose="020B0604020202020204" pitchFamily="34" charset="0"/>
                <a:cs typeface="Arial" panose="020B0604020202020204" pitchFamily="34" charset="0"/>
              </a:rPr>
              <a:t>)</a:t>
            </a:r>
          </a:p>
          <a:p>
            <a:pPr marL="225425" lvl="0" algn="l" defTabSz="488950">
              <a:lnSpc>
                <a:spcPct val="100000"/>
              </a:lnSpc>
              <a:spcBef>
                <a:spcPct val="0"/>
              </a:spcBef>
              <a:spcAft>
                <a:spcPts val="0"/>
              </a:spcAft>
            </a:pPr>
            <a:r>
              <a:rPr lang="en-US" sz="1100" b="1" kern="1200" dirty="0" smtClean="0">
                <a:latin typeface="Arial" panose="020B0604020202020204" pitchFamily="34" charset="0"/>
                <a:cs typeface="Arial" panose="020B0604020202020204" pitchFamily="34" charset="0"/>
              </a:rPr>
              <a:t>b. </a:t>
            </a:r>
            <a:r>
              <a:rPr lang="en-US" sz="1100" b="1" kern="1200" dirty="0" err="1" smtClean="0">
                <a:latin typeface="Arial" panose="020B0604020202020204" pitchFamily="34" charset="0"/>
                <a:cs typeface="Arial" panose="020B0604020202020204" pitchFamily="34" charset="0"/>
              </a:rPr>
              <a:t>Ringkasan</a:t>
            </a:r>
            <a:r>
              <a:rPr lang="en-US" sz="1100" b="1" kern="1200" dirty="0" smtClean="0">
                <a:latin typeface="Arial" panose="020B0604020202020204" pitchFamily="34" charset="0"/>
                <a:cs typeface="Arial" panose="020B0604020202020204" pitchFamily="34" charset="0"/>
              </a:rPr>
              <a:t> </a:t>
            </a:r>
            <a:r>
              <a:rPr lang="en-US" sz="1100" b="1" kern="1200" dirty="0" err="1" smtClean="0">
                <a:latin typeface="Arial" panose="020B0604020202020204" pitchFamily="34" charset="0"/>
                <a:cs typeface="Arial" panose="020B0604020202020204" pitchFamily="34" charset="0"/>
              </a:rPr>
              <a:t>Hibah</a:t>
            </a:r>
            <a:r>
              <a:rPr lang="en-US" sz="1100" b="1" kern="1200" dirty="0" smtClean="0">
                <a:latin typeface="Arial" panose="020B0604020202020204" pitchFamily="34" charset="0"/>
                <a:cs typeface="Arial" panose="020B0604020202020204" pitchFamily="34" charset="0"/>
              </a:rPr>
              <a:t>.</a:t>
            </a:r>
            <a:endParaRPr lang="id-ID" sz="1100" b="1" kern="1200" dirty="0" smtClean="0">
              <a:latin typeface="Arial" panose="020B0604020202020204" pitchFamily="34" charset="0"/>
              <a:cs typeface="Arial" panose="020B0604020202020204" pitchFamily="34" charset="0"/>
            </a:endParaRPr>
          </a:p>
          <a:p>
            <a:pPr marL="225425" lvl="0" algn="l" defTabSz="488950">
              <a:lnSpc>
                <a:spcPct val="90000"/>
              </a:lnSpc>
              <a:spcBef>
                <a:spcPct val="0"/>
              </a:spcBef>
              <a:spcAft>
                <a:spcPct val="35000"/>
              </a:spcAft>
            </a:pPr>
            <a:endParaRPr lang="id-ID" sz="1100" b="1" kern="1200" dirty="0" smtClean="0">
              <a:latin typeface="Arial" panose="020B0604020202020204" pitchFamily="34" charset="0"/>
              <a:cs typeface="Arial" panose="020B0604020202020204" pitchFamily="34" charset="0"/>
            </a:endParaRPr>
          </a:p>
          <a:p>
            <a:pPr marL="225425" lvl="0" algn="l" defTabSz="488950">
              <a:lnSpc>
                <a:spcPct val="90000"/>
              </a:lnSpc>
              <a:spcBef>
                <a:spcPct val="0"/>
              </a:spcBef>
              <a:spcAft>
                <a:spcPct val="35000"/>
              </a:spcAft>
            </a:pPr>
            <a:r>
              <a:rPr lang="id-ID" sz="1100" b="1" kern="1200" dirty="0" smtClean="0">
                <a:latin typeface="Arial" panose="020B0604020202020204" pitchFamily="34" charset="0"/>
                <a:cs typeface="Arial" panose="020B0604020202020204" pitchFamily="34" charset="0"/>
              </a:rPr>
              <a:t>(Atau BAPH/BAST + SPTMHL  : BJS)</a:t>
            </a:r>
            <a:endParaRPr lang="en-US" sz="1100" b="1" kern="1200" dirty="0">
              <a:latin typeface="Arial" panose="020B0604020202020204" pitchFamily="34" charset="0"/>
              <a:cs typeface="Arial" panose="020B0604020202020204" pitchFamily="34" charset="0"/>
            </a:endParaRPr>
          </a:p>
        </p:txBody>
      </p:sp>
      <p:sp>
        <p:nvSpPr>
          <p:cNvPr id="10" name="Freeform 9"/>
          <p:cNvSpPr/>
          <p:nvPr/>
        </p:nvSpPr>
        <p:spPr>
          <a:xfrm>
            <a:off x="6289961" y="2097367"/>
            <a:ext cx="2396839" cy="2396839"/>
          </a:xfrm>
          <a:custGeom>
            <a:avLst/>
            <a:gdLst>
              <a:gd name="connsiteX0" fmla="*/ 0 w 2396839"/>
              <a:gd name="connsiteY0" fmla="*/ 1198420 h 2396839"/>
              <a:gd name="connsiteX1" fmla="*/ 1198420 w 2396839"/>
              <a:gd name="connsiteY1" fmla="*/ 0 h 2396839"/>
              <a:gd name="connsiteX2" fmla="*/ 2396840 w 2396839"/>
              <a:gd name="connsiteY2" fmla="*/ 1198420 h 2396839"/>
              <a:gd name="connsiteX3" fmla="*/ 1198420 w 2396839"/>
              <a:gd name="connsiteY3" fmla="*/ 2396840 h 2396839"/>
              <a:gd name="connsiteX4" fmla="*/ 0 w 2396839"/>
              <a:gd name="connsiteY4" fmla="*/ 1198420 h 2396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6839" h="2396839">
                <a:moveTo>
                  <a:pt x="0" y="1198420"/>
                </a:moveTo>
                <a:cubicBezTo>
                  <a:pt x="0" y="536551"/>
                  <a:pt x="536551" y="0"/>
                  <a:pt x="1198420" y="0"/>
                </a:cubicBezTo>
                <a:cubicBezTo>
                  <a:pt x="1860289" y="0"/>
                  <a:pt x="2396840" y="536551"/>
                  <a:pt x="2396840" y="1198420"/>
                </a:cubicBezTo>
                <a:cubicBezTo>
                  <a:pt x="2396840" y="1860289"/>
                  <a:pt x="1860289" y="2396840"/>
                  <a:pt x="1198420" y="2396840"/>
                </a:cubicBezTo>
                <a:cubicBezTo>
                  <a:pt x="536551" y="2396840"/>
                  <a:pt x="0" y="1860289"/>
                  <a:pt x="0" y="1198420"/>
                </a:cubicBezTo>
                <a:close/>
              </a:path>
            </a:pathLst>
          </a:custGeom>
          <a:solidFill>
            <a:srgbClr val="FF4E5E"/>
          </a:solidFill>
          <a:scene3d>
            <a:camera prst="orthographicFront" zoom="95000"/>
            <a:lightRig rig="flat" dir="t"/>
          </a:scene3d>
          <a:sp3d extrusionH="381000" contourW="38100" prstMaterial="matte">
            <a:contourClr>
              <a:schemeClr val="lt1"/>
            </a:contourClr>
          </a:sp3d>
        </p:spPr>
        <p:style>
          <a:lnRef idx="0">
            <a:schemeClr val="lt1">
              <a:hueOff val="0"/>
              <a:satOff val="0"/>
              <a:lumOff val="0"/>
              <a:alphaOff val="0"/>
            </a:schemeClr>
          </a:lnRef>
          <a:fillRef idx="1">
            <a:scrgbClr r="0" g="0" b="0"/>
          </a:fillRef>
          <a:effectRef idx="0">
            <a:schemeClr val="accent2">
              <a:hueOff val="4681519"/>
              <a:satOff val="-5839"/>
              <a:lumOff val="1373"/>
              <a:alphaOff val="0"/>
            </a:schemeClr>
          </a:effectRef>
          <a:fontRef idx="minor">
            <a:schemeClr val="lt1"/>
          </a:fontRef>
        </p:style>
        <p:txBody>
          <a:bodyPr spcFirstLastPara="0" vert="horz" wrap="square" lIns="381489" tIns="381489" rIns="381489" bIns="381489" numCol="1" spcCol="1270" anchor="ctr" anchorCtr="0">
            <a:noAutofit/>
          </a:bodyPr>
          <a:lstStyle/>
          <a:p>
            <a:pPr lvl="0" algn="ctr" defTabSz="1066800">
              <a:lnSpc>
                <a:spcPct val="100000"/>
              </a:lnSpc>
              <a:spcBef>
                <a:spcPct val="0"/>
              </a:spcBef>
              <a:spcAft>
                <a:spcPts val="0"/>
              </a:spcAft>
            </a:pPr>
            <a:r>
              <a:rPr lang="en-US" sz="2400" b="1" kern="1200" dirty="0" smtClean="0">
                <a:solidFill>
                  <a:schemeClr val="bg1"/>
                </a:solidFill>
                <a:latin typeface="Arial" panose="020B0604020202020204" pitchFamily="34" charset="0"/>
                <a:cs typeface="Arial" panose="020B0604020202020204" pitchFamily="34" charset="0"/>
              </a:rPr>
              <a:t>DJPPR</a:t>
            </a:r>
          </a:p>
          <a:p>
            <a:pPr lvl="0" algn="ctr" defTabSz="1066800">
              <a:lnSpc>
                <a:spcPct val="100000"/>
              </a:lnSpc>
              <a:spcBef>
                <a:spcPct val="0"/>
              </a:spcBef>
              <a:spcAft>
                <a:spcPts val="0"/>
              </a:spcAft>
            </a:pPr>
            <a:r>
              <a:rPr lang="en-US" sz="2400" b="1" kern="1200" dirty="0" err="1" smtClean="0">
                <a:solidFill>
                  <a:schemeClr val="bg1"/>
                </a:solidFill>
                <a:latin typeface="Arial" panose="020B0604020202020204" pitchFamily="34" charset="0"/>
                <a:cs typeface="Arial" panose="020B0604020202020204" pitchFamily="34" charset="0"/>
              </a:rPr>
              <a:t>c.q</a:t>
            </a:r>
            <a:r>
              <a:rPr lang="en-US" sz="2400" b="1" kern="1200" dirty="0" smtClean="0">
                <a:solidFill>
                  <a:schemeClr val="bg1"/>
                </a:solidFill>
                <a:latin typeface="Arial" panose="020B0604020202020204" pitchFamily="34" charset="0"/>
                <a:cs typeface="Arial" panose="020B0604020202020204" pitchFamily="34" charset="0"/>
              </a:rPr>
              <a:t>. </a:t>
            </a:r>
            <a:r>
              <a:rPr lang="en-US" sz="2400" b="1" kern="1200" dirty="0" err="1" smtClean="0">
                <a:solidFill>
                  <a:schemeClr val="bg1"/>
                </a:solidFill>
                <a:latin typeface="Arial" panose="020B0604020202020204" pitchFamily="34" charset="0"/>
                <a:cs typeface="Arial" panose="020B0604020202020204" pitchFamily="34" charset="0"/>
              </a:rPr>
              <a:t>Dit</a:t>
            </a:r>
            <a:r>
              <a:rPr lang="en-US" sz="2400" b="1" kern="1200" dirty="0" smtClean="0">
                <a:solidFill>
                  <a:schemeClr val="bg1"/>
                </a:solidFill>
                <a:latin typeface="Arial" panose="020B0604020202020204" pitchFamily="34" charset="0"/>
                <a:cs typeface="Arial" panose="020B0604020202020204" pitchFamily="34" charset="0"/>
              </a:rPr>
              <a:t>. EAS</a:t>
            </a:r>
            <a:endParaRPr lang="en-US" sz="2400" b="1" kern="1200" dirty="0">
              <a:solidFill>
                <a:schemeClr val="bg1"/>
              </a:solidFill>
              <a:latin typeface="Arial" panose="020B0604020202020204" pitchFamily="34" charset="0"/>
              <a:cs typeface="Arial" panose="020B0604020202020204" pitchFamily="34" charset="0"/>
            </a:endParaRPr>
          </a:p>
        </p:txBody>
      </p:sp>
      <p:sp>
        <p:nvSpPr>
          <p:cNvPr id="12" name="Freeform 11"/>
          <p:cNvSpPr/>
          <p:nvPr/>
        </p:nvSpPr>
        <p:spPr>
          <a:xfrm rot="115">
            <a:off x="2592536" y="3599114"/>
            <a:ext cx="3825456" cy="1396106"/>
          </a:xfrm>
          <a:custGeom>
            <a:avLst/>
            <a:gdLst>
              <a:gd name="connsiteX0" fmla="*/ 0 w 3825456"/>
              <a:gd name="connsiteY0" fmla="*/ 279221 h 1396105"/>
              <a:gd name="connsiteX1" fmla="*/ 3127404 w 3825456"/>
              <a:gd name="connsiteY1" fmla="*/ 279221 h 1396105"/>
              <a:gd name="connsiteX2" fmla="*/ 3127404 w 3825456"/>
              <a:gd name="connsiteY2" fmla="*/ 0 h 1396105"/>
              <a:gd name="connsiteX3" fmla="*/ 3825456 w 3825456"/>
              <a:gd name="connsiteY3" fmla="*/ 698053 h 1396105"/>
              <a:gd name="connsiteX4" fmla="*/ 3127404 w 3825456"/>
              <a:gd name="connsiteY4" fmla="*/ 1396105 h 1396105"/>
              <a:gd name="connsiteX5" fmla="*/ 3127404 w 3825456"/>
              <a:gd name="connsiteY5" fmla="*/ 1116884 h 1396105"/>
              <a:gd name="connsiteX6" fmla="*/ 0 w 3825456"/>
              <a:gd name="connsiteY6" fmla="*/ 1116884 h 1396105"/>
              <a:gd name="connsiteX7" fmla="*/ 0 w 3825456"/>
              <a:gd name="connsiteY7" fmla="*/ 279221 h 139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5456" h="1396105">
                <a:moveTo>
                  <a:pt x="3825456" y="1116883"/>
                </a:moveTo>
                <a:lnTo>
                  <a:pt x="698052" y="1116883"/>
                </a:lnTo>
                <a:lnTo>
                  <a:pt x="698052" y="1396104"/>
                </a:lnTo>
                <a:lnTo>
                  <a:pt x="0" y="698052"/>
                </a:lnTo>
                <a:lnTo>
                  <a:pt x="698052" y="1"/>
                </a:lnTo>
                <a:lnTo>
                  <a:pt x="698052" y="279222"/>
                </a:lnTo>
                <a:lnTo>
                  <a:pt x="3825456" y="279222"/>
                </a:lnTo>
                <a:lnTo>
                  <a:pt x="3825456" y="1116883"/>
                </a:lnTo>
                <a:close/>
              </a:path>
            </a:pathLst>
          </a:custGeom>
          <a:solidFill>
            <a:srgbClr val="FF4E5E"/>
          </a:solidFill>
          <a:scene3d>
            <a:camera prst="orthographicFront" zoom="95000"/>
            <a:lightRig rig="flat" dir="t"/>
          </a:scene3d>
          <a:sp3d z="-52400" extrusionH="181000" contourW="38100" prstMaterial="matte">
            <a:contourClr>
              <a:schemeClr val="lt1"/>
            </a:contourClr>
          </a:sp3d>
        </p:spPr>
        <p:style>
          <a:lnRef idx="0">
            <a:schemeClr val="lt1">
              <a:hueOff val="0"/>
              <a:satOff val="0"/>
              <a:lumOff val="0"/>
              <a:alphaOff val="0"/>
            </a:schemeClr>
          </a:lnRef>
          <a:fillRef idx="1">
            <a:scrgbClr r="0" g="0" b="0"/>
          </a:fillRef>
          <a:effectRef idx="0">
            <a:schemeClr val="accent2">
              <a:hueOff val="4681519"/>
              <a:satOff val="-5839"/>
              <a:lumOff val="1373"/>
              <a:alphaOff val="0"/>
            </a:schemeClr>
          </a:effectRef>
          <a:fontRef idx="minor">
            <a:schemeClr val="lt1"/>
          </a:fontRef>
        </p:style>
        <p:txBody>
          <a:bodyPr spcFirstLastPara="0" vert="horz" wrap="square" lIns="418831" tIns="279221" rIns="-1" bIns="279221" numCol="1" spcCol="1270" anchor="ctr" anchorCtr="0">
            <a:noAutofit/>
          </a:bodyPr>
          <a:lstStyle/>
          <a:p>
            <a:pPr lvl="0" algn="ctr" defTabSz="1600200">
              <a:lnSpc>
                <a:spcPct val="90000"/>
              </a:lnSpc>
              <a:spcBef>
                <a:spcPct val="0"/>
              </a:spcBef>
              <a:spcAft>
                <a:spcPct val="35000"/>
              </a:spcAft>
            </a:pPr>
            <a:r>
              <a:rPr lang="en-US" sz="2800" b="1" kern="1200" smtClean="0">
                <a:latin typeface="Arial" panose="020B0604020202020204" pitchFamily="34" charset="0"/>
                <a:cs typeface="Arial" panose="020B0604020202020204" pitchFamily="34" charset="0"/>
              </a:rPr>
              <a:t>Nomor</a:t>
            </a:r>
            <a:r>
              <a:rPr lang="en-US" sz="2800" b="1" kern="1200" dirty="0" smtClean="0">
                <a:latin typeface="Arial" panose="020B0604020202020204" pitchFamily="34" charset="0"/>
                <a:cs typeface="Arial" panose="020B0604020202020204" pitchFamily="34" charset="0"/>
              </a:rPr>
              <a:t> Register</a:t>
            </a:r>
            <a:endParaRPr lang="en-US" sz="2800" b="1" kern="1200" dirty="0">
              <a:latin typeface="Arial" panose="020B0604020202020204" pitchFamily="34" charset="0"/>
              <a:cs typeface="Arial" panose="020B0604020202020204" pitchFamily="34" charset="0"/>
            </a:endParaRPr>
          </a:p>
        </p:txBody>
      </p:sp>
      <p:sp>
        <p:nvSpPr>
          <p:cNvPr id="8" name="Rectangle 7"/>
          <p:cNvSpPr/>
          <p:nvPr/>
        </p:nvSpPr>
        <p:spPr bwMode="auto">
          <a:xfrm>
            <a:off x="0" y="5249803"/>
            <a:ext cx="3396175" cy="1608197"/>
          </a:xfrm>
          <a:prstGeom prst="rect">
            <a:avLst/>
          </a:prstGeom>
          <a:solidFill>
            <a:srgbClr val="1E3C6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defRPr/>
            </a:pPr>
            <a:r>
              <a:rPr lang="id-ID" sz="1600" dirty="0">
                <a:solidFill>
                  <a:schemeClr val="bg1"/>
                </a:solidFill>
                <a:latin typeface="Arial" panose="020B0604020202020204" pitchFamily="34" charset="0"/>
                <a:cs typeface="Arial" panose="020B0604020202020204" pitchFamily="34" charset="0"/>
              </a:rPr>
              <a:t>Berkas dokumen pengajuan register </a:t>
            </a:r>
            <a:endParaRPr lang="en-US" sz="1600" dirty="0" smtClean="0">
              <a:solidFill>
                <a:schemeClr val="bg1"/>
              </a:solidFill>
              <a:latin typeface="Arial" panose="020B0604020202020204" pitchFamily="34" charset="0"/>
              <a:cs typeface="Arial" panose="020B0604020202020204" pitchFamily="34" charset="0"/>
            </a:endParaRPr>
          </a:p>
          <a:p>
            <a:pPr algn="ctr">
              <a:defRPr/>
            </a:pPr>
            <a:r>
              <a:rPr lang="id-ID" sz="1600" dirty="0" smtClean="0">
                <a:solidFill>
                  <a:schemeClr val="bg1"/>
                </a:solidFill>
                <a:latin typeface="Arial" panose="020B0604020202020204" pitchFamily="34" charset="0"/>
                <a:cs typeface="Arial" panose="020B0604020202020204" pitchFamily="34" charset="0"/>
              </a:rPr>
              <a:t>disampaikan</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Kepala</a:t>
            </a:r>
            <a:r>
              <a:rPr lang="en-US" sz="1600" dirty="0" smtClean="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Satker</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selaku</a:t>
            </a:r>
            <a:r>
              <a:rPr lang="id-ID" sz="1600" dirty="0">
                <a:solidFill>
                  <a:schemeClr val="bg1"/>
                </a:solidFill>
                <a:latin typeface="Arial" panose="020B0604020202020204" pitchFamily="34" charset="0"/>
                <a:cs typeface="Arial" panose="020B0604020202020204" pitchFamily="34" charset="0"/>
              </a:rPr>
              <a:t> </a:t>
            </a:r>
            <a:endParaRPr lang="en-US" sz="1600" dirty="0" smtClean="0">
              <a:solidFill>
                <a:schemeClr val="bg1"/>
              </a:solidFill>
              <a:latin typeface="Arial" panose="020B0604020202020204" pitchFamily="34" charset="0"/>
              <a:cs typeface="Arial" panose="020B0604020202020204" pitchFamily="34" charset="0"/>
            </a:endParaRPr>
          </a:p>
          <a:p>
            <a:pPr algn="ctr">
              <a:defRPr/>
            </a:pPr>
            <a:r>
              <a:rPr lang="en-US" sz="1600" b="1" dirty="0" smtClean="0">
                <a:solidFill>
                  <a:schemeClr val="bg1"/>
                </a:solidFill>
                <a:latin typeface="Arial" panose="020B0604020202020204" pitchFamily="34" charset="0"/>
                <a:cs typeface="Arial" panose="020B0604020202020204" pitchFamily="34" charset="0"/>
              </a:rPr>
              <a:t>PA/KPA </a:t>
            </a:r>
            <a:r>
              <a:rPr lang="en-US" sz="1600" dirty="0" err="1">
                <a:solidFill>
                  <a:schemeClr val="bg1"/>
                </a:solidFill>
                <a:latin typeface="Arial" panose="020B0604020202020204" pitchFamily="34" charset="0"/>
                <a:cs typeface="Arial" panose="020B0604020202020204" pitchFamily="34" charset="0"/>
              </a:rPr>
              <a:t>ke</a:t>
            </a:r>
            <a:r>
              <a:rPr lang="en-US" sz="1600" dirty="0">
                <a:solidFill>
                  <a:schemeClr val="bg1"/>
                </a:solidFill>
                <a:latin typeface="Arial" panose="020B0604020202020204" pitchFamily="34" charset="0"/>
                <a:cs typeface="Arial" panose="020B0604020202020204" pitchFamily="34" charset="0"/>
              </a:rPr>
              <a:t>:</a:t>
            </a:r>
          </a:p>
        </p:txBody>
      </p:sp>
      <p:sp>
        <p:nvSpPr>
          <p:cNvPr id="9" name="Rectangle 8"/>
          <p:cNvSpPr/>
          <p:nvPr/>
        </p:nvSpPr>
        <p:spPr bwMode="auto">
          <a:xfrm>
            <a:off x="3396174" y="5249803"/>
            <a:ext cx="5747825" cy="1608197"/>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spcBef>
                <a:spcPts val="600"/>
              </a:spcBef>
              <a:defRPr/>
            </a:pPr>
            <a:r>
              <a:rPr lang="en-US" sz="1600" b="1" dirty="0" err="1">
                <a:solidFill>
                  <a:srgbClr val="FFFF00"/>
                </a:solidFill>
                <a:latin typeface="Arial" panose="020B0604020202020204" pitchFamily="34" charset="0"/>
                <a:cs typeface="Arial" panose="020B0604020202020204" pitchFamily="34" charset="0"/>
              </a:rPr>
              <a:t>Direktorat</a:t>
            </a:r>
            <a:r>
              <a:rPr lang="en-US" sz="1600" b="1" dirty="0">
                <a:solidFill>
                  <a:srgbClr val="FFFF00"/>
                </a:solidFill>
                <a:latin typeface="Arial" panose="020B0604020202020204" pitchFamily="34" charset="0"/>
                <a:cs typeface="Arial" panose="020B0604020202020204" pitchFamily="34" charset="0"/>
              </a:rPr>
              <a:t> </a:t>
            </a:r>
            <a:r>
              <a:rPr lang="en-US" sz="1600" b="1" dirty="0" err="1">
                <a:solidFill>
                  <a:srgbClr val="FFFF00"/>
                </a:solidFill>
                <a:latin typeface="Arial" panose="020B0604020202020204" pitchFamily="34" charset="0"/>
                <a:cs typeface="Arial" panose="020B0604020202020204" pitchFamily="34" charset="0"/>
              </a:rPr>
              <a:t>Evaluasi</a:t>
            </a:r>
            <a:r>
              <a:rPr lang="en-US" sz="1600" b="1" dirty="0">
                <a:solidFill>
                  <a:srgbClr val="FFFF00"/>
                </a:solidFill>
                <a:latin typeface="Arial" panose="020B0604020202020204" pitchFamily="34" charset="0"/>
                <a:cs typeface="Arial" panose="020B0604020202020204" pitchFamily="34" charset="0"/>
              </a:rPr>
              <a:t>, </a:t>
            </a:r>
            <a:r>
              <a:rPr lang="en-US" sz="1600" b="1" dirty="0" err="1">
                <a:solidFill>
                  <a:srgbClr val="FFFF00"/>
                </a:solidFill>
                <a:latin typeface="Arial" panose="020B0604020202020204" pitchFamily="34" charset="0"/>
                <a:cs typeface="Arial" panose="020B0604020202020204" pitchFamily="34" charset="0"/>
              </a:rPr>
              <a:t>Akuntansi</a:t>
            </a:r>
            <a:r>
              <a:rPr lang="en-US" sz="1600" b="1" dirty="0">
                <a:solidFill>
                  <a:srgbClr val="FFFF00"/>
                </a:solidFill>
                <a:latin typeface="Arial" panose="020B0604020202020204" pitchFamily="34" charset="0"/>
                <a:cs typeface="Arial" panose="020B0604020202020204" pitchFamily="34" charset="0"/>
              </a:rPr>
              <a:t> </a:t>
            </a:r>
            <a:r>
              <a:rPr lang="en-US" sz="1600" b="1" dirty="0" err="1">
                <a:solidFill>
                  <a:srgbClr val="FFFF00"/>
                </a:solidFill>
                <a:latin typeface="Arial" panose="020B0604020202020204" pitchFamily="34" charset="0"/>
                <a:cs typeface="Arial" panose="020B0604020202020204" pitchFamily="34" charset="0"/>
              </a:rPr>
              <a:t>dan</a:t>
            </a:r>
            <a:r>
              <a:rPr lang="en-US" sz="1600" b="1" dirty="0">
                <a:solidFill>
                  <a:srgbClr val="FFFF00"/>
                </a:solidFill>
                <a:latin typeface="Arial" panose="020B0604020202020204" pitchFamily="34" charset="0"/>
                <a:cs typeface="Arial" panose="020B0604020202020204" pitchFamily="34" charset="0"/>
              </a:rPr>
              <a:t> </a:t>
            </a:r>
            <a:r>
              <a:rPr lang="en-US" sz="1600" b="1" dirty="0" err="1">
                <a:solidFill>
                  <a:srgbClr val="FFFF00"/>
                </a:solidFill>
                <a:latin typeface="Arial" panose="020B0604020202020204" pitchFamily="34" charset="0"/>
                <a:cs typeface="Arial" panose="020B0604020202020204" pitchFamily="34" charset="0"/>
              </a:rPr>
              <a:t>Setelmen</a:t>
            </a:r>
            <a:endParaRPr lang="id-ID" sz="1600" b="1" dirty="0">
              <a:solidFill>
                <a:srgbClr val="FFFF00"/>
              </a:solidFill>
              <a:latin typeface="Arial" panose="020B0604020202020204" pitchFamily="34" charset="0"/>
              <a:cs typeface="Arial" panose="020B0604020202020204" pitchFamily="34" charset="0"/>
            </a:endParaRPr>
          </a:p>
          <a:p>
            <a:pPr algn="ctr">
              <a:defRPr/>
            </a:pPr>
            <a:r>
              <a:rPr lang="en-US" sz="1600" b="1" dirty="0">
                <a:solidFill>
                  <a:srgbClr val="FFFF00"/>
                </a:solidFill>
                <a:latin typeface="Arial" panose="020B0604020202020204" pitchFamily="34" charset="0"/>
                <a:cs typeface="Arial" panose="020B0604020202020204" pitchFamily="34" charset="0"/>
              </a:rPr>
              <a:t>D</a:t>
            </a:r>
            <a:r>
              <a:rPr lang="id-ID" sz="1600" b="1" dirty="0">
                <a:solidFill>
                  <a:srgbClr val="FFFF00"/>
                </a:solidFill>
                <a:latin typeface="Arial" panose="020B0604020202020204" pitchFamily="34" charset="0"/>
                <a:cs typeface="Arial" panose="020B0604020202020204" pitchFamily="34" charset="0"/>
              </a:rPr>
              <a:t>irektorat Jenderal Pengelolaan </a:t>
            </a:r>
            <a:r>
              <a:rPr lang="en-US" sz="1600" b="1" dirty="0" err="1">
                <a:solidFill>
                  <a:srgbClr val="FFFF00"/>
                </a:solidFill>
                <a:latin typeface="Arial" panose="020B0604020202020204" pitchFamily="34" charset="0"/>
                <a:cs typeface="Arial" panose="020B0604020202020204" pitchFamily="34" charset="0"/>
              </a:rPr>
              <a:t>Pembiayaan</a:t>
            </a:r>
            <a:r>
              <a:rPr lang="en-US" sz="1600" b="1" dirty="0">
                <a:solidFill>
                  <a:srgbClr val="FFFF00"/>
                </a:solidFill>
                <a:latin typeface="Arial" panose="020B0604020202020204" pitchFamily="34" charset="0"/>
                <a:cs typeface="Arial" panose="020B0604020202020204" pitchFamily="34" charset="0"/>
              </a:rPr>
              <a:t> </a:t>
            </a:r>
            <a:r>
              <a:rPr lang="en-US" sz="1600" b="1" dirty="0" err="1">
                <a:solidFill>
                  <a:srgbClr val="FFFF00"/>
                </a:solidFill>
                <a:latin typeface="Arial" panose="020B0604020202020204" pitchFamily="34" charset="0"/>
                <a:cs typeface="Arial" panose="020B0604020202020204" pitchFamily="34" charset="0"/>
              </a:rPr>
              <a:t>dan</a:t>
            </a:r>
            <a:r>
              <a:rPr lang="en-US" sz="1600" b="1" dirty="0">
                <a:solidFill>
                  <a:srgbClr val="FFFF00"/>
                </a:solidFill>
                <a:latin typeface="Arial" panose="020B0604020202020204" pitchFamily="34" charset="0"/>
                <a:cs typeface="Arial" panose="020B0604020202020204" pitchFamily="34" charset="0"/>
              </a:rPr>
              <a:t> </a:t>
            </a:r>
            <a:r>
              <a:rPr lang="en-US" sz="1600" b="1" dirty="0" err="1">
                <a:solidFill>
                  <a:srgbClr val="FFFF00"/>
                </a:solidFill>
                <a:latin typeface="Arial" panose="020B0604020202020204" pitchFamily="34" charset="0"/>
                <a:cs typeface="Arial" panose="020B0604020202020204" pitchFamily="34" charset="0"/>
              </a:rPr>
              <a:t>Risiko</a:t>
            </a:r>
            <a:endParaRPr lang="id-ID" sz="1600" b="1" dirty="0">
              <a:solidFill>
                <a:srgbClr val="FFFF00"/>
              </a:solidFill>
              <a:latin typeface="Arial" panose="020B0604020202020204" pitchFamily="34" charset="0"/>
              <a:cs typeface="Arial" panose="020B0604020202020204" pitchFamily="34" charset="0"/>
            </a:endParaRPr>
          </a:p>
          <a:p>
            <a:pPr algn="ctr">
              <a:defRPr/>
            </a:pPr>
            <a:r>
              <a:rPr lang="id-ID" sz="1600" b="1" dirty="0">
                <a:solidFill>
                  <a:srgbClr val="FFFF00"/>
                </a:solidFill>
                <a:latin typeface="Arial" panose="020B0604020202020204" pitchFamily="34" charset="0"/>
                <a:cs typeface="Arial" panose="020B0604020202020204" pitchFamily="34" charset="0"/>
              </a:rPr>
              <a:t>Kementerian Keuangan</a:t>
            </a:r>
            <a:endParaRPr lang="en-US" sz="1600" b="1" dirty="0">
              <a:solidFill>
                <a:srgbClr val="FFFF00"/>
              </a:solidFill>
              <a:latin typeface="Arial" panose="020B0604020202020204" pitchFamily="34" charset="0"/>
              <a:cs typeface="Arial" panose="020B0604020202020204" pitchFamily="34" charset="0"/>
            </a:endParaRPr>
          </a:p>
          <a:p>
            <a:pPr algn="ctr">
              <a:defRPr/>
            </a:pPr>
            <a:r>
              <a:rPr lang="en-US" sz="1600" b="1" dirty="0" err="1">
                <a:solidFill>
                  <a:srgbClr val="FFFF00"/>
                </a:solidFill>
                <a:latin typeface="Arial" panose="020B0604020202020204" pitchFamily="34" charset="0"/>
                <a:cs typeface="Arial" panose="020B0604020202020204" pitchFamily="34" charset="0"/>
              </a:rPr>
              <a:t>Gedung</a:t>
            </a:r>
            <a:r>
              <a:rPr lang="en-US" sz="1600" b="1" dirty="0">
                <a:solidFill>
                  <a:srgbClr val="FFFF00"/>
                </a:solidFill>
                <a:latin typeface="Arial" panose="020B0604020202020204" pitchFamily="34" charset="0"/>
                <a:cs typeface="Arial" panose="020B0604020202020204" pitchFamily="34" charset="0"/>
              </a:rPr>
              <a:t> </a:t>
            </a:r>
            <a:r>
              <a:rPr lang="en-US" sz="1600" b="1" dirty="0" err="1">
                <a:solidFill>
                  <a:srgbClr val="FFFF00"/>
                </a:solidFill>
                <a:latin typeface="Arial" panose="020B0604020202020204" pitchFamily="34" charset="0"/>
                <a:cs typeface="Arial" panose="020B0604020202020204" pitchFamily="34" charset="0"/>
              </a:rPr>
              <a:t>Frans</a:t>
            </a:r>
            <a:r>
              <a:rPr lang="en-US" sz="1600" b="1" dirty="0">
                <a:solidFill>
                  <a:srgbClr val="FFFF00"/>
                </a:solidFill>
                <a:latin typeface="Arial" panose="020B0604020202020204" pitchFamily="34" charset="0"/>
                <a:cs typeface="Arial" panose="020B0604020202020204" pitchFamily="34" charset="0"/>
              </a:rPr>
              <a:t> </a:t>
            </a:r>
            <a:r>
              <a:rPr lang="en-US" sz="1600" b="1" dirty="0" err="1">
                <a:solidFill>
                  <a:srgbClr val="FFFF00"/>
                </a:solidFill>
                <a:latin typeface="Arial" panose="020B0604020202020204" pitchFamily="34" charset="0"/>
                <a:cs typeface="Arial" panose="020B0604020202020204" pitchFamily="34" charset="0"/>
              </a:rPr>
              <a:t>Seda</a:t>
            </a:r>
            <a:r>
              <a:rPr lang="en-US" sz="1600" b="1" dirty="0">
                <a:solidFill>
                  <a:srgbClr val="FFFF00"/>
                </a:solidFill>
                <a:latin typeface="Arial" panose="020B0604020202020204" pitchFamily="34" charset="0"/>
                <a:cs typeface="Arial" panose="020B0604020202020204" pitchFamily="34" charset="0"/>
              </a:rPr>
              <a:t> </a:t>
            </a:r>
            <a:r>
              <a:rPr lang="en-US" sz="1600" b="1" dirty="0" err="1">
                <a:solidFill>
                  <a:srgbClr val="FFFF00"/>
                </a:solidFill>
                <a:latin typeface="Arial" panose="020B0604020202020204" pitchFamily="34" charset="0"/>
                <a:cs typeface="Arial" panose="020B0604020202020204" pitchFamily="34" charset="0"/>
              </a:rPr>
              <a:t>Lantai</a:t>
            </a:r>
            <a:r>
              <a:rPr lang="en-US" sz="1600" b="1" dirty="0">
                <a:solidFill>
                  <a:srgbClr val="FFFF00"/>
                </a:solidFill>
                <a:latin typeface="Arial" panose="020B0604020202020204" pitchFamily="34" charset="0"/>
                <a:cs typeface="Arial" panose="020B0604020202020204" pitchFamily="34" charset="0"/>
              </a:rPr>
              <a:t> 7</a:t>
            </a:r>
          </a:p>
          <a:p>
            <a:pPr algn="ctr">
              <a:defRPr/>
            </a:pPr>
            <a:r>
              <a:rPr lang="en-US" sz="1600" b="1" dirty="0">
                <a:solidFill>
                  <a:srgbClr val="FFFF00"/>
                </a:solidFill>
                <a:latin typeface="Arial" panose="020B0604020202020204" pitchFamily="34" charset="0"/>
                <a:cs typeface="Arial" panose="020B0604020202020204" pitchFamily="34" charset="0"/>
              </a:rPr>
              <a:t>Jl. DR. </a:t>
            </a:r>
            <a:r>
              <a:rPr lang="en-US" sz="1600" b="1" dirty="0" err="1">
                <a:solidFill>
                  <a:srgbClr val="FFFF00"/>
                </a:solidFill>
                <a:latin typeface="Arial" panose="020B0604020202020204" pitchFamily="34" charset="0"/>
                <a:cs typeface="Arial" panose="020B0604020202020204" pitchFamily="34" charset="0"/>
              </a:rPr>
              <a:t>Wahidin</a:t>
            </a:r>
            <a:r>
              <a:rPr lang="en-US" sz="1600" b="1" dirty="0">
                <a:solidFill>
                  <a:srgbClr val="FFFF00"/>
                </a:solidFill>
                <a:latin typeface="Arial" panose="020B0604020202020204" pitchFamily="34" charset="0"/>
                <a:cs typeface="Arial" panose="020B0604020202020204" pitchFamily="34" charset="0"/>
              </a:rPr>
              <a:t> No 1 Jakarta 10710</a:t>
            </a:r>
          </a:p>
          <a:p>
            <a:pPr algn="ctr">
              <a:defRPr/>
            </a:pPr>
            <a:r>
              <a:rPr lang="en-US" sz="1600" b="1" dirty="0" err="1">
                <a:solidFill>
                  <a:srgbClr val="FFFF00"/>
                </a:solidFill>
                <a:latin typeface="Arial" panose="020B0604020202020204" pitchFamily="34" charset="0"/>
                <a:cs typeface="Arial" panose="020B0604020202020204" pitchFamily="34" charset="0"/>
              </a:rPr>
              <a:t>Telp</a:t>
            </a:r>
            <a:r>
              <a:rPr lang="en-US" sz="1600" b="1" dirty="0">
                <a:solidFill>
                  <a:srgbClr val="FFFF00"/>
                </a:solidFill>
                <a:latin typeface="Arial" panose="020B0604020202020204" pitchFamily="34" charset="0"/>
                <a:cs typeface="Arial" panose="020B0604020202020204" pitchFamily="34" charset="0"/>
              </a:rPr>
              <a:t>. 021-3864778,  Fax 021-3843712</a:t>
            </a:r>
          </a:p>
        </p:txBody>
      </p:sp>
      <p:pic>
        <p:nvPicPr>
          <p:cNvPr id="13" name="Picture 12">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19300282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2800" b="1" dirty="0" smtClean="0">
                <a:solidFill>
                  <a:srgbClr val="1E3C61"/>
                </a:solidFill>
                <a:latin typeface="League Spartan" panose="00000800000000000000" pitchFamily="50" charset="0"/>
              </a:rPr>
              <a:t>NPH SEBAGAI LAMPIRAN REGISTRASI</a:t>
            </a:r>
            <a:endParaRPr lang="en-US" sz="28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graphicFrame>
        <p:nvGraphicFramePr>
          <p:cNvPr id="13" name="Content Placeholder 3"/>
          <p:cNvGraphicFramePr>
            <a:graphicFrameLocks/>
          </p:cNvGraphicFramePr>
          <p:nvPr>
            <p:extLst>
              <p:ext uri="{D42A27DB-BD31-4B8C-83A1-F6EECF244321}">
                <p14:modId xmlns:p14="http://schemas.microsoft.com/office/powerpoint/2010/main" xmlns="" val="3893518455"/>
              </p:ext>
            </p:extLst>
          </p:nvPr>
        </p:nvGraphicFramePr>
        <p:xfrm>
          <a:off x="251520" y="1219200"/>
          <a:ext cx="8712969" cy="5513336"/>
        </p:xfrm>
        <a:graphic>
          <a:graphicData uri="http://schemas.openxmlformats.org/drawingml/2006/table">
            <a:tbl>
              <a:tblPr firstRow="1" bandRow="1">
                <a:tableStyleId>{5C22544A-7EE6-4342-B048-85BDC9FD1C3A}</a:tableStyleId>
              </a:tblPr>
              <a:tblGrid>
                <a:gridCol w="1129459"/>
                <a:gridCol w="1774864"/>
                <a:gridCol w="2097567"/>
                <a:gridCol w="3711079"/>
              </a:tblGrid>
              <a:tr h="575682">
                <a:tc>
                  <a:txBody>
                    <a:bodyPr/>
                    <a:lstStyle/>
                    <a:p>
                      <a:pPr algn="ctr"/>
                      <a:r>
                        <a:rPr lang="en-US" sz="1400" b="1" dirty="0" smtClean="0">
                          <a:solidFill>
                            <a:schemeClr val="bg1"/>
                          </a:solidFill>
                          <a:latin typeface="Arial" panose="020B0604020202020204" pitchFamily="34" charset="0"/>
                          <a:cs typeface="Arial" panose="020B0604020202020204" pitchFamily="34" charset="0"/>
                        </a:rPr>
                        <a:t>DONOR</a:t>
                      </a:r>
                      <a:endParaRPr lang="en-US" sz="1400" b="1" dirty="0">
                        <a:solidFill>
                          <a:schemeClr val="bg1"/>
                        </a:solidFill>
                        <a:latin typeface="Arial" panose="020B0604020202020204" pitchFamily="34" charset="0"/>
                        <a:cs typeface="Arial" panose="020B0604020202020204" pitchFamily="34" charset="0"/>
                      </a:endParaRPr>
                    </a:p>
                  </a:txBody>
                  <a:tcPr>
                    <a:solidFill>
                      <a:schemeClr val="tx2">
                        <a:lumMod val="50000"/>
                      </a:schemeClr>
                    </a:solidFill>
                  </a:tcPr>
                </a:tc>
                <a:tc>
                  <a:txBody>
                    <a:bodyPr/>
                    <a:lstStyle/>
                    <a:p>
                      <a:pPr algn="ctr"/>
                      <a:r>
                        <a:rPr lang="en-US" sz="1400" b="1" dirty="0" smtClean="0">
                          <a:solidFill>
                            <a:schemeClr val="bg1"/>
                          </a:solidFill>
                          <a:latin typeface="Arial" panose="020B0604020202020204" pitchFamily="34" charset="0"/>
                          <a:cs typeface="Arial" panose="020B0604020202020204" pitchFamily="34" charset="0"/>
                        </a:rPr>
                        <a:t>UMBRELLA AGREEMENT</a:t>
                      </a:r>
                      <a:endParaRPr lang="en-US" sz="1400" b="1" dirty="0">
                        <a:solidFill>
                          <a:schemeClr val="bg1"/>
                        </a:solidFill>
                        <a:latin typeface="Arial" panose="020B0604020202020204" pitchFamily="34" charset="0"/>
                        <a:cs typeface="Arial" panose="020B0604020202020204" pitchFamily="34" charset="0"/>
                      </a:endParaRPr>
                    </a:p>
                  </a:txBody>
                  <a:tcPr>
                    <a:solidFill>
                      <a:schemeClr val="tx2">
                        <a:lumMod val="50000"/>
                      </a:schemeClr>
                    </a:solidFill>
                  </a:tcPr>
                </a:tc>
                <a:tc>
                  <a:txBody>
                    <a:bodyPr/>
                    <a:lstStyle/>
                    <a:p>
                      <a:pPr algn="ctr"/>
                      <a:r>
                        <a:rPr lang="en-US" sz="1400" b="1" dirty="0" smtClean="0">
                          <a:solidFill>
                            <a:schemeClr val="bg1"/>
                          </a:solidFill>
                          <a:latin typeface="Arial" panose="020B0604020202020204" pitchFamily="34" charset="0"/>
                          <a:cs typeface="Arial" panose="020B0604020202020204" pitchFamily="34" charset="0"/>
                        </a:rPr>
                        <a:t>IMPLEMENTATION</a:t>
                      </a:r>
                      <a:r>
                        <a:rPr lang="en-US" sz="1400" b="1" baseline="0" dirty="0" smtClean="0">
                          <a:solidFill>
                            <a:schemeClr val="bg1"/>
                          </a:solidFill>
                          <a:latin typeface="Arial" panose="020B0604020202020204" pitchFamily="34" charset="0"/>
                          <a:cs typeface="Arial" panose="020B0604020202020204" pitchFamily="34" charset="0"/>
                        </a:rPr>
                        <a:t> AGREEMENT</a:t>
                      </a:r>
                      <a:endParaRPr lang="en-US" sz="1400" b="1" dirty="0">
                        <a:solidFill>
                          <a:schemeClr val="bg1"/>
                        </a:solidFill>
                        <a:latin typeface="Arial" panose="020B0604020202020204" pitchFamily="34" charset="0"/>
                        <a:cs typeface="Arial" panose="020B0604020202020204" pitchFamily="34" charset="0"/>
                      </a:endParaRPr>
                    </a:p>
                  </a:txBody>
                  <a:tcPr>
                    <a:solidFill>
                      <a:schemeClr val="tx2">
                        <a:lumMod val="50000"/>
                      </a:schemeClr>
                    </a:solidFill>
                  </a:tcPr>
                </a:tc>
                <a:tc>
                  <a:txBody>
                    <a:bodyPr/>
                    <a:lstStyle/>
                    <a:p>
                      <a:pPr algn="ctr"/>
                      <a:r>
                        <a:rPr lang="en-US" sz="1400" b="1" dirty="0" err="1" smtClean="0">
                          <a:solidFill>
                            <a:schemeClr val="bg1"/>
                          </a:solidFill>
                          <a:latin typeface="Arial" panose="020B0604020202020204" pitchFamily="34" charset="0"/>
                          <a:cs typeface="Arial" panose="020B0604020202020204" pitchFamily="34" charset="0"/>
                        </a:rPr>
                        <a:t>KETERANGAN</a:t>
                      </a:r>
                      <a:endParaRPr lang="en-US" sz="1400" b="1" dirty="0">
                        <a:solidFill>
                          <a:schemeClr val="bg1"/>
                        </a:solidFill>
                        <a:latin typeface="Arial" panose="020B0604020202020204" pitchFamily="34" charset="0"/>
                        <a:cs typeface="Arial" panose="020B0604020202020204" pitchFamily="34" charset="0"/>
                      </a:endParaRPr>
                    </a:p>
                  </a:txBody>
                  <a:tcPr>
                    <a:solidFill>
                      <a:schemeClr val="tx2">
                        <a:lumMod val="50000"/>
                      </a:schemeClr>
                    </a:solidFill>
                  </a:tcPr>
                </a:tc>
              </a:tr>
              <a:tr h="970887">
                <a:tc>
                  <a:txBody>
                    <a:bodyPr/>
                    <a:lstStyle/>
                    <a:p>
                      <a:pPr algn="l"/>
                      <a:r>
                        <a:rPr lang="en-US" sz="1400" b="1" dirty="0" err="1" smtClean="0">
                          <a:solidFill>
                            <a:srgbClr val="FF4E5E"/>
                          </a:solidFill>
                          <a:latin typeface="Arial" panose="020B0604020202020204" pitchFamily="34" charset="0"/>
                          <a:cs typeface="Arial" panose="020B0604020202020204" pitchFamily="34" charset="0"/>
                        </a:rPr>
                        <a:t>USAID</a:t>
                      </a:r>
                      <a:endParaRPr lang="en-US" sz="1400" b="1" dirty="0">
                        <a:solidFill>
                          <a:srgbClr val="FF4E5E"/>
                        </a:solidFill>
                        <a:latin typeface="Arial" panose="020B0604020202020204" pitchFamily="34" charset="0"/>
                        <a:cs typeface="Arial" panose="020B0604020202020204" pitchFamily="34" charset="0"/>
                      </a:endParaRPr>
                    </a:p>
                  </a:txBody>
                  <a:tcPr/>
                </a:tc>
                <a:tc>
                  <a:txBody>
                    <a:bodyPr/>
                    <a:lstStyle/>
                    <a:p>
                      <a:pPr algn="l"/>
                      <a:r>
                        <a:rPr lang="en-US" sz="1400" b="0" dirty="0" smtClean="0">
                          <a:latin typeface="Arial" panose="020B0604020202020204" pitchFamily="34" charset="0"/>
                          <a:cs typeface="Arial" panose="020B0604020202020204" pitchFamily="34" charset="0"/>
                        </a:rPr>
                        <a:t>ASSISTANCE AGREEMENT</a:t>
                      </a:r>
                      <a:endParaRPr lang="en-US" sz="1400" b="0" dirty="0">
                        <a:latin typeface="Arial" panose="020B0604020202020204" pitchFamily="34" charset="0"/>
                        <a:cs typeface="Arial" panose="020B0604020202020204" pitchFamily="34" charset="0"/>
                      </a:endParaRPr>
                    </a:p>
                  </a:txBody>
                  <a:tcPr/>
                </a:tc>
                <a:tc>
                  <a:txBody>
                    <a:bodyPr/>
                    <a:lstStyle/>
                    <a:p>
                      <a:pPr algn="l"/>
                      <a:r>
                        <a:rPr lang="en-US" sz="1400" b="0" dirty="0" smtClean="0">
                          <a:latin typeface="Arial" panose="020B0604020202020204" pitchFamily="34" charset="0"/>
                          <a:cs typeface="Arial" panose="020B0604020202020204" pitchFamily="34" charset="0"/>
                        </a:rPr>
                        <a:t>IMPLEMENTATION ARRANGEMENT</a:t>
                      </a:r>
                      <a:endParaRPr lang="en-US" sz="1400" b="0" dirty="0">
                        <a:latin typeface="Arial" panose="020B0604020202020204" pitchFamily="34" charset="0"/>
                        <a:cs typeface="Arial" panose="020B0604020202020204" pitchFamily="34" charset="0"/>
                      </a:endParaRPr>
                    </a:p>
                  </a:txBody>
                  <a:tcPr/>
                </a:tc>
                <a:tc>
                  <a:txBody>
                    <a:bodyPr/>
                    <a:lstStyle/>
                    <a:p>
                      <a:pPr algn="l"/>
                      <a:r>
                        <a:rPr lang="en-US" sz="1400" b="0" dirty="0" err="1" smtClean="0">
                          <a:latin typeface="Arial" panose="020B0604020202020204" pitchFamily="34" charset="0"/>
                          <a:cs typeface="Arial" panose="020B0604020202020204" pitchFamily="34" charset="0"/>
                        </a:rPr>
                        <a:t>PROSES</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REGISTRASI</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MENGGUNAKAN</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DOKUMEN</a:t>
                      </a:r>
                      <a:r>
                        <a:rPr lang="en-US" sz="1400" b="0" baseline="0" dirty="0" smtClean="0">
                          <a:latin typeface="Arial" panose="020B0604020202020204" pitchFamily="34" charset="0"/>
                          <a:cs typeface="Arial" panose="020B0604020202020204" pitchFamily="34" charset="0"/>
                        </a:rPr>
                        <a:t> IMPLEMENTATION ARRANGEMENT</a:t>
                      </a:r>
                      <a:endParaRPr lang="en-US" sz="1400" b="0" dirty="0">
                        <a:latin typeface="Arial" panose="020B0604020202020204" pitchFamily="34" charset="0"/>
                        <a:cs typeface="Arial" panose="020B0604020202020204" pitchFamily="34" charset="0"/>
                      </a:endParaRPr>
                    </a:p>
                  </a:txBody>
                  <a:tcPr/>
                </a:tc>
              </a:tr>
              <a:tr h="748970">
                <a:tc>
                  <a:txBody>
                    <a:bodyPr/>
                    <a:lstStyle/>
                    <a:p>
                      <a:pPr algn="l"/>
                      <a:r>
                        <a:rPr lang="en-US" sz="1400" b="1" dirty="0" err="1" smtClean="0">
                          <a:solidFill>
                            <a:srgbClr val="FF4E5E"/>
                          </a:solidFill>
                          <a:latin typeface="Arial" panose="020B0604020202020204" pitchFamily="34" charset="0"/>
                          <a:cs typeface="Arial" panose="020B0604020202020204" pitchFamily="34" charset="0"/>
                        </a:rPr>
                        <a:t>DFAT</a:t>
                      </a:r>
                      <a:endParaRPr lang="en-US" sz="1400" b="1" dirty="0">
                        <a:solidFill>
                          <a:srgbClr val="FF4E5E"/>
                        </a:solidFill>
                        <a:latin typeface="Arial" panose="020B0604020202020204" pitchFamily="34" charset="0"/>
                        <a:cs typeface="Arial" panose="020B0604020202020204" pitchFamily="34" charset="0"/>
                      </a:endParaRPr>
                    </a:p>
                  </a:txBody>
                  <a:tcPr/>
                </a:tc>
                <a:tc>
                  <a:txBody>
                    <a:bodyPr/>
                    <a:lstStyle/>
                    <a:p>
                      <a:pPr algn="l"/>
                      <a:r>
                        <a:rPr lang="en-US" sz="1400" b="0" dirty="0" smtClean="0">
                          <a:latin typeface="Arial" panose="020B0604020202020204" pitchFamily="34" charset="0"/>
                          <a:cs typeface="Arial" panose="020B0604020202020204" pitchFamily="34" charset="0"/>
                        </a:rPr>
                        <a:t>SUBSIDIARY</a:t>
                      </a:r>
                      <a:r>
                        <a:rPr lang="en-US" sz="1400" b="0" baseline="0" dirty="0" smtClean="0">
                          <a:latin typeface="Arial" panose="020B0604020202020204" pitchFamily="34" charset="0"/>
                          <a:cs typeface="Arial" panose="020B0604020202020204" pitchFamily="34" charset="0"/>
                        </a:rPr>
                        <a:t> ARRANGEMENT</a:t>
                      </a:r>
                      <a:endParaRPr lang="en-US" sz="1400" b="0" dirty="0">
                        <a:latin typeface="Arial" panose="020B0604020202020204" pitchFamily="34" charset="0"/>
                        <a:cs typeface="Arial" panose="020B0604020202020204" pitchFamily="34" charset="0"/>
                      </a:endParaRPr>
                    </a:p>
                  </a:txBody>
                  <a:tcPr/>
                </a:tc>
                <a:tc>
                  <a:txBody>
                    <a:bodyPr/>
                    <a:lstStyle/>
                    <a:p>
                      <a:pPr algn="l"/>
                      <a:r>
                        <a:rPr lang="en-US" sz="1400" b="0" dirty="0" smtClean="0">
                          <a:latin typeface="Arial" panose="020B0604020202020204" pitchFamily="34" charset="0"/>
                          <a:cs typeface="Arial" panose="020B0604020202020204" pitchFamily="34" charset="0"/>
                        </a:rPr>
                        <a:t>DIRECT FUNDING AGREEMENT</a:t>
                      </a:r>
                      <a:endParaRPr lang="en-US" sz="1400" b="0"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err="1" smtClean="0">
                          <a:latin typeface="Arial" panose="020B0604020202020204" pitchFamily="34" charset="0"/>
                          <a:cs typeface="Arial" panose="020B0604020202020204" pitchFamily="34" charset="0"/>
                        </a:rPr>
                        <a:t>PROSES</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REGISTRASI</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MENGGUNAKAN</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DOKUMEN</a:t>
                      </a:r>
                      <a:r>
                        <a:rPr lang="en-US" sz="1400" b="0" baseline="0" dirty="0" smtClean="0">
                          <a:latin typeface="Arial" panose="020B0604020202020204" pitchFamily="34" charset="0"/>
                          <a:cs typeface="Arial" panose="020B0604020202020204" pitchFamily="34" charset="0"/>
                        </a:rPr>
                        <a:t> </a:t>
                      </a:r>
                      <a:r>
                        <a:rPr lang="en-US" sz="1400" b="0" dirty="0" smtClean="0">
                          <a:latin typeface="Arial" panose="020B0604020202020204" pitchFamily="34" charset="0"/>
                          <a:cs typeface="Arial" panose="020B0604020202020204" pitchFamily="34" charset="0"/>
                        </a:rPr>
                        <a:t>DIRECT FUNDING AGREEMENT</a:t>
                      </a:r>
                    </a:p>
                  </a:txBody>
                  <a:tcPr/>
                </a:tc>
              </a:tr>
              <a:tr h="748970">
                <a:tc>
                  <a:txBody>
                    <a:bodyPr/>
                    <a:lstStyle/>
                    <a:p>
                      <a:pPr algn="l"/>
                      <a:r>
                        <a:rPr lang="en-US" sz="1400" b="1" dirty="0" err="1" smtClean="0">
                          <a:solidFill>
                            <a:srgbClr val="FF4E5E"/>
                          </a:solidFill>
                          <a:latin typeface="Arial" panose="020B0604020202020204" pitchFamily="34" charset="0"/>
                          <a:cs typeface="Arial" panose="020B0604020202020204" pitchFamily="34" charset="0"/>
                        </a:rPr>
                        <a:t>GIZ</a:t>
                      </a:r>
                      <a:endParaRPr lang="en-US" sz="1400" b="1" dirty="0">
                        <a:solidFill>
                          <a:srgbClr val="FF4E5E"/>
                        </a:solidFill>
                        <a:latin typeface="Arial" panose="020B0604020202020204" pitchFamily="34" charset="0"/>
                        <a:cs typeface="Arial" panose="020B0604020202020204" pitchFamily="34" charset="0"/>
                      </a:endParaRPr>
                    </a:p>
                  </a:txBody>
                  <a:tcPr/>
                </a:tc>
                <a:tc>
                  <a:txBody>
                    <a:bodyPr/>
                    <a:lstStyle/>
                    <a:p>
                      <a:pPr algn="l"/>
                      <a:r>
                        <a:rPr lang="en-US" sz="1400" b="0" dirty="0" smtClean="0">
                          <a:latin typeface="Arial" panose="020B0604020202020204" pitchFamily="34" charset="0"/>
                          <a:cs typeface="Arial" panose="020B0604020202020204" pitchFamily="34" charset="0"/>
                        </a:rPr>
                        <a:t>TECHNICAL COOPERATION</a:t>
                      </a:r>
                      <a:endParaRPr lang="en-US" sz="1400" b="0" dirty="0">
                        <a:latin typeface="Arial" panose="020B0604020202020204" pitchFamily="34" charset="0"/>
                        <a:cs typeface="Arial" panose="020B0604020202020204" pitchFamily="34" charset="0"/>
                      </a:endParaRPr>
                    </a:p>
                  </a:txBody>
                  <a:tcPr/>
                </a:tc>
                <a:tc>
                  <a:txBody>
                    <a:bodyPr/>
                    <a:lstStyle/>
                    <a:p>
                      <a:pPr algn="l"/>
                      <a:r>
                        <a:rPr lang="en-US" sz="1400" b="0" dirty="0" smtClean="0">
                          <a:latin typeface="Arial" panose="020B0604020202020204" pitchFamily="34" charset="0"/>
                          <a:cs typeface="Arial" panose="020B0604020202020204" pitchFamily="34" charset="0"/>
                        </a:rPr>
                        <a:t>IMPLEMENTATION AGREEMENT</a:t>
                      </a:r>
                      <a:endParaRPr lang="en-US" sz="1400" b="0"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err="1" smtClean="0">
                          <a:latin typeface="Arial" panose="020B0604020202020204" pitchFamily="34" charset="0"/>
                          <a:cs typeface="Arial" panose="020B0604020202020204" pitchFamily="34" charset="0"/>
                        </a:rPr>
                        <a:t>PROSES</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REGISTRASI</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MENGGUNAKAN</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DOKUMEN</a:t>
                      </a:r>
                      <a:r>
                        <a:rPr lang="en-US" sz="1400" b="0" baseline="0" dirty="0" smtClean="0">
                          <a:latin typeface="Arial" panose="020B0604020202020204" pitchFamily="34" charset="0"/>
                          <a:cs typeface="Arial" panose="020B0604020202020204" pitchFamily="34" charset="0"/>
                        </a:rPr>
                        <a:t> </a:t>
                      </a:r>
                      <a:r>
                        <a:rPr lang="en-US" sz="1400" b="0" dirty="0" smtClean="0">
                          <a:latin typeface="Arial" panose="020B0604020202020204" pitchFamily="34" charset="0"/>
                          <a:cs typeface="Arial" panose="020B0604020202020204" pitchFamily="34" charset="0"/>
                        </a:rPr>
                        <a:t>IMPLEMENTATION AGREEMENT</a:t>
                      </a:r>
                    </a:p>
                  </a:txBody>
                  <a:tcPr/>
                </a:tc>
              </a:tr>
              <a:tr h="748970">
                <a:tc>
                  <a:txBody>
                    <a:bodyPr/>
                    <a:lstStyle/>
                    <a:p>
                      <a:pPr algn="l"/>
                      <a:r>
                        <a:rPr lang="en-US" sz="1400" b="1" dirty="0" err="1" smtClean="0">
                          <a:solidFill>
                            <a:srgbClr val="FF4E5E"/>
                          </a:solidFill>
                          <a:latin typeface="Arial" panose="020B0604020202020204" pitchFamily="34" charset="0"/>
                          <a:cs typeface="Arial" panose="020B0604020202020204" pitchFamily="34" charset="0"/>
                        </a:rPr>
                        <a:t>UNFPA</a:t>
                      </a:r>
                      <a:endParaRPr lang="en-US" sz="1400" b="1" dirty="0">
                        <a:solidFill>
                          <a:srgbClr val="FF4E5E"/>
                        </a:solidFill>
                        <a:latin typeface="Arial" panose="020B0604020202020204" pitchFamily="34" charset="0"/>
                        <a:cs typeface="Arial" panose="020B0604020202020204" pitchFamily="34" charset="0"/>
                      </a:endParaRPr>
                    </a:p>
                  </a:txBody>
                  <a:tcPr/>
                </a:tc>
                <a:tc>
                  <a:txBody>
                    <a:bodyPr/>
                    <a:lstStyle/>
                    <a:p>
                      <a:pPr algn="l"/>
                      <a:r>
                        <a:rPr lang="en-US" sz="1400" b="0" dirty="0" err="1" smtClean="0">
                          <a:latin typeface="Arial" panose="020B0604020202020204" pitchFamily="34" charset="0"/>
                          <a:cs typeface="Arial" panose="020B0604020202020204" pitchFamily="34" charset="0"/>
                        </a:rPr>
                        <a:t>CPAP</a:t>
                      </a:r>
                      <a:endParaRPr lang="en-US" sz="1400" b="0" dirty="0">
                        <a:latin typeface="Arial" panose="020B0604020202020204" pitchFamily="34" charset="0"/>
                        <a:cs typeface="Arial" panose="020B0604020202020204" pitchFamily="34" charset="0"/>
                      </a:endParaRPr>
                    </a:p>
                  </a:txBody>
                  <a:tcPr/>
                </a:tc>
                <a:tc>
                  <a:txBody>
                    <a:bodyPr/>
                    <a:lstStyle/>
                    <a:p>
                      <a:pPr algn="l"/>
                      <a:r>
                        <a:rPr lang="en-US" sz="1400" b="0" dirty="0" err="1" smtClean="0">
                          <a:latin typeface="Arial" panose="020B0604020202020204" pitchFamily="34" charset="0"/>
                          <a:cs typeface="Arial" panose="020B0604020202020204" pitchFamily="34" charset="0"/>
                        </a:rPr>
                        <a:t>PRODOC</a:t>
                      </a:r>
                      <a:endParaRPr lang="en-US" sz="1400" b="0"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err="1" smtClean="0">
                          <a:latin typeface="Arial" panose="020B0604020202020204" pitchFamily="34" charset="0"/>
                          <a:cs typeface="Arial" panose="020B0604020202020204" pitchFamily="34" charset="0"/>
                        </a:rPr>
                        <a:t>PROSES</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REGISTRASI</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MENGGUNAKAN</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DOKUMEN</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PRODOC</a:t>
                      </a:r>
                      <a:endParaRPr lang="en-US" sz="1400" b="0" dirty="0" smtClean="0">
                        <a:latin typeface="Arial" panose="020B0604020202020204" pitchFamily="34" charset="0"/>
                        <a:cs typeface="Arial" panose="020B0604020202020204" pitchFamily="34" charset="0"/>
                      </a:endParaRPr>
                    </a:p>
                  </a:txBody>
                  <a:tcPr/>
                </a:tc>
              </a:tr>
              <a:tr h="748970">
                <a:tc>
                  <a:txBody>
                    <a:bodyPr/>
                    <a:lstStyle/>
                    <a:p>
                      <a:pPr algn="l"/>
                      <a:r>
                        <a:rPr lang="en-US" sz="1400" b="1" dirty="0" smtClean="0">
                          <a:solidFill>
                            <a:srgbClr val="FF4E5E"/>
                          </a:solidFill>
                          <a:latin typeface="Arial" panose="020B0604020202020204" pitchFamily="34" charset="0"/>
                          <a:cs typeface="Arial" panose="020B0604020202020204" pitchFamily="34" charset="0"/>
                        </a:rPr>
                        <a:t>UNICEF</a:t>
                      </a:r>
                      <a:endParaRPr lang="en-US" sz="1400" b="1" dirty="0">
                        <a:solidFill>
                          <a:srgbClr val="FF4E5E"/>
                        </a:solidFill>
                        <a:latin typeface="Arial" panose="020B0604020202020204" pitchFamily="34" charset="0"/>
                        <a:cs typeface="Arial" panose="020B0604020202020204" pitchFamily="34" charset="0"/>
                      </a:endParaRPr>
                    </a:p>
                  </a:txBody>
                  <a:tcPr/>
                </a:tc>
                <a:tc>
                  <a:txBody>
                    <a:bodyPr/>
                    <a:lstStyle/>
                    <a:p>
                      <a:pPr algn="l"/>
                      <a:r>
                        <a:rPr lang="en-US" sz="1400" b="0" dirty="0" err="1" smtClean="0">
                          <a:latin typeface="Arial" panose="020B0604020202020204" pitchFamily="34" charset="0"/>
                          <a:cs typeface="Arial" panose="020B0604020202020204" pitchFamily="34" charset="0"/>
                        </a:rPr>
                        <a:t>CPAP</a:t>
                      </a:r>
                      <a:endParaRPr lang="en-US" sz="1400" b="0" dirty="0">
                        <a:latin typeface="Arial" panose="020B0604020202020204" pitchFamily="34" charset="0"/>
                        <a:cs typeface="Arial" panose="020B0604020202020204" pitchFamily="34" charset="0"/>
                      </a:endParaRPr>
                    </a:p>
                  </a:txBody>
                  <a:tcPr/>
                </a:tc>
                <a:tc>
                  <a:txBody>
                    <a:bodyPr/>
                    <a:lstStyle/>
                    <a:p>
                      <a:pPr algn="l"/>
                      <a:r>
                        <a:rPr lang="en-US" sz="1400" b="0" dirty="0" err="1" smtClean="0">
                          <a:latin typeface="Arial" panose="020B0604020202020204" pitchFamily="34" charset="0"/>
                          <a:cs typeface="Arial" panose="020B0604020202020204" pitchFamily="34" charset="0"/>
                        </a:rPr>
                        <a:t>PRODOC</a:t>
                      </a:r>
                      <a:endParaRPr lang="en-US" sz="1400" b="0"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err="1" smtClean="0">
                          <a:latin typeface="Arial" panose="020B0604020202020204" pitchFamily="34" charset="0"/>
                          <a:cs typeface="Arial" panose="020B0604020202020204" pitchFamily="34" charset="0"/>
                        </a:rPr>
                        <a:t>PROSES</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REGISTRASI</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MENGGUNAKAN</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DOKUMEN</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PRODOC</a:t>
                      </a:r>
                      <a:endParaRPr lang="en-US" sz="1400" b="0" dirty="0" smtClean="0">
                        <a:latin typeface="Arial" panose="020B0604020202020204" pitchFamily="34" charset="0"/>
                        <a:cs typeface="Arial" panose="020B0604020202020204" pitchFamily="34" charset="0"/>
                      </a:endParaRPr>
                    </a:p>
                  </a:txBody>
                  <a:tcPr/>
                </a:tc>
              </a:tr>
              <a:tr h="970887">
                <a:tc>
                  <a:txBody>
                    <a:bodyPr/>
                    <a:lstStyle/>
                    <a:p>
                      <a:pPr algn="l"/>
                      <a:r>
                        <a:rPr lang="en-US" sz="1400" b="1" dirty="0" err="1" smtClean="0">
                          <a:solidFill>
                            <a:srgbClr val="FF4E5E"/>
                          </a:solidFill>
                          <a:latin typeface="Arial" panose="020B0604020202020204" pitchFamily="34" charset="0"/>
                          <a:cs typeface="Arial" panose="020B0604020202020204" pitchFamily="34" charset="0"/>
                        </a:rPr>
                        <a:t>JEPANG</a:t>
                      </a:r>
                      <a:endParaRPr lang="en-US" sz="1400" b="1" dirty="0">
                        <a:solidFill>
                          <a:srgbClr val="FF4E5E"/>
                        </a:solidFill>
                        <a:latin typeface="Arial" panose="020B0604020202020204" pitchFamily="34" charset="0"/>
                        <a:cs typeface="Arial" panose="020B0604020202020204" pitchFamily="34" charset="0"/>
                      </a:endParaRPr>
                    </a:p>
                  </a:txBody>
                  <a:tcPr/>
                </a:tc>
                <a:tc>
                  <a:txBody>
                    <a:bodyPr/>
                    <a:lstStyle/>
                    <a:p>
                      <a:pPr algn="l"/>
                      <a:r>
                        <a:rPr lang="en-US" sz="1400" b="0" dirty="0" smtClean="0">
                          <a:latin typeface="Arial" panose="020B0604020202020204" pitchFamily="34" charset="0"/>
                          <a:cs typeface="Arial" panose="020B0604020202020204" pitchFamily="34" charset="0"/>
                        </a:rPr>
                        <a:t>EXCHANGE OF NOTE</a:t>
                      </a:r>
                      <a:endParaRPr lang="en-US" sz="1400" b="0" dirty="0">
                        <a:latin typeface="Arial" panose="020B0604020202020204" pitchFamily="34" charset="0"/>
                        <a:cs typeface="Arial" panose="020B0604020202020204" pitchFamily="34" charset="0"/>
                      </a:endParaRPr>
                    </a:p>
                  </a:txBody>
                  <a:tcPr/>
                </a:tc>
                <a:tc>
                  <a:txBody>
                    <a:bodyPr/>
                    <a:lstStyle/>
                    <a:p>
                      <a:pPr algn="l"/>
                      <a:r>
                        <a:rPr lang="en-US" sz="1400" b="0" dirty="0" smtClean="0">
                          <a:latin typeface="Arial" panose="020B0604020202020204" pitchFamily="34" charset="0"/>
                          <a:cs typeface="Arial" panose="020B0604020202020204" pitchFamily="34" charset="0"/>
                        </a:rPr>
                        <a:t>GRANT AGREEMENT</a:t>
                      </a:r>
                      <a:endParaRPr lang="en-US" sz="1400" b="0"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err="1" smtClean="0">
                          <a:latin typeface="Arial" panose="020B0604020202020204" pitchFamily="34" charset="0"/>
                          <a:cs typeface="Arial" panose="020B0604020202020204" pitchFamily="34" charset="0"/>
                        </a:rPr>
                        <a:t>PROSES</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REGISTRASI</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MENGGUNAKAN</a:t>
                      </a:r>
                      <a:r>
                        <a:rPr lang="en-US" sz="1400" b="0" baseline="0" dirty="0" smtClean="0">
                          <a:latin typeface="Arial" panose="020B0604020202020204" pitchFamily="34" charset="0"/>
                          <a:cs typeface="Arial" panose="020B0604020202020204" pitchFamily="34" charset="0"/>
                        </a:rPr>
                        <a:t> </a:t>
                      </a:r>
                      <a:r>
                        <a:rPr lang="en-US" sz="1400" b="0" baseline="0" dirty="0" err="1" smtClean="0">
                          <a:latin typeface="Arial" panose="020B0604020202020204" pitchFamily="34" charset="0"/>
                          <a:cs typeface="Arial" panose="020B0604020202020204" pitchFamily="34" charset="0"/>
                        </a:rPr>
                        <a:t>DOKUMEN</a:t>
                      </a:r>
                      <a:r>
                        <a:rPr lang="en-US" sz="1400" b="0" baseline="0" dirty="0" smtClean="0">
                          <a:latin typeface="Arial" panose="020B0604020202020204" pitchFamily="34" charset="0"/>
                          <a:cs typeface="Arial" panose="020B0604020202020204" pitchFamily="34" charset="0"/>
                        </a:rPr>
                        <a:t> PROJECT  GRAN T AID</a:t>
                      </a:r>
                      <a:endParaRPr lang="en-US" sz="1400" b="0" dirty="0" smtClean="0">
                        <a:latin typeface="Arial" panose="020B0604020202020204" pitchFamily="34" charset="0"/>
                        <a:cs typeface="Arial" panose="020B0604020202020204" pitchFamily="34" charset="0"/>
                      </a:endParaRPr>
                    </a:p>
                    <a:p>
                      <a:pPr algn="l"/>
                      <a:endParaRPr lang="en-US" sz="1400" b="0" dirty="0">
                        <a:latin typeface="Arial" panose="020B0604020202020204" pitchFamily="34" charset="0"/>
                        <a:cs typeface="Arial" panose="020B0604020202020204" pitchFamily="34" charset="0"/>
                      </a:endParaRPr>
                    </a:p>
                  </a:txBody>
                  <a:tcPr/>
                </a:tc>
              </a:tr>
            </a:tbl>
          </a:graphicData>
        </a:graphic>
      </p:graphicFrame>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33113668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2400" dirty="0" smtClean="0">
                <a:solidFill>
                  <a:srgbClr val="1E3C61"/>
                </a:solidFill>
                <a:latin typeface="League Spartan" panose="00000800000000000000" pitchFamily="50" charset="0"/>
              </a:rPr>
              <a:t>BERITA ACARA SERAH TERIMA (BAST)</a:t>
            </a:r>
            <a:endParaRPr lang="en-US" sz="2400"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6" name="Rectangle 5"/>
          <p:cNvSpPr/>
          <p:nvPr/>
        </p:nvSpPr>
        <p:spPr bwMode="auto">
          <a:xfrm>
            <a:off x="685800" y="1524000"/>
            <a:ext cx="1752600" cy="1608197"/>
          </a:xfrm>
          <a:prstGeom prst="rect">
            <a:avLst/>
          </a:prstGeom>
          <a:solidFill>
            <a:srgbClr val="1E3C6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bg1"/>
                </a:solidFill>
                <a:effectLst/>
                <a:latin typeface="Raleway" panose="020B0503030101060003" pitchFamily="34" charset="0"/>
              </a:rPr>
              <a:t>DASAR</a:t>
            </a:r>
          </a:p>
          <a:p>
            <a:pPr marL="0" marR="0" indent="0" algn="ctr" defTabSz="914400" rtl="0" eaLnBrk="1" fontAlgn="base" latinLnBrk="0" hangingPunct="1">
              <a:lnSpc>
                <a:spcPct val="100000"/>
              </a:lnSpc>
              <a:spcBef>
                <a:spcPct val="0"/>
              </a:spcBef>
              <a:spcAft>
                <a:spcPct val="0"/>
              </a:spcAft>
              <a:buClrTx/>
              <a:buSzTx/>
              <a:buFontTx/>
              <a:buNone/>
              <a:tabLst/>
            </a:pPr>
            <a:r>
              <a:rPr lang="en-US" sz="2000" dirty="0" smtClean="0">
                <a:solidFill>
                  <a:schemeClr val="bg1"/>
                </a:solidFill>
                <a:latin typeface="Raleway" panose="020B0503030101060003" pitchFamily="34" charset="0"/>
              </a:rPr>
              <a:t>HUKUM</a:t>
            </a:r>
            <a:endParaRPr kumimoji="0" lang="en-US" sz="2000" b="0" i="0" u="none" strike="noStrike" cap="none" normalizeH="0" baseline="0" dirty="0" smtClean="0">
              <a:ln>
                <a:noFill/>
              </a:ln>
              <a:solidFill>
                <a:schemeClr val="bg1"/>
              </a:solidFill>
              <a:effectLst/>
              <a:latin typeface="Raleway" panose="020B0503030101060003" pitchFamily="34" charset="0"/>
            </a:endParaRPr>
          </a:p>
        </p:txBody>
      </p:sp>
      <p:sp>
        <p:nvSpPr>
          <p:cNvPr id="7" name="TextBox 6"/>
          <p:cNvSpPr txBox="1"/>
          <p:nvPr/>
        </p:nvSpPr>
        <p:spPr>
          <a:xfrm>
            <a:off x="2438400" y="1500981"/>
            <a:ext cx="5715000" cy="1569660"/>
          </a:xfrm>
          <a:prstGeom prst="rect">
            <a:avLst/>
          </a:prstGeom>
          <a:noFill/>
        </p:spPr>
        <p:txBody>
          <a:bodyPr wrap="square" rtlCol="0">
            <a:spAutoFit/>
          </a:bodyPr>
          <a:lstStyle/>
          <a:p>
            <a:pPr marL="225425">
              <a:defRPr/>
            </a:pPr>
            <a:r>
              <a:rPr lang="en-US" sz="1600" b="1" dirty="0">
                <a:solidFill>
                  <a:srgbClr val="FF4E5E"/>
                </a:solidFill>
                <a:latin typeface="Arial" panose="020B0604020202020204" pitchFamily="34" charset="0"/>
                <a:cs typeface="Arial" panose="020B0604020202020204" pitchFamily="34" charset="0"/>
              </a:rPr>
              <a:t>PMK 271/PMK.05/2014 </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smtClean="0">
                <a:solidFill>
                  <a:schemeClr val="accent1">
                    <a:lumMod val="50000"/>
                  </a:schemeClr>
                </a:solidFill>
                <a:latin typeface="Arial" panose="020B0604020202020204" pitchFamily="34" charset="0"/>
                <a:cs typeface="Arial" panose="020B0604020202020204" pitchFamily="34" charset="0"/>
              </a:rPr>
              <a:t>“</a:t>
            </a:r>
            <a:r>
              <a:rPr lang="en-US" sz="1600" dirty="0" err="1">
                <a:solidFill>
                  <a:schemeClr val="accent1">
                    <a:lumMod val="50000"/>
                  </a:schemeClr>
                </a:solidFill>
                <a:latin typeface="Arial" panose="020B0604020202020204" pitchFamily="34" charset="0"/>
                <a:cs typeface="Arial" panose="020B0604020202020204" pitchFamily="34" charset="0"/>
              </a:rPr>
              <a:t>Aset</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tetap</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aset</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lainnya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dan</a:t>
            </a:r>
            <a:r>
              <a:rPr lang="en-US" sz="1600" dirty="0">
                <a:solidFill>
                  <a:schemeClr val="accent1">
                    <a:lumMod val="50000"/>
                  </a:schemeClr>
                </a:solidFill>
                <a:latin typeface="Arial" panose="020B0604020202020204" pitchFamily="34" charset="0"/>
                <a:cs typeface="Arial" panose="020B0604020202020204" pitchFamily="34" charset="0"/>
              </a:rPr>
              <a:t>/</a:t>
            </a:r>
            <a:r>
              <a:rPr lang="en-US" sz="1600" dirty="0" err="1">
                <a:solidFill>
                  <a:schemeClr val="accent1">
                    <a:lumMod val="50000"/>
                  </a:schemeClr>
                </a:solidFill>
                <a:latin typeface="Arial" panose="020B0604020202020204" pitchFamily="34" charset="0"/>
                <a:cs typeface="Arial" panose="020B0604020202020204" pitchFamily="34" charset="0"/>
              </a:rPr>
              <a:t>atau</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persediaan</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dari</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hibah</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bentuk</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barang</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dicatat</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pada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saat</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aset</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tetap</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aset</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lainnya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dan</a:t>
            </a:r>
            <a:r>
              <a:rPr lang="en-US" sz="1600" dirty="0">
                <a:solidFill>
                  <a:schemeClr val="accent1">
                    <a:lumMod val="50000"/>
                  </a:schemeClr>
                </a:solidFill>
                <a:latin typeface="Arial" panose="020B0604020202020204" pitchFamily="34" charset="0"/>
                <a:cs typeface="Arial" panose="020B0604020202020204" pitchFamily="34" charset="0"/>
              </a:rPr>
              <a:t>/</a:t>
            </a:r>
            <a:r>
              <a:rPr lang="en-US" sz="1600" dirty="0" err="1">
                <a:solidFill>
                  <a:schemeClr val="accent1">
                    <a:lumMod val="50000"/>
                  </a:schemeClr>
                </a:solidFill>
                <a:latin typeface="Arial" panose="020B0604020202020204" pitchFamily="34" charset="0"/>
                <a:cs typeface="Arial" panose="020B0604020202020204" pitchFamily="34" charset="0"/>
              </a:rPr>
              <a:t>atau</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persediaan</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diterima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oleh</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satuan</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kerja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sebesar</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nilai</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aset</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tetap</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aset</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lainnya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dan</a:t>
            </a:r>
            <a:r>
              <a:rPr lang="en-US" sz="1600" dirty="0">
                <a:solidFill>
                  <a:schemeClr val="accent1">
                    <a:lumMod val="50000"/>
                  </a:schemeClr>
                </a:solidFill>
                <a:latin typeface="Arial" panose="020B0604020202020204" pitchFamily="34" charset="0"/>
                <a:cs typeface="Arial" panose="020B0604020202020204" pitchFamily="34" charset="0"/>
              </a:rPr>
              <a:t>/</a:t>
            </a:r>
            <a:r>
              <a:rPr lang="en-US" sz="1600" dirty="0" err="1">
                <a:solidFill>
                  <a:schemeClr val="accent1">
                    <a:lumMod val="50000"/>
                  </a:schemeClr>
                </a:solidFill>
                <a:latin typeface="Arial" panose="020B0604020202020204" pitchFamily="34" charset="0"/>
                <a:cs typeface="Arial" panose="020B0604020202020204" pitchFamily="34" charset="0"/>
              </a:rPr>
              <a:t>atau</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persediaan</a:t>
            </a:r>
            <a:r>
              <a:rPr lang="en-US" sz="1600" dirty="0">
                <a:solidFill>
                  <a:schemeClr val="accent1">
                    <a:lumMod val="50000"/>
                  </a:schemeClr>
                </a:solidFill>
                <a:latin typeface="Arial" panose="020B0604020202020204" pitchFamily="34" charset="0"/>
                <a:cs typeface="Arial" panose="020B0604020202020204" pitchFamily="34" charset="0"/>
              </a:rPr>
              <a:t> yang </a:t>
            </a:r>
            <a:r>
              <a:rPr lang="en-US" sz="1600" dirty="0" err="1">
                <a:solidFill>
                  <a:schemeClr val="accent1">
                    <a:lumMod val="50000"/>
                  </a:schemeClr>
                </a:solidFill>
                <a:latin typeface="Arial" panose="020B0604020202020204" pitchFamily="34" charset="0"/>
                <a:cs typeface="Arial" panose="020B0604020202020204" pitchFamily="34" charset="0"/>
              </a:rPr>
              <a:t>diterima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oleh</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satuan</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kerja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berdasarkan</a:t>
            </a:r>
            <a:r>
              <a:rPr lang="en-US" sz="1600" dirty="0">
                <a:solidFill>
                  <a:schemeClr val="accent1">
                    <a:lumMod val="50000"/>
                  </a:schemeClr>
                </a:solidFill>
                <a:latin typeface="Arial" panose="020B0604020202020204" pitchFamily="34" charset="0"/>
                <a:cs typeface="Arial" panose="020B0604020202020204" pitchFamily="34" charset="0"/>
              </a:rPr>
              <a:t> BAST” </a:t>
            </a:r>
          </a:p>
        </p:txBody>
      </p:sp>
      <p:sp>
        <p:nvSpPr>
          <p:cNvPr id="8" name="Rectangle 7"/>
          <p:cNvSpPr/>
          <p:nvPr/>
        </p:nvSpPr>
        <p:spPr bwMode="auto">
          <a:xfrm>
            <a:off x="679938" y="3312487"/>
            <a:ext cx="1752600" cy="1569660"/>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000" dirty="0" smtClean="0">
                <a:solidFill>
                  <a:schemeClr val="bg1"/>
                </a:solidFill>
                <a:latin typeface="Raleway" panose="020B0503030101060003" pitchFamily="34" charset="0"/>
              </a:rPr>
              <a:t>DEFINISI</a:t>
            </a:r>
            <a:endParaRPr kumimoji="0" lang="en-US" sz="2000" b="0" i="0" u="none" strike="noStrike" cap="none" normalizeH="0" baseline="0" dirty="0" smtClean="0">
              <a:ln>
                <a:noFill/>
              </a:ln>
              <a:solidFill>
                <a:schemeClr val="bg1"/>
              </a:solidFill>
              <a:effectLst/>
              <a:latin typeface="Raleway" panose="020B0503030101060003" pitchFamily="34" charset="0"/>
            </a:endParaRPr>
          </a:p>
        </p:txBody>
      </p:sp>
      <p:sp>
        <p:nvSpPr>
          <p:cNvPr id="9" name="TextBox 8"/>
          <p:cNvSpPr txBox="1"/>
          <p:nvPr/>
        </p:nvSpPr>
        <p:spPr>
          <a:xfrm>
            <a:off x="2453640" y="3570982"/>
            <a:ext cx="5715000" cy="1077218"/>
          </a:xfrm>
          <a:prstGeom prst="rect">
            <a:avLst/>
          </a:prstGeom>
          <a:noFill/>
        </p:spPr>
        <p:txBody>
          <a:bodyPr wrap="square" rtlCol="0">
            <a:spAutoFit/>
          </a:bodyPr>
          <a:lstStyle/>
          <a:p>
            <a:pPr marL="225425">
              <a:defRPr/>
            </a:pPr>
            <a:r>
              <a:rPr lang="en-US" sz="1600" b="1" dirty="0" err="1">
                <a:solidFill>
                  <a:srgbClr val="FF4E5E"/>
                </a:solidFill>
                <a:latin typeface="Arial" panose="020B0604020202020204" pitchFamily="34" charset="0"/>
                <a:cs typeface="Arial" panose="020B0604020202020204" pitchFamily="34" charset="0"/>
              </a:rPr>
              <a:t>Dokumen</a:t>
            </a:r>
            <a:r>
              <a:rPr lang="en-US" sz="1600" b="1" dirty="0">
                <a:solidFill>
                  <a:srgbClr val="FF4E5E"/>
                </a:solidFill>
                <a:latin typeface="Arial" panose="020B0604020202020204" pitchFamily="34" charset="0"/>
                <a:cs typeface="Arial" panose="020B0604020202020204" pitchFamily="34" charset="0"/>
              </a:rPr>
              <a:t> </a:t>
            </a:r>
            <a:r>
              <a:rPr lang="en-US" sz="1600" b="1" dirty="0" err="1">
                <a:solidFill>
                  <a:srgbClr val="FF4E5E"/>
                </a:solidFill>
                <a:latin typeface="Arial" panose="020B0604020202020204" pitchFamily="34" charset="0"/>
                <a:cs typeface="Arial" panose="020B0604020202020204" pitchFamily="34" charset="0"/>
              </a:rPr>
              <a:t>serah</a:t>
            </a:r>
            <a:r>
              <a:rPr lang="en-US" sz="1600" b="1" dirty="0">
                <a:solidFill>
                  <a:srgbClr val="FF4E5E"/>
                </a:solidFill>
                <a:latin typeface="Arial" panose="020B0604020202020204" pitchFamily="34" charset="0"/>
                <a:cs typeface="Arial" panose="020B0604020202020204" pitchFamily="34" charset="0"/>
              </a:rPr>
              <a:t> </a:t>
            </a:r>
            <a:r>
              <a:rPr lang="en-US" sz="1600" b="1" dirty="0" err="1">
                <a:solidFill>
                  <a:srgbClr val="FF4E5E"/>
                </a:solidFill>
                <a:latin typeface="Arial" panose="020B0604020202020204" pitchFamily="34" charset="0"/>
                <a:cs typeface="Arial" panose="020B0604020202020204" pitchFamily="34" charset="0"/>
              </a:rPr>
              <a:t>terima</a:t>
            </a:r>
            <a:r>
              <a:rPr lang="en-US" sz="1600" b="1" dirty="0">
                <a:solidFill>
                  <a:srgbClr val="FF4E5E"/>
                </a:solidFill>
                <a:latin typeface="Arial" panose="020B0604020202020204" pitchFamily="34" charset="0"/>
                <a:cs typeface="Arial" panose="020B0604020202020204" pitchFamily="34" charset="0"/>
              </a:rPr>
              <a:t> </a:t>
            </a:r>
            <a:r>
              <a:rPr lang="en-US" sz="1600" b="1" dirty="0" err="1">
                <a:solidFill>
                  <a:srgbClr val="FF4E5E"/>
                </a:solidFill>
                <a:latin typeface="Arial" panose="020B0604020202020204" pitchFamily="34" charset="0"/>
                <a:cs typeface="Arial" panose="020B0604020202020204" pitchFamily="34" charset="0"/>
              </a:rPr>
              <a:t>barang</a:t>
            </a:r>
            <a:r>
              <a:rPr lang="en-US" sz="1600" b="1" dirty="0">
                <a:solidFill>
                  <a:srgbClr val="FF4E5E"/>
                </a:solidFill>
                <a:latin typeface="Arial" panose="020B0604020202020204" pitchFamily="34" charset="0"/>
                <a:cs typeface="Arial" panose="020B0604020202020204" pitchFamily="34" charset="0"/>
              </a:rPr>
              <a:t>/</a:t>
            </a:r>
            <a:r>
              <a:rPr lang="en-US" sz="1600" b="1" dirty="0" err="1">
                <a:solidFill>
                  <a:srgbClr val="FF4E5E"/>
                </a:solidFill>
                <a:latin typeface="Arial" panose="020B0604020202020204" pitchFamily="34" charset="0"/>
                <a:cs typeface="Arial" panose="020B0604020202020204" pitchFamily="34" charset="0"/>
              </a:rPr>
              <a:t>jasa</a:t>
            </a:r>
            <a:r>
              <a:rPr lang="en-US" sz="1600" b="1" dirty="0">
                <a:solidFill>
                  <a:srgbClr val="FF4E5E"/>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sebagai</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bukti</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penyerahan</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dan</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peralihan</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hak</a:t>
            </a:r>
            <a:r>
              <a:rPr lang="en-US" sz="1600" dirty="0">
                <a:solidFill>
                  <a:schemeClr val="accent1">
                    <a:lumMod val="50000"/>
                  </a:schemeClr>
                </a:solidFill>
                <a:latin typeface="Arial" panose="020B0604020202020204" pitchFamily="34" charset="0"/>
                <a:cs typeface="Arial" panose="020B0604020202020204" pitchFamily="34" charset="0"/>
              </a:rPr>
              <a:t>/</a:t>
            </a:r>
            <a:r>
              <a:rPr lang="en-US" sz="1600" dirty="0" err="1">
                <a:solidFill>
                  <a:schemeClr val="accent1">
                    <a:lumMod val="50000"/>
                  </a:schemeClr>
                </a:solidFill>
                <a:latin typeface="Arial" panose="020B0604020202020204" pitchFamily="34" charset="0"/>
                <a:cs typeface="Arial" panose="020B0604020202020204" pitchFamily="34" charset="0"/>
              </a:rPr>
              <a:t>kepemilikan</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atas</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barang</a:t>
            </a:r>
            <a:r>
              <a:rPr lang="en-US" sz="1600" dirty="0">
                <a:solidFill>
                  <a:schemeClr val="accent1">
                    <a:lumMod val="50000"/>
                  </a:schemeClr>
                </a:solidFill>
                <a:latin typeface="Arial" panose="020B0604020202020204" pitchFamily="34" charset="0"/>
                <a:cs typeface="Arial" panose="020B0604020202020204" pitchFamily="34" charset="0"/>
              </a:rPr>
              <a:t>/</a:t>
            </a:r>
            <a:r>
              <a:rPr lang="en-US" sz="1600" dirty="0" err="1">
                <a:solidFill>
                  <a:schemeClr val="accent1">
                    <a:lumMod val="50000"/>
                  </a:schemeClr>
                </a:solidFill>
                <a:latin typeface="Arial" panose="020B0604020202020204" pitchFamily="34" charset="0"/>
                <a:cs typeface="Arial" panose="020B0604020202020204" pitchFamily="34" charset="0"/>
              </a:rPr>
              <a:t>jasa</a:t>
            </a:r>
            <a:r>
              <a:rPr lang="en-US" sz="1600" dirty="0">
                <a:solidFill>
                  <a:schemeClr val="accent1">
                    <a:lumMod val="50000"/>
                  </a:schemeClr>
                </a:solidFill>
                <a:latin typeface="Arial" panose="020B0604020202020204" pitchFamily="34" charset="0"/>
                <a:cs typeface="Arial" panose="020B0604020202020204" pitchFamily="34" charset="0"/>
              </a:rPr>
              <a:t>/</a:t>
            </a:r>
            <a:r>
              <a:rPr lang="en-US" sz="1600" dirty="0" err="1">
                <a:solidFill>
                  <a:schemeClr val="accent1">
                    <a:lumMod val="50000"/>
                  </a:schemeClr>
                </a:solidFill>
                <a:latin typeface="Arial" panose="020B0604020202020204" pitchFamily="34" charset="0"/>
                <a:cs typeface="Arial" panose="020B0604020202020204" pitchFamily="34" charset="0"/>
              </a:rPr>
              <a:t>surat</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berharga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dari</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pemberi</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kepada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a:solidFill>
                  <a:schemeClr val="accent1">
                    <a:lumMod val="50000"/>
                  </a:schemeClr>
                </a:solidFill>
                <a:latin typeface="Arial" panose="020B0604020202020204" pitchFamily="34" charset="0"/>
                <a:cs typeface="Arial" panose="020B0604020202020204" pitchFamily="34" charset="0"/>
              </a:rPr>
              <a:t>penerima</a:t>
            </a:r>
            <a:r>
              <a:rPr lang="en-US" sz="1600" dirty="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a:t>
            </a:r>
            <a:endParaRPr lang="en-US" sz="1600" dirty="0">
              <a:solidFill>
                <a:schemeClr val="accent1">
                  <a:lumMod val="50000"/>
                </a:schemeClr>
              </a:solidFill>
              <a:latin typeface="Arial" panose="020B0604020202020204" pitchFamily="34" charset="0"/>
              <a:cs typeface="Arial" panose="020B0604020202020204" pitchFamily="34" charset="0"/>
            </a:endParaRPr>
          </a:p>
        </p:txBody>
      </p:sp>
      <p:pic>
        <p:nvPicPr>
          <p:cNvPr id="10" name="Picture 9">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8530653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FUNGSI BAST</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26" name="AutoShape 74"/>
          <p:cNvSpPr>
            <a:spLocks noChangeArrowheads="1"/>
          </p:cNvSpPr>
          <p:nvPr/>
        </p:nvSpPr>
        <p:spPr bwMode="gray">
          <a:xfrm>
            <a:off x="539552" y="2488769"/>
            <a:ext cx="3665497" cy="2769031"/>
          </a:xfrm>
          <a:prstGeom prst="roundRect">
            <a:avLst>
              <a:gd name="adj" fmla="val 10347"/>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defRPr/>
            </a:pPr>
            <a:endParaRPr lang="en-US">
              <a:ln w="0"/>
              <a:solidFill>
                <a:schemeClr val="accent1">
                  <a:lumMod val="50000"/>
                </a:schemeClr>
              </a:solidFill>
              <a:latin typeface="Arial" panose="020B0604020202020204" pitchFamily="34" charset="0"/>
              <a:cs typeface="Arial" panose="020B0604020202020204" pitchFamily="34" charset="0"/>
            </a:endParaRPr>
          </a:p>
        </p:txBody>
      </p:sp>
      <p:grpSp>
        <p:nvGrpSpPr>
          <p:cNvPr id="27" name="Group 75"/>
          <p:cNvGrpSpPr>
            <a:grpSpLocks/>
          </p:cNvGrpSpPr>
          <p:nvPr/>
        </p:nvGrpSpPr>
        <p:grpSpPr bwMode="auto">
          <a:xfrm>
            <a:off x="3585455" y="1304925"/>
            <a:ext cx="864308" cy="2428671"/>
            <a:chOff x="2427" y="1135"/>
            <a:chExt cx="498" cy="1263"/>
          </a:xfrm>
          <a:solidFill>
            <a:schemeClr val="tx2">
              <a:lumMod val="50000"/>
            </a:schemeClr>
          </a:solidFill>
        </p:grpSpPr>
        <p:sp>
          <p:nvSpPr>
            <p:cNvPr id="28" name="Freeform 76"/>
            <p:cNvSpPr>
              <a:spLocks/>
            </p:cNvSpPr>
            <p:nvPr/>
          </p:nvSpPr>
          <p:spPr bwMode="gray">
            <a:xfrm>
              <a:off x="2548" y="1135"/>
              <a:ext cx="233" cy="254"/>
            </a:xfrm>
            <a:custGeom>
              <a:avLst/>
              <a:gdLst>
                <a:gd name="T0" fmla="*/ 58 w 267"/>
                <a:gd name="T1" fmla="*/ 0 h 292"/>
                <a:gd name="T2" fmla="*/ 71 w 267"/>
                <a:gd name="T3" fmla="*/ 3 h 292"/>
                <a:gd name="T4" fmla="*/ 81 w 267"/>
                <a:gd name="T5" fmla="*/ 5 h 292"/>
                <a:gd name="T6" fmla="*/ 93 w 267"/>
                <a:gd name="T7" fmla="*/ 11 h 292"/>
                <a:gd name="T8" fmla="*/ 101 w 267"/>
                <a:gd name="T9" fmla="*/ 18 h 292"/>
                <a:gd name="T10" fmla="*/ 108 w 267"/>
                <a:gd name="T11" fmla="*/ 28 h 292"/>
                <a:gd name="T12" fmla="*/ 113 w 267"/>
                <a:gd name="T13" fmla="*/ 37 h 292"/>
                <a:gd name="T14" fmla="*/ 117 w 267"/>
                <a:gd name="T15" fmla="*/ 50 h 292"/>
                <a:gd name="T16" fmla="*/ 117 w 267"/>
                <a:gd name="T17" fmla="*/ 64 h 292"/>
                <a:gd name="T18" fmla="*/ 117 w 267"/>
                <a:gd name="T19" fmla="*/ 76 h 292"/>
                <a:gd name="T20" fmla="*/ 113 w 267"/>
                <a:gd name="T21" fmla="*/ 89 h 292"/>
                <a:gd name="T22" fmla="*/ 108 w 267"/>
                <a:gd name="T23" fmla="*/ 98 h 292"/>
                <a:gd name="T24" fmla="*/ 101 w 267"/>
                <a:gd name="T25" fmla="*/ 108 h 292"/>
                <a:gd name="T26" fmla="*/ 93 w 267"/>
                <a:gd name="T27" fmla="*/ 116 h 292"/>
                <a:gd name="T28" fmla="*/ 81 w 267"/>
                <a:gd name="T29" fmla="*/ 121 h 292"/>
                <a:gd name="T30" fmla="*/ 71 w 267"/>
                <a:gd name="T31" fmla="*/ 125 h 292"/>
                <a:gd name="T32" fmla="*/ 58 w 267"/>
                <a:gd name="T33" fmla="*/ 126 h 292"/>
                <a:gd name="T34" fmla="*/ 45 w 267"/>
                <a:gd name="T35" fmla="*/ 125 h 292"/>
                <a:gd name="T36" fmla="*/ 33 w 267"/>
                <a:gd name="T37" fmla="*/ 120 h 292"/>
                <a:gd name="T38" fmla="*/ 23 w 267"/>
                <a:gd name="T39" fmla="*/ 113 h 292"/>
                <a:gd name="T40" fmla="*/ 13 w 267"/>
                <a:gd name="T41" fmla="*/ 103 h 292"/>
                <a:gd name="T42" fmla="*/ 6 w 267"/>
                <a:gd name="T43" fmla="*/ 90 h 292"/>
                <a:gd name="T44" fmla="*/ 3 w 267"/>
                <a:gd name="T45" fmla="*/ 77 h 292"/>
                <a:gd name="T46" fmla="*/ 0 w 267"/>
                <a:gd name="T47" fmla="*/ 64 h 292"/>
                <a:gd name="T48" fmla="*/ 3 w 267"/>
                <a:gd name="T49" fmla="*/ 49 h 292"/>
                <a:gd name="T50" fmla="*/ 6 w 267"/>
                <a:gd name="T51" fmla="*/ 35 h 292"/>
                <a:gd name="T52" fmla="*/ 13 w 267"/>
                <a:gd name="T53" fmla="*/ 23 h 292"/>
                <a:gd name="T54" fmla="*/ 23 w 267"/>
                <a:gd name="T55" fmla="*/ 14 h 292"/>
                <a:gd name="T56" fmla="*/ 33 w 267"/>
                <a:gd name="T57" fmla="*/ 6 h 292"/>
                <a:gd name="T58" fmla="*/ 45 w 267"/>
                <a:gd name="T59" fmla="*/ 3 h 292"/>
                <a:gd name="T60" fmla="*/ 58 w 267"/>
                <a:gd name="T61" fmla="*/ 0 h 2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grpFill/>
            <a:ln w="0">
              <a:noFill/>
              <a:prstDash val="solid"/>
              <a:round/>
              <a:headEnd/>
              <a:tailEnd/>
            </a:ln>
            <a:effectLst>
              <a:outerShdw dist="91581" dir="3378596" algn="ctr" rotWithShape="0">
                <a:srgbClr val="C0C0C0">
                  <a:alpha val="50000"/>
                </a:srgbClr>
              </a:outerShdw>
            </a:effectLst>
          </p:spPr>
          <p:txBody>
            <a:bodyPr/>
            <a:lstStyle/>
            <a:p>
              <a:pPr>
                <a:defRPr/>
              </a:pPr>
              <a:endParaRPr lang="en-US">
                <a:ln w="0"/>
                <a:solidFill>
                  <a:schemeClr val="accent1">
                    <a:lumMod val="50000"/>
                  </a:schemeClr>
                </a:solidFill>
                <a:latin typeface="Arial" panose="020B0604020202020204" pitchFamily="34" charset="0"/>
                <a:cs typeface="Arial" pitchFamily="34" charset="0"/>
              </a:endParaRPr>
            </a:p>
          </p:txBody>
        </p:sp>
        <p:sp>
          <p:nvSpPr>
            <p:cNvPr id="29" name="Freeform 77"/>
            <p:cNvSpPr>
              <a:spLocks/>
            </p:cNvSpPr>
            <p:nvPr/>
          </p:nvSpPr>
          <p:spPr bwMode="gray">
            <a:xfrm>
              <a:off x="2427" y="1434"/>
              <a:ext cx="498" cy="964"/>
            </a:xfrm>
            <a:custGeom>
              <a:avLst/>
              <a:gdLst>
                <a:gd name="T0" fmla="*/ 32 w 573"/>
                <a:gd name="T1" fmla="*/ 3 h 1111"/>
                <a:gd name="T2" fmla="*/ 13 w 573"/>
                <a:gd name="T3" fmla="*/ 14 h 1111"/>
                <a:gd name="T4" fmla="*/ 3 w 573"/>
                <a:gd name="T5" fmla="*/ 32 h 1111"/>
                <a:gd name="T6" fmla="*/ 0 w 573"/>
                <a:gd name="T7" fmla="*/ 218 h 1111"/>
                <a:gd name="T8" fmla="*/ 1 w 573"/>
                <a:gd name="T9" fmla="*/ 220 h 1111"/>
                <a:gd name="T10" fmla="*/ 3 w 573"/>
                <a:gd name="T11" fmla="*/ 227 h 1111"/>
                <a:gd name="T12" fmla="*/ 11 w 573"/>
                <a:gd name="T13" fmla="*/ 234 h 1111"/>
                <a:gd name="T14" fmla="*/ 24 w 573"/>
                <a:gd name="T15" fmla="*/ 238 h 1111"/>
                <a:gd name="T16" fmla="*/ 37 w 573"/>
                <a:gd name="T17" fmla="*/ 235 h 1111"/>
                <a:gd name="T18" fmla="*/ 43 w 573"/>
                <a:gd name="T19" fmla="*/ 228 h 1111"/>
                <a:gd name="T20" fmla="*/ 46 w 573"/>
                <a:gd name="T21" fmla="*/ 220 h 1111"/>
                <a:gd name="T22" fmla="*/ 47 w 573"/>
                <a:gd name="T23" fmla="*/ 214 h 1111"/>
                <a:gd name="T24" fmla="*/ 47 w 573"/>
                <a:gd name="T25" fmla="*/ 71 h 1111"/>
                <a:gd name="T26" fmla="*/ 58 w 573"/>
                <a:gd name="T27" fmla="*/ 456 h 1111"/>
                <a:gd name="T28" fmla="*/ 59 w 573"/>
                <a:gd name="T29" fmla="*/ 458 h 1111"/>
                <a:gd name="T30" fmla="*/ 65 w 573"/>
                <a:gd name="T31" fmla="*/ 465 h 1111"/>
                <a:gd name="T32" fmla="*/ 75 w 573"/>
                <a:gd name="T33" fmla="*/ 471 h 1111"/>
                <a:gd name="T34" fmla="*/ 85 w 573"/>
                <a:gd name="T35" fmla="*/ 474 h 1111"/>
                <a:gd name="T36" fmla="*/ 97 w 573"/>
                <a:gd name="T37" fmla="*/ 474 h 1111"/>
                <a:gd name="T38" fmla="*/ 110 w 573"/>
                <a:gd name="T39" fmla="*/ 469 h 1111"/>
                <a:gd name="T40" fmla="*/ 117 w 573"/>
                <a:gd name="T41" fmla="*/ 461 h 1111"/>
                <a:gd name="T42" fmla="*/ 120 w 573"/>
                <a:gd name="T43" fmla="*/ 456 h 1111"/>
                <a:gd name="T44" fmla="*/ 120 w 573"/>
                <a:gd name="T45" fmla="*/ 213 h 1111"/>
                <a:gd name="T46" fmla="*/ 129 w 573"/>
                <a:gd name="T47" fmla="*/ 214 h 1111"/>
                <a:gd name="T48" fmla="*/ 129 w 573"/>
                <a:gd name="T49" fmla="*/ 228 h 1111"/>
                <a:gd name="T50" fmla="*/ 130 w 573"/>
                <a:gd name="T51" fmla="*/ 252 h 1111"/>
                <a:gd name="T52" fmla="*/ 130 w 573"/>
                <a:gd name="T53" fmla="*/ 284 h 1111"/>
                <a:gd name="T54" fmla="*/ 130 w 573"/>
                <a:gd name="T55" fmla="*/ 320 h 1111"/>
                <a:gd name="T56" fmla="*/ 130 w 573"/>
                <a:gd name="T57" fmla="*/ 357 h 1111"/>
                <a:gd name="T58" fmla="*/ 131 w 573"/>
                <a:gd name="T59" fmla="*/ 396 h 1111"/>
                <a:gd name="T60" fmla="*/ 131 w 573"/>
                <a:gd name="T61" fmla="*/ 429 h 1111"/>
                <a:gd name="T62" fmla="*/ 131 w 573"/>
                <a:gd name="T63" fmla="*/ 456 h 1111"/>
                <a:gd name="T64" fmla="*/ 132 w 573"/>
                <a:gd name="T65" fmla="*/ 458 h 1111"/>
                <a:gd name="T66" fmla="*/ 136 w 573"/>
                <a:gd name="T67" fmla="*/ 464 h 1111"/>
                <a:gd name="T68" fmla="*/ 144 w 573"/>
                <a:gd name="T69" fmla="*/ 470 h 1111"/>
                <a:gd name="T70" fmla="*/ 160 w 573"/>
                <a:gd name="T71" fmla="*/ 474 h 1111"/>
                <a:gd name="T72" fmla="*/ 176 w 573"/>
                <a:gd name="T73" fmla="*/ 470 h 1111"/>
                <a:gd name="T74" fmla="*/ 185 w 573"/>
                <a:gd name="T75" fmla="*/ 465 h 1111"/>
                <a:gd name="T76" fmla="*/ 188 w 573"/>
                <a:gd name="T77" fmla="*/ 458 h 1111"/>
                <a:gd name="T78" fmla="*/ 189 w 573"/>
                <a:gd name="T79" fmla="*/ 456 h 1111"/>
                <a:gd name="T80" fmla="*/ 201 w 573"/>
                <a:gd name="T81" fmla="*/ 71 h 1111"/>
                <a:gd name="T82" fmla="*/ 203 w 573"/>
                <a:gd name="T83" fmla="*/ 214 h 1111"/>
                <a:gd name="T84" fmla="*/ 203 w 573"/>
                <a:gd name="T85" fmla="*/ 220 h 1111"/>
                <a:gd name="T86" fmla="*/ 209 w 573"/>
                <a:gd name="T87" fmla="*/ 230 h 1111"/>
                <a:gd name="T88" fmla="*/ 218 w 573"/>
                <a:gd name="T89" fmla="*/ 235 h 1111"/>
                <a:gd name="T90" fmla="*/ 231 w 573"/>
                <a:gd name="T91" fmla="*/ 235 h 1111"/>
                <a:gd name="T92" fmla="*/ 240 w 573"/>
                <a:gd name="T93" fmla="*/ 230 h 1111"/>
                <a:gd name="T94" fmla="*/ 245 w 573"/>
                <a:gd name="T95" fmla="*/ 220 h 1111"/>
                <a:gd name="T96" fmla="*/ 247 w 573"/>
                <a:gd name="T97" fmla="*/ 217 h 1111"/>
                <a:gd name="T98" fmla="*/ 246 w 573"/>
                <a:gd name="T99" fmla="*/ 29 h 1111"/>
                <a:gd name="T100" fmla="*/ 236 w 573"/>
                <a:gd name="T101" fmla="*/ 12 h 1111"/>
                <a:gd name="T102" fmla="*/ 218 w 573"/>
                <a:gd name="T103" fmla="*/ 3 h 1111"/>
                <a:gd name="T104" fmla="*/ 41 w 573"/>
                <a:gd name="T105" fmla="*/ 0 h 111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close/>
                </a:path>
              </a:pathLst>
            </a:custGeom>
            <a:grpFill/>
            <a:ln w="0">
              <a:noFill/>
              <a:prstDash val="solid"/>
              <a:round/>
              <a:headEnd/>
              <a:tailEnd/>
            </a:ln>
            <a:effectLst>
              <a:outerShdw dist="91581" dir="3378596" algn="ctr" rotWithShape="0">
                <a:srgbClr val="C0C0C0">
                  <a:alpha val="50000"/>
                </a:srgbClr>
              </a:outerShdw>
            </a:effectLst>
          </p:spPr>
          <p:txBody>
            <a:bodyPr/>
            <a:lstStyle/>
            <a:p>
              <a:pPr>
                <a:defRPr/>
              </a:pPr>
              <a:endParaRPr lang="en-US">
                <a:ln w="0"/>
                <a:solidFill>
                  <a:schemeClr val="accent1">
                    <a:lumMod val="50000"/>
                  </a:schemeClr>
                </a:solidFill>
                <a:latin typeface="Arial" panose="020B0604020202020204" pitchFamily="34" charset="0"/>
                <a:cs typeface="Arial" pitchFamily="34" charset="0"/>
              </a:endParaRPr>
            </a:p>
          </p:txBody>
        </p:sp>
      </p:grpSp>
      <p:sp>
        <p:nvSpPr>
          <p:cNvPr id="30" name="Text Box 78"/>
          <p:cNvSpPr txBox="1">
            <a:spLocks noChangeArrowheads="1"/>
          </p:cNvSpPr>
          <p:nvPr/>
        </p:nvSpPr>
        <p:spPr bwMode="gray">
          <a:xfrm>
            <a:off x="676635" y="2362200"/>
            <a:ext cx="3228615" cy="2478088"/>
          </a:xfrm>
          <a:prstGeom prst="rect">
            <a:avLst/>
          </a:prstGeom>
          <a:noFill/>
          <a:ln w="9525" algn="ctr">
            <a:noFill/>
            <a:miter lim="800000"/>
            <a:headEnd/>
            <a:tailEnd/>
          </a:ln>
          <a:effectLst/>
        </p:spPr>
        <p:txBody>
          <a:bodyPr wrap="square">
            <a:spAutoFit/>
          </a:bodyPr>
          <a:lstStyle/>
          <a:p>
            <a:pPr marL="342900" indent="-342900" eaLnBrk="0" fontAlgn="auto" hangingPunct="0">
              <a:lnSpc>
                <a:spcPct val="150000"/>
              </a:lnSpc>
              <a:spcBef>
                <a:spcPts val="0"/>
              </a:spcBef>
              <a:spcAft>
                <a:spcPts val="300"/>
              </a:spcAft>
              <a:buFont typeface="Arial" pitchFamily="34" charset="0"/>
              <a:buChar char="•"/>
              <a:defRPr/>
            </a:pPr>
            <a:r>
              <a:rPr lang="en-US" sz="2000" dirty="0" err="1">
                <a:ln w="0"/>
                <a:solidFill>
                  <a:schemeClr val="accent1">
                    <a:lumMod val="50000"/>
                  </a:schemeClr>
                </a:solidFill>
                <a:latin typeface="Arial" panose="020B0604020202020204" pitchFamily="34" charset="0"/>
                <a:cs typeface="Arial" panose="020B0604020202020204" pitchFamily="34" charset="0"/>
              </a:rPr>
              <a:t>Dokumen</a:t>
            </a:r>
            <a:r>
              <a:rPr lang="en-US" sz="2000" dirty="0">
                <a:ln w="0"/>
                <a:solidFill>
                  <a:schemeClr val="accent1">
                    <a:lumMod val="50000"/>
                  </a:schemeClr>
                </a:solidFill>
                <a:latin typeface="Arial" panose="020B0604020202020204" pitchFamily="34" charset="0"/>
                <a:cs typeface="Arial" panose="020B0604020202020204" pitchFamily="34" charset="0"/>
              </a:rPr>
              <a:t> </a:t>
            </a:r>
            <a:r>
              <a:rPr lang="en-US" sz="2000" dirty="0" err="1">
                <a:ln w="0"/>
                <a:solidFill>
                  <a:schemeClr val="accent1">
                    <a:lumMod val="50000"/>
                  </a:schemeClr>
                </a:solidFill>
                <a:latin typeface="Arial" panose="020B0604020202020204" pitchFamily="34" charset="0"/>
                <a:cs typeface="Arial" panose="020B0604020202020204" pitchFamily="34" charset="0"/>
              </a:rPr>
              <a:t>sumber</a:t>
            </a:r>
            <a:r>
              <a:rPr lang="en-US" sz="2000" dirty="0">
                <a:ln w="0"/>
                <a:solidFill>
                  <a:schemeClr val="accent1">
                    <a:lumMod val="50000"/>
                  </a:schemeClr>
                </a:solidFill>
                <a:latin typeface="Arial" panose="020B0604020202020204" pitchFamily="34" charset="0"/>
                <a:cs typeface="Arial" panose="020B0604020202020204" pitchFamily="34" charset="0"/>
              </a:rPr>
              <a:t> </a:t>
            </a:r>
            <a:r>
              <a:rPr lang="en-US" sz="2000" dirty="0" err="1">
                <a:ln w="0"/>
                <a:solidFill>
                  <a:schemeClr val="accent1">
                    <a:lumMod val="50000"/>
                  </a:schemeClr>
                </a:solidFill>
                <a:latin typeface="Arial" panose="020B0604020202020204" pitchFamily="34" charset="0"/>
                <a:cs typeface="Arial" panose="020B0604020202020204" pitchFamily="34" charset="0"/>
              </a:rPr>
              <a:t>pencatatan</a:t>
            </a:r>
            <a:endParaRPr lang="en-US" sz="2000" dirty="0">
              <a:ln w="0"/>
              <a:solidFill>
                <a:schemeClr val="accent1">
                  <a:lumMod val="50000"/>
                </a:schemeClr>
              </a:solidFill>
              <a:latin typeface="Arial" panose="020B0604020202020204" pitchFamily="34" charset="0"/>
              <a:cs typeface="Arial" panose="020B0604020202020204" pitchFamily="34" charset="0"/>
            </a:endParaRPr>
          </a:p>
          <a:p>
            <a:pPr marL="342900" indent="-342900" eaLnBrk="0" fontAlgn="auto" hangingPunct="0">
              <a:lnSpc>
                <a:spcPct val="150000"/>
              </a:lnSpc>
              <a:spcBef>
                <a:spcPts val="0"/>
              </a:spcBef>
              <a:spcAft>
                <a:spcPts val="300"/>
              </a:spcAft>
              <a:buFont typeface="Arial" pitchFamily="34" charset="0"/>
              <a:buChar char="•"/>
              <a:defRPr/>
            </a:pPr>
            <a:r>
              <a:rPr lang="en-US" sz="2000" dirty="0" err="1">
                <a:ln w="0"/>
                <a:solidFill>
                  <a:schemeClr val="accent1">
                    <a:lumMod val="50000"/>
                  </a:schemeClr>
                </a:solidFill>
                <a:latin typeface="Arial" panose="020B0604020202020204" pitchFamily="34" charset="0"/>
                <a:cs typeface="Arial" panose="020B0604020202020204" pitchFamily="34" charset="0"/>
              </a:rPr>
              <a:t>Dokumen</a:t>
            </a:r>
            <a:r>
              <a:rPr lang="en-US" sz="2000" dirty="0">
                <a:ln w="0"/>
                <a:solidFill>
                  <a:schemeClr val="accent1">
                    <a:lumMod val="50000"/>
                  </a:schemeClr>
                </a:solidFill>
                <a:latin typeface="Arial" panose="020B0604020202020204" pitchFamily="34" charset="0"/>
                <a:cs typeface="Arial" panose="020B0604020202020204" pitchFamily="34" charset="0"/>
              </a:rPr>
              <a:t> </a:t>
            </a:r>
            <a:r>
              <a:rPr lang="en-US" sz="2000" dirty="0" err="1">
                <a:ln w="0"/>
                <a:solidFill>
                  <a:schemeClr val="accent1">
                    <a:lumMod val="50000"/>
                  </a:schemeClr>
                </a:solidFill>
                <a:latin typeface="Arial" panose="020B0604020202020204" pitchFamily="34" charset="0"/>
                <a:cs typeface="Arial" panose="020B0604020202020204" pitchFamily="34" charset="0"/>
              </a:rPr>
              <a:t>penerimaan</a:t>
            </a:r>
            <a:r>
              <a:rPr lang="en-US" sz="2000" dirty="0">
                <a:ln w="0"/>
                <a:solidFill>
                  <a:schemeClr val="accent1">
                    <a:lumMod val="50000"/>
                  </a:schemeClr>
                </a:solidFill>
                <a:latin typeface="Arial" panose="020B0604020202020204" pitchFamily="34" charset="0"/>
                <a:cs typeface="Arial" panose="020B0604020202020204" pitchFamily="34" charset="0"/>
              </a:rPr>
              <a:t> </a:t>
            </a:r>
            <a:r>
              <a:rPr lang="en-US" sz="2000" dirty="0" err="1">
                <a:ln w="0"/>
                <a:solidFill>
                  <a:schemeClr val="accent1">
                    <a:lumMod val="50000"/>
                  </a:schemeClr>
                </a:solidFill>
                <a:latin typeface="Arial" panose="020B0604020202020204" pitchFamily="34" charset="0"/>
                <a:cs typeface="Arial" panose="020B0604020202020204" pitchFamily="34" charset="0"/>
              </a:rPr>
              <a:t>hibah</a:t>
            </a:r>
            <a:endParaRPr lang="en-US" sz="2000" dirty="0">
              <a:ln w="0"/>
              <a:solidFill>
                <a:schemeClr val="accent1">
                  <a:lumMod val="50000"/>
                </a:schemeClr>
              </a:solidFill>
              <a:latin typeface="Arial" panose="020B0604020202020204" pitchFamily="34" charset="0"/>
              <a:cs typeface="Arial" panose="020B0604020202020204" pitchFamily="34" charset="0"/>
            </a:endParaRPr>
          </a:p>
          <a:p>
            <a:pPr marL="273050" indent="-273050" eaLnBrk="0" fontAlgn="auto" hangingPunct="0">
              <a:lnSpc>
                <a:spcPct val="150000"/>
              </a:lnSpc>
              <a:spcBef>
                <a:spcPts val="0"/>
              </a:spcBef>
              <a:spcAft>
                <a:spcPts val="300"/>
              </a:spcAft>
              <a:buFont typeface="Arial" pitchFamily="34" charset="0"/>
              <a:buChar char="•"/>
              <a:defRPr/>
            </a:pPr>
            <a:r>
              <a:rPr lang="en-US" sz="2000" dirty="0">
                <a:ln w="0"/>
                <a:solidFill>
                  <a:schemeClr val="accent1">
                    <a:lumMod val="50000"/>
                  </a:schemeClr>
                </a:solidFill>
                <a:latin typeface="Arial" panose="020B0604020202020204" pitchFamily="34" charset="0"/>
                <a:cs typeface="Arial" panose="020B0604020202020204" pitchFamily="34" charset="0"/>
              </a:rPr>
              <a:t> </a:t>
            </a:r>
            <a:r>
              <a:rPr lang="en-US" sz="2000" dirty="0" err="1">
                <a:ln w="0"/>
                <a:solidFill>
                  <a:schemeClr val="accent1">
                    <a:lumMod val="50000"/>
                  </a:schemeClr>
                </a:solidFill>
                <a:latin typeface="Arial" panose="020B0604020202020204" pitchFamily="34" charset="0"/>
                <a:cs typeface="Arial" panose="020B0604020202020204" pitchFamily="34" charset="0"/>
              </a:rPr>
              <a:t>Dokumen</a:t>
            </a:r>
            <a:r>
              <a:rPr lang="en-US" sz="2000" dirty="0">
                <a:ln w="0"/>
                <a:solidFill>
                  <a:schemeClr val="accent1">
                    <a:lumMod val="50000"/>
                  </a:schemeClr>
                </a:solidFill>
                <a:latin typeface="Arial" panose="020B0604020202020204" pitchFamily="34" charset="0"/>
                <a:cs typeface="Arial" panose="020B0604020202020204" pitchFamily="34" charset="0"/>
              </a:rPr>
              <a:t> </a:t>
            </a:r>
            <a:r>
              <a:rPr lang="en-US" sz="2000" dirty="0" err="1">
                <a:ln w="0"/>
                <a:solidFill>
                  <a:schemeClr val="accent1">
                    <a:lumMod val="50000"/>
                  </a:schemeClr>
                </a:solidFill>
                <a:latin typeface="Arial" panose="020B0604020202020204" pitchFamily="34" charset="0"/>
                <a:cs typeface="Arial" panose="020B0604020202020204" pitchFamily="34" charset="0"/>
              </a:rPr>
              <a:t>Perencanaan</a:t>
            </a:r>
            <a:endParaRPr lang="en-US" sz="2000" dirty="0">
              <a:ln w="0"/>
              <a:solidFill>
                <a:schemeClr val="accent1">
                  <a:lumMod val="50000"/>
                </a:schemeClr>
              </a:solidFill>
              <a:latin typeface="Arial" panose="020B0604020202020204" pitchFamily="34" charset="0"/>
              <a:cs typeface="Arial" panose="020B0604020202020204" pitchFamily="34" charset="0"/>
            </a:endParaRPr>
          </a:p>
        </p:txBody>
      </p:sp>
      <p:sp>
        <p:nvSpPr>
          <p:cNvPr id="32" name="AutoShape 80"/>
          <p:cNvSpPr>
            <a:spLocks noChangeArrowheads="1"/>
          </p:cNvSpPr>
          <p:nvPr/>
        </p:nvSpPr>
        <p:spPr bwMode="gray">
          <a:xfrm>
            <a:off x="4874182" y="2438400"/>
            <a:ext cx="3984068" cy="2743200"/>
          </a:xfrm>
          <a:prstGeom prst="roundRect">
            <a:avLst>
              <a:gd name="adj" fmla="val 10347"/>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a:defRPr/>
            </a:pPr>
            <a:endParaRPr lang="en-US">
              <a:ln w="0"/>
              <a:solidFill>
                <a:schemeClr val="accent1">
                  <a:lumMod val="50000"/>
                </a:schemeClr>
              </a:solidFill>
              <a:latin typeface="Arial" panose="020B0604020202020204" pitchFamily="34" charset="0"/>
              <a:cs typeface="Arial" panose="020B0604020202020204" pitchFamily="34" charset="0"/>
            </a:endParaRPr>
          </a:p>
        </p:txBody>
      </p:sp>
      <p:sp>
        <p:nvSpPr>
          <p:cNvPr id="33" name="Text Box 81"/>
          <p:cNvSpPr txBox="1">
            <a:spLocks noChangeArrowheads="1"/>
          </p:cNvSpPr>
          <p:nvPr/>
        </p:nvSpPr>
        <p:spPr bwMode="gray">
          <a:xfrm>
            <a:off x="5238257" y="1828800"/>
            <a:ext cx="3540765" cy="1938337"/>
          </a:xfrm>
          <a:prstGeom prst="rect">
            <a:avLst/>
          </a:prstGeom>
          <a:noFill/>
          <a:ln w="9525" algn="ctr">
            <a:noFill/>
            <a:miter lim="800000"/>
            <a:headEnd/>
            <a:tailEnd/>
          </a:ln>
        </p:spPr>
        <p:txBody>
          <a:bodyPr>
            <a:spAutoFit/>
          </a:bodyPr>
          <a:lstStyle/>
          <a:p>
            <a:pPr marL="342900" indent="-342900" eaLnBrk="0" hangingPunct="0">
              <a:lnSpc>
                <a:spcPct val="150000"/>
              </a:lnSpc>
              <a:buFont typeface="Arial" charset="0"/>
              <a:buChar char="•"/>
            </a:pPr>
            <a:endParaRPr lang="en-US" sz="2000">
              <a:ln w="0"/>
              <a:solidFill>
                <a:schemeClr val="accent1">
                  <a:lumMod val="50000"/>
                </a:schemeClr>
              </a:solidFill>
              <a:latin typeface="Arial" panose="020B0604020202020204" pitchFamily="34" charset="0"/>
              <a:cs typeface="Arial" panose="020B0604020202020204" pitchFamily="34" charset="0"/>
            </a:endParaRPr>
          </a:p>
          <a:p>
            <a:pPr marL="342900" indent="-342900" eaLnBrk="0" hangingPunct="0">
              <a:lnSpc>
                <a:spcPct val="150000"/>
              </a:lnSpc>
              <a:buFont typeface="Arial" charset="0"/>
              <a:buChar char="•"/>
            </a:pPr>
            <a:r>
              <a:rPr lang="en-US" sz="2000">
                <a:ln w="0"/>
                <a:solidFill>
                  <a:schemeClr val="accent1">
                    <a:lumMod val="50000"/>
                  </a:schemeClr>
                </a:solidFill>
                <a:latin typeface="Arial" panose="020B0604020202020204" pitchFamily="34" charset="0"/>
                <a:cs typeface="Arial" panose="020B0604020202020204" pitchFamily="34" charset="0"/>
              </a:rPr>
              <a:t>Dokumen sumber pencatatan.</a:t>
            </a:r>
          </a:p>
          <a:p>
            <a:pPr marL="342900" indent="-342900" eaLnBrk="0" hangingPunct="0">
              <a:lnSpc>
                <a:spcPct val="150000"/>
              </a:lnSpc>
              <a:buFont typeface="Arial" charset="0"/>
              <a:buChar char="•"/>
            </a:pPr>
            <a:r>
              <a:rPr lang="en-US" sz="2000">
                <a:ln w="0"/>
                <a:solidFill>
                  <a:schemeClr val="accent1">
                    <a:lumMod val="50000"/>
                  </a:schemeClr>
                </a:solidFill>
                <a:latin typeface="Arial" panose="020B0604020202020204" pitchFamily="34" charset="0"/>
                <a:cs typeface="Arial" panose="020B0604020202020204" pitchFamily="34" charset="0"/>
              </a:rPr>
              <a:t>Bukti penyerahan hibah</a:t>
            </a:r>
          </a:p>
        </p:txBody>
      </p:sp>
      <p:grpSp>
        <p:nvGrpSpPr>
          <p:cNvPr id="34" name="Group 82"/>
          <p:cNvGrpSpPr>
            <a:grpSpLocks/>
          </p:cNvGrpSpPr>
          <p:nvPr/>
        </p:nvGrpSpPr>
        <p:grpSpPr bwMode="auto">
          <a:xfrm>
            <a:off x="4528972" y="1304925"/>
            <a:ext cx="939425" cy="2428875"/>
            <a:chOff x="2711" y="1135"/>
            <a:chExt cx="498" cy="1530"/>
          </a:xfrm>
          <a:solidFill>
            <a:srgbClr val="FF4E5E"/>
          </a:solidFill>
        </p:grpSpPr>
        <p:sp>
          <p:nvSpPr>
            <p:cNvPr id="35" name="Freeform 83"/>
            <p:cNvSpPr>
              <a:spLocks/>
            </p:cNvSpPr>
            <p:nvPr/>
          </p:nvSpPr>
          <p:spPr bwMode="gray">
            <a:xfrm>
              <a:off x="2832" y="1135"/>
              <a:ext cx="233" cy="254"/>
            </a:xfrm>
            <a:custGeom>
              <a:avLst/>
              <a:gdLst>
                <a:gd name="T0" fmla="*/ 58 w 267"/>
                <a:gd name="T1" fmla="*/ 0 h 292"/>
                <a:gd name="T2" fmla="*/ 71 w 267"/>
                <a:gd name="T3" fmla="*/ 3 h 292"/>
                <a:gd name="T4" fmla="*/ 81 w 267"/>
                <a:gd name="T5" fmla="*/ 5 h 292"/>
                <a:gd name="T6" fmla="*/ 93 w 267"/>
                <a:gd name="T7" fmla="*/ 11 h 292"/>
                <a:gd name="T8" fmla="*/ 101 w 267"/>
                <a:gd name="T9" fmla="*/ 18 h 292"/>
                <a:gd name="T10" fmla="*/ 108 w 267"/>
                <a:gd name="T11" fmla="*/ 28 h 292"/>
                <a:gd name="T12" fmla="*/ 113 w 267"/>
                <a:gd name="T13" fmla="*/ 37 h 292"/>
                <a:gd name="T14" fmla="*/ 117 w 267"/>
                <a:gd name="T15" fmla="*/ 50 h 292"/>
                <a:gd name="T16" fmla="*/ 117 w 267"/>
                <a:gd name="T17" fmla="*/ 64 h 292"/>
                <a:gd name="T18" fmla="*/ 117 w 267"/>
                <a:gd name="T19" fmla="*/ 76 h 292"/>
                <a:gd name="T20" fmla="*/ 113 w 267"/>
                <a:gd name="T21" fmla="*/ 89 h 292"/>
                <a:gd name="T22" fmla="*/ 108 w 267"/>
                <a:gd name="T23" fmla="*/ 98 h 292"/>
                <a:gd name="T24" fmla="*/ 101 w 267"/>
                <a:gd name="T25" fmla="*/ 108 h 292"/>
                <a:gd name="T26" fmla="*/ 93 w 267"/>
                <a:gd name="T27" fmla="*/ 116 h 292"/>
                <a:gd name="T28" fmla="*/ 81 w 267"/>
                <a:gd name="T29" fmla="*/ 121 h 292"/>
                <a:gd name="T30" fmla="*/ 71 w 267"/>
                <a:gd name="T31" fmla="*/ 125 h 292"/>
                <a:gd name="T32" fmla="*/ 58 w 267"/>
                <a:gd name="T33" fmla="*/ 126 h 292"/>
                <a:gd name="T34" fmla="*/ 45 w 267"/>
                <a:gd name="T35" fmla="*/ 125 h 292"/>
                <a:gd name="T36" fmla="*/ 33 w 267"/>
                <a:gd name="T37" fmla="*/ 120 h 292"/>
                <a:gd name="T38" fmla="*/ 23 w 267"/>
                <a:gd name="T39" fmla="*/ 113 h 292"/>
                <a:gd name="T40" fmla="*/ 13 w 267"/>
                <a:gd name="T41" fmla="*/ 103 h 292"/>
                <a:gd name="T42" fmla="*/ 6 w 267"/>
                <a:gd name="T43" fmla="*/ 90 h 292"/>
                <a:gd name="T44" fmla="*/ 3 w 267"/>
                <a:gd name="T45" fmla="*/ 77 h 292"/>
                <a:gd name="T46" fmla="*/ 0 w 267"/>
                <a:gd name="T47" fmla="*/ 64 h 292"/>
                <a:gd name="T48" fmla="*/ 3 w 267"/>
                <a:gd name="T49" fmla="*/ 49 h 292"/>
                <a:gd name="T50" fmla="*/ 6 w 267"/>
                <a:gd name="T51" fmla="*/ 35 h 292"/>
                <a:gd name="T52" fmla="*/ 13 w 267"/>
                <a:gd name="T53" fmla="*/ 23 h 292"/>
                <a:gd name="T54" fmla="*/ 23 w 267"/>
                <a:gd name="T55" fmla="*/ 14 h 292"/>
                <a:gd name="T56" fmla="*/ 33 w 267"/>
                <a:gd name="T57" fmla="*/ 6 h 292"/>
                <a:gd name="T58" fmla="*/ 45 w 267"/>
                <a:gd name="T59" fmla="*/ 3 h 292"/>
                <a:gd name="T60" fmla="*/ 58 w 267"/>
                <a:gd name="T61" fmla="*/ 0 h 2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grpFill/>
            <a:ln w="0">
              <a:noFill/>
              <a:prstDash val="solid"/>
              <a:round/>
              <a:headEnd/>
              <a:tailEnd/>
            </a:ln>
            <a:effectLst>
              <a:outerShdw dist="91581" dir="3378596" algn="ctr" rotWithShape="0">
                <a:srgbClr val="C0C0C0">
                  <a:alpha val="50000"/>
                </a:srgbClr>
              </a:outerShdw>
            </a:effectLst>
          </p:spPr>
          <p:txBody>
            <a:bodyPr/>
            <a:lstStyle/>
            <a:p>
              <a:pPr>
                <a:defRPr/>
              </a:pPr>
              <a:endParaRPr lang="en-US">
                <a:ln w="0"/>
                <a:solidFill>
                  <a:schemeClr val="accent1">
                    <a:lumMod val="50000"/>
                  </a:schemeClr>
                </a:solidFill>
                <a:latin typeface="Arial" panose="020B0604020202020204" pitchFamily="34" charset="0"/>
                <a:cs typeface="Arial" pitchFamily="34" charset="0"/>
              </a:endParaRPr>
            </a:p>
          </p:txBody>
        </p:sp>
        <p:sp>
          <p:nvSpPr>
            <p:cNvPr id="36" name="Freeform 84"/>
            <p:cNvSpPr>
              <a:spLocks/>
            </p:cNvSpPr>
            <p:nvPr/>
          </p:nvSpPr>
          <p:spPr bwMode="gray">
            <a:xfrm>
              <a:off x="2711" y="1434"/>
              <a:ext cx="498" cy="1231"/>
            </a:xfrm>
            <a:custGeom>
              <a:avLst/>
              <a:gdLst>
                <a:gd name="T0" fmla="*/ 32 w 573"/>
                <a:gd name="T1" fmla="*/ 11 h 1111"/>
                <a:gd name="T2" fmla="*/ 13 w 573"/>
                <a:gd name="T3" fmla="*/ 59 h 1111"/>
                <a:gd name="T4" fmla="*/ 3 w 573"/>
                <a:gd name="T5" fmla="*/ 139 h 1111"/>
                <a:gd name="T6" fmla="*/ 0 w 573"/>
                <a:gd name="T7" fmla="*/ 943 h 1111"/>
                <a:gd name="T8" fmla="*/ 1 w 573"/>
                <a:gd name="T9" fmla="*/ 955 h 1111"/>
                <a:gd name="T10" fmla="*/ 3 w 573"/>
                <a:gd name="T11" fmla="*/ 987 h 1111"/>
                <a:gd name="T12" fmla="*/ 11 w 573"/>
                <a:gd name="T13" fmla="*/ 1018 h 1111"/>
                <a:gd name="T14" fmla="*/ 24 w 573"/>
                <a:gd name="T15" fmla="*/ 1032 h 1111"/>
                <a:gd name="T16" fmla="*/ 37 w 573"/>
                <a:gd name="T17" fmla="*/ 1020 h 1111"/>
                <a:gd name="T18" fmla="*/ 43 w 573"/>
                <a:gd name="T19" fmla="*/ 989 h 1111"/>
                <a:gd name="T20" fmla="*/ 46 w 573"/>
                <a:gd name="T21" fmla="*/ 955 h 1111"/>
                <a:gd name="T22" fmla="*/ 47 w 573"/>
                <a:gd name="T23" fmla="*/ 931 h 1111"/>
                <a:gd name="T24" fmla="*/ 47 w 573"/>
                <a:gd name="T25" fmla="*/ 307 h 1111"/>
                <a:gd name="T26" fmla="*/ 58 w 573"/>
                <a:gd name="T27" fmla="*/ 1973 h 1111"/>
                <a:gd name="T28" fmla="*/ 59 w 573"/>
                <a:gd name="T29" fmla="*/ 1986 h 1111"/>
                <a:gd name="T30" fmla="*/ 65 w 573"/>
                <a:gd name="T31" fmla="*/ 2014 h 1111"/>
                <a:gd name="T32" fmla="*/ 75 w 573"/>
                <a:gd name="T33" fmla="*/ 2043 h 1111"/>
                <a:gd name="T34" fmla="*/ 85 w 573"/>
                <a:gd name="T35" fmla="*/ 2055 h 1111"/>
                <a:gd name="T36" fmla="*/ 97 w 573"/>
                <a:gd name="T37" fmla="*/ 2054 h 1111"/>
                <a:gd name="T38" fmla="*/ 110 w 573"/>
                <a:gd name="T39" fmla="*/ 2028 h 1111"/>
                <a:gd name="T40" fmla="*/ 117 w 573"/>
                <a:gd name="T41" fmla="*/ 1999 h 1111"/>
                <a:gd name="T42" fmla="*/ 120 w 573"/>
                <a:gd name="T43" fmla="*/ 1977 h 1111"/>
                <a:gd name="T44" fmla="*/ 120 w 573"/>
                <a:gd name="T45" fmla="*/ 923 h 1111"/>
                <a:gd name="T46" fmla="*/ 129 w 573"/>
                <a:gd name="T47" fmla="*/ 931 h 1111"/>
                <a:gd name="T48" fmla="*/ 129 w 573"/>
                <a:gd name="T49" fmla="*/ 989 h 1111"/>
                <a:gd name="T50" fmla="*/ 130 w 573"/>
                <a:gd name="T51" fmla="*/ 1092 h 1111"/>
                <a:gd name="T52" fmla="*/ 130 w 573"/>
                <a:gd name="T53" fmla="*/ 1229 h 1111"/>
                <a:gd name="T54" fmla="*/ 130 w 573"/>
                <a:gd name="T55" fmla="*/ 1387 h 1111"/>
                <a:gd name="T56" fmla="*/ 130 w 573"/>
                <a:gd name="T57" fmla="*/ 1550 h 1111"/>
                <a:gd name="T58" fmla="*/ 131 w 573"/>
                <a:gd name="T59" fmla="*/ 1714 h 1111"/>
                <a:gd name="T60" fmla="*/ 131 w 573"/>
                <a:gd name="T61" fmla="*/ 1856 h 1111"/>
                <a:gd name="T62" fmla="*/ 131 w 573"/>
                <a:gd name="T63" fmla="*/ 1973 h 1111"/>
                <a:gd name="T64" fmla="*/ 132 w 573"/>
                <a:gd name="T65" fmla="*/ 1986 h 1111"/>
                <a:gd name="T66" fmla="*/ 136 w 573"/>
                <a:gd name="T67" fmla="*/ 2013 h 1111"/>
                <a:gd name="T68" fmla="*/ 144 w 573"/>
                <a:gd name="T69" fmla="*/ 2041 h 1111"/>
                <a:gd name="T70" fmla="*/ 160 w 573"/>
                <a:gd name="T71" fmla="*/ 2055 h 1111"/>
                <a:gd name="T72" fmla="*/ 176 w 573"/>
                <a:gd name="T73" fmla="*/ 2041 h 1111"/>
                <a:gd name="T74" fmla="*/ 185 w 573"/>
                <a:gd name="T75" fmla="*/ 2014 h 1111"/>
                <a:gd name="T76" fmla="*/ 188 w 573"/>
                <a:gd name="T77" fmla="*/ 1986 h 1111"/>
                <a:gd name="T78" fmla="*/ 189 w 573"/>
                <a:gd name="T79" fmla="*/ 1974 h 1111"/>
                <a:gd name="T80" fmla="*/ 201 w 573"/>
                <a:gd name="T81" fmla="*/ 307 h 1111"/>
                <a:gd name="T82" fmla="*/ 203 w 573"/>
                <a:gd name="T83" fmla="*/ 931 h 1111"/>
                <a:gd name="T84" fmla="*/ 203 w 573"/>
                <a:gd name="T85" fmla="*/ 957 h 1111"/>
                <a:gd name="T86" fmla="*/ 209 w 573"/>
                <a:gd name="T87" fmla="*/ 993 h 1111"/>
                <a:gd name="T88" fmla="*/ 218 w 573"/>
                <a:gd name="T89" fmla="*/ 1020 h 1111"/>
                <a:gd name="T90" fmla="*/ 231 w 573"/>
                <a:gd name="T91" fmla="*/ 1020 h 1111"/>
                <a:gd name="T92" fmla="*/ 240 w 573"/>
                <a:gd name="T93" fmla="*/ 993 h 1111"/>
                <a:gd name="T94" fmla="*/ 245 w 573"/>
                <a:gd name="T95" fmla="*/ 957 h 1111"/>
                <a:gd name="T96" fmla="*/ 247 w 573"/>
                <a:gd name="T97" fmla="*/ 941 h 1111"/>
                <a:gd name="T98" fmla="*/ 246 w 573"/>
                <a:gd name="T99" fmla="*/ 125 h 1111"/>
                <a:gd name="T100" fmla="*/ 236 w 573"/>
                <a:gd name="T101" fmla="*/ 52 h 1111"/>
                <a:gd name="T102" fmla="*/ 218 w 573"/>
                <a:gd name="T103" fmla="*/ 4 h 1111"/>
                <a:gd name="T104" fmla="*/ 41 w 573"/>
                <a:gd name="T105" fmla="*/ 0 h 111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close/>
                </a:path>
              </a:pathLst>
            </a:custGeom>
            <a:grpFill/>
            <a:ln w="0">
              <a:noFill/>
              <a:prstDash val="solid"/>
              <a:round/>
              <a:headEnd/>
              <a:tailEnd/>
            </a:ln>
            <a:effectLst>
              <a:outerShdw dist="91581" dir="3378596" algn="ctr" rotWithShape="0">
                <a:srgbClr val="C0C0C0">
                  <a:alpha val="50000"/>
                </a:srgbClr>
              </a:outerShdw>
            </a:effectLst>
          </p:spPr>
          <p:txBody>
            <a:bodyPr/>
            <a:lstStyle/>
            <a:p>
              <a:pPr>
                <a:defRPr/>
              </a:pPr>
              <a:endParaRPr lang="en-US">
                <a:ln w="0"/>
                <a:solidFill>
                  <a:schemeClr val="accent1">
                    <a:lumMod val="50000"/>
                  </a:schemeClr>
                </a:solidFill>
                <a:latin typeface="Arial" panose="020B0604020202020204" pitchFamily="34" charset="0"/>
                <a:cs typeface="Arial" pitchFamily="34" charset="0"/>
              </a:endParaRPr>
            </a:p>
          </p:txBody>
        </p:sp>
      </p:grpSp>
      <p:sp>
        <p:nvSpPr>
          <p:cNvPr id="37" name="Text Box 24"/>
          <p:cNvSpPr txBox="1">
            <a:spLocks noChangeArrowheads="1"/>
          </p:cNvSpPr>
          <p:nvPr/>
        </p:nvSpPr>
        <p:spPr bwMode="auto">
          <a:xfrm>
            <a:off x="644554" y="1714488"/>
            <a:ext cx="2639728" cy="400110"/>
          </a:xfrm>
          <a:prstGeom prst="rect">
            <a:avLst/>
          </a:prstGeom>
          <a:solidFill>
            <a:schemeClr val="accent1">
              <a:lumMod val="50000"/>
            </a:schemeClr>
          </a:solidFill>
          <a:ln w="9525">
            <a:noFill/>
            <a:miter lim="800000"/>
            <a:headEnd/>
            <a:tailEnd/>
          </a:ln>
          <a:effectLst/>
        </p:spPr>
        <p:txBody>
          <a:bodyPr wrap="square">
            <a:spAutoFit/>
          </a:bodyPr>
          <a:lstStyle/>
          <a:p>
            <a:pPr marL="177800" indent="-177800" algn="ctr" eaLnBrk="0" fontAlgn="auto" hangingPunct="0">
              <a:spcBef>
                <a:spcPts val="0"/>
              </a:spcBef>
              <a:spcAft>
                <a:spcPts val="300"/>
              </a:spcAft>
              <a:buClr>
                <a:srgbClr val="C00000"/>
              </a:buClr>
              <a:defRPr/>
            </a:pPr>
            <a:r>
              <a:rPr lang="en-US" sz="2000" dirty="0">
                <a:ln w="0"/>
                <a:solidFill>
                  <a:schemeClr val="bg1"/>
                </a:solidFill>
                <a:latin typeface="Arial" panose="020B0604020202020204" pitchFamily="34" charset="0"/>
                <a:cs typeface="Arial" panose="020B0604020202020204" pitchFamily="34" charset="0"/>
              </a:rPr>
              <a:t>PENERIMA HIBAH</a:t>
            </a:r>
          </a:p>
        </p:txBody>
      </p:sp>
      <p:sp>
        <p:nvSpPr>
          <p:cNvPr id="38" name="Text Box 24"/>
          <p:cNvSpPr txBox="1">
            <a:spLocks noChangeArrowheads="1"/>
          </p:cNvSpPr>
          <p:nvPr/>
        </p:nvSpPr>
        <p:spPr bwMode="auto">
          <a:xfrm>
            <a:off x="5792320" y="1752600"/>
            <a:ext cx="2894480" cy="400110"/>
          </a:xfrm>
          <a:prstGeom prst="rect">
            <a:avLst/>
          </a:prstGeom>
          <a:solidFill>
            <a:srgbClr val="FF4E5E"/>
          </a:solidFill>
          <a:ln w="9525">
            <a:noFill/>
            <a:miter lim="800000"/>
            <a:headEnd/>
            <a:tailEnd/>
          </a:ln>
          <a:effectLst/>
        </p:spPr>
        <p:txBody>
          <a:bodyPr wrap="square">
            <a:spAutoFit/>
          </a:bodyPr>
          <a:lstStyle/>
          <a:p>
            <a:pPr marL="177800" indent="-177800" algn="ctr" eaLnBrk="0" fontAlgn="auto" hangingPunct="0">
              <a:spcBef>
                <a:spcPts val="0"/>
              </a:spcBef>
              <a:spcAft>
                <a:spcPts val="300"/>
              </a:spcAft>
              <a:buClr>
                <a:srgbClr val="C00000"/>
              </a:buClr>
              <a:defRPr/>
            </a:pPr>
            <a:r>
              <a:rPr lang="en-US" sz="2000" dirty="0">
                <a:ln w="0"/>
                <a:solidFill>
                  <a:schemeClr val="bg1"/>
                </a:solidFill>
                <a:latin typeface="Arial" panose="020B0604020202020204" pitchFamily="34" charset="0"/>
                <a:cs typeface="Arial" panose="020B0604020202020204" pitchFamily="34" charset="0"/>
              </a:rPr>
              <a:t>PEMBERI HIBAH</a:t>
            </a:r>
          </a:p>
        </p:txBody>
      </p:sp>
      <p:pic>
        <p:nvPicPr>
          <p:cNvPr id="17" name="Picture 16">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2039378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PENGATURAN PENYUSUNAN BAST</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7" name="Content Placeholder 2"/>
          <p:cNvSpPr txBox="1">
            <a:spLocks/>
          </p:cNvSpPr>
          <p:nvPr/>
        </p:nvSpPr>
        <p:spPr>
          <a:xfrm>
            <a:off x="179512" y="1165905"/>
            <a:ext cx="8496944" cy="5311095"/>
          </a:xfrm>
          <a:prstGeom prst="rect">
            <a:avLst/>
          </a:prstGeom>
        </p:spPr>
        <p:txBody>
          <a:bodyPr/>
          <a:lstStyle/>
          <a:p>
            <a:pPr marL="548640" marR="0" lvl="0" indent="-411480" algn="just" defTabSz="914400" rtl="0" eaLnBrk="1" fontAlgn="auto" latinLnBrk="0" hangingPunct="1">
              <a:lnSpc>
                <a:spcPct val="100000"/>
              </a:lnSpc>
              <a:spcAft>
                <a:spcPts val="0"/>
              </a:spcAft>
              <a:buClr>
                <a:schemeClr val="tx1">
                  <a:shade val="95000"/>
                </a:schemeClr>
              </a:buClr>
              <a:buSzPct val="65000"/>
              <a:buFont typeface="Wingdings" pitchFamily="2" charset="2"/>
              <a:buChar char="v"/>
              <a:tabLst/>
              <a:defRPr/>
            </a:pPr>
            <a:r>
              <a:rPr kumimoji="0" lang="en-US" b="1" i="0" u="none" strike="noStrike" kern="1200" cap="none" spc="0" normalizeH="0" baseline="0" noProof="0" dirty="0" err="1" smtClean="0">
                <a:ln>
                  <a:noFill/>
                </a:ln>
                <a:solidFill>
                  <a:srgbClr val="FF4E5E"/>
                </a:solidFill>
                <a:effectLst/>
                <a:uLnTx/>
                <a:uFillTx/>
                <a:latin typeface="Arial" panose="020B0604020202020204" pitchFamily="34" charset="0"/>
                <a:cs typeface="Arial" panose="020B0604020202020204" pitchFamily="34" charset="0"/>
              </a:rPr>
              <a:t>Nilai</a:t>
            </a:r>
            <a:r>
              <a:rPr kumimoji="0" lang="en-US" b="1" i="0" u="none" strike="noStrike" kern="1200" cap="none" spc="0" normalizeH="0" baseline="0" noProof="0" dirty="0" smtClean="0">
                <a:ln>
                  <a:noFill/>
                </a:ln>
                <a:solidFill>
                  <a:srgbClr val="FF4E5E"/>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yang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digunakan</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dalam</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BAST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adalah</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nilai</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historis</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dari</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barang</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jasa</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tersebut</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a:t>
            </a:r>
          </a:p>
          <a:p>
            <a:pPr marL="548640" marR="0" lvl="0" indent="-411480" algn="just" defTabSz="914400" rtl="0" eaLnBrk="1" fontAlgn="auto" latinLnBrk="0" hangingPunct="1">
              <a:lnSpc>
                <a:spcPct val="100000"/>
              </a:lnSpc>
              <a:spcAft>
                <a:spcPts val="0"/>
              </a:spcAft>
              <a:buClr>
                <a:schemeClr val="tx1">
                  <a:shade val="95000"/>
                </a:schemeClr>
              </a:buClr>
              <a:buSzPct val="65000"/>
              <a:buFont typeface="Wingdings" pitchFamily="2" charset="2"/>
              <a:buChar char="v"/>
              <a:tabLst/>
              <a:defRPr/>
            </a:pP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BAST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dapat</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disusun</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dalam</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1" i="0" u="none" strike="noStrike" kern="1200" cap="none" spc="0" normalizeH="0" baseline="0" noProof="0" dirty="0" err="1" smtClean="0">
                <a:ln>
                  <a:noFill/>
                </a:ln>
                <a:solidFill>
                  <a:srgbClr val="FF4E5E"/>
                </a:solidFill>
                <a:effectLst/>
                <a:uLnTx/>
                <a:uFillTx/>
                <a:latin typeface="Arial" panose="020B0604020202020204" pitchFamily="34" charset="0"/>
                <a:cs typeface="Arial" panose="020B0604020202020204" pitchFamily="34" charset="0"/>
              </a:rPr>
              <a:t>periode</a:t>
            </a:r>
            <a:r>
              <a:rPr kumimoji="0" lang="en-US" b="0" i="0" u="none" strike="noStrike" kern="1200" cap="none" spc="0" normalizeH="0" baseline="0" noProof="0" dirty="0" smtClean="0">
                <a:ln>
                  <a:noFill/>
                </a:ln>
                <a:solidFill>
                  <a:srgbClr val="FF4E5E"/>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waktu</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tertentu</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misal</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satu</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tahun</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atau</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dapat</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setiap</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tahap</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penyelesaian</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pekerjaan</a:t>
            </a:r>
            <a:r>
              <a:rPr lang="en-US" dirty="0" smtClean="0">
                <a:solidFill>
                  <a:schemeClr val="tx2">
                    <a:lumMod val="50000"/>
                  </a:schemeClr>
                </a:solidFill>
                <a:latin typeface="Arial" panose="020B0604020202020204" pitchFamily="34" charset="0"/>
                <a:cs typeface="Arial" panose="020B0604020202020204" pitchFamily="34" charset="0"/>
              </a:rPr>
              <a:t>;</a:t>
            </a:r>
            <a:endPar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endParaRPr>
          </a:p>
          <a:p>
            <a:pPr marL="548640" marR="0" lvl="0" indent="-411480" algn="just" defTabSz="914400" rtl="0" eaLnBrk="1" fontAlgn="auto" latinLnBrk="0" hangingPunct="1">
              <a:lnSpc>
                <a:spcPct val="100000"/>
              </a:lnSpc>
              <a:spcAft>
                <a:spcPts val="0"/>
              </a:spcAft>
              <a:buClr>
                <a:schemeClr val="tx1">
                  <a:shade val="95000"/>
                </a:schemeClr>
              </a:buClr>
              <a:buSzPct val="65000"/>
              <a:buFont typeface="Wingdings" pitchFamily="2" charset="2"/>
              <a:buChar char="v"/>
              <a:tabLst/>
              <a:defRPr/>
            </a:pP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Nilai</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barang</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jasa</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surat</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berharga</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yang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tertera</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pada</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BAST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dalam</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bentuk</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1" i="0" u="none" strike="noStrike" kern="1200" cap="none" spc="0" normalizeH="0" baseline="0" noProof="0" dirty="0" err="1" smtClean="0">
                <a:ln>
                  <a:noFill/>
                </a:ln>
                <a:solidFill>
                  <a:srgbClr val="FF4E5E"/>
                </a:solidFill>
                <a:effectLst/>
                <a:uLnTx/>
                <a:uFillTx/>
                <a:latin typeface="Arial" panose="020B0604020202020204" pitchFamily="34" charset="0"/>
                <a:cs typeface="Arial" panose="020B0604020202020204" pitchFamily="34" charset="0"/>
              </a:rPr>
              <a:t>mata</a:t>
            </a:r>
            <a:r>
              <a:rPr kumimoji="0" lang="en-US" b="1" i="0" u="none" strike="noStrike" kern="1200" cap="none" spc="0" normalizeH="0" baseline="0" noProof="0" dirty="0" smtClean="0">
                <a:ln>
                  <a:noFill/>
                </a:ln>
                <a:solidFill>
                  <a:srgbClr val="FF4E5E"/>
                </a:solidFill>
                <a:effectLst/>
                <a:uLnTx/>
                <a:uFillTx/>
                <a:latin typeface="Arial" panose="020B0604020202020204" pitchFamily="34" charset="0"/>
                <a:cs typeface="Arial" panose="020B0604020202020204" pitchFamily="34" charset="0"/>
              </a:rPr>
              <a:t> </a:t>
            </a:r>
            <a:r>
              <a:rPr kumimoji="0" lang="en-US" b="1" i="0" u="none" strike="noStrike" kern="1200" cap="none" spc="0" normalizeH="0" baseline="0" noProof="0" dirty="0" err="1" smtClean="0">
                <a:ln>
                  <a:noFill/>
                </a:ln>
                <a:solidFill>
                  <a:srgbClr val="FF4E5E"/>
                </a:solidFill>
                <a:effectLst/>
                <a:uLnTx/>
                <a:uFillTx/>
                <a:latin typeface="Arial" panose="020B0604020202020204" pitchFamily="34" charset="0"/>
                <a:cs typeface="Arial" panose="020B0604020202020204" pitchFamily="34" charset="0"/>
              </a:rPr>
              <a:t>uang</a:t>
            </a:r>
            <a:r>
              <a:rPr kumimoji="0" lang="en-US" b="1" i="0" u="none" strike="noStrike" kern="1200" cap="none" spc="0" normalizeH="0" baseline="0" noProof="0" dirty="0" smtClean="0">
                <a:ln>
                  <a:noFill/>
                </a:ln>
                <a:solidFill>
                  <a:srgbClr val="FF4E5E"/>
                </a:solidFill>
                <a:effectLst/>
                <a:uLnTx/>
                <a:uFillTx/>
                <a:latin typeface="Arial" panose="020B0604020202020204" pitchFamily="34" charset="0"/>
                <a:cs typeface="Arial" panose="020B0604020202020204" pitchFamily="34" charset="0"/>
              </a:rPr>
              <a:t> </a:t>
            </a:r>
            <a:r>
              <a:rPr kumimoji="0" lang="en-US" b="1" i="0" u="none" strike="noStrike" kern="1200" cap="none" spc="0" normalizeH="0" baseline="0" noProof="0" dirty="0" err="1" smtClean="0">
                <a:ln>
                  <a:noFill/>
                </a:ln>
                <a:solidFill>
                  <a:srgbClr val="FF4E5E"/>
                </a:solidFill>
                <a:effectLst/>
                <a:uLnTx/>
                <a:uFillTx/>
                <a:latin typeface="Arial" panose="020B0604020202020204" pitchFamily="34" charset="0"/>
                <a:cs typeface="Arial" panose="020B0604020202020204" pitchFamily="34" charset="0"/>
              </a:rPr>
              <a:t>asing</a:t>
            </a:r>
            <a:r>
              <a:rPr kumimoji="0" lang="en-US" b="1" i="0" u="none" strike="noStrike" kern="1200" cap="none" spc="0" normalizeH="0" baseline="0" noProof="0" dirty="0" smtClean="0">
                <a:ln>
                  <a:noFill/>
                </a:ln>
                <a:solidFill>
                  <a:srgbClr val="FF4E5E"/>
                </a:solidFill>
                <a:effectLst/>
                <a:uLnTx/>
                <a:uFillTx/>
                <a:latin typeface="Arial" panose="020B0604020202020204" pitchFamily="34" charset="0"/>
                <a:cs typeface="Arial" panose="020B0604020202020204" pitchFamily="34" charset="0"/>
              </a:rPr>
              <a:t>,  </a:t>
            </a:r>
            <a:r>
              <a:rPr kumimoji="0" lang="en-US" b="1" i="0" u="none" strike="noStrike" kern="1200" cap="none" spc="0" normalizeH="0" baseline="0" noProof="0" dirty="0" err="1" smtClean="0">
                <a:ln>
                  <a:noFill/>
                </a:ln>
                <a:solidFill>
                  <a:srgbClr val="FF4E5E"/>
                </a:solidFill>
                <a:effectLst/>
                <a:uLnTx/>
                <a:uFillTx/>
                <a:latin typeface="Arial" panose="020B0604020202020204" pitchFamily="34" charset="0"/>
                <a:cs typeface="Arial" panose="020B0604020202020204" pitchFamily="34" charset="0"/>
              </a:rPr>
              <a:t>dikonversi</a:t>
            </a:r>
            <a:r>
              <a:rPr kumimoji="0" lang="en-US" b="1" i="0" u="none" strike="noStrike" kern="1200" cap="none" spc="0" normalizeH="0" baseline="0" noProof="0" dirty="0" smtClean="0">
                <a:ln>
                  <a:noFill/>
                </a:ln>
                <a:solidFill>
                  <a:srgbClr val="FF4E5E"/>
                </a:solidFill>
                <a:effectLst/>
                <a:uLnTx/>
                <a:uFillTx/>
                <a:latin typeface="Arial" panose="020B0604020202020204" pitchFamily="34" charset="0"/>
                <a:cs typeface="Arial" panose="020B0604020202020204" pitchFamily="34" charset="0"/>
              </a:rPr>
              <a:t> </a:t>
            </a:r>
            <a:r>
              <a:rPr kumimoji="0" lang="en-US" b="1" i="0" u="none" strike="noStrike" kern="1200" cap="none" spc="0" normalizeH="0" baseline="0" noProof="0" dirty="0" err="1" smtClean="0">
                <a:ln>
                  <a:noFill/>
                </a:ln>
                <a:solidFill>
                  <a:srgbClr val="FF4E5E"/>
                </a:solidFill>
                <a:effectLst/>
                <a:uLnTx/>
                <a:uFillTx/>
                <a:latin typeface="Arial" panose="020B0604020202020204" pitchFamily="34" charset="0"/>
                <a:cs typeface="Arial" panose="020B0604020202020204" pitchFamily="34" charset="0"/>
              </a:rPr>
              <a:t>ke</a:t>
            </a:r>
            <a:r>
              <a:rPr kumimoji="0" lang="en-US" b="1" i="0" u="none" strike="noStrike" kern="1200" cap="none" spc="0" normalizeH="0" baseline="0" noProof="0" dirty="0" smtClean="0">
                <a:ln>
                  <a:noFill/>
                </a:ln>
                <a:solidFill>
                  <a:srgbClr val="FF4E5E"/>
                </a:solidFill>
                <a:effectLst/>
                <a:uLnTx/>
                <a:uFillTx/>
                <a:latin typeface="Arial" panose="020B0604020202020204" pitchFamily="34" charset="0"/>
                <a:cs typeface="Arial" panose="020B0604020202020204" pitchFamily="34" charset="0"/>
              </a:rPr>
              <a:t> </a:t>
            </a:r>
            <a:r>
              <a:rPr kumimoji="0" lang="en-US" b="1" i="0" u="none" strike="noStrike" kern="1200" cap="none" spc="0" normalizeH="0" baseline="0" noProof="0" dirty="0" err="1" smtClean="0">
                <a:ln>
                  <a:noFill/>
                </a:ln>
                <a:solidFill>
                  <a:srgbClr val="FF4E5E"/>
                </a:solidFill>
                <a:effectLst/>
                <a:uLnTx/>
                <a:uFillTx/>
                <a:latin typeface="Arial" panose="020B0604020202020204" pitchFamily="34" charset="0"/>
                <a:cs typeface="Arial" panose="020B0604020202020204" pitchFamily="34" charset="0"/>
              </a:rPr>
              <a:t>mata</a:t>
            </a:r>
            <a:r>
              <a:rPr kumimoji="0" lang="en-US" b="1" i="0" u="none" strike="noStrike" kern="1200" cap="none" spc="0" normalizeH="0" baseline="0" noProof="0" dirty="0" smtClean="0">
                <a:ln>
                  <a:noFill/>
                </a:ln>
                <a:solidFill>
                  <a:srgbClr val="FF4E5E"/>
                </a:solidFill>
                <a:effectLst/>
                <a:uLnTx/>
                <a:uFillTx/>
                <a:latin typeface="Arial" panose="020B0604020202020204" pitchFamily="34" charset="0"/>
                <a:cs typeface="Arial" panose="020B0604020202020204" pitchFamily="34" charset="0"/>
              </a:rPr>
              <a:t> </a:t>
            </a:r>
            <a:r>
              <a:rPr kumimoji="0" lang="en-US" b="1" i="0" u="none" strike="noStrike" kern="1200" cap="none" spc="0" normalizeH="0" baseline="0" noProof="0" dirty="0" err="1" smtClean="0">
                <a:ln>
                  <a:noFill/>
                </a:ln>
                <a:solidFill>
                  <a:srgbClr val="FF4E5E"/>
                </a:solidFill>
                <a:effectLst/>
                <a:uLnTx/>
                <a:uFillTx/>
                <a:latin typeface="Arial" panose="020B0604020202020204" pitchFamily="34" charset="0"/>
                <a:cs typeface="Arial" panose="020B0604020202020204" pitchFamily="34" charset="0"/>
              </a:rPr>
              <a:t>uang</a:t>
            </a:r>
            <a:r>
              <a:rPr kumimoji="0" lang="en-US" b="1" i="0" u="none" strike="noStrike" kern="1200" cap="none" spc="0" normalizeH="0" baseline="0" noProof="0" dirty="0" smtClean="0">
                <a:ln>
                  <a:noFill/>
                </a:ln>
                <a:solidFill>
                  <a:srgbClr val="FF4E5E"/>
                </a:solidFill>
                <a:effectLst/>
                <a:uLnTx/>
                <a:uFillTx/>
                <a:latin typeface="Arial" panose="020B0604020202020204" pitchFamily="34" charset="0"/>
                <a:cs typeface="Arial" panose="020B0604020202020204" pitchFamily="34" charset="0"/>
              </a:rPr>
              <a:t> rupiah</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berdasarkan</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kurs</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tengah</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BI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pada</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tanggal</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BAST;</a:t>
            </a:r>
          </a:p>
          <a:p>
            <a:pPr marL="548640" marR="0" lvl="0" indent="-411480" algn="just" defTabSz="914400" rtl="0" eaLnBrk="1" fontAlgn="auto" latinLnBrk="0" hangingPunct="1">
              <a:lnSpc>
                <a:spcPct val="100000"/>
              </a:lnSpc>
              <a:spcAft>
                <a:spcPts val="0"/>
              </a:spcAft>
              <a:buClr>
                <a:schemeClr val="tx1">
                  <a:shade val="95000"/>
                </a:schemeClr>
              </a:buClr>
              <a:buSzPct val="65000"/>
              <a:buFont typeface="Wingdings" pitchFamily="2" charset="2"/>
              <a:buChar char="v"/>
              <a:tabLst/>
              <a:defRPr/>
            </a:pP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Apabila</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BAST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tidak</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ada</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terdapat</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nilai</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maka</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menteri</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pimpinan</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lembaga</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/Kepala Kantor/</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Satker</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selaku</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PA/KPA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mencatat</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berdasarkan</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penilaian</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menurut</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biaya</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harga</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pasar</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0" i="0" u="none" strike="noStrike" kern="1200" cap="none" spc="0" normalizeH="0" baseline="0" noProof="0" dirty="0" err="1" smtClean="0">
                <a:ln>
                  <a:noFill/>
                </a:ln>
                <a:solidFill>
                  <a:schemeClr val="tx2">
                    <a:lumMod val="50000"/>
                  </a:schemeClr>
                </a:solidFill>
                <a:effectLst/>
                <a:uLnTx/>
                <a:uFillTx/>
                <a:latin typeface="Arial" panose="020B0604020202020204" pitchFamily="34" charset="0"/>
                <a:cs typeface="Arial" panose="020B0604020202020204" pitchFamily="34" charset="0"/>
              </a:rPr>
              <a:t>atau</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 </a:t>
            </a:r>
            <a:r>
              <a:rPr kumimoji="0" lang="en-US" b="1" i="0" u="none" strike="noStrike" kern="1200" cap="none" spc="0" normalizeH="0" baseline="0" noProof="0" dirty="0" err="1" smtClean="0">
                <a:ln>
                  <a:noFill/>
                </a:ln>
                <a:solidFill>
                  <a:srgbClr val="FF4E5E"/>
                </a:solidFill>
                <a:effectLst/>
                <a:uLnTx/>
                <a:uFillTx/>
                <a:latin typeface="Arial" panose="020B0604020202020204" pitchFamily="34" charset="0"/>
                <a:cs typeface="Arial" panose="020B0604020202020204" pitchFamily="34" charset="0"/>
              </a:rPr>
              <a:t>perkiraan</a:t>
            </a:r>
            <a:r>
              <a:rPr kumimoji="0" lang="en-US" b="1" i="0" u="none" strike="noStrike" kern="1200" cap="none" spc="0" normalizeH="0" baseline="0" noProof="0" dirty="0" smtClean="0">
                <a:ln>
                  <a:noFill/>
                </a:ln>
                <a:solidFill>
                  <a:srgbClr val="FF4E5E"/>
                </a:solidFill>
                <a:effectLst/>
                <a:uLnTx/>
                <a:uFillTx/>
                <a:latin typeface="Arial" panose="020B0604020202020204" pitchFamily="34" charset="0"/>
                <a:cs typeface="Arial" panose="020B0604020202020204" pitchFamily="34" charset="0"/>
              </a:rPr>
              <a:t>/</a:t>
            </a:r>
            <a:r>
              <a:rPr kumimoji="0" lang="en-US" b="1" i="0" u="none" strike="noStrike" kern="1200" cap="none" spc="0" normalizeH="0" baseline="0" noProof="0" dirty="0" err="1" smtClean="0">
                <a:ln>
                  <a:noFill/>
                </a:ln>
                <a:solidFill>
                  <a:srgbClr val="FF4E5E"/>
                </a:solidFill>
                <a:effectLst/>
                <a:uLnTx/>
                <a:uFillTx/>
                <a:latin typeface="Arial" panose="020B0604020202020204" pitchFamily="34" charset="0"/>
                <a:cs typeface="Arial" panose="020B0604020202020204" pitchFamily="34" charset="0"/>
              </a:rPr>
              <a:t>taksiran</a:t>
            </a:r>
            <a:r>
              <a:rPr kumimoji="0" lang="en-US" b="1" i="0" u="none" strike="noStrike" kern="1200" cap="none" spc="0" normalizeH="0" baseline="0" noProof="0" dirty="0" smtClean="0">
                <a:ln>
                  <a:noFill/>
                </a:ln>
                <a:solidFill>
                  <a:srgbClr val="FF4E5E"/>
                </a:solidFill>
                <a:effectLst/>
                <a:uLnTx/>
                <a:uFillTx/>
                <a:latin typeface="Arial" panose="020B0604020202020204" pitchFamily="34" charset="0"/>
                <a:cs typeface="Arial" panose="020B0604020202020204" pitchFamily="34" charset="0"/>
              </a:rPr>
              <a:t> </a:t>
            </a:r>
            <a:r>
              <a:rPr kumimoji="0" lang="en-US" b="1" i="0" u="none" strike="noStrike" kern="1200" cap="none" spc="0" normalizeH="0" baseline="0" noProof="0" dirty="0" err="1" smtClean="0">
                <a:ln>
                  <a:noFill/>
                </a:ln>
                <a:solidFill>
                  <a:srgbClr val="FF4E5E"/>
                </a:solidFill>
                <a:effectLst/>
                <a:uLnTx/>
                <a:uFillTx/>
                <a:latin typeface="Arial" panose="020B0604020202020204" pitchFamily="34" charset="0"/>
                <a:cs typeface="Arial" panose="020B0604020202020204" pitchFamily="34" charset="0"/>
              </a:rPr>
              <a:t>harga</a:t>
            </a:r>
            <a:r>
              <a:rPr kumimoji="0" lang="en-US" b="1" i="0" u="none" strike="noStrike" kern="1200" cap="none" spc="0" normalizeH="0" baseline="0" noProof="0" dirty="0" smtClean="0">
                <a:ln>
                  <a:noFill/>
                </a:ln>
                <a:solidFill>
                  <a:srgbClr val="FF4E5E"/>
                </a:solidFill>
                <a:effectLst/>
                <a:uLnTx/>
                <a:uFillTx/>
                <a:latin typeface="Arial" panose="020B0604020202020204" pitchFamily="34" charset="0"/>
                <a:cs typeface="Arial" panose="020B0604020202020204" pitchFamily="34" charset="0"/>
              </a:rPr>
              <a:t> </a:t>
            </a:r>
            <a:r>
              <a:rPr kumimoji="0" lang="en-US" b="1" i="0" u="none" strike="noStrike" kern="1200" cap="none" spc="0" normalizeH="0" baseline="0" noProof="0" dirty="0" err="1" smtClean="0">
                <a:ln>
                  <a:noFill/>
                </a:ln>
                <a:solidFill>
                  <a:srgbClr val="FF4E5E"/>
                </a:solidFill>
                <a:effectLst/>
                <a:uLnTx/>
                <a:uFillTx/>
                <a:latin typeface="Arial" panose="020B0604020202020204" pitchFamily="34" charset="0"/>
                <a:cs typeface="Arial" panose="020B0604020202020204" pitchFamily="34" charset="0"/>
              </a:rPr>
              <a:t>wajar</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a:t>
            </a:r>
          </a:p>
          <a:p>
            <a:pPr marL="548640" marR="0" lvl="0" indent="-411480" algn="just" defTabSz="914400" rtl="0" eaLnBrk="1" fontAlgn="auto" latinLnBrk="0" hangingPunct="1">
              <a:lnSpc>
                <a:spcPct val="100000"/>
              </a:lnSpc>
              <a:spcAft>
                <a:spcPts val="0"/>
              </a:spcAft>
              <a:buClr>
                <a:schemeClr val="tx1">
                  <a:shade val="95000"/>
                </a:schemeClr>
              </a:buClr>
              <a:buSzPct val="65000"/>
              <a:buFont typeface="Wingdings" pitchFamily="2" charset="2"/>
              <a:buChar char="v"/>
              <a:tabLst/>
              <a:defRPr/>
            </a:pPr>
            <a:r>
              <a:rPr lang="en-US" b="1" dirty="0" smtClean="0">
                <a:solidFill>
                  <a:srgbClr val="FF4E5E"/>
                </a:solidFill>
                <a:latin typeface="Arial" panose="020B0604020202020204" pitchFamily="34" charset="0"/>
                <a:cs typeface="Arial" panose="020B0604020202020204" pitchFamily="34" charset="0"/>
              </a:rPr>
              <a:t>BAST </a:t>
            </a:r>
            <a:r>
              <a:rPr lang="en-US" b="1" dirty="0" err="1" smtClean="0">
                <a:solidFill>
                  <a:srgbClr val="FF4E5E"/>
                </a:solidFill>
                <a:latin typeface="Arial" panose="020B0604020202020204" pitchFamily="34" charset="0"/>
                <a:cs typeface="Arial" panose="020B0604020202020204" pitchFamily="34" charset="0"/>
              </a:rPr>
              <a:t>Barang</a:t>
            </a:r>
            <a:r>
              <a:rPr lang="en-US" b="1" dirty="0" smtClean="0">
                <a:solidFill>
                  <a:srgbClr val="FF4E5E"/>
                </a:solidFill>
                <a:latin typeface="Arial" panose="020B0604020202020204" pitchFamily="34" charset="0"/>
                <a:cs typeface="Arial" panose="020B0604020202020204" pitchFamily="34" charset="0"/>
              </a:rPr>
              <a:t> agar </a:t>
            </a:r>
            <a:r>
              <a:rPr lang="en-US" b="1" dirty="0" err="1" smtClean="0">
                <a:solidFill>
                  <a:srgbClr val="FF4E5E"/>
                </a:solidFill>
                <a:latin typeface="Arial" panose="020B0604020202020204" pitchFamily="34" charset="0"/>
                <a:cs typeface="Arial" panose="020B0604020202020204" pitchFamily="34" charset="0"/>
              </a:rPr>
              <a:t>disusun</a:t>
            </a:r>
            <a:r>
              <a:rPr lang="en-US" b="1" dirty="0" smtClean="0">
                <a:solidFill>
                  <a:srgbClr val="FF4E5E"/>
                </a:solidFill>
                <a:latin typeface="Arial" panose="020B0604020202020204" pitchFamily="34" charset="0"/>
                <a:cs typeface="Arial" panose="020B0604020202020204" pitchFamily="34" charset="0"/>
              </a:rPr>
              <a:t> </a:t>
            </a:r>
            <a:r>
              <a:rPr lang="en-US" b="1" dirty="0" err="1" smtClean="0">
                <a:solidFill>
                  <a:srgbClr val="FF4E5E"/>
                </a:solidFill>
                <a:latin typeface="Arial" panose="020B0604020202020204" pitchFamily="34" charset="0"/>
                <a:cs typeface="Arial" panose="020B0604020202020204" pitchFamily="34" charset="0"/>
              </a:rPr>
              <a:t>terpisah</a:t>
            </a:r>
            <a:r>
              <a:rPr lang="en-US" b="1" dirty="0" smtClean="0">
                <a:solidFill>
                  <a:srgbClr val="FF4E5E"/>
                </a:solidFill>
                <a:latin typeface="Arial" panose="020B0604020202020204" pitchFamily="34" charset="0"/>
                <a:cs typeface="Arial" panose="020B0604020202020204" pitchFamily="34" charset="0"/>
              </a:rPr>
              <a:t> </a:t>
            </a:r>
            <a:r>
              <a:rPr lang="en-US" b="1" dirty="0" err="1" smtClean="0">
                <a:solidFill>
                  <a:srgbClr val="FF4E5E"/>
                </a:solidFill>
                <a:latin typeface="Arial" panose="020B0604020202020204" pitchFamily="34" charset="0"/>
                <a:cs typeface="Arial" panose="020B0604020202020204" pitchFamily="34" charset="0"/>
              </a:rPr>
              <a:t>dengan</a:t>
            </a:r>
            <a:r>
              <a:rPr lang="en-US" b="1" dirty="0" smtClean="0">
                <a:solidFill>
                  <a:srgbClr val="FF4E5E"/>
                </a:solidFill>
                <a:latin typeface="Arial" panose="020B0604020202020204" pitchFamily="34" charset="0"/>
                <a:cs typeface="Arial" panose="020B0604020202020204" pitchFamily="34" charset="0"/>
              </a:rPr>
              <a:t> BAST </a:t>
            </a:r>
            <a:r>
              <a:rPr lang="en-US" b="1" dirty="0" err="1" smtClean="0">
                <a:solidFill>
                  <a:srgbClr val="FF4E5E"/>
                </a:solidFill>
                <a:latin typeface="Arial" panose="020B0604020202020204" pitchFamily="34" charset="0"/>
                <a:cs typeface="Arial" panose="020B0604020202020204" pitchFamily="34" charset="0"/>
              </a:rPr>
              <a:t>Jasa</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dan</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porsi</a:t>
            </a:r>
            <a:r>
              <a:rPr lang="en-US" dirty="0" smtClean="0">
                <a:solidFill>
                  <a:schemeClr val="tx2">
                    <a:lumMod val="50000"/>
                  </a:schemeClr>
                </a:solidFill>
                <a:latin typeface="Arial" panose="020B0604020202020204" pitchFamily="34" charset="0"/>
                <a:cs typeface="Arial" panose="020B0604020202020204" pitchFamily="34" charset="0"/>
              </a:rPr>
              <a:t> yang </a:t>
            </a:r>
            <a:r>
              <a:rPr lang="en-US" dirty="0" err="1" smtClean="0">
                <a:solidFill>
                  <a:schemeClr val="tx2">
                    <a:lumMod val="50000"/>
                  </a:schemeClr>
                </a:solidFill>
                <a:latin typeface="Arial" panose="020B0604020202020204" pitchFamily="34" charset="0"/>
                <a:cs typeface="Arial" panose="020B0604020202020204" pitchFamily="34" charset="0"/>
              </a:rPr>
              <a:t>dipergunakan</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sendiri</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oleh</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Konsultan</a:t>
            </a:r>
            <a:r>
              <a:rPr lang="en-US" dirty="0" smtClean="0">
                <a:solidFill>
                  <a:schemeClr val="tx2">
                    <a:lumMod val="50000"/>
                  </a:schemeClr>
                </a:solidFill>
                <a:latin typeface="Arial" panose="020B0604020202020204" pitchFamily="34" charset="0"/>
                <a:cs typeface="Arial" panose="020B0604020202020204" pitchFamily="34" charset="0"/>
              </a:rPr>
              <a:t> Donor;</a:t>
            </a:r>
          </a:p>
          <a:p>
            <a:pPr marL="548640" marR="0" lvl="0" indent="-411480" algn="just" defTabSz="914400" rtl="0" eaLnBrk="1" fontAlgn="auto" latinLnBrk="0" hangingPunct="1">
              <a:lnSpc>
                <a:spcPct val="100000"/>
              </a:lnSpc>
              <a:spcAft>
                <a:spcPts val="0"/>
              </a:spcAft>
              <a:buClr>
                <a:schemeClr val="tx1">
                  <a:shade val="95000"/>
                </a:schemeClr>
              </a:buClr>
              <a:buSzPct val="65000"/>
              <a:buFont typeface="Wingdings" pitchFamily="2" charset="2"/>
              <a:buChar char="v"/>
              <a:tabLst/>
              <a:defRPr/>
            </a:pPr>
            <a:r>
              <a:rPr lang="en-US" dirty="0" smtClean="0">
                <a:solidFill>
                  <a:schemeClr val="tx2">
                    <a:lumMod val="50000"/>
                  </a:schemeClr>
                </a:solidFill>
                <a:latin typeface="Arial" panose="020B0604020202020204" pitchFamily="34" charset="0"/>
                <a:cs typeface="Arial" panose="020B0604020202020204" pitchFamily="34" charset="0"/>
              </a:rPr>
              <a:t>BAST </a:t>
            </a:r>
            <a:r>
              <a:rPr lang="en-US" b="1" dirty="0" err="1">
                <a:solidFill>
                  <a:srgbClr val="FF4E5E"/>
                </a:solidFill>
                <a:latin typeface="Arial" panose="020B0604020202020204" pitchFamily="34" charset="0"/>
                <a:cs typeface="Arial" panose="020B0604020202020204" pitchFamily="34" charset="0"/>
              </a:rPr>
              <a:t>b</a:t>
            </a:r>
            <a:r>
              <a:rPr lang="en-US" b="1" dirty="0" err="1" smtClean="0">
                <a:solidFill>
                  <a:srgbClr val="FF4E5E"/>
                </a:solidFill>
                <a:latin typeface="Arial" panose="020B0604020202020204" pitchFamily="34" charset="0"/>
                <a:cs typeface="Arial" panose="020B0604020202020204" pitchFamily="34" charset="0"/>
              </a:rPr>
              <a:t>arang</a:t>
            </a:r>
            <a:r>
              <a:rPr lang="en-US" b="1" dirty="0" smtClean="0">
                <a:solidFill>
                  <a:srgbClr val="FF4E5E"/>
                </a:solidFill>
                <a:latin typeface="Arial" panose="020B0604020202020204" pitchFamily="34" charset="0"/>
                <a:cs typeface="Arial" panose="020B0604020202020204" pitchFamily="34" charset="0"/>
              </a:rPr>
              <a:t> agar </a:t>
            </a:r>
            <a:r>
              <a:rPr lang="en-US" b="1" dirty="0" err="1" smtClean="0">
                <a:solidFill>
                  <a:srgbClr val="FF4E5E"/>
                </a:solidFill>
                <a:latin typeface="Arial" panose="020B0604020202020204" pitchFamily="34" charset="0"/>
                <a:cs typeface="Arial" panose="020B0604020202020204" pitchFamily="34" charset="0"/>
              </a:rPr>
              <a:t>dirinci</a:t>
            </a:r>
            <a:r>
              <a:rPr lang="en-US" dirty="0" smtClean="0">
                <a:solidFill>
                  <a:srgbClr val="FF4E5E"/>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antara</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Aset</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Begerak</a:t>
            </a:r>
            <a:r>
              <a:rPr lang="en-US" dirty="0" smtClean="0">
                <a:solidFill>
                  <a:schemeClr val="tx2">
                    <a:lumMod val="50000"/>
                  </a:schemeClr>
                </a:solidFill>
                <a:latin typeface="Arial" panose="020B0604020202020204" pitchFamily="34" charset="0"/>
                <a:cs typeface="Arial" panose="020B0604020202020204" pitchFamily="34" charset="0"/>
              </a:rPr>
              <a:t>/</a:t>
            </a:r>
            <a:r>
              <a:rPr lang="en-US" dirty="0" err="1" smtClean="0">
                <a:solidFill>
                  <a:schemeClr val="tx2">
                    <a:lumMod val="50000"/>
                  </a:schemeClr>
                </a:solidFill>
                <a:latin typeface="Arial" panose="020B0604020202020204" pitchFamily="34" charset="0"/>
                <a:cs typeface="Arial" panose="020B0604020202020204" pitchFamily="34" charset="0"/>
              </a:rPr>
              <a:t>Tidak</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Bergerak</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dengan</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Persediaan</a:t>
            </a:r>
            <a:r>
              <a:rPr lang="en-US" dirty="0" smtClean="0">
                <a:solidFill>
                  <a:schemeClr val="tx2">
                    <a:lumMod val="50000"/>
                  </a:schemeClr>
                </a:solidFill>
                <a:latin typeface="Arial" panose="020B0604020202020204" pitchFamily="34" charset="0"/>
                <a:cs typeface="Arial" panose="020B0604020202020204" pitchFamily="34" charset="0"/>
              </a:rPr>
              <a:t>; </a:t>
            </a:r>
            <a:endPar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endParaRPr>
          </a:p>
          <a:p>
            <a:pPr marL="548640" marR="0" lvl="0" indent="-411480" algn="just" defTabSz="914400" rtl="0" eaLnBrk="1" fontAlgn="auto" latinLnBrk="0" hangingPunct="1">
              <a:lnSpc>
                <a:spcPct val="100000"/>
              </a:lnSpc>
              <a:spcAft>
                <a:spcPts val="0"/>
              </a:spcAft>
              <a:buClr>
                <a:schemeClr val="tx1">
                  <a:shade val="95000"/>
                </a:schemeClr>
              </a:buClr>
              <a:buSzPct val="65000"/>
              <a:buFont typeface="Wingdings" pitchFamily="2" charset="2"/>
              <a:buChar char="v"/>
              <a:tabLst/>
              <a:defRPr/>
            </a:pPr>
            <a:r>
              <a:rPr lang="en-US" dirty="0" err="1" smtClean="0">
                <a:solidFill>
                  <a:schemeClr val="tx2">
                    <a:lumMod val="50000"/>
                  </a:schemeClr>
                </a:solidFill>
                <a:latin typeface="Arial" panose="020B0604020202020204" pitchFamily="34" charset="0"/>
                <a:cs typeface="Arial" panose="020B0604020202020204" pitchFamily="34" charset="0"/>
              </a:rPr>
              <a:t>Hibah</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barang</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dan</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jasa</a:t>
            </a:r>
            <a:r>
              <a:rPr lang="en-US" dirty="0" smtClean="0">
                <a:solidFill>
                  <a:schemeClr val="tx2">
                    <a:lumMod val="50000"/>
                  </a:schemeClr>
                </a:solidFill>
                <a:latin typeface="Arial" panose="020B0604020202020204" pitchFamily="34" charset="0"/>
                <a:cs typeface="Arial" panose="020B0604020202020204" pitchFamily="34" charset="0"/>
              </a:rPr>
              <a:t> yang </a:t>
            </a:r>
            <a:r>
              <a:rPr lang="en-US" dirty="0" err="1" smtClean="0">
                <a:solidFill>
                  <a:schemeClr val="tx2">
                    <a:lumMod val="50000"/>
                  </a:schemeClr>
                </a:solidFill>
                <a:latin typeface="Arial" panose="020B0604020202020204" pitchFamily="34" charset="0"/>
                <a:cs typeface="Arial" panose="020B0604020202020204" pitchFamily="34" charset="0"/>
              </a:rPr>
              <a:t>sudah</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diterima</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pada</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tahun</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sebelumnya</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namun</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belum</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dicatat</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dituangkan</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dalam</a:t>
            </a:r>
            <a:r>
              <a:rPr lang="en-US" dirty="0" smtClean="0">
                <a:solidFill>
                  <a:schemeClr val="tx2">
                    <a:lumMod val="50000"/>
                  </a:schemeClr>
                </a:solidFill>
                <a:latin typeface="Arial" panose="020B0604020202020204" pitchFamily="34" charset="0"/>
                <a:cs typeface="Arial" panose="020B0604020202020204" pitchFamily="34" charset="0"/>
              </a:rPr>
              <a:t> BAST </a:t>
            </a:r>
            <a:r>
              <a:rPr lang="en-US" dirty="0" err="1" smtClean="0">
                <a:solidFill>
                  <a:schemeClr val="tx2">
                    <a:lumMod val="50000"/>
                  </a:schemeClr>
                </a:solidFill>
                <a:latin typeface="Arial" panose="020B0604020202020204" pitchFamily="34" charset="0"/>
                <a:cs typeface="Arial" panose="020B0604020202020204" pitchFamily="34" charset="0"/>
              </a:rPr>
              <a:t>tahun</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berjalan</a:t>
            </a:r>
            <a:r>
              <a:rPr lang="en-US" dirty="0" smtClean="0">
                <a:solidFill>
                  <a:schemeClr val="tx2">
                    <a:lumMod val="50000"/>
                  </a:schemeClr>
                </a:solidFill>
                <a:latin typeface="Arial" panose="020B0604020202020204" pitchFamily="34" charset="0"/>
                <a:cs typeface="Arial" panose="020B0604020202020204" pitchFamily="34" charset="0"/>
              </a:rPr>
              <a:t>;</a:t>
            </a:r>
            <a:endPar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endParaRPr>
          </a:p>
        </p:txBody>
      </p:sp>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22956143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KOMPONEN UTAMA BAST</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7" name="Oval 6"/>
          <p:cNvSpPr/>
          <p:nvPr/>
        </p:nvSpPr>
        <p:spPr>
          <a:xfrm>
            <a:off x="250825" y="2248693"/>
            <a:ext cx="2227263" cy="1643063"/>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chemeClr val="bg1"/>
              </a:solidFill>
              <a:latin typeface="Arial" panose="020B0604020202020204" pitchFamily="34" charset="0"/>
              <a:cs typeface="Arial" pitchFamily="34" charset="0"/>
            </a:endParaRPr>
          </a:p>
        </p:txBody>
      </p:sp>
      <p:sp>
        <p:nvSpPr>
          <p:cNvPr id="8" name="Oval 7"/>
          <p:cNvSpPr/>
          <p:nvPr/>
        </p:nvSpPr>
        <p:spPr>
          <a:xfrm>
            <a:off x="519113" y="4285456"/>
            <a:ext cx="2405062" cy="1577975"/>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chemeClr val="bg1"/>
              </a:solidFill>
              <a:latin typeface="Arial" panose="020B0604020202020204" pitchFamily="34" charset="0"/>
              <a:cs typeface="Arial" pitchFamily="34" charset="0"/>
            </a:endParaRPr>
          </a:p>
        </p:txBody>
      </p:sp>
      <p:sp>
        <p:nvSpPr>
          <p:cNvPr id="9" name="Oval 8"/>
          <p:cNvSpPr/>
          <p:nvPr/>
        </p:nvSpPr>
        <p:spPr>
          <a:xfrm>
            <a:off x="3101975" y="1526381"/>
            <a:ext cx="2582863" cy="1511300"/>
          </a:xfrm>
          <a:prstGeom prst="ellipse">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a:solidFill>
                <a:schemeClr val="bg1"/>
              </a:solidFill>
              <a:latin typeface="Arial" panose="020B0604020202020204" pitchFamily="34" charset="0"/>
              <a:cs typeface="Arial" pitchFamily="34" charset="0"/>
            </a:endParaRPr>
          </a:p>
        </p:txBody>
      </p:sp>
      <p:sp>
        <p:nvSpPr>
          <p:cNvPr id="10" name="Oval 9"/>
          <p:cNvSpPr/>
          <p:nvPr/>
        </p:nvSpPr>
        <p:spPr>
          <a:xfrm>
            <a:off x="3459163" y="5271293"/>
            <a:ext cx="2405062" cy="1314450"/>
          </a:xfrm>
          <a:prstGeom prst="ellipse">
            <a:avLst/>
          </a:prstGeom>
          <a:solidFill>
            <a:srgbClr val="DB8A13"/>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a:solidFill>
                <a:schemeClr val="bg1"/>
              </a:solidFill>
              <a:latin typeface="Arial" panose="020B0604020202020204" pitchFamily="34" charset="0"/>
              <a:cs typeface="Arial" pitchFamily="34" charset="0"/>
            </a:endParaRPr>
          </a:p>
        </p:txBody>
      </p:sp>
      <p:sp>
        <p:nvSpPr>
          <p:cNvPr id="12" name="Oval 11"/>
          <p:cNvSpPr/>
          <p:nvPr/>
        </p:nvSpPr>
        <p:spPr>
          <a:xfrm>
            <a:off x="6397625" y="2248693"/>
            <a:ext cx="2138363" cy="1643063"/>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a:solidFill>
                <a:schemeClr val="bg1"/>
              </a:solidFill>
              <a:latin typeface="Arial" panose="020B0604020202020204" pitchFamily="34" charset="0"/>
              <a:cs typeface="Arial" pitchFamily="34" charset="0"/>
            </a:endParaRPr>
          </a:p>
        </p:txBody>
      </p:sp>
      <p:sp>
        <p:nvSpPr>
          <p:cNvPr id="13" name="Oval 12"/>
          <p:cNvSpPr/>
          <p:nvPr/>
        </p:nvSpPr>
        <p:spPr>
          <a:xfrm>
            <a:off x="6486525" y="4220368"/>
            <a:ext cx="2227263" cy="1643063"/>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a:solidFill>
                <a:schemeClr val="bg1"/>
              </a:solidFill>
              <a:latin typeface="Arial" panose="020B0604020202020204" pitchFamily="34" charset="0"/>
              <a:cs typeface="Arial" pitchFamily="34" charset="0"/>
            </a:endParaRPr>
          </a:p>
        </p:txBody>
      </p:sp>
      <p:sp>
        <p:nvSpPr>
          <p:cNvPr id="14" name="TextBox 18"/>
          <p:cNvSpPr txBox="1">
            <a:spLocks noChangeArrowheads="1"/>
          </p:cNvSpPr>
          <p:nvPr/>
        </p:nvSpPr>
        <p:spPr bwMode="auto">
          <a:xfrm>
            <a:off x="250825" y="2605881"/>
            <a:ext cx="2138363"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pPr algn="ctr">
              <a:buClr>
                <a:srgbClr val="C00000"/>
              </a:buClr>
            </a:pPr>
            <a:r>
              <a:rPr lang="en-US" altLang="en-US" sz="2000" dirty="0" err="1">
                <a:solidFill>
                  <a:schemeClr val="bg1"/>
                </a:solidFill>
                <a:latin typeface="Arial" panose="020B0604020202020204" pitchFamily="34" charset="0"/>
                <a:cs typeface="Arial" pitchFamily="34" charset="0"/>
              </a:rPr>
              <a:t>Pihak</a:t>
            </a:r>
            <a:r>
              <a:rPr lang="en-US" altLang="en-US" sz="2000" dirty="0">
                <a:solidFill>
                  <a:schemeClr val="bg1"/>
                </a:solidFill>
                <a:latin typeface="Arial" pitchFamily="34" charset="0"/>
                <a:cs typeface="Arial" pitchFamily="34" charset="0"/>
              </a:rPr>
              <a:t> </a:t>
            </a:r>
            <a:r>
              <a:rPr lang="en-US" altLang="en-US" sz="2000" dirty="0" err="1">
                <a:solidFill>
                  <a:schemeClr val="bg1"/>
                </a:solidFill>
                <a:latin typeface="Arial" pitchFamily="34" charset="0"/>
                <a:cs typeface="Arial" pitchFamily="34" charset="0"/>
              </a:rPr>
              <a:t>Pemberi</a:t>
            </a:r>
            <a:r>
              <a:rPr lang="en-US" altLang="en-US" sz="2000" dirty="0">
                <a:solidFill>
                  <a:schemeClr val="bg1"/>
                </a:solidFill>
                <a:latin typeface="Arial" pitchFamily="34" charset="0"/>
                <a:cs typeface="Arial" pitchFamily="34" charset="0"/>
              </a:rPr>
              <a:t> </a:t>
            </a:r>
            <a:r>
              <a:rPr lang="en-US" altLang="en-US" sz="2000" dirty="0" err="1">
                <a:solidFill>
                  <a:schemeClr val="bg1"/>
                </a:solidFill>
                <a:latin typeface="Arial" pitchFamily="34" charset="0"/>
                <a:cs typeface="Arial" pitchFamily="34" charset="0"/>
              </a:rPr>
              <a:t>dan</a:t>
            </a:r>
            <a:r>
              <a:rPr lang="en-US" altLang="en-US" sz="2000" dirty="0">
                <a:solidFill>
                  <a:schemeClr val="bg1"/>
                </a:solidFill>
                <a:latin typeface="Arial" pitchFamily="34" charset="0"/>
                <a:cs typeface="Arial" pitchFamily="34" charset="0"/>
              </a:rPr>
              <a:t> </a:t>
            </a:r>
            <a:r>
              <a:rPr lang="en-US" altLang="en-US" sz="2000" dirty="0" err="1">
                <a:solidFill>
                  <a:schemeClr val="bg1"/>
                </a:solidFill>
                <a:latin typeface="Arial" pitchFamily="34" charset="0"/>
                <a:cs typeface="Arial" pitchFamily="34" charset="0"/>
              </a:rPr>
              <a:t>Penerima</a:t>
            </a:r>
            <a:r>
              <a:rPr lang="en-US" altLang="en-US" sz="2000" dirty="0">
                <a:solidFill>
                  <a:schemeClr val="bg1"/>
                </a:solidFill>
                <a:latin typeface="Arial" pitchFamily="34" charset="0"/>
                <a:cs typeface="Arial" pitchFamily="34" charset="0"/>
              </a:rPr>
              <a:t> (1)</a:t>
            </a:r>
          </a:p>
        </p:txBody>
      </p:sp>
      <p:sp>
        <p:nvSpPr>
          <p:cNvPr id="15" name="TextBox 19"/>
          <p:cNvSpPr txBox="1">
            <a:spLocks noChangeArrowheads="1"/>
          </p:cNvSpPr>
          <p:nvPr/>
        </p:nvSpPr>
        <p:spPr bwMode="auto">
          <a:xfrm>
            <a:off x="611188" y="4614068"/>
            <a:ext cx="2147887"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pPr algn="ctr">
              <a:buClr>
                <a:srgbClr val="C00000"/>
              </a:buClr>
            </a:pPr>
            <a:r>
              <a:rPr lang="en-US" altLang="en-US" sz="2000">
                <a:solidFill>
                  <a:schemeClr val="bg1"/>
                </a:solidFill>
                <a:latin typeface="Arial" panose="020B0604020202020204" pitchFamily="34" charset="0"/>
                <a:cs typeface="Arial" pitchFamily="34" charset="0"/>
              </a:rPr>
              <a:t>Nilai nominal (valas dan IDR) (2)</a:t>
            </a:r>
          </a:p>
        </p:txBody>
      </p:sp>
      <p:sp>
        <p:nvSpPr>
          <p:cNvPr id="16" name="TextBox 20"/>
          <p:cNvSpPr txBox="1"/>
          <p:nvPr/>
        </p:nvSpPr>
        <p:spPr>
          <a:xfrm>
            <a:off x="3175000" y="1897856"/>
            <a:ext cx="2405063" cy="708025"/>
          </a:xfrm>
          <a:prstGeom prst="rect">
            <a:avLst/>
          </a:prstGeom>
          <a:noFill/>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pPr algn="ctr">
              <a:buClr>
                <a:srgbClr val="C00000"/>
              </a:buClr>
              <a:defRPr/>
            </a:pPr>
            <a:r>
              <a:rPr lang="en-US" sz="1950" dirty="0" err="1">
                <a:solidFill>
                  <a:schemeClr val="bg1"/>
                </a:solidFill>
                <a:latin typeface="Arial" panose="020B0604020202020204" pitchFamily="34" charset="0"/>
                <a:cs typeface="Arial" pitchFamily="34" charset="0"/>
              </a:rPr>
              <a:t>Tanggal</a:t>
            </a:r>
            <a:r>
              <a:rPr lang="en-US" sz="1950" dirty="0">
                <a:solidFill>
                  <a:schemeClr val="bg1"/>
                </a:solidFill>
                <a:latin typeface="Arial" pitchFamily="34" charset="0"/>
                <a:cs typeface="Arial" pitchFamily="34" charset="0"/>
              </a:rPr>
              <a:t> </a:t>
            </a:r>
            <a:r>
              <a:rPr lang="en-US" sz="1950" dirty="0" err="1">
                <a:solidFill>
                  <a:schemeClr val="bg1"/>
                </a:solidFill>
                <a:latin typeface="Arial" pitchFamily="34" charset="0"/>
                <a:cs typeface="Arial" pitchFamily="34" charset="0"/>
              </a:rPr>
              <a:t>serah</a:t>
            </a:r>
            <a:r>
              <a:rPr lang="en-US" sz="1950" dirty="0">
                <a:solidFill>
                  <a:schemeClr val="bg1"/>
                </a:solidFill>
                <a:latin typeface="Arial" pitchFamily="34" charset="0"/>
                <a:cs typeface="Arial" pitchFamily="34" charset="0"/>
              </a:rPr>
              <a:t> </a:t>
            </a:r>
            <a:r>
              <a:rPr lang="en-US" sz="1950" dirty="0" err="1">
                <a:solidFill>
                  <a:schemeClr val="bg1"/>
                </a:solidFill>
                <a:latin typeface="Arial" pitchFamily="34" charset="0"/>
                <a:cs typeface="Arial" pitchFamily="34" charset="0"/>
              </a:rPr>
              <a:t>terima</a:t>
            </a:r>
            <a:r>
              <a:rPr lang="en-US" sz="1950" dirty="0">
                <a:solidFill>
                  <a:schemeClr val="bg1"/>
                </a:solidFill>
                <a:latin typeface="Arial" pitchFamily="34" charset="0"/>
                <a:cs typeface="Arial" pitchFamily="34" charset="0"/>
              </a:rPr>
              <a:t> (3)</a:t>
            </a:r>
          </a:p>
        </p:txBody>
      </p:sp>
      <p:sp>
        <p:nvSpPr>
          <p:cNvPr id="18" name="TextBox 21"/>
          <p:cNvSpPr txBox="1">
            <a:spLocks noChangeArrowheads="1"/>
          </p:cNvSpPr>
          <p:nvPr/>
        </p:nvSpPr>
        <p:spPr bwMode="auto">
          <a:xfrm>
            <a:off x="3636963" y="5447506"/>
            <a:ext cx="2138362" cy="1014412"/>
          </a:xfrm>
          <a:prstGeom prst="rect">
            <a:avLst/>
          </a:prstGeom>
          <a:noFill/>
          <a:ln>
            <a:noFill/>
          </a:ln>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pPr algn="ctr">
              <a:buClr>
                <a:srgbClr val="C00000"/>
              </a:buClr>
            </a:pPr>
            <a:r>
              <a:rPr lang="en-US" altLang="en-US" sz="2000">
                <a:solidFill>
                  <a:schemeClr val="bg1"/>
                </a:solidFill>
                <a:latin typeface="Arial" panose="020B0604020202020204" pitchFamily="34" charset="0"/>
                <a:cs typeface="Arial" pitchFamily="34" charset="0"/>
              </a:rPr>
              <a:t>Tujuan Penyerahan Barang (5)</a:t>
            </a:r>
          </a:p>
        </p:txBody>
      </p:sp>
      <p:sp>
        <p:nvSpPr>
          <p:cNvPr id="19" name="TextBox 22"/>
          <p:cNvSpPr txBox="1">
            <a:spLocks noChangeArrowheads="1"/>
          </p:cNvSpPr>
          <p:nvPr/>
        </p:nvSpPr>
        <p:spPr bwMode="auto">
          <a:xfrm>
            <a:off x="6516688" y="2761456"/>
            <a:ext cx="1958975"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pPr algn="ctr"/>
            <a:r>
              <a:rPr lang="en-US" altLang="en-US" sz="2000">
                <a:solidFill>
                  <a:schemeClr val="bg1"/>
                </a:solidFill>
                <a:latin typeface="Arial" panose="020B0604020202020204" pitchFamily="34" charset="0"/>
                <a:cs typeface="Arial" pitchFamily="34" charset="0"/>
              </a:rPr>
              <a:t>Bentuk hibah (6)</a:t>
            </a:r>
          </a:p>
        </p:txBody>
      </p:sp>
      <p:sp>
        <p:nvSpPr>
          <p:cNvPr id="20" name="TextBox 23"/>
          <p:cNvSpPr txBox="1">
            <a:spLocks noChangeArrowheads="1"/>
          </p:cNvSpPr>
          <p:nvPr/>
        </p:nvSpPr>
        <p:spPr bwMode="auto">
          <a:xfrm>
            <a:off x="6645275" y="4706143"/>
            <a:ext cx="1958975"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pPr algn="ctr">
              <a:buClr>
                <a:srgbClr val="C00000"/>
              </a:buClr>
            </a:pPr>
            <a:r>
              <a:rPr lang="en-US" altLang="en-US" sz="2000">
                <a:solidFill>
                  <a:schemeClr val="bg1"/>
                </a:solidFill>
                <a:latin typeface="Arial" panose="020B0604020202020204" pitchFamily="34" charset="0"/>
                <a:cs typeface="Arial" pitchFamily="34" charset="0"/>
              </a:rPr>
              <a:t>Rincian harga per barang (4)</a:t>
            </a:r>
          </a:p>
        </p:txBody>
      </p:sp>
      <p:sp>
        <p:nvSpPr>
          <p:cNvPr id="21" name="Oval 20"/>
          <p:cNvSpPr/>
          <p:nvPr/>
        </p:nvSpPr>
        <p:spPr>
          <a:xfrm>
            <a:off x="3279775" y="3366293"/>
            <a:ext cx="2227263" cy="1511300"/>
          </a:xfrm>
          <a:prstGeom prst="ellipse">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chemeClr val="bg1"/>
              </a:solidFill>
              <a:latin typeface="Arial" panose="020B0604020202020204" pitchFamily="34" charset="0"/>
              <a:cs typeface="Arial" pitchFamily="34" charset="0"/>
            </a:endParaRPr>
          </a:p>
        </p:txBody>
      </p:sp>
      <p:sp>
        <p:nvSpPr>
          <p:cNvPr id="22" name="TextBox 25"/>
          <p:cNvSpPr txBox="1">
            <a:spLocks noChangeArrowheads="1"/>
          </p:cNvSpPr>
          <p:nvPr/>
        </p:nvSpPr>
        <p:spPr bwMode="auto">
          <a:xfrm>
            <a:off x="3616325" y="3872706"/>
            <a:ext cx="160337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pPr algn="ctr"/>
            <a:r>
              <a:rPr lang="en-US" altLang="en-US" sz="2400">
                <a:solidFill>
                  <a:schemeClr val="bg1"/>
                </a:solidFill>
                <a:latin typeface="Arial" panose="020B0604020202020204" pitchFamily="34" charset="0"/>
                <a:cs typeface="Arial" pitchFamily="34" charset="0"/>
              </a:rPr>
              <a:t>BAST</a:t>
            </a:r>
          </a:p>
        </p:txBody>
      </p:sp>
      <p:cxnSp>
        <p:nvCxnSpPr>
          <p:cNvPr id="23" name="Straight Arrow Connector 22"/>
          <p:cNvCxnSpPr/>
          <p:nvPr/>
        </p:nvCxnSpPr>
        <p:spPr>
          <a:xfrm>
            <a:off x="2478088" y="3366293"/>
            <a:ext cx="801687" cy="3286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9" idx="4"/>
          </p:cNvCxnSpPr>
          <p:nvPr/>
        </p:nvCxnSpPr>
        <p:spPr>
          <a:xfrm>
            <a:off x="4394200" y="3037681"/>
            <a:ext cx="0" cy="2619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5418138" y="3431381"/>
            <a:ext cx="979487" cy="3286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flipV="1">
            <a:off x="5507038" y="4417218"/>
            <a:ext cx="801687" cy="393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4527550" y="4877593"/>
            <a:ext cx="0" cy="3286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2746375" y="4417218"/>
            <a:ext cx="622300" cy="26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9" name="Picture 28">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6686945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Straight Arrow Connector 37"/>
          <p:cNvCxnSpPr/>
          <p:nvPr/>
        </p:nvCxnSpPr>
        <p:spPr>
          <a:xfrm>
            <a:off x="7924800" y="2840037"/>
            <a:ext cx="0" cy="1828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304800" y="2133600"/>
            <a:ext cx="1905000" cy="1219200"/>
          </a:xfrm>
          <a:prstGeom prst="ellipse">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chemeClr val="bg1"/>
              </a:solidFill>
              <a:latin typeface="Arial" panose="020B0604020202020204" pitchFamily="34" charset="0"/>
              <a:cs typeface="Arial" panose="020B0604020202020204" pitchFamily="34" charset="0"/>
            </a:endParaRPr>
          </a:p>
        </p:txBody>
      </p:sp>
      <p:sp>
        <p:nvSpPr>
          <p:cNvPr id="18" name="TextBox 94"/>
          <p:cNvSpPr txBox="1">
            <a:spLocks noChangeArrowheads="1"/>
          </p:cNvSpPr>
          <p:nvPr/>
        </p:nvSpPr>
        <p:spPr bwMode="auto">
          <a:xfrm>
            <a:off x="381000" y="2286000"/>
            <a:ext cx="1713713" cy="830997"/>
          </a:xfrm>
          <a:prstGeom prst="rect">
            <a:avLst/>
          </a:prstGeom>
          <a:noFill/>
          <a:ln>
            <a:noFill/>
          </a:ln>
          <a:extLst/>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pPr algn="ctr"/>
            <a:r>
              <a:rPr lang="en-US" altLang="en-US" sz="1600" dirty="0" err="1" smtClean="0">
                <a:solidFill>
                  <a:schemeClr val="bg1"/>
                </a:solidFill>
                <a:latin typeface="Arial" panose="020B0604020202020204" pitchFamily="34" charset="0"/>
                <a:cs typeface="Arial" panose="020B0604020202020204" pitchFamily="34" charset="0"/>
              </a:rPr>
              <a:t>Transaksi</a:t>
            </a:r>
            <a:r>
              <a:rPr lang="en-US" altLang="en-US" sz="1600" dirty="0" smtClean="0">
                <a:solidFill>
                  <a:schemeClr val="bg1"/>
                </a:solidFill>
                <a:latin typeface="Arial" panose="020B0604020202020204" pitchFamily="34" charset="0"/>
                <a:cs typeface="Arial" panose="020B0604020202020204" pitchFamily="34" charset="0"/>
              </a:rPr>
              <a:t> </a:t>
            </a:r>
            <a:r>
              <a:rPr lang="en-US" altLang="en-US" sz="1600" dirty="0">
                <a:solidFill>
                  <a:schemeClr val="bg1"/>
                </a:solidFill>
                <a:latin typeface="Arial" panose="020B0604020202020204" pitchFamily="34" charset="0"/>
                <a:cs typeface="Arial" panose="020B0604020202020204" pitchFamily="34" charset="0"/>
              </a:rPr>
              <a:t>$100 </a:t>
            </a:r>
            <a:r>
              <a:rPr lang="en-US" altLang="en-US" sz="1600" dirty="0" err="1">
                <a:solidFill>
                  <a:schemeClr val="bg1"/>
                </a:solidFill>
                <a:latin typeface="Arial" panose="020B0604020202020204" pitchFamily="34" charset="0"/>
                <a:cs typeface="Arial" panose="020B0604020202020204" pitchFamily="34" charset="0"/>
              </a:rPr>
              <a:t>e.q</a:t>
            </a:r>
            <a:r>
              <a:rPr lang="en-US" altLang="en-US" sz="1600" dirty="0">
                <a:solidFill>
                  <a:schemeClr val="bg1"/>
                </a:solidFill>
                <a:latin typeface="Arial" panose="020B0604020202020204" pitchFamily="34" charset="0"/>
                <a:cs typeface="Arial" panose="020B0604020202020204" pitchFamily="34" charset="0"/>
              </a:rPr>
              <a:t> Rp.12.000.000</a:t>
            </a:r>
          </a:p>
        </p:txBody>
      </p:sp>
      <p:sp>
        <p:nvSpPr>
          <p:cNvPr id="7" name="Oval 6"/>
          <p:cNvSpPr/>
          <p:nvPr/>
        </p:nvSpPr>
        <p:spPr>
          <a:xfrm>
            <a:off x="6957226" y="2124741"/>
            <a:ext cx="1828800" cy="1143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chemeClr val="bg1"/>
              </a:solidFill>
              <a:latin typeface="Arial" panose="020B0604020202020204" pitchFamily="34" charset="0"/>
              <a:cs typeface="Arial" panose="020B0604020202020204" pitchFamily="34" charset="0"/>
            </a:endParaRPr>
          </a:p>
        </p:txBody>
      </p:sp>
      <p:sp>
        <p:nvSpPr>
          <p:cNvPr id="26" name="TextBox 122"/>
          <p:cNvSpPr txBox="1"/>
          <p:nvPr/>
        </p:nvSpPr>
        <p:spPr>
          <a:xfrm>
            <a:off x="7162800" y="2378075"/>
            <a:ext cx="1600200" cy="569913"/>
          </a:xfrm>
          <a:prstGeom prst="rect">
            <a:avLst/>
          </a:prstGeom>
          <a:noFill/>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pPr>
              <a:defRPr/>
            </a:pPr>
            <a:r>
              <a:rPr lang="en-US" sz="1550" dirty="0">
                <a:solidFill>
                  <a:schemeClr val="bg1"/>
                </a:solidFill>
                <a:latin typeface="Arial" panose="020B0604020202020204" pitchFamily="34" charset="0"/>
                <a:cs typeface="Arial" panose="020B0604020202020204" pitchFamily="34" charset="0"/>
              </a:rPr>
              <a:t>BAST $100 </a:t>
            </a:r>
            <a:r>
              <a:rPr lang="en-US" sz="1550" dirty="0" err="1">
                <a:solidFill>
                  <a:schemeClr val="bg1"/>
                </a:solidFill>
                <a:latin typeface="Arial" panose="020B0604020202020204" pitchFamily="34" charset="0"/>
                <a:cs typeface="Arial" panose="020B0604020202020204" pitchFamily="34" charset="0"/>
              </a:rPr>
              <a:t>e.q</a:t>
            </a:r>
            <a:r>
              <a:rPr lang="en-US" sz="1550" dirty="0">
                <a:solidFill>
                  <a:schemeClr val="bg1"/>
                </a:solidFill>
                <a:latin typeface="Arial" panose="020B0604020202020204" pitchFamily="34" charset="0"/>
                <a:cs typeface="Arial" panose="020B0604020202020204" pitchFamily="34" charset="0"/>
              </a:rPr>
              <a:t>. Rp.14.500.000</a:t>
            </a:r>
          </a:p>
        </p:txBody>
      </p:sp>
      <p:sp>
        <p:nvSpPr>
          <p:cNvPr id="27" name="Oval 26"/>
          <p:cNvSpPr/>
          <p:nvPr/>
        </p:nvSpPr>
        <p:spPr>
          <a:xfrm>
            <a:off x="2362200" y="2133600"/>
            <a:ext cx="1905000" cy="1219200"/>
          </a:xfrm>
          <a:prstGeom prst="ellipse">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chemeClr val="bg1"/>
              </a:solidFill>
              <a:latin typeface="Arial" panose="020B0604020202020204" pitchFamily="34" charset="0"/>
              <a:cs typeface="Arial" panose="020B0604020202020204" pitchFamily="34" charset="0"/>
            </a:endParaRPr>
          </a:p>
        </p:txBody>
      </p:sp>
      <p:sp>
        <p:nvSpPr>
          <p:cNvPr id="28" name="TextBox 124"/>
          <p:cNvSpPr txBox="1">
            <a:spLocks noChangeArrowheads="1"/>
          </p:cNvSpPr>
          <p:nvPr/>
        </p:nvSpPr>
        <p:spPr bwMode="auto">
          <a:xfrm>
            <a:off x="2572654" y="2389446"/>
            <a:ext cx="177641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r>
              <a:rPr lang="en-US" altLang="en-US" sz="1600" dirty="0" err="1" smtClean="0">
                <a:solidFill>
                  <a:schemeClr val="bg1"/>
                </a:solidFill>
                <a:latin typeface="Arial" panose="020B0604020202020204" pitchFamily="34" charset="0"/>
                <a:cs typeface="Arial" panose="020B0604020202020204" pitchFamily="34" charset="0"/>
              </a:rPr>
              <a:t>Transaksi</a:t>
            </a:r>
            <a:r>
              <a:rPr lang="en-US" altLang="en-US" sz="1600" dirty="0" smtClean="0">
                <a:solidFill>
                  <a:schemeClr val="bg1"/>
                </a:solidFill>
                <a:latin typeface="Arial" panose="020B0604020202020204" pitchFamily="34" charset="0"/>
                <a:cs typeface="Arial" panose="020B0604020202020204" pitchFamily="34" charset="0"/>
              </a:rPr>
              <a:t> </a:t>
            </a:r>
            <a:r>
              <a:rPr lang="en-US" altLang="en-US" sz="1600" dirty="0">
                <a:solidFill>
                  <a:schemeClr val="bg1"/>
                </a:solidFill>
                <a:latin typeface="Arial" panose="020B0604020202020204" pitchFamily="34" charset="0"/>
                <a:cs typeface="Arial" panose="020B0604020202020204" pitchFamily="34" charset="0"/>
              </a:rPr>
              <a:t>$100 </a:t>
            </a:r>
            <a:endParaRPr lang="en-US" altLang="en-US" sz="1600" dirty="0" smtClean="0">
              <a:solidFill>
                <a:schemeClr val="bg1"/>
              </a:solidFill>
              <a:latin typeface="Arial" panose="020B0604020202020204" pitchFamily="34" charset="0"/>
              <a:cs typeface="Arial" panose="020B0604020202020204" pitchFamily="34" charset="0"/>
            </a:endParaRPr>
          </a:p>
          <a:p>
            <a:r>
              <a:rPr lang="en-US" altLang="en-US" sz="1600" dirty="0" err="1" smtClean="0">
                <a:solidFill>
                  <a:schemeClr val="bg1"/>
                </a:solidFill>
                <a:latin typeface="Arial" panose="020B0604020202020204" pitchFamily="34" charset="0"/>
                <a:cs typeface="Arial" panose="020B0604020202020204" pitchFamily="34" charset="0"/>
              </a:rPr>
              <a:t>e.q</a:t>
            </a:r>
            <a:r>
              <a:rPr lang="en-US" altLang="en-US" sz="1600" dirty="0" smtClean="0">
                <a:solidFill>
                  <a:schemeClr val="bg1"/>
                </a:solidFill>
                <a:latin typeface="Arial" panose="020B0604020202020204" pitchFamily="34" charset="0"/>
                <a:cs typeface="Arial" panose="020B0604020202020204" pitchFamily="34" charset="0"/>
              </a:rPr>
              <a:t> </a:t>
            </a:r>
            <a:r>
              <a:rPr lang="en-US" altLang="en-US" sz="1600" dirty="0">
                <a:solidFill>
                  <a:schemeClr val="bg1"/>
                </a:solidFill>
                <a:latin typeface="Arial" panose="020B0604020202020204" pitchFamily="34" charset="0"/>
                <a:cs typeface="Arial" panose="020B0604020202020204" pitchFamily="34" charset="0"/>
              </a:rPr>
              <a:t>Rp.13.000.000</a:t>
            </a:r>
          </a:p>
        </p:txBody>
      </p:sp>
      <p:cxnSp>
        <p:nvCxnSpPr>
          <p:cNvPr id="9" name="Straight Arrow Connector 8"/>
          <p:cNvCxnSpPr/>
          <p:nvPr/>
        </p:nvCxnSpPr>
        <p:spPr>
          <a:xfrm>
            <a:off x="4479939" y="1862796"/>
            <a:ext cx="437832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360365" y="1858735"/>
            <a:ext cx="4129085" cy="89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TextBox 78"/>
          <p:cNvSpPr txBox="1">
            <a:spLocks noChangeArrowheads="1"/>
          </p:cNvSpPr>
          <p:nvPr/>
        </p:nvSpPr>
        <p:spPr bwMode="auto">
          <a:xfrm>
            <a:off x="228600" y="969734"/>
            <a:ext cx="4559300" cy="354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r>
              <a:rPr lang="en-US" altLang="en-US" sz="1700" dirty="0" err="1">
                <a:solidFill>
                  <a:srgbClr val="C00000"/>
                </a:solidFill>
                <a:latin typeface="Arial" panose="020B0604020202020204" pitchFamily="34" charset="0"/>
                <a:cs typeface="Arial" panose="020B0604020202020204" pitchFamily="34" charset="0"/>
              </a:rPr>
              <a:t>Penyerahan</a:t>
            </a:r>
            <a:r>
              <a:rPr lang="en-US" altLang="en-US" sz="1700" dirty="0">
                <a:solidFill>
                  <a:srgbClr val="C00000"/>
                </a:solidFill>
                <a:latin typeface="Arial" panose="020B0604020202020204" pitchFamily="34" charset="0"/>
                <a:cs typeface="Arial" panose="020B0604020202020204" pitchFamily="34" charset="0"/>
              </a:rPr>
              <a:t> </a:t>
            </a:r>
            <a:r>
              <a:rPr lang="en-US" altLang="en-US" sz="1700" dirty="0" err="1">
                <a:solidFill>
                  <a:srgbClr val="C00000"/>
                </a:solidFill>
                <a:latin typeface="Arial" panose="020B0604020202020204" pitchFamily="34" charset="0"/>
                <a:cs typeface="Arial" panose="020B0604020202020204" pitchFamily="34" charset="0"/>
              </a:rPr>
              <a:t>hibah</a:t>
            </a:r>
            <a:r>
              <a:rPr lang="en-US" altLang="en-US" sz="1700" dirty="0">
                <a:solidFill>
                  <a:srgbClr val="C00000"/>
                </a:solidFill>
                <a:latin typeface="Arial" panose="020B0604020202020204" pitchFamily="34" charset="0"/>
                <a:cs typeface="Arial" panose="020B0604020202020204" pitchFamily="34" charset="0"/>
              </a:rPr>
              <a:t> yang </a:t>
            </a:r>
            <a:r>
              <a:rPr lang="en-US" altLang="en-US" sz="1700" dirty="0" err="1">
                <a:solidFill>
                  <a:srgbClr val="C00000"/>
                </a:solidFill>
                <a:latin typeface="Arial" panose="020B0604020202020204" pitchFamily="34" charset="0"/>
                <a:cs typeface="Arial" panose="020B0604020202020204" pitchFamily="34" charset="0"/>
              </a:rPr>
              <a:t>belum</a:t>
            </a:r>
            <a:r>
              <a:rPr lang="en-US" altLang="en-US" sz="1700" dirty="0">
                <a:solidFill>
                  <a:srgbClr val="C00000"/>
                </a:solidFill>
                <a:latin typeface="Arial" panose="020B0604020202020204" pitchFamily="34" charset="0"/>
                <a:cs typeface="Arial" panose="020B0604020202020204" pitchFamily="34" charset="0"/>
              </a:rPr>
              <a:t> </a:t>
            </a:r>
            <a:r>
              <a:rPr lang="en-US" altLang="en-US" sz="1700" dirty="0" err="1">
                <a:solidFill>
                  <a:srgbClr val="C00000"/>
                </a:solidFill>
                <a:latin typeface="Arial" panose="020B0604020202020204" pitchFamily="34" charset="0"/>
                <a:cs typeface="Arial" panose="020B0604020202020204" pitchFamily="34" charset="0"/>
              </a:rPr>
              <a:t>terlaporkan</a:t>
            </a:r>
            <a:r>
              <a:rPr lang="en-US" altLang="en-US" sz="1700" dirty="0">
                <a:solidFill>
                  <a:srgbClr val="C00000"/>
                </a:solidFill>
                <a:latin typeface="Arial" panose="020B0604020202020204" pitchFamily="34" charset="0"/>
                <a:cs typeface="Arial" panose="020B0604020202020204" pitchFamily="34" charset="0"/>
              </a:rPr>
              <a:t> </a:t>
            </a:r>
          </a:p>
        </p:txBody>
      </p:sp>
      <p:cxnSp>
        <p:nvCxnSpPr>
          <p:cNvPr id="12" name="Straight Connector 11"/>
          <p:cNvCxnSpPr/>
          <p:nvPr/>
        </p:nvCxnSpPr>
        <p:spPr>
          <a:xfrm>
            <a:off x="2286000" y="1350734"/>
            <a:ext cx="0" cy="544513"/>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Box 91"/>
          <p:cNvSpPr txBox="1">
            <a:spLocks noChangeArrowheads="1"/>
          </p:cNvSpPr>
          <p:nvPr/>
        </p:nvSpPr>
        <p:spPr bwMode="auto">
          <a:xfrm>
            <a:off x="990600" y="1496239"/>
            <a:ext cx="9144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r>
              <a:rPr lang="en-US" altLang="en-US" sz="2000" dirty="0" smtClean="0">
                <a:solidFill>
                  <a:srgbClr val="000000"/>
                </a:solidFill>
                <a:latin typeface="Arial" panose="020B0604020202020204" pitchFamily="34" charset="0"/>
                <a:cs typeface="Arial" panose="020B0604020202020204" pitchFamily="34" charset="0"/>
              </a:rPr>
              <a:t>2014</a:t>
            </a:r>
            <a:endParaRPr lang="en-US" altLang="en-US" sz="2000" dirty="0">
              <a:solidFill>
                <a:srgbClr val="000000"/>
              </a:solidFill>
              <a:latin typeface="Arial" panose="020B0604020202020204" pitchFamily="34" charset="0"/>
              <a:cs typeface="Arial" panose="020B0604020202020204" pitchFamily="34" charset="0"/>
            </a:endParaRPr>
          </a:p>
        </p:txBody>
      </p:sp>
      <p:sp>
        <p:nvSpPr>
          <p:cNvPr id="16" name="TextBox 92"/>
          <p:cNvSpPr txBox="1">
            <a:spLocks noChangeArrowheads="1"/>
          </p:cNvSpPr>
          <p:nvPr/>
        </p:nvSpPr>
        <p:spPr bwMode="auto">
          <a:xfrm>
            <a:off x="2819400" y="1496239"/>
            <a:ext cx="9144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r>
              <a:rPr lang="en-US" altLang="en-US" sz="2000" dirty="0" smtClean="0">
                <a:solidFill>
                  <a:srgbClr val="000000"/>
                </a:solidFill>
                <a:latin typeface="Arial" panose="020B0604020202020204" pitchFamily="34" charset="0"/>
                <a:cs typeface="Arial" panose="020B0604020202020204" pitchFamily="34" charset="0"/>
              </a:rPr>
              <a:t>2015</a:t>
            </a:r>
            <a:endParaRPr lang="en-US" altLang="en-US" sz="2000" dirty="0">
              <a:solidFill>
                <a:srgbClr val="000000"/>
              </a:solidFill>
              <a:latin typeface="Arial" panose="020B0604020202020204" pitchFamily="34" charset="0"/>
              <a:cs typeface="Arial" panose="020B0604020202020204" pitchFamily="34" charset="0"/>
            </a:endParaRPr>
          </a:p>
        </p:txBody>
      </p:sp>
      <p:sp>
        <p:nvSpPr>
          <p:cNvPr id="17" name="TextBox 93"/>
          <p:cNvSpPr txBox="1">
            <a:spLocks noChangeArrowheads="1"/>
          </p:cNvSpPr>
          <p:nvPr/>
        </p:nvSpPr>
        <p:spPr bwMode="auto">
          <a:xfrm>
            <a:off x="5991944" y="1047750"/>
            <a:ext cx="16764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pPr algn="ctr"/>
            <a:r>
              <a:rPr lang="en-US" altLang="en-US" sz="2000" dirty="0" smtClean="0">
                <a:solidFill>
                  <a:srgbClr val="000000"/>
                </a:solidFill>
                <a:latin typeface="Arial" panose="020B0604020202020204" pitchFamily="34" charset="0"/>
                <a:cs typeface="Arial" panose="020B0604020202020204" pitchFamily="34" charset="0"/>
              </a:rPr>
              <a:t>2016</a:t>
            </a:r>
            <a:endParaRPr lang="en-US" altLang="en-US" sz="2000" dirty="0">
              <a:solidFill>
                <a:srgbClr val="000000"/>
              </a:solidFill>
              <a:latin typeface="Arial" panose="020B0604020202020204" pitchFamily="34" charset="0"/>
              <a:cs typeface="Arial" panose="020B0604020202020204" pitchFamily="34" charset="0"/>
            </a:endParaRPr>
          </a:p>
        </p:txBody>
      </p:sp>
      <p:sp>
        <p:nvSpPr>
          <p:cNvPr id="23" name="TextBox 118"/>
          <p:cNvSpPr txBox="1">
            <a:spLocks noChangeArrowheads="1"/>
          </p:cNvSpPr>
          <p:nvPr/>
        </p:nvSpPr>
        <p:spPr bwMode="auto">
          <a:xfrm>
            <a:off x="6858000" y="1280802"/>
            <a:ext cx="22860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pPr algn="ctr"/>
            <a:r>
              <a:rPr lang="en-US" altLang="en-US" sz="1600" dirty="0">
                <a:solidFill>
                  <a:srgbClr val="C00000"/>
                </a:solidFill>
                <a:latin typeface="Arial" panose="020B0604020202020204" pitchFamily="34" charset="0"/>
                <a:cs typeface="Arial" panose="020B0604020202020204" pitchFamily="34" charset="0"/>
              </a:rPr>
              <a:t>BAST </a:t>
            </a:r>
            <a:r>
              <a:rPr lang="en-US" altLang="en-US" sz="1600" dirty="0" err="1" smtClean="0">
                <a:solidFill>
                  <a:srgbClr val="C00000"/>
                </a:solidFill>
                <a:latin typeface="Arial" panose="020B0604020202020204" pitchFamily="34" charset="0"/>
                <a:cs typeface="Arial" panose="020B0604020202020204" pitchFamily="34" charset="0"/>
              </a:rPr>
              <a:t>Transaksi</a:t>
            </a:r>
            <a:r>
              <a:rPr lang="en-US" altLang="en-US" sz="1600" dirty="0" smtClean="0">
                <a:solidFill>
                  <a:srgbClr val="C00000"/>
                </a:solidFill>
                <a:latin typeface="Arial" panose="020B0604020202020204" pitchFamily="34" charset="0"/>
                <a:cs typeface="Arial" panose="020B0604020202020204" pitchFamily="34" charset="0"/>
              </a:rPr>
              <a:t> </a:t>
            </a:r>
          </a:p>
          <a:p>
            <a:pPr algn="ctr"/>
            <a:r>
              <a:rPr lang="en-US" altLang="en-US" sz="1600" dirty="0" err="1" smtClean="0">
                <a:solidFill>
                  <a:srgbClr val="C00000"/>
                </a:solidFill>
                <a:latin typeface="Arial" panose="020B0604020202020204" pitchFamily="34" charset="0"/>
                <a:cs typeface="Arial" panose="020B0604020202020204" pitchFamily="34" charset="0"/>
              </a:rPr>
              <a:t>Atas</a:t>
            </a:r>
            <a:r>
              <a:rPr lang="en-US" altLang="en-US" sz="1600" dirty="0" smtClean="0">
                <a:solidFill>
                  <a:srgbClr val="C00000"/>
                </a:solidFill>
                <a:latin typeface="Arial" panose="020B0604020202020204" pitchFamily="34" charset="0"/>
                <a:cs typeface="Arial" panose="020B0604020202020204" pitchFamily="34" charset="0"/>
              </a:rPr>
              <a:t> </a:t>
            </a:r>
            <a:r>
              <a:rPr lang="en-US" altLang="en-US" sz="1600" dirty="0" err="1" smtClean="0">
                <a:solidFill>
                  <a:srgbClr val="C00000"/>
                </a:solidFill>
                <a:latin typeface="Arial" panose="020B0604020202020204" pitchFamily="34" charset="0"/>
                <a:cs typeface="Arial" panose="020B0604020202020204" pitchFamily="34" charset="0"/>
              </a:rPr>
              <a:t>Tahun</a:t>
            </a:r>
            <a:r>
              <a:rPr lang="en-US" altLang="en-US" sz="1600" dirty="0" smtClean="0">
                <a:solidFill>
                  <a:srgbClr val="C00000"/>
                </a:solidFill>
                <a:latin typeface="Arial" panose="020B0604020202020204" pitchFamily="34" charset="0"/>
                <a:cs typeface="Arial" panose="020B0604020202020204" pitchFamily="34" charset="0"/>
              </a:rPr>
              <a:t> </a:t>
            </a:r>
            <a:r>
              <a:rPr lang="en-US" altLang="en-US" sz="1600" dirty="0" err="1">
                <a:solidFill>
                  <a:srgbClr val="C00000"/>
                </a:solidFill>
                <a:latin typeface="Arial" panose="020B0604020202020204" pitchFamily="34" charset="0"/>
                <a:cs typeface="Arial" panose="020B0604020202020204" pitchFamily="34" charset="0"/>
              </a:rPr>
              <a:t>Berjalan</a:t>
            </a:r>
            <a:endParaRPr lang="en-US" altLang="en-US" sz="1600" dirty="0">
              <a:solidFill>
                <a:srgbClr val="C00000"/>
              </a:solidFill>
              <a:latin typeface="Arial" panose="020B0604020202020204" pitchFamily="34" charset="0"/>
              <a:cs typeface="Arial" panose="020B0604020202020204" pitchFamily="34" charset="0"/>
            </a:endParaRPr>
          </a:p>
        </p:txBody>
      </p:sp>
      <p:sp>
        <p:nvSpPr>
          <p:cNvPr id="24" name="TextBox 120"/>
          <p:cNvSpPr txBox="1">
            <a:spLocks noChangeArrowheads="1"/>
          </p:cNvSpPr>
          <p:nvPr/>
        </p:nvSpPr>
        <p:spPr bwMode="auto">
          <a:xfrm>
            <a:off x="4572000" y="1248217"/>
            <a:ext cx="20574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pPr algn="ctr"/>
            <a:r>
              <a:rPr lang="en-US" altLang="en-US" sz="1600" dirty="0">
                <a:solidFill>
                  <a:srgbClr val="000000"/>
                </a:solidFill>
                <a:latin typeface="Arial" panose="020B0604020202020204" pitchFamily="34" charset="0"/>
                <a:cs typeface="Arial" panose="020B0604020202020204" pitchFamily="34" charset="0"/>
              </a:rPr>
              <a:t>BAST </a:t>
            </a:r>
            <a:r>
              <a:rPr lang="en-US" altLang="en-US" sz="1600" dirty="0" err="1" smtClean="0">
                <a:solidFill>
                  <a:srgbClr val="000000"/>
                </a:solidFill>
                <a:latin typeface="Arial" panose="020B0604020202020204" pitchFamily="34" charset="0"/>
                <a:cs typeface="Arial" panose="020B0604020202020204" pitchFamily="34" charset="0"/>
              </a:rPr>
              <a:t>Transaksi</a:t>
            </a:r>
            <a:r>
              <a:rPr lang="en-US" altLang="en-US" sz="1600" dirty="0" smtClean="0">
                <a:solidFill>
                  <a:srgbClr val="000000"/>
                </a:solidFill>
                <a:latin typeface="Arial" panose="020B0604020202020204" pitchFamily="34" charset="0"/>
                <a:cs typeface="Arial" panose="020B0604020202020204" pitchFamily="34" charset="0"/>
              </a:rPr>
              <a:t> </a:t>
            </a:r>
            <a:r>
              <a:rPr lang="en-US" altLang="en-US" sz="1600" dirty="0" err="1" smtClean="0">
                <a:solidFill>
                  <a:srgbClr val="000000"/>
                </a:solidFill>
                <a:latin typeface="Arial" panose="020B0604020202020204" pitchFamily="34" charset="0"/>
                <a:cs typeface="Arial" panose="020B0604020202020204" pitchFamily="34" charset="0"/>
              </a:rPr>
              <a:t>atas</a:t>
            </a:r>
            <a:r>
              <a:rPr lang="en-US" altLang="en-US" sz="1600" dirty="0" smtClean="0">
                <a:solidFill>
                  <a:srgbClr val="000000"/>
                </a:solidFill>
                <a:latin typeface="Arial" panose="020B0604020202020204" pitchFamily="34" charset="0"/>
                <a:cs typeface="Arial" panose="020B0604020202020204" pitchFamily="34" charset="0"/>
              </a:rPr>
              <a:t> </a:t>
            </a:r>
            <a:r>
              <a:rPr lang="en-US" altLang="en-US" sz="1600" dirty="0" err="1" smtClean="0">
                <a:solidFill>
                  <a:srgbClr val="000000"/>
                </a:solidFill>
                <a:latin typeface="Arial" panose="020B0604020202020204" pitchFamily="34" charset="0"/>
                <a:cs typeface="Arial" panose="020B0604020202020204" pitchFamily="34" charset="0"/>
              </a:rPr>
              <a:t>Tahun</a:t>
            </a:r>
            <a:r>
              <a:rPr lang="en-US" altLang="en-US" sz="1600" dirty="0" smtClean="0">
                <a:solidFill>
                  <a:srgbClr val="000000"/>
                </a:solidFill>
                <a:latin typeface="Arial" panose="020B0604020202020204" pitchFamily="34" charset="0"/>
                <a:cs typeface="Arial" panose="020B0604020202020204" pitchFamily="34" charset="0"/>
              </a:rPr>
              <a:t> </a:t>
            </a:r>
            <a:r>
              <a:rPr lang="en-US" altLang="en-US" sz="1600" dirty="0" err="1">
                <a:solidFill>
                  <a:srgbClr val="000000"/>
                </a:solidFill>
                <a:latin typeface="Arial" panose="020B0604020202020204" pitchFamily="34" charset="0"/>
                <a:cs typeface="Arial" panose="020B0604020202020204" pitchFamily="34" charset="0"/>
              </a:rPr>
              <a:t>Lalu</a:t>
            </a:r>
            <a:endParaRPr lang="en-US" altLang="en-US" sz="1600" dirty="0">
              <a:solidFill>
                <a:srgbClr val="000000"/>
              </a:solidFill>
              <a:latin typeface="Arial" panose="020B0604020202020204" pitchFamily="34" charset="0"/>
              <a:cs typeface="Arial" panose="020B0604020202020204" pitchFamily="34" charset="0"/>
            </a:endParaRPr>
          </a:p>
        </p:txBody>
      </p:sp>
      <p:sp>
        <p:nvSpPr>
          <p:cNvPr id="5" name="Oval 4"/>
          <p:cNvSpPr/>
          <p:nvPr/>
        </p:nvSpPr>
        <p:spPr>
          <a:xfrm>
            <a:off x="4953000" y="2306637"/>
            <a:ext cx="1600200" cy="990600"/>
          </a:xfrm>
          <a:prstGeom prst="ellipse">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chemeClr val="bg1"/>
              </a:solidFill>
              <a:latin typeface="Arial" panose="020B0604020202020204" pitchFamily="34" charset="0"/>
              <a:cs typeface="Arial" panose="020B0604020202020204" pitchFamily="34" charset="0"/>
            </a:endParaRPr>
          </a:p>
        </p:txBody>
      </p:sp>
      <p:sp>
        <p:nvSpPr>
          <p:cNvPr id="25" name="TextBox 121"/>
          <p:cNvSpPr txBox="1">
            <a:spLocks noChangeArrowheads="1"/>
          </p:cNvSpPr>
          <p:nvPr/>
        </p:nvSpPr>
        <p:spPr bwMode="auto">
          <a:xfrm>
            <a:off x="5003800" y="2505075"/>
            <a:ext cx="16764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r>
              <a:rPr lang="en-US" altLang="en-US" sz="1600" dirty="0">
                <a:solidFill>
                  <a:schemeClr val="bg1"/>
                </a:solidFill>
                <a:latin typeface="Arial" panose="020B0604020202020204" pitchFamily="34" charset="0"/>
                <a:cs typeface="Arial" panose="020B0604020202020204" pitchFamily="34" charset="0"/>
              </a:rPr>
              <a:t>BAST $100 </a:t>
            </a:r>
            <a:r>
              <a:rPr lang="en-US" altLang="en-US" sz="1600" dirty="0" err="1">
                <a:solidFill>
                  <a:schemeClr val="bg1"/>
                </a:solidFill>
                <a:latin typeface="Arial" panose="020B0604020202020204" pitchFamily="34" charset="0"/>
                <a:cs typeface="Arial" panose="020B0604020202020204" pitchFamily="34" charset="0"/>
              </a:rPr>
              <a:t>e.q</a:t>
            </a:r>
            <a:r>
              <a:rPr lang="en-US" altLang="en-US" sz="1600" dirty="0">
                <a:solidFill>
                  <a:schemeClr val="bg1"/>
                </a:solidFill>
                <a:latin typeface="Arial" panose="020B0604020202020204" pitchFamily="34" charset="0"/>
                <a:cs typeface="Arial" panose="020B0604020202020204" pitchFamily="34" charset="0"/>
              </a:rPr>
              <a:t>. Rp.12.000.000</a:t>
            </a:r>
          </a:p>
        </p:txBody>
      </p:sp>
      <p:sp>
        <p:nvSpPr>
          <p:cNvPr id="29" name="Plus 28"/>
          <p:cNvSpPr/>
          <p:nvPr/>
        </p:nvSpPr>
        <p:spPr>
          <a:xfrm>
            <a:off x="5410200" y="3297237"/>
            <a:ext cx="685800" cy="457200"/>
          </a:xfrm>
          <a:prstGeom prst="mathPlu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a:latin typeface="Arial" panose="020B0604020202020204" pitchFamily="34" charset="0"/>
              <a:cs typeface="Arial" panose="020B0604020202020204" pitchFamily="34" charset="0"/>
            </a:endParaRPr>
          </a:p>
        </p:txBody>
      </p:sp>
      <p:sp>
        <p:nvSpPr>
          <p:cNvPr id="30" name="Oval 29"/>
          <p:cNvSpPr/>
          <p:nvPr/>
        </p:nvSpPr>
        <p:spPr>
          <a:xfrm>
            <a:off x="5029200" y="3754437"/>
            <a:ext cx="1600200" cy="1066800"/>
          </a:xfrm>
          <a:prstGeom prst="ellipse">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latin typeface="Arial" panose="020B0604020202020204" pitchFamily="34" charset="0"/>
              <a:cs typeface="Arial" panose="020B0604020202020204" pitchFamily="34" charset="0"/>
            </a:endParaRPr>
          </a:p>
        </p:txBody>
      </p:sp>
      <p:sp>
        <p:nvSpPr>
          <p:cNvPr id="31" name="TextBox 128"/>
          <p:cNvSpPr txBox="1">
            <a:spLocks noChangeArrowheads="1"/>
          </p:cNvSpPr>
          <p:nvPr/>
        </p:nvSpPr>
        <p:spPr bwMode="auto">
          <a:xfrm>
            <a:off x="5056188" y="4016375"/>
            <a:ext cx="16764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r>
              <a:rPr lang="en-US" altLang="en-US" sz="1600">
                <a:solidFill>
                  <a:schemeClr val="bg1"/>
                </a:solidFill>
                <a:latin typeface="Arial" panose="020B0604020202020204" pitchFamily="34" charset="0"/>
                <a:cs typeface="Arial" panose="020B0604020202020204" pitchFamily="34" charset="0"/>
              </a:rPr>
              <a:t>BAST $100 e.q Rp.13.000.000</a:t>
            </a:r>
          </a:p>
        </p:txBody>
      </p:sp>
      <p:sp>
        <p:nvSpPr>
          <p:cNvPr id="32" name="Equal 31"/>
          <p:cNvSpPr/>
          <p:nvPr/>
        </p:nvSpPr>
        <p:spPr>
          <a:xfrm rot="16200000">
            <a:off x="5562600" y="4897437"/>
            <a:ext cx="457200" cy="457200"/>
          </a:xfrm>
          <a:prstGeom prst="mathEqual">
            <a:avLst>
              <a:gd name="adj1" fmla="val 23520"/>
              <a:gd name="adj2" fmla="val 1916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a:solidFill>
                <a:schemeClr val="tx1"/>
              </a:solidFill>
              <a:latin typeface="Arial" panose="020B0604020202020204" pitchFamily="34" charset="0"/>
              <a:cs typeface="Arial" panose="020B0604020202020204" pitchFamily="34" charset="0"/>
            </a:endParaRPr>
          </a:p>
        </p:txBody>
      </p:sp>
      <p:sp>
        <p:nvSpPr>
          <p:cNvPr id="33" name="Oval 32"/>
          <p:cNvSpPr/>
          <p:nvPr/>
        </p:nvSpPr>
        <p:spPr>
          <a:xfrm>
            <a:off x="4876800" y="5354637"/>
            <a:ext cx="1752600" cy="10668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rgbClr val="000000"/>
              </a:solidFill>
              <a:latin typeface="Arial" panose="020B0604020202020204" pitchFamily="34" charset="0"/>
              <a:cs typeface="Arial" panose="020B0604020202020204" pitchFamily="34" charset="0"/>
            </a:endParaRPr>
          </a:p>
        </p:txBody>
      </p:sp>
      <p:sp>
        <p:nvSpPr>
          <p:cNvPr id="34" name="TextBox 131"/>
          <p:cNvSpPr txBox="1">
            <a:spLocks noChangeArrowheads="1"/>
          </p:cNvSpPr>
          <p:nvPr/>
        </p:nvSpPr>
        <p:spPr bwMode="auto">
          <a:xfrm>
            <a:off x="4787900" y="5546725"/>
            <a:ext cx="19050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pPr algn="ctr"/>
            <a:r>
              <a:rPr lang="en-US" altLang="en-US" sz="1600">
                <a:solidFill>
                  <a:schemeClr val="bg1"/>
                </a:solidFill>
                <a:latin typeface="Arial" panose="020B0604020202020204" pitchFamily="34" charset="0"/>
                <a:cs typeface="Arial" panose="020B0604020202020204" pitchFamily="34" charset="0"/>
              </a:rPr>
              <a:t>BAST $200 eq.Rp.25.000.000</a:t>
            </a:r>
          </a:p>
        </p:txBody>
      </p:sp>
      <p:sp>
        <p:nvSpPr>
          <p:cNvPr id="35" name="TextBox 137"/>
          <p:cNvSpPr txBox="1">
            <a:spLocks noChangeArrowheads="1"/>
          </p:cNvSpPr>
          <p:nvPr/>
        </p:nvSpPr>
        <p:spPr bwMode="auto">
          <a:xfrm>
            <a:off x="381000" y="4529137"/>
            <a:ext cx="4191000" cy="2308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r>
              <a:rPr lang="en-US" altLang="en-US" b="1" dirty="0">
                <a:solidFill>
                  <a:srgbClr val="FF4E5E"/>
                </a:solidFill>
                <a:latin typeface="Arial" panose="020B0604020202020204" pitchFamily="34" charset="0"/>
                <a:cs typeface="Arial" panose="020B0604020202020204" pitchFamily="34" charset="0"/>
              </a:rPr>
              <a:t>Note</a:t>
            </a:r>
            <a:r>
              <a:rPr lang="en-US" altLang="en-US" dirty="0">
                <a:solidFill>
                  <a:schemeClr val="tx2">
                    <a:lumMod val="50000"/>
                  </a:schemeClr>
                </a:solidFill>
                <a:latin typeface="Arial" panose="020B0604020202020204" pitchFamily="34" charset="0"/>
                <a:cs typeface="Arial" panose="020B0604020202020204" pitchFamily="34" charset="0"/>
              </a:rPr>
              <a:t> : Donor </a:t>
            </a:r>
            <a:r>
              <a:rPr lang="id-ID" altLang="en-US" b="1" dirty="0">
                <a:solidFill>
                  <a:srgbClr val="FF4E5E"/>
                </a:solidFill>
                <a:latin typeface="Arial" panose="020B0604020202020204" pitchFamily="34" charset="0"/>
                <a:cs typeface="Arial" panose="020B0604020202020204" pitchFamily="34" charset="0"/>
              </a:rPr>
              <a:t>mungkin </a:t>
            </a:r>
            <a:r>
              <a:rPr lang="en-US" altLang="en-US" b="1" dirty="0" err="1">
                <a:solidFill>
                  <a:srgbClr val="FF4E5E"/>
                </a:solidFill>
                <a:latin typeface="Arial" panose="020B0604020202020204" pitchFamily="34" charset="0"/>
                <a:cs typeface="Arial" panose="020B0604020202020204" pitchFamily="34" charset="0"/>
              </a:rPr>
              <a:t>belum</a:t>
            </a:r>
            <a:r>
              <a:rPr lang="en-US" altLang="en-US" b="1" dirty="0">
                <a:solidFill>
                  <a:srgbClr val="FF4E5E"/>
                </a:solidFill>
                <a:latin typeface="Arial" panose="020B0604020202020204" pitchFamily="34" charset="0"/>
                <a:cs typeface="Arial" panose="020B0604020202020204" pitchFamily="34" charset="0"/>
              </a:rPr>
              <a:t> </a:t>
            </a:r>
            <a:r>
              <a:rPr lang="id-ID" altLang="en-US" b="1" dirty="0">
                <a:solidFill>
                  <a:srgbClr val="FF4E5E"/>
                </a:solidFill>
                <a:latin typeface="Arial" panose="020B0604020202020204" pitchFamily="34" charset="0"/>
                <a:cs typeface="Arial" panose="020B0604020202020204" pitchFamily="34" charset="0"/>
              </a:rPr>
              <a:t>menandatangani </a:t>
            </a:r>
            <a:r>
              <a:rPr lang="en-US" altLang="en-US" dirty="0">
                <a:solidFill>
                  <a:schemeClr val="tx2">
                    <a:lumMod val="50000"/>
                  </a:schemeClr>
                </a:solidFill>
                <a:latin typeface="Arial" panose="020B0604020202020204" pitchFamily="34" charset="0"/>
                <a:cs typeface="Arial" panose="020B0604020202020204" pitchFamily="34" charset="0"/>
              </a:rPr>
              <a:t>BAST </a:t>
            </a:r>
            <a:r>
              <a:rPr lang="id-ID" altLang="en-US" dirty="0">
                <a:solidFill>
                  <a:schemeClr val="tx2">
                    <a:lumMod val="50000"/>
                  </a:schemeClr>
                </a:solidFill>
                <a:latin typeface="Arial" panose="020B0604020202020204" pitchFamily="34" charset="0"/>
                <a:cs typeface="Arial" panose="020B0604020202020204" pitchFamily="34" charset="0"/>
              </a:rPr>
              <a:t>untuk </a:t>
            </a:r>
            <a:r>
              <a:rPr lang="id-ID" altLang="en-US" b="1" dirty="0">
                <a:solidFill>
                  <a:srgbClr val="FF4E5E"/>
                </a:solidFill>
                <a:latin typeface="Arial" panose="020B0604020202020204" pitchFamily="34" charset="0"/>
                <a:cs typeface="Arial" panose="020B0604020202020204" pitchFamily="34" charset="0"/>
              </a:rPr>
              <a:t>barang yang di</a:t>
            </a:r>
            <a:r>
              <a:rPr lang="en-US" altLang="en-US" b="1" dirty="0" err="1">
                <a:solidFill>
                  <a:srgbClr val="FF4E5E"/>
                </a:solidFill>
                <a:latin typeface="Arial" panose="020B0604020202020204" pitchFamily="34" charset="0"/>
                <a:cs typeface="Arial" panose="020B0604020202020204" pitchFamily="34" charset="0"/>
              </a:rPr>
              <a:t>serahkan</a:t>
            </a:r>
            <a:r>
              <a:rPr lang="id-ID" altLang="en-US" dirty="0">
                <a:solidFill>
                  <a:srgbClr val="FF4E5E"/>
                </a:solidFill>
                <a:latin typeface="Arial" panose="020B0604020202020204" pitchFamily="34" charset="0"/>
                <a:cs typeface="Arial" panose="020B0604020202020204" pitchFamily="34" charset="0"/>
              </a:rPr>
              <a:t> </a:t>
            </a:r>
            <a:r>
              <a:rPr lang="id-ID" altLang="en-US" dirty="0">
                <a:solidFill>
                  <a:schemeClr val="tx2">
                    <a:lumMod val="50000"/>
                  </a:schemeClr>
                </a:solidFill>
                <a:latin typeface="Arial" panose="020B0604020202020204" pitchFamily="34" charset="0"/>
                <a:cs typeface="Arial" panose="020B0604020202020204" pitchFamily="34" charset="0"/>
              </a:rPr>
              <a:t>tahun lalu karena laporan keuangan 2014 telah ditutup. </a:t>
            </a:r>
            <a:r>
              <a:rPr lang="en-US" altLang="en-US" dirty="0" err="1">
                <a:solidFill>
                  <a:schemeClr val="tx2">
                    <a:lumMod val="50000"/>
                  </a:schemeClr>
                </a:solidFill>
                <a:latin typeface="Arial" panose="020B0604020202020204" pitchFamily="34" charset="0"/>
                <a:cs typeface="Arial" panose="020B0604020202020204" pitchFamily="34" charset="0"/>
              </a:rPr>
              <a:t>Sehingga</a:t>
            </a:r>
            <a:r>
              <a:rPr lang="id-ID" altLang="en-US" dirty="0">
                <a:solidFill>
                  <a:schemeClr val="tx2">
                    <a:lumMod val="50000"/>
                  </a:schemeClr>
                </a:solidFill>
                <a:latin typeface="Arial" panose="020B0604020202020204" pitchFamily="34" charset="0"/>
                <a:cs typeface="Arial" panose="020B0604020202020204" pitchFamily="34" charset="0"/>
              </a:rPr>
              <a:t>, EA akan mengalami kesulitan </a:t>
            </a:r>
            <a:r>
              <a:rPr lang="en-US" altLang="en-US" dirty="0" err="1">
                <a:solidFill>
                  <a:schemeClr val="tx2">
                    <a:lumMod val="50000"/>
                  </a:schemeClr>
                </a:solidFill>
                <a:latin typeface="Arial" panose="020B0604020202020204" pitchFamily="34" charset="0"/>
                <a:cs typeface="Arial" panose="020B0604020202020204" pitchFamily="34" charset="0"/>
              </a:rPr>
              <a:t>untuk</a:t>
            </a:r>
            <a:r>
              <a:rPr lang="en-US" altLang="en-US" dirty="0">
                <a:solidFill>
                  <a:schemeClr val="tx2">
                    <a:lumMod val="50000"/>
                  </a:schemeClr>
                </a:solidFill>
                <a:latin typeface="Arial" panose="020B0604020202020204" pitchFamily="34" charset="0"/>
                <a:cs typeface="Arial" panose="020B0604020202020204" pitchFamily="34" charset="0"/>
              </a:rPr>
              <a:t> </a:t>
            </a:r>
            <a:r>
              <a:rPr lang="en-US" altLang="en-US" dirty="0" err="1">
                <a:solidFill>
                  <a:schemeClr val="tx2">
                    <a:lumMod val="50000"/>
                  </a:schemeClr>
                </a:solidFill>
                <a:latin typeface="Arial" panose="020B0604020202020204" pitchFamily="34" charset="0"/>
                <a:cs typeface="Arial" panose="020B0604020202020204" pitchFamily="34" charset="0"/>
              </a:rPr>
              <a:t>memasukkan</a:t>
            </a:r>
            <a:r>
              <a:rPr lang="id-ID" altLang="en-US" dirty="0">
                <a:solidFill>
                  <a:schemeClr val="tx2">
                    <a:lumMod val="50000"/>
                  </a:schemeClr>
                </a:solidFill>
                <a:latin typeface="Arial" panose="020B0604020202020204" pitchFamily="34" charset="0"/>
                <a:cs typeface="Arial" panose="020B0604020202020204" pitchFamily="34" charset="0"/>
              </a:rPr>
              <a:t> aset </a:t>
            </a:r>
            <a:r>
              <a:rPr lang="en-US" altLang="en-US" dirty="0" err="1">
                <a:solidFill>
                  <a:schemeClr val="tx2">
                    <a:lumMod val="50000"/>
                  </a:schemeClr>
                </a:solidFill>
                <a:latin typeface="Arial" panose="020B0604020202020204" pitchFamily="34" charset="0"/>
                <a:cs typeface="Arial" panose="020B0604020202020204" pitchFamily="34" charset="0"/>
              </a:rPr>
              <a:t>ke</a:t>
            </a:r>
            <a:r>
              <a:rPr lang="en-US" altLang="en-US" dirty="0">
                <a:solidFill>
                  <a:schemeClr val="tx2">
                    <a:lumMod val="50000"/>
                  </a:schemeClr>
                </a:solidFill>
                <a:latin typeface="Arial" panose="020B0604020202020204" pitchFamily="34" charset="0"/>
                <a:cs typeface="Arial" panose="020B0604020202020204" pitchFamily="34" charset="0"/>
              </a:rPr>
              <a:t> </a:t>
            </a:r>
            <a:r>
              <a:rPr lang="id-ID" altLang="en-US" dirty="0">
                <a:solidFill>
                  <a:schemeClr val="tx2">
                    <a:lumMod val="50000"/>
                  </a:schemeClr>
                </a:solidFill>
                <a:latin typeface="Arial" panose="020B0604020202020204" pitchFamily="34" charset="0"/>
                <a:cs typeface="Arial" panose="020B0604020202020204" pitchFamily="34" charset="0"/>
              </a:rPr>
              <a:t>dalam </a:t>
            </a:r>
            <a:r>
              <a:rPr lang="en-US" altLang="en-US" dirty="0">
                <a:solidFill>
                  <a:schemeClr val="tx2">
                    <a:lumMod val="50000"/>
                  </a:schemeClr>
                </a:solidFill>
                <a:latin typeface="Arial" panose="020B0604020202020204" pitchFamily="34" charset="0"/>
                <a:cs typeface="Arial" panose="020B0604020202020204" pitchFamily="34" charset="0"/>
              </a:rPr>
              <a:t>SIMAK BMN </a:t>
            </a:r>
            <a:r>
              <a:rPr lang="id-ID" altLang="en-US" dirty="0">
                <a:solidFill>
                  <a:schemeClr val="tx2">
                    <a:lumMod val="50000"/>
                  </a:schemeClr>
                </a:solidFill>
                <a:latin typeface="Arial" panose="020B0604020202020204" pitchFamily="34" charset="0"/>
                <a:cs typeface="Arial" panose="020B0604020202020204" pitchFamily="34" charset="0"/>
              </a:rPr>
              <a:t>dan laporan keuangan. </a:t>
            </a:r>
            <a:endParaRPr lang="en-US" altLang="en-US" dirty="0">
              <a:solidFill>
                <a:schemeClr val="tx2">
                  <a:lumMod val="50000"/>
                </a:schemeClr>
              </a:solidFill>
              <a:latin typeface="Arial" panose="020B0604020202020204" pitchFamily="34" charset="0"/>
              <a:cs typeface="Arial" panose="020B0604020202020204" pitchFamily="34" charset="0"/>
            </a:endParaRPr>
          </a:p>
        </p:txBody>
      </p:sp>
      <p:sp>
        <p:nvSpPr>
          <p:cNvPr id="36" name="Flowchart: Multidocument 35"/>
          <p:cNvSpPr/>
          <p:nvPr/>
        </p:nvSpPr>
        <p:spPr>
          <a:xfrm>
            <a:off x="7391400" y="4821237"/>
            <a:ext cx="1371600" cy="1600200"/>
          </a:xfrm>
          <a:prstGeom prst="flowChartMultidocumen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a:solidFill>
                <a:schemeClr val="bg1"/>
              </a:solidFill>
              <a:latin typeface="Arial" panose="020B0604020202020204" pitchFamily="34" charset="0"/>
              <a:cs typeface="Arial" panose="020B0604020202020204" pitchFamily="34" charset="0"/>
            </a:endParaRPr>
          </a:p>
        </p:txBody>
      </p:sp>
      <p:cxnSp>
        <p:nvCxnSpPr>
          <p:cNvPr id="37" name="Straight Arrow Connector 36"/>
          <p:cNvCxnSpPr>
            <a:stCxn id="33" idx="6"/>
          </p:cNvCxnSpPr>
          <p:nvPr/>
        </p:nvCxnSpPr>
        <p:spPr>
          <a:xfrm>
            <a:off x="6629400" y="5888037"/>
            <a:ext cx="762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TextBox 156"/>
          <p:cNvSpPr txBox="1">
            <a:spLocks noChangeArrowheads="1"/>
          </p:cNvSpPr>
          <p:nvPr/>
        </p:nvSpPr>
        <p:spPr bwMode="auto">
          <a:xfrm>
            <a:off x="7391400" y="5278437"/>
            <a:ext cx="12192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kern="1200">
                <a:solidFill>
                  <a:schemeClr val="tx1"/>
                </a:solidFill>
                <a:latin typeface="Times New Roman" panose="02020603050405020304" pitchFamily="18" charset="0"/>
                <a:ea typeface="Microsoft YaHei" panose="020B0503020204020204" pitchFamily="34" charset="-122"/>
                <a:cs typeface="+mn-cs"/>
              </a:defRPr>
            </a:lvl9pPr>
          </a:lstStyle>
          <a:p>
            <a:pPr algn="ctr"/>
            <a:r>
              <a:rPr lang="en-US" altLang="en-US" sz="1600">
                <a:solidFill>
                  <a:schemeClr val="bg1"/>
                </a:solidFill>
                <a:latin typeface="Arial" panose="020B0604020202020204" pitchFamily="34" charset="0"/>
                <a:cs typeface="Arial" panose="020B0604020202020204" pitchFamily="34" charset="0"/>
              </a:rPr>
              <a:t>Laporan Keuangan</a:t>
            </a:r>
          </a:p>
        </p:txBody>
      </p:sp>
      <p:sp>
        <p:nvSpPr>
          <p:cNvPr id="40" name="Rectangle 2"/>
          <p:cNvSpPr txBox="1">
            <a:spLocks noChangeArrowheads="1"/>
          </p:cNvSpPr>
          <p:nvPr/>
        </p:nvSpPr>
        <p:spPr>
          <a:xfrm>
            <a:off x="685800" y="152400"/>
            <a:ext cx="7315200" cy="527665"/>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000" b="1" dirty="0">
                <a:solidFill>
                  <a:srgbClr val="1E3C61"/>
                </a:solidFill>
                <a:latin typeface="League Spartan" panose="00000800000000000000" pitchFamily="50" charset="0"/>
              </a:rPr>
              <a:t>PENGATURAN BAST YANG BELUM TERLAPORKAN </a:t>
            </a:r>
            <a:endParaRPr lang="es-ES" sz="2000" b="1" dirty="0" smtClean="0">
              <a:solidFill>
                <a:srgbClr val="1E3C61"/>
              </a:solidFill>
              <a:latin typeface="League Spartan" panose="00000800000000000000" pitchFamily="50" charset="0"/>
            </a:endParaRPr>
          </a:p>
          <a:p>
            <a:pPr algn="l"/>
            <a:r>
              <a:rPr lang="es-ES" sz="2000" b="1" dirty="0" smtClean="0">
                <a:solidFill>
                  <a:srgbClr val="1E3C61"/>
                </a:solidFill>
                <a:latin typeface="League Spartan" panose="00000800000000000000" pitchFamily="50" charset="0"/>
              </a:rPr>
              <a:t>(NILAI </a:t>
            </a:r>
            <a:r>
              <a:rPr lang="es-ES" sz="2000" b="1" dirty="0">
                <a:solidFill>
                  <a:srgbClr val="1E3C61"/>
                </a:solidFill>
                <a:latin typeface="League Spartan" panose="00000800000000000000" pitchFamily="50" charset="0"/>
              </a:rPr>
              <a:t>RUPIAH DIKETAHUI)</a:t>
            </a:r>
            <a:endParaRPr lang="en-US" sz="2000" b="1" dirty="0">
              <a:solidFill>
                <a:srgbClr val="1E3C61"/>
              </a:solidFill>
              <a:latin typeface="League Spartan" panose="00000800000000000000" pitchFamily="50" charset="0"/>
            </a:endParaRPr>
          </a:p>
        </p:txBody>
      </p:sp>
      <p:sp>
        <p:nvSpPr>
          <p:cNvPr id="41" name="Rectangle 40"/>
          <p:cNvSpPr/>
          <p:nvPr/>
        </p:nvSpPr>
        <p:spPr bwMode="auto">
          <a:xfrm>
            <a:off x="685800" y="838200"/>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cxnSp>
        <p:nvCxnSpPr>
          <p:cNvPr id="49" name="Elbow Connector 48"/>
          <p:cNvCxnSpPr>
            <a:stCxn id="6" idx="0"/>
            <a:endCxn id="5" idx="0"/>
          </p:cNvCxnSpPr>
          <p:nvPr/>
        </p:nvCxnSpPr>
        <p:spPr>
          <a:xfrm rot="16200000" flipH="1">
            <a:off x="3418681" y="-27782"/>
            <a:ext cx="173037" cy="4495800"/>
          </a:xfrm>
          <a:prstGeom prst="bentConnector3">
            <a:avLst>
              <a:gd name="adj1" fmla="val -13211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V="1">
            <a:off x="4267200" y="2797175"/>
            <a:ext cx="654734" cy="77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24" idx="1"/>
          </p:cNvCxnSpPr>
          <p:nvPr/>
        </p:nvCxnSpPr>
        <p:spPr>
          <a:xfrm>
            <a:off x="4572000" y="1540605"/>
            <a:ext cx="0" cy="5115782"/>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23" idx="1"/>
          </p:cNvCxnSpPr>
          <p:nvPr/>
        </p:nvCxnSpPr>
        <p:spPr>
          <a:xfrm>
            <a:off x="6858000" y="1573190"/>
            <a:ext cx="0" cy="4980010"/>
          </a:xfrm>
          <a:prstGeom prst="line">
            <a:avLst/>
          </a:prstGeom>
        </p:spPr>
        <p:style>
          <a:lnRef idx="1">
            <a:schemeClr val="accent1"/>
          </a:lnRef>
          <a:fillRef idx="0">
            <a:schemeClr val="accent1"/>
          </a:fillRef>
          <a:effectRef idx="0">
            <a:schemeClr val="accent1"/>
          </a:effectRef>
          <a:fontRef idx="minor">
            <a:schemeClr val="tx1"/>
          </a:fontRef>
        </p:style>
      </p:cxnSp>
      <p:pic>
        <p:nvPicPr>
          <p:cNvPr id="43" name="Picture 42">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228600"/>
            <a:ext cx="457200" cy="457200"/>
          </a:xfrm>
          <a:prstGeom prst="rect">
            <a:avLst/>
          </a:prstGeom>
          <a:solidFill>
            <a:schemeClr val="bg1"/>
          </a:solidFill>
        </p:spPr>
      </p:pic>
    </p:spTree>
    <p:extLst>
      <p:ext uri="{BB962C8B-B14F-4D97-AF65-F5344CB8AC3E}">
        <p14:creationId xmlns:p14="http://schemas.microsoft.com/office/powerpoint/2010/main" xmlns="" val="1703875121"/>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315200" cy="715963"/>
          </a:xfrm>
        </p:spPr>
        <p:txBody>
          <a:bodyPr>
            <a:noAutofit/>
          </a:bodyPr>
          <a:lstStyle/>
          <a:p>
            <a:pPr algn="l"/>
            <a:r>
              <a:rPr lang="sv-SE" sz="2000" b="1" dirty="0">
                <a:solidFill>
                  <a:srgbClr val="1E3C61"/>
                </a:solidFill>
                <a:latin typeface="League Spartan" panose="00000800000000000000" pitchFamily="50" charset="0"/>
              </a:rPr>
              <a:t>MEKANISME PENGESAHAN PENDAPATAN OLEH BUN ATAS  HIBAH BARANG DAN JASA MELALUI BAST </a:t>
            </a:r>
            <a:br>
              <a:rPr lang="sv-SE" sz="2000" b="1" dirty="0">
                <a:solidFill>
                  <a:srgbClr val="1E3C61"/>
                </a:solidFill>
                <a:latin typeface="League Spartan" panose="00000800000000000000" pitchFamily="50" charset="0"/>
              </a:rPr>
            </a:br>
            <a:endParaRPr lang="sv-SE" sz="20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6" name="Content Placeholder 2"/>
          <p:cNvSpPr txBox="1">
            <a:spLocks/>
          </p:cNvSpPr>
          <p:nvPr/>
        </p:nvSpPr>
        <p:spPr>
          <a:xfrm>
            <a:off x="397632" y="1297112"/>
            <a:ext cx="8424936" cy="4896544"/>
          </a:xfrm>
          <a:prstGeom prst="rect">
            <a:avLst/>
          </a:prstGeom>
        </p:spPr>
        <p:txBody>
          <a:bodyPr/>
          <a:lstStyle/>
          <a:p>
            <a:pPr marL="548640" marR="0" lvl="0" indent="-411480" algn="just" defTabSz="914400" rtl="0" eaLnBrk="1" fontAlgn="auto" latinLnBrk="0" hangingPunct="1">
              <a:lnSpc>
                <a:spcPct val="100000"/>
              </a:lnSpc>
              <a:spcAft>
                <a:spcPts val="0"/>
              </a:spcAft>
              <a:buClr>
                <a:srgbClr val="C00000"/>
              </a:buClr>
              <a:buSzPct val="65000"/>
              <a:tabLst/>
              <a:defRPr/>
            </a:pPr>
            <a:r>
              <a:rPr lang="en-US" b="1" dirty="0" err="1" smtClean="0">
                <a:solidFill>
                  <a:srgbClr val="FF0000"/>
                </a:solidFill>
                <a:latin typeface="Arial" panose="020B0604020202020204" pitchFamily="34" charset="0"/>
                <a:cs typeface="Arial" panose="020B0604020202020204" pitchFamily="34" charset="0"/>
              </a:rPr>
              <a:t>Sesuai</a:t>
            </a:r>
            <a:r>
              <a:rPr lang="en-US" b="1" dirty="0" smtClean="0">
                <a:solidFill>
                  <a:srgbClr val="FF0000"/>
                </a:solidFill>
                <a:latin typeface="Arial" panose="020B0604020202020204" pitchFamily="34" charset="0"/>
                <a:cs typeface="Arial" panose="020B0604020202020204" pitchFamily="34" charset="0"/>
              </a:rPr>
              <a:t> PMK 191/PMK.05/11 </a:t>
            </a:r>
            <a:r>
              <a:rPr lang="en-US" b="1" dirty="0" err="1" smtClean="0">
                <a:solidFill>
                  <a:srgbClr val="FF0000"/>
                </a:solidFill>
                <a:latin typeface="Arial" panose="020B0604020202020204" pitchFamily="34" charset="0"/>
                <a:cs typeface="Arial" panose="020B0604020202020204" pitchFamily="34" charset="0"/>
              </a:rPr>
              <a:t>Tentang</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Mekanisme</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Pengelolaan</a:t>
            </a:r>
            <a:r>
              <a:rPr lang="en-US" b="1" dirty="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Hibah</a:t>
            </a:r>
            <a:endParaRPr lang="en-US" b="1" dirty="0">
              <a:solidFill>
                <a:srgbClr val="FF0000"/>
              </a:solidFill>
              <a:latin typeface="Arial" panose="020B0604020202020204" pitchFamily="34" charset="0"/>
              <a:cs typeface="Arial" panose="020B0604020202020204" pitchFamily="34" charset="0"/>
            </a:endParaRPr>
          </a:p>
          <a:p>
            <a:pPr marL="548640" marR="0" lvl="0" indent="-411480" algn="just" defTabSz="914400" rtl="0" eaLnBrk="1" fontAlgn="auto" latinLnBrk="0" hangingPunct="1">
              <a:lnSpc>
                <a:spcPct val="100000"/>
              </a:lnSpc>
              <a:spcAft>
                <a:spcPts val="0"/>
              </a:spcAft>
              <a:buClr>
                <a:srgbClr val="C00000"/>
              </a:buClr>
              <a:buSzPct val="65000"/>
              <a:tabLst/>
              <a:defRPr/>
            </a:pPr>
            <a:endPar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endParaRPr>
          </a:p>
          <a:p>
            <a:pPr marL="398463" marR="0" lvl="0" indent="-261938" algn="just" defTabSz="914400" rtl="0" eaLnBrk="1" fontAlgn="auto" latinLnBrk="0" hangingPunct="1">
              <a:lnSpc>
                <a:spcPct val="100000"/>
              </a:lnSpc>
              <a:spcAft>
                <a:spcPts val="0"/>
              </a:spcAft>
              <a:buClr>
                <a:srgbClr val="C00000"/>
              </a:buClr>
              <a:buSzPct val="65000"/>
              <a:buFont typeface="Wingdings" pitchFamily="2" charset="2"/>
              <a:buChar char="v"/>
              <a:tabLst/>
              <a:defRPr/>
            </a:pPr>
            <a:r>
              <a:rPr lang="en-US" dirty="0" smtClean="0">
                <a:solidFill>
                  <a:schemeClr val="tx2">
                    <a:lumMod val="50000"/>
                  </a:schemeClr>
                </a:solidFill>
                <a:latin typeface="Arial" panose="020B0604020202020204" pitchFamily="34" charset="0"/>
                <a:cs typeface="Arial" panose="020B0604020202020204" pitchFamily="34" charset="0"/>
              </a:rPr>
              <a:t>KL </a:t>
            </a:r>
            <a:r>
              <a:rPr lang="en-US" dirty="0" err="1" smtClean="0">
                <a:solidFill>
                  <a:schemeClr val="tx2">
                    <a:lumMod val="50000"/>
                  </a:schemeClr>
                </a:solidFill>
                <a:latin typeface="Arial" panose="020B0604020202020204" pitchFamily="34" charset="0"/>
                <a:cs typeface="Arial" panose="020B0604020202020204" pitchFamily="34" charset="0"/>
              </a:rPr>
              <a:t>Penerima</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Hibah</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mengajukan</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dokumen</a:t>
            </a:r>
            <a:r>
              <a:rPr lang="en-US" dirty="0" smtClean="0">
                <a:solidFill>
                  <a:schemeClr val="tx2">
                    <a:lumMod val="50000"/>
                  </a:schemeClr>
                </a:solidFill>
                <a:latin typeface="Arial" panose="020B0604020202020204" pitchFamily="34" charset="0"/>
                <a:cs typeface="Arial" panose="020B0604020202020204" pitchFamily="34" charset="0"/>
              </a:rPr>
              <a:t> SP3HLBJS </a:t>
            </a:r>
            <a:r>
              <a:rPr lang="en-US" dirty="0" err="1" smtClean="0">
                <a:solidFill>
                  <a:schemeClr val="tx2">
                    <a:lumMod val="50000"/>
                  </a:schemeClr>
                </a:solidFill>
                <a:latin typeface="Arial" panose="020B0604020202020204" pitchFamily="34" charset="0"/>
                <a:cs typeface="Arial" panose="020B0604020202020204" pitchFamily="34" charset="0"/>
              </a:rPr>
              <a:t>dengan</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dilampiri</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dengan</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dokumen</a:t>
            </a:r>
            <a:r>
              <a:rPr lang="en-US" dirty="0" smtClean="0">
                <a:solidFill>
                  <a:schemeClr val="tx2">
                    <a:lumMod val="50000"/>
                  </a:schemeClr>
                </a:solidFill>
                <a:latin typeface="Arial" panose="020B0604020202020204" pitchFamily="34" charset="0"/>
                <a:cs typeface="Arial" panose="020B0604020202020204" pitchFamily="34" charset="0"/>
              </a:rPr>
              <a:t> :</a:t>
            </a:r>
          </a:p>
          <a:p>
            <a:pPr marL="548640" marR="0" lvl="0" indent="-411480" algn="just" defTabSz="914400" rtl="0" eaLnBrk="1" fontAlgn="auto" latinLnBrk="0" hangingPunct="1">
              <a:lnSpc>
                <a:spcPct val="100000"/>
              </a:lnSpc>
              <a:spcAft>
                <a:spcPts val="0"/>
              </a:spcAft>
              <a:buClr>
                <a:srgbClr val="C00000"/>
              </a:buClr>
              <a:buSzPct val="65000"/>
              <a:tabLst/>
              <a:defRPr/>
            </a:pPr>
            <a:endPar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endParaRPr>
          </a:p>
          <a:p>
            <a:pPr marL="548640" marR="0" lvl="0" indent="-411480" algn="just" defTabSz="914400" rtl="0" eaLnBrk="1" fontAlgn="auto" latinLnBrk="0" hangingPunct="1">
              <a:lnSpc>
                <a:spcPct val="100000"/>
              </a:lnSpc>
              <a:spcAft>
                <a:spcPts val="0"/>
              </a:spcAft>
              <a:buClr>
                <a:srgbClr val="C00000"/>
              </a:buClr>
              <a:buSzPct val="65000"/>
              <a:tabLst/>
              <a:defRPr/>
            </a:pPr>
            <a:r>
              <a:rPr lang="en-US" dirty="0">
                <a:solidFill>
                  <a:schemeClr val="tx2">
                    <a:lumMod val="50000"/>
                  </a:schemeClr>
                </a:solidFill>
                <a:latin typeface="Arial" panose="020B0604020202020204" pitchFamily="34" charset="0"/>
                <a:cs typeface="Arial" panose="020B0604020202020204" pitchFamily="34" charset="0"/>
              </a:rPr>
              <a:t> </a:t>
            </a:r>
            <a:r>
              <a:rPr lang="en-US" dirty="0" smtClean="0">
                <a:solidFill>
                  <a:schemeClr val="tx2">
                    <a:lumMod val="50000"/>
                  </a:schemeClr>
                </a:solidFill>
                <a:latin typeface="Arial" panose="020B0604020202020204" pitchFamily="34" charset="0"/>
                <a:cs typeface="Arial" panose="020B0604020202020204" pitchFamily="34" charset="0"/>
              </a:rPr>
              <a:t>    - BAST yang </a:t>
            </a:r>
            <a:r>
              <a:rPr lang="en-US" dirty="0" err="1" smtClean="0">
                <a:solidFill>
                  <a:schemeClr val="tx2">
                    <a:lumMod val="50000"/>
                  </a:schemeClr>
                </a:solidFill>
                <a:latin typeface="Arial" panose="020B0604020202020204" pitchFamily="34" charset="0"/>
                <a:cs typeface="Arial" panose="020B0604020202020204" pitchFamily="34" charset="0"/>
              </a:rPr>
              <a:t>ditandatangani</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antara</a:t>
            </a:r>
            <a:r>
              <a:rPr lang="en-US" dirty="0" smtClean="0">
                <a:solidFill>
                  <a:schemeClr val="tx2">
                    <a:lumMod val="50000"/>
                  </a:schemeClr>
                </a:solidFill>
                <a:latin typeface="Arial" panose="020B0604020202020204" pitchFamily="34" charset="0"/>
                <a:cs typeface="Arial" panose="020B0604020202020204" pitchFamily="34" charset="0"/>
              </a:rPr>
              <a:t> Kepala </a:t>
            </a:r>
            <a:r>
              <a:rPr lang="en-US" dirty="0" err="1" smtClean="0">
                <a:solidFill>
                  <a:schemeClr val="tx2">
                    <a:lumMod val="50000"/>
                  </a:schemeClr>
                </a:solidFill>
                <a:latin typeface="Arial" panose="020B0604020202020204" pitchFamily="34" charset="0"/>
                <a:cs typeface="Arial" panose="020B0604020202020204" pitchFamily="34" charset="0"/>
              </a:rPr>
              <a:t>Satker</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dengan</a:t>
            </a:r>
            <a:r>
              <a:rPr lang="en-US" dirty="0" smtClean="0">
                <a:solidFill>
                  <a:schemeClr val="tx2">
                    <a:lumMod val="50000"/>
                  </a:schemeClr>
                </a:solidFill>
                <a:latin typeface="Arial" panose="020B0604020202020204" pitchFamily="34" charset="0"/>
                <a:cs typeface="Arial" panose="020B0604020202020204" pitchFamily="34" charset="0"/>
              </a:rPr>
              <a:t> Donor;</a:t>
            </a:r>
          </a:p>
          <a:p>
            <a:pPr marL="548640" marR="0" lvl="0" indent="-411480" algn="just" defTabSz="914400" rtl="0" eaLnBrk="1" fontAlgn="auto" latinLnBrk="0" hangingPunct="1">
              <a:lnSpc>
                <a:spcPct val="100000"/>
              </a:lnSpc>
              <a:spcAft>
                <a:spcPts val="0"/>
              </a:spcAft>
              <a:buClr>
                <a:srgbClr val="C00000"/>
              </a:buClr>
              <a:buSzPct val="65000"/>
              <a:tabLst/>
              <a:defRPr/>
            </a:pPr>
            <a:r>
              <a:rPr lang="en-US" dirty="0" smtClean="0">
                <a:solidFill>
                  <a:schemeClr val="tx2">
                    <a:lumMod val="50000"/>
                  </a:schemeClr>
                </a:solidFill>
                <a:latin typeface="Arial" panose="020B0604020202020204" pitchFamily="34" charset="0"/>
                <a:cs typeface="Arial" panose="020B0604020202020204" pitchFamily="34" charset="0"/>
              </a:rPr>
              <a:t>     - </a:t>
            </a:r>
            <a:r>
              <a:rPr kumimoji="0" lang="en-US" b="0" i="0" u="none" strike="noStrike" kern="1200" cap="none" spc="0" normalizeH="0" baseline="0" noProof="0" dirty="0" smtClean="0">
                <a:ln>
                  <a:noFill/>
                </a:ln>
                <a:solidFill>
                  <a:schemeClr val="tx2">
                    <a:lumMod val="50000"/>
                  </a:schemeClr>
                </a:solidFill>
                <a:effectLst/>
                <a:uLnTx/>
                <a:uFillTx/>
                <a:latin typeface="Arial" panose="020B0604020202020204" pitchFamily="34" charset="0"/>
                <a:cs typeface="Arial" panose="020B0604020202020204" pitchFamily="34" charset="0"/>
              </a:rPr>
              <a:t>S</a:t>
            </a:r>
            <a:r>
              <a:rPr lang="en-US" dirty="0" smtClean="0">
                <a:solidFill>
                  <a:schemeClr val="tx2">
                    <a:lumMod val="50000"/>
                  </a:schemeClr>
                </a:solidFill>
                <a:latin typeface="Arial" panose="020B0604020202020204" pitchFamily="34" charset="0"/>
                <a:cs typeface="Arial" panose="020B0604020202020204" pitchFamily="34" charset="0"/>
              </a:rPr>
              <a:t>PTMHL yang </a:t>
            </a:r>
            <a:r>
              <a:rPr lang="en-US" dirty="0" err="1" smtClean="0">
                <a:solidFill>
                  <a:schemeClr val="tx2">
                    <a:lumMod val="50000"/>
                  </a:schemeClr>
                </a:solidFill>
                <a:latin typeface="Arial" panose="020B0604020202020204" pitchFamily="34" charset="0"/>
                <a:cs typeface="Arial" panose="020B0604020202020204" pitchFamily="34" charset="0"/>
              </a:rPr>
              <a:t>ditadnatangani</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oleh</a:t>
            </a:r>
            <a:r>
              <a:rPr lang="en-US" dirty="0" smtClean="0">
                <a:solidFill>
                  <a:schemeClr val="tx2">
                    <a:lumMod val="50000"/>
                  </a:schemeClr>
                </a:solidFill>
                <a:latin typeface="Arial" panose="020B0604020202020204" pitchFamily="34" charset="0"/>
                <a:cs typeface="Arial" panose="020B0604020202020204" pitchFamily="34" charset="0"/>
              </a:rPr>
              <a:t> KPA.</a:t>
            </a:r>
          </a:p>
          <a:p>
            <a:pPr marL="548640" marR="0" lvl="0" indent="-411480" algn="just" defTabSz="914400" rtl="0" eaLnBrk="1" fontAlgn="auto" latinLnBrk="0" hangingPunct="1">
              <a:lnSpc>
                <a:spcPct val="100000"/>
              </a:lnSpc>
              <a:spcAft>
                <a:spcPts val="0"/>
              </a:spcAft>
              <a:buClr>
                <a:srgbClr val="C00000"/>
              </a:buClr>
              <a:buSzPct val="65000"/>
              <a:tabLst/>
              <a:defRPr/>
            </a:pPr>
            <a:endParaRPr lang="en-US" dirty="0" smtClean="0">
              <a:solidFill>
                <a:schemeClr val="tx2">
                  <a:lumMod val="50000"/>
                </a:schemeClr>
              </a:solidFill>
              <a:latin typeface="Arial" panose="020B0604020202020204" pitchFamily="34" charset="0"/>
              <a:cs typeface="Arial" panose="020B0604020202020204" pitchFamily="34" charset="0"/>
            </a:endParaRPr>
          </a:p>
          <a:p>
            <a:pPr marL="548640" marR="0" lvl="0" indent="-411480" algn="just" defTabSz="914400" rtl="0" eaLnBrk="1" fontAlgn="auto" latinLnBrk="0" hangingPunct="1">
              <a:lnSpc>
                <a:spcPct val="100000"/>
              </a:lnSpc>
              <a:spcAft>
                <a:spcPts val="0"/>
              </a:spcAft>
              <a:buClr>
                <a:srgbClr val="C00000"/>
              </a:buClr>
              <a:buSzPct val="65000"/>
              <a:buFont typeface="Wingdings" panose="05000000000000000000" pitchFamily="2" charset="2"/>
              <a:buChar char="v"/>
              <a:tabLst/>
              <a:defRPr/>
            </a:pPr>
            <a:r>
              <a:rPr lang="en-US" dirty="0" err="1" smtClean="0">
                <a:solidFill>
                  <a:schemeClr val="tx2">
                    <a:lumMod val="50000"/>
                  </a:schemeClr>
                </a:solidFill>
                <a:latin typeface="Arial" panose="020B0604020202020204" pitchFamily="34" charset="0"/>
                <a:cs typeface="Arial" panose="020B0604020202020204" pitchFamily="34" charset="0"/>
              </a:rPr>
              <a:t>Dokumen</a:t>
            </a:r>
            <a:r>
              <a:rPr lang="en-US" dirty="0" smtClean="0">
                <a:solidFill>
                  <a:schemeClr val="tx2">
                    <a:lumMod val="50000"/>
                  </a:schemeClr>
                </a:solidFill>
                <a:latin typeface="Arial" panose="020B0604020202020204" pitchFamily="34" charset="0"/>
                <a:cs typeface="Arial" panose="020B0604020202020204" pitchFamily="34" charset="0"/>
              </a:rPr>
              <a:t> SP3HL BJS </a:t>
            </a:r>
            <a:r>
              <a:rPr lang="en-US" dirty="0" err="1" smtClean="0">
                <a:solidFill>
                  <a:schemeClr val="tx2">
                    <a:lumMod val="50000"/>
                  </a:schemeClr>
                </a:solidFill>
                <a:latin typeface="Arial" panose="020B0604020202020204" pitchFamily="34" charset="0"/>
                <a:cs typeface="Arial" panose="020B0604020202020204" pitchFamily="34" charset="0"/>
              </a:rPr>
              <a:t>tersebut</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harus</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ditandatangani</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oleh</a:t>
            </a:r>
            <a:r>
              <a:rPr lang="en-US" dirty="0" smtClean="0">
                <a:solidFill>
                  <a:schemeClr val="tx2">
                    <a:lumMod val="50000"/>
                  </a:schemeClr>
                </a:solidFill>
                <a:latin typeface="Arial" panose="020B0604020202020204" pitchFamily="34" charset="0"/>
                <a:cs typeface="Arial" panose="020B0604020202020204" pitchFamily="34" charset="0"/>
              </a:rPr>
              <a:t> KPA.</a:t>
            </a:r>
          </a:p>
          <a:p>
            <a:pPr marL="548640" marR="0" lvl="0" indent="-411480" algn="just" defTabSz="914400" rtl="0" eaLnBrk="1" fontAlgn="auto" latinLnBrk="0" hangingPunct="1">
              <a:lnSpc>
                <a:spcPct val="100000"/>
              </a:lnSpc>
              <a:spcAft>
                <a:spcPts val="0"/>
              </a:spcAft>
              <a:buClr>
                <a:srgbClr val="C00000"/>
              </a:buClr>
              <a:buSzPct val="65000"/>
              <a:buFont typeface="Wingdings" panose="05000000000000000000" pitchFamily="2" charset="2"/>
              <a:buChar char="v"/>
              <a:tabLst/>
              <a:defRPr/>
            </a:pPr>
            <a:r>
              <a:rPr lang="en-US" dirty="0" err="1" smtClean="0">
                <a:solidFill>
                  <a:schemeClr val="tx2">
                    <a:lumMod val="50000"/>
                  </a:schemeClr>
                </a:solidFill>
                <a:latin typeface="Arial" panose="020B0604020202020204" pitchFamily="34" charset="0"/>
                <a:cs typeface="Arial" panose="020B0604020202020204" pitchFamily="34" charset="0"/>
              </a:rPr>
              <a:t>Dokumen</a:t>
            </a:r>
            <a:r>
              <a:rPr lang="en-US" dirty="0" smtClean="0">
                <a:solidFill>
                  <a:schemeClr val="tx2">
                    <a:lumMod val="50000"/>
                  </a:schemeClr>
                </a:solidFill>
                <a:latin typeface="Arial" panose="020B0604020202020204" pitchFamily="34" charset="0"/>
                <a:cs typeface="Arial" panose="020B0604020202020204" pitchFamily="34" charset="0"/>
              </a:rPr>
              <a:t> SP3HLBJS yang </a:t>
            </a:r>
            <a:r>
              <a:rPr lang="en-US" dirty="0" err="1" smtClean="0">
                <a:solidFill>
                  <a:schemeClr val="tx2">
                    <a:lumMod val="50000"/>
                  </a:schemeClr>
                </a:solidFill>
                <a:latin typeface="Arial" panose="020B0604020202020204" pitchFamily="34" charset="0"/>
                <a:cs typeface="Arial" panose="020B0604020202020204" pitchFamily="34" charset="0"/>
              </a:rPr>
              <a:t>telah</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disahkan</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oleh</a:t>
            </a:r>
            <a:r>
              <a:rPr lang="en-US" dirty="0" smtClean="0">
                <a:solidFill>
                  <a:schemeClr val="tx2">
                    <a:lumMod val="50000"/>
                  </a:schemeClr>
                </a:solidFill>
                <a:latin typeface="Arial" panose="020B0604020202020204" pitchFamily="34" charset="0"/>
                <a:cs typeface="Arial" panose="020B0604020202020204" pitchFamily="34" charset="0"/>
              </a:rPr>
              <a:t> DJPPR </a:t>
            </a:r>
            <a:r>
              <a:rPr lang="en-US" dirty="0" err="1" smtClean="0">
                <a:solidFill>
                  <a:schemeClr val="tx2">
                    <a:lumMod val="50000"/>
                  </a:schemeClr>
                </a:solidFill>
                <a:latin typeface="Arial" panose="020B0604020202020204" pitchFamily="34" charset="0"/>
                <a:cs typeface="Arial" panose="020B0604020202020204" pitchFamily="34" charset="0"/>
              </a:rPr>
              <a:t>selaku</a:t>
            </a:r>
            <a:r>
              <a:rPr lang="en-US" dirty="0" smtClean="0">
                <a:solidFill>
                  <a:schemeClr val="tx2">
                    <a:lumMod val="50000"/>
                  </a:schemeClr>
                </a:solidFill>
                <a:latin typeface="Arial" panose="020B0604020202020204" pitchFamily="34" charset="0"/>
                <a:cs typeface="Arial" panose="020B0604020202020204" pitchFamily="34" charset="0"/>
              </a:rPr>
              <a:t> UAKPA BUN, </a:t>
            </a:r>
            <a:r>
              <a:rPr lang="en-US" dirty="0" err="1" smtClean="0">
                <a:solidFill>
                  <a:schemeClr val="tx2">
                    <a:lumMod val="50000"/>
                  </a:schemeClr>
                </a:solidFill>
                <a:latin typeface="Arial" panose="020B0604020202020204" pitchFamily="34" charset="0"/>
                <a:cs typeface="Arial" panose="020B0604020202020204" pitchFamily="34" charset="0"/>
              </a:rPr>
              <a:t>lembar</a:t>
            </a:r>
            <a:r>
              <a:rPr lang="en-US" dirty="0" smtClean="0">
                <a:solidFill>
                  <a:schemeClr val="tx2">
                    <a:lumMod val="50000"/>
                  </a:schemeClr>
                </a:solidFill>
                <a:latin typeface="Arial" panose="020B0604020202020204" pitchFamily="34" charset="0"/>
                <a:cs typeface="Arial" panose="020B0604020202020204" pitchFamily="34" charset="0"/>
              </a:rPr>
              <a:t> I </a:t>
            </a:r>
            <a:r>
              <a:rPr lang="en-US" dirty="0" err="1" smtClean="0">
                <a:solidFill>
                  <a:schemeClr val="tx2">
                    <a:lumMod val="50000"/>
                  </a:schemeClr>
                </a:solidFill>
                <a:latin typeface="Arial" panose="020B0604020202020204" pitchFamily="34" charset="0"/>
                <a:cs typeface="Arial" panose="020B0604020202020204" pitchFamily="34" charset="0"/>
              </a:rPr>
              <a:t>disampaikan</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kepada</a:t>
            </a:r>
            <a:r>
              <a:rPr lang="en-US" dirty="0" smtClean="0">
                <a:solidFill>
                  <a:schemeClr val="tx2">
                    <a:lumMod val="50000"/>
                  </a:schemeClr>
                </a:solidFill>
                <a:latin typeface="Arial" panose="020B0604020202020204" pitchFamily="34" charset="0"/>
                <a:cs typeface="Arial" panose="020B0604020202020204" pitchFamily="34" charset="0"/>
              </a:rPr>
              <a:t> KL </a:t>
            </a:r>
            <a:r>
              <a:rPr lang="en-US" dirty="0" err="1" smtClean="0">
                <a:solidFill>
                  <a:schemeClr val="tx2">
                    <a:lumMod val="50000"/>
                  </a:schemeClr>
                </a:solidFill>
                <a:latin typeface="Arial" panose="020B0604020202020204" pitchFamily="34" charset="0"/>
                <a:cs typeface="Arial" panose="020B0604020202020204" pitchFamily="34" charset="0"/>
              </a:rPr>
              <a:t>untuk</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dasar</a:t>
            </a:r>
            <a:r>
              <a:rPr lang="en-US" dirty="0" smtClean="0">
                <a:solidFill>
                  <a:schemeClr val="tx2">
                    <a:lumMod val="50000"/>
                  </a:schemeClr>
                </a:solidFill>
                <a:latin typeface="Arial" panose="020B0604020202020204" pitchFamily="34" charset="0"/>
                <a:cs typeface="Arial" panose="020B0604020202020204" pitchFamily="34" charset="0"/>
              </a:rPr>
              <a:t> </a:t>
            </a:r>
            <a:r>
              <a:rPr lang="en-US" dirty="0" err="1" smtClean="0">
                <a:solidFill>
                  <a:schemeClr val="tx2">
                    <a:lumMod val="50000"/>
                  </a:schemeClr>
                </a:solidFill>
                <a:latin typeface="Arial" panose="020B0604020202020204" pitchFamily="34" charset="0"/>
                <a:cs typeface="Arial" panose="020B0604020202020204" pitchFamily="34" charset="0"/>
              </a:rPr>
              <a:t>pengajuan</a:t>
            </a:r>
            <a:r>
              <a:rPr lang="en-US" dirty="0" smtClean="0">
                <a:solidFill>
                  <a:schemeClr val="tx2">
                    <a:lumMod val="50000"/>
                  </a:schemeClr>
                </a:solidFill>
                <a:latin typeface="Arial" panose="020B0604020202020204" pitchFamily="34" charset="0"/>
                <a:cs typeface="Arial" panose="020B0604020202020204" pitchFamily="34" charset="0"/>
              </a:rPr>
              <a:t> MPHLBJS;</a:t>
            </a:r>
          </a:p>
        </p:txBody>
      </p:sp>
      <p:pic>
        <p:nvPicPr>
          <p:cNvPr id="7" name="Picture 6">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381000"/>
            <a:ext cx="457200" cy="457200"/>
          </a:xfrm>
          <a:prstGeom prst="rect">
            <a:avLst/>
          </a:prstGeom>
          <a:solidFill>
            <a:schemeClr val="bg1"/>
          </a:solidFill>
        </p:spPr>
      </p:pic>
    </p:spTree>
    <p:extLst>
      <p:ext uri="{BB962C8B-B14F-4D97-AF65-F5344CB8AC3E}">
        <p14:creationId xmlns:p14="http://schemas.microsoft.com/office/powerpoint/2010/main" xmlns="" val="15631487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ight Triangle 16"/>
          <p:cNvSpPr/>
          <p:nvPr/>
        </p:nvSpPr>
        <p:spPr>
          <a:xfrm flipV="1">
            <a:off x="5208664" y="2373981"/>
            <a:ext cx="2839131" cy="2960019"/>
          </a:xfrm>
          <a:prstGeom prst="rtTriangle">
            <a:avLst/>
          </a:prstGeom>
          <a:solidFill>
            <a:schemeClr val="accent3">
              <a:lumMod val="60000"/>
              <a:lumOff val="40000"/>
              <a:alpha val="45000"/>
            </a:schemeClr>
          </a:solidFill>
          <a:ln>
            <a:noFill/>
          </a:ln>
          <a:effectLst>
            <a:softEdge rad="31750"/>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6" name="Right Triangle 15"/>
          <p:cNvSpPr/>
          <p:nvPr/>
        </p:nvSpPr>
        <p:spPr>
          <a:xfrm flipH="1" flipV="1">
            <a:off x="2215468" y="2373981"/>
            <a:ext cx="3042332" cy="2960019"/>
          </a:xfrm>
          <a:prstGeom prst="rtTriangle">
            <a:avLst/>
          </a:prstGeom>
          <a:solidFill>
            <a:schemeClr val="accent5">
              <a:lumMod val="60000"/>
              <a:lumOff val="40000"/>
              <a:alpha val="45000"/>
            </a:schemeClr>
          </a:solidFill>
          <a:ln>
            <a:noFill/>
          </a:ln>
          <a:effectLst>
            <a:softEdge rad="31750"/>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0418" name="Rectangle 2"/>
          <p:cNvSpPr>
            <a:spLocks noGrp="1" noChangeArrowheads="1"/>
          </p:cNvSpPr>
          <p:nvPr>
            <p:ph type="title"/>
          </p:nvPr>
        </p:nvSpPr>
        <p:spPr>
          <a:xfrm rot="-5400000">
            <a:off x="-2520846" y="2948066"/>
            <a:ext cx="6489492" cy="990600"/>
          </a:xfrm>
          <a:solidFill>
            <a:srgbClr val="1E3C61"/>
          </a:solidFill>
          <a:ln w="88900">
            <a:solidFill>
              <a:srgbClr val="FF4E5E"/>
            </a:solidFill>
          </a:ln>
        </p:spPr>
        <p:txBody>
          <a:bodyPr>
            <a:noAutofit/>
          </a:bodyPr>
          <a:lstStyle/>
          <a:p>
            <a:pPr algn="ctr">
              <a:lnSpc>
                <a:spcPct val="150000"/>
              </a:lnSpc>
            </a:pPr>
            <a:r>
              <a:rPr lang="en-US" sz="4000" dirty="0" smtClean="0">
                <a:solidFill>
                  <a:schemeClr val="bg1"/>
                </a:solidFill>
                <a:latin typeface="League Spartan" panose="00000800000000000000" pitchFamily="50" charset="0"/>
              </a:rPr>
              <a:t>BAGIAN I</a:t>
            </a:r>
            <a:endParaRPr lang="en-US" sz="4000" dirty="0">
              <a:solidFill>
                <a:schemeClr val="bg1"/>
              </a:solidFill>
              <a:latin typeface="League Spartan" panose="00000800000000000000" pitchFamily="50" charset="0"/>
            </a:endParaRPr>
          </a:p>
        </p:txBody>
      </p:sp>
      <p:sp>
        <p:nvSpPr>
          <p:cNvPr id="7" name="Rounded Rectangle 6">
            <a:hlinkClick r:id="rId3" action="ppaction://hlinksldjump"/>
          </p:cNvPr>
          <p:cNvSpPr/>
          <p:nvPr/>
        </p:nvSpPr>
        <p:spPr>
          <a:xfrm>
            <a:off x="3214468" y="2521990"/>
            <a:ext cx="1905000" cy="1219200"/>
          </a:xfrm>
          <a:prstGeom prst="roundRect">
            <a:avLst/>
          </a:prstGeom>
          <a:solidFill>
            <a:schemeClr val="accent5">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Arial" panose="020B0604020202020204" pitchFamily="34" charset="0"/>
                <a:cs typeface="Arial" panose="020B0604020202020204" pitchFamily="34" charset="0"/>
              </a:rPr>
              <a:t>PRINSIP PENERIMAAN</a:t>
            </a:r>
            <a:endParaRPr lang="en-US" b="1" dirty="0">
              <a:latin typeface="Arial" panose="020B0604020202020204" pitchFamily="34" charset="0"/>
              <a:cs typeface="Arial" panose="020B0604020202020204" pitchFamily="34" charset="0"/>
            </a:endParaRPr>
          </a:p>
        </p:txBody>
      </p:sp>
      <p:sp>
        <p:nvSpPr>
          <p:cNvPr id="8" name="Rounded Rectangle 7">
            <a:hlinkClick r:id="rId4" action="ppaction://hlinksldjump"/>
          </p:cNvPr>
          <p:cNvSpPr/>
          <p:nvPr/>
        </p:nvSpPr>
        <p:spPr>
          <a:xfrm>
            <a:off x="5334586" y="2526381"/>
            <a:ext cx="1890932" cy="1219200"/>
          </a:xfrm>
          <a:prstGeom prst="roundRect">
            <a:avLst/>
          </a:prstGeom>
          <a:solidFill>
            <a:schemeClr val="accent3">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Arial" panose="020B0604020202020204" pitchFamily="34" charset="0"/>
                <a:cs typeface="Arial" panose="020B0604020202020204" pitchFamily="34" charset="0"/>
              </a:rPr>
              <a:t>DASAR HUKUM</a:t>
            </a:r>
            <a:endParaRPr lang="en-US" b="1" dirty="0">
              <a:latin typeface="Arial" panose="020B0604020202020204" pitchFamily="34" charset="0"/>
              <a:cs typeface="Arial" panose="020B0604020202020204" pitchFamily="34" charset="0"/>
            </a:endParaRPr>
          </a:p>
        </p:txBody>
      </p:sp>
      <p:pic>
        <p:nvPicPr>
          <p:cNvPr id="18" name="Picture 17">
            <a:hlinkClick r:id="rId5" action="ppaction://hlinksldjump"/>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15462865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Box 85"/>
          <p:cNvSpPr txBox="1">
            <a:spLocks noChangeArrowheads="1"/>
          </p:cNvSpPr>
          <p:nvPr/>
        </p:nvSpPr>
        <p:spPr bwMode="auto">
          <a:xfrm>
            <a:off x="0" y="5867400"/>
            <a:ext cx="9144000" cy="338138"/>
          </a:xfrm>
          <a:prstGeom prst="rect">
            <a:avLst/>
          </a:prstGeom>
          <a:solidFill>
            <a:schemeClr val="accent3">
              <a:lumMod val="60000"/>
              <a:lumOff val="40000"/>
            </a:schemeClr>
          </a:solidFill>
          <a:ln w="9525">
            <a:noFill/>
            <a:miter lim="800000"/>
            <a:headEnd/>
            <a:tailEnd/>
          </a:ln>
        </p:spPr>
        <p:txBody>
          <a:bodyPr>
            <a:spAutoFit/>
          </a:bodyPr>
          <a:lstStyle/>
          <a:p>
            <a:pPr algn="ctr">
              <a:defRPr/>
            </a:pPr>
            <a:endParaRPr lang="en-US" sz="1600" dirty="0">
              <a:solidFill>
                <a:schemeClr val="accent1">
                  <a:lumMod val="75000"/>
                </a:schemeClr>
              </a:solidFill>
              <a:latin typeface="Calibri" pitchFamily="34" charset="0"/>
            </a:endParaRPr>
          </a:p>
        </p:txBody>
      </p:sp>
      <p:graphicFrame>
        <p:nvGraphicFramePr>
          <p:cNvPr id="42" name="Diagram 41"/>
          <p:cNvGraphicFramePr/>
          <p:nvPr>
            <p:extLst/>
          </p:nvPr>
        </p:nvGraphicFramePr>
        <p:xfrm>
          <a:off x="0" y="659160"/>
          <a:ext cx="9144000" cy="52844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3" name="Content Placeholder 2"/>
          <p:cNvSpPr txBox="1">
            <a:spLocks/>
          </p:cNvSpPr>
          <p:nvPr/>
        </p:nvSpPr>
        <p:spPr>
          <a:xfrm>
            <a:off x="304800" y="4902200"/>
            <a:ext cx="1828800" cy="914400"/>
          </a:xfrm>
          <a:prstGeom prst="rect">
            <a:avLst/>
          </a:prstGeom>
          <a:solidFill>
            <a:srgbClr val="CCFFCC"/>
          </a:solidFill>
        </p:spPr>
        <p:txBody>
          <a:bodyPr/>
          <a:lstStyle/>
          <a:p>
            <a:pPr marL="171450" indent="-171450" fontAlgn="auto">
              <a:spcBef>
                <a:spcPts val="0"/>
              </a:spcBef>
              <a:spcAft>
                <a:spcPts val="0"/>
              </a:spcAft>
              <a:buFont typeface="Arial" panose="020B0604020202020204" pitchFamily="34" charset="0"/>
              <a:buChar char="•"/>
              <a:defRPr/>
            </a:pPr>
            <a:r>
              <a:rPr lang="en-US" sz="1200" dirty="0" err="1">
                <a:solidFill>
                  <a:srgbClr val="422C16"/>
                </a:solidFill>
                <a:latin typeface="+mn-lt"/>
              </a:rPr>
              <a:t>Naskah</a:t>
            </a:r>
            <a:r>
              <a:rPr lang="en-US" sz="1200" dirty="0">
                <a:solidFill>
                  <a:srgbClr val="422C16"/>
                </a:solidFill>
                <a:latin typeface="+mn-lt"/>
              </a:rPr>
              <a:t> </a:t>
            </a:r>
            <a:r>
              <a:rPr lang="en-US" sz="1200" dirty="0" err="1">
                <a:solidFill>
                  <a:srgbClr val="422C16"/>
                </a:solidFill>
                <a:latin typeface="+mn-lt"/>
              </a:rPr>
              <a:t>Perjanjian</a:t>
            </a:r>
            <a:r>
              <a:rPr lang="en-US" sz="1200" dirty="0">
                <a:solidFill>
                  <a:srgbClr val="422C16"/>
                </a:solidFill>
                <a:latin typeface="+mn-lt"/>
              </a:rPr>
              <a:t> </a:t>
            </a:r>
            <a:r>
              <a:rPr lang="en-US" sz="1200" dirty="0" err="1">
                <a:solidFill>
                  <a:srgbClr val="422C16"/>
                </a:solidFill>
                <a:latin typeface="+mn-lt"/>
              </a:rPr>
              <a:t>Hibah</a:t>
            </a:r>
            <a:endParaRPr lang="en-US" sz="1200" dirty="0">
              <a:solidFill>
                <a:srgbClr val="422C16"/>
              </a:solidFill>
              <a:latin typeface="+mn-lt"/>
            </a:endParaRPr>
          </a:p>
          <a:p>
            <a:pPr marL="171450" indent="-171450" fontAlgn="auto">
              <a:spcBef>
                <a:spcPts val="0"/>
              </a:spcBef>
              <a:spcAft>
                <a:spcPts val="0"/>
              </a:spcAft>
              <a:buFont typeface="Arial" panose="020B0604020202020204" pitchFamily="34" charset="0"/>
              <a:buChar char="•"/>
              <a:defRPr/>
            </a:pPr>
            <a:r>
              <a:rPr lang="en-US" sz="1200" dirty="0">
                <a:solidFill>
                  <a:srgbClr val="422C16"/>
                </a:solidFill>
                <a:latin typeface="+mn-lt"/>
              </a:rPr>
              <a:t>Grant Summary/ </a:t>
            </a:r>
            <a:r>
              <a:rPr lang="en-US" sz="1200" dirty="0" err="1">
                <a:solidFill>
                  <a:srgbClr val="422C16"/>
                </a:solidFill>
                <a:latin typeface="+mn-lt"/>
              </a:rPr>
              <a:t>Ringkasan</a:t>
            </a:r>
            <a:r>
              <a:rPr lang="en-US" sz="1200" dirty="0">
                <a:solidFill>
                  <a:srgbClr val="422C16"/>
                </a:solidFill>
                <a:latin typeface="+mn-lt"/>
              </a:rPr>
              <a:t> </a:t>
            </a:r>
            <a:r>
              <a:rPr lang="en-US" sz="1200" dirty="0" err="1">
                <a:solidFill>
                  <a:srgbClr val="422C16"/>
                </a:solidFill>
                <a:latin typeface="+mn-lt"/>
              </a:rPr>
              <a:t>Hibah</a:t>
            </a:r>
            <a:endParaRPr lang="en-US" sz="1200" dirty="0">
              <a:solidFill>
                <a:srgbClr val="422C16"/>
              </a:solidFill>
              <a:latin typeface="+mn-lt"/>
            </a:endParaRPr>
          </a:p>
        </p:txBody>
      </p:sp>
      <p:sp>
        <p:nvSpPr>
          <p:cNvPr id="45" name="Content Placeholder 2"/>
          <p:cNvSpPr txBox="1">
            <a:spLocks/>
          </p:cNvSpPr>
          <p:nvPr/>
        </p:nvSpPr>
        <p:spPr bwMode="auto">
          <a:xfrm>
            <a:off x="4648200" y="4886325"/>
            <a:ext cx="1905000" cy="685800"/>
          </a:xfrm>
          <a:prstGeom prst="rect">
            <a:avLst/>
          </a:prstGeom>
          <a:ln>
            <a:noFill/>
            <a:headEnd/>
            <a:tailEnd/>
          </a:ln>
        </p:spPr>
        <p:style>
          <a:lnRef idx="1">
            <a:schemeClr val="accent3"/>
          </a:lnRef>
          <a:fillRef idx="2">
            <a:schemeClr val="accent3"/>
          </a:fillRef>
          <a:effectRef idx="1">
            <a:schemeClr val="accent3"/>
          </a:effectRef>
          <a:fontRef idx="minor">
            <a:schemeClr val="dk1"/>
          </a:fontRef>
        </p:style>
        <p:txBody>
          <a:bodyPr/>
          <a:lstStyle/>
          <a:p>
            <a:pPr marL="171450" indent="-171450" fontAlgn="auto">
              <a:spcBef>
                <a:spcPts val="0"/>
              </a:spcBef>
              <a:spcAft>
                <a:spcPts val="0"/>
              </a:spcAft>
              <a:buFont typeface="Arial" panose="020B0604020202020204" pitchFamily="34" charset="0"/>
              <a:buChar char="•"/>
              <a:defRPr/>
            </a:pPr>
            <a:r>
              <a:rPr lang="en-US" sz="1200" dirty="0" err="1">
                <a:solidFill>
                  <a:srgbClr val="422C16"/>
                </a:solidFill>
              </a:rPr>
              <a:t>Izin</a:t>
            </a:r>
            <a:r>
              <a:rPr lang="en-US" sz="1200" dirty="0">
                <a:solidFill>
                  <a:srgbClr val="422C16"/>
                </a:solidFill>
              </a:rPr>
              <a:t> </a:t>
            </a:r>
            <a:r>
              <a:rPr lang="en-US" sz="1200" dirty="0" err="1">
                <a:solidFill>
                  <a:srgbClr val="422C16"/>
                </a:solidFill>
              </a:rPr>
              <a:t>Pembukaan</a:t>
            </a:r>
            <a:r>
              <a:rPr lang="en-US" sz="1200" dirty="0">
                <a:solidFill>
                  <a:srgbClr val="422C16"/>
                </a:solidFill>
              </a:rPr>
              <a:t> </a:t>
            </a:r>
            <a:r>
              <a:rPr lang="en-US" sz="1200" dirty="0" err="1">
                <a:solidFill>
                  <a:srgbClr val="422C16"/>
                </a:solidFill>
              </a:rPr>
              <a:t>Rekening</a:t>
            </a:r>
            <a:endParaRPr lang="en-US" sz="1200" dirty="0">
              <a:solidFill>
                <a:srgbClr val="422C16"/>
              </a:solidFill>
            </a:endParaRPr>
          </a:p>
          <a:p>
            <a:pPr marL="171450" indent="-171450" fontAlgn="auto">
              <a:spcBef>
                <a:spcPts val="0"/>
              </a:spcBef>
              <a:spcAft>
                <a:spcPts val="0"/>
              </a:spcAft>
              <a:buFont typeface="Arial" panose="020B0604020202020204" pitchFamily="34" charset="0"/>
              <a:buChar char="•"/>
              <a:defRPr/>
            </a:pPr>
            <a:r>
              <a:rPr lang="en-US" sz="1200" dirty="0" err="1">
                <a:solidFill>
                  <a:srgbClr val="422C16"/>
                </a:solidFill>
              </a:rPr>
              <a:t>Nomor</a:t>
            </a:r>
            <a:r>
              <a:rPr lang="en-US" sz="1200" dirty="0">
                <a:solidFill>
                  <a:srgbClr val="422C16"/>
                </a:solidFill>
              </a:rPr>
              <a:t> Register</a:t>
            </a:r>
          </a:p>
        </p:txBody>
      </p:sp>
      <p:sp>
        <p:nvSpPr>
          <p:cNvPr id="46" name="Content Placeholder 2"/>
          <p:cNvSpPr txBox="1">
            <a:spLocks/>
          </p:cNvSpPr>
          <p:nvPr/>
        </p:nvSpPr>
        <p:spPr bwMode="auto">
          <a:xfrm>
            <a:off x="7086600" y="4886325"/>
            <a:ext cx="1676400" cy="990600"/>
          </a:xfrm>
          <a:prstGeom prst="rect">
            <a:avLst/>
          </a:prstGeom>
          <a:ln>
            <a:noFill/>
            <a:headEnd/>
            <a:tailEnd/>
          </a:ln>
        </p:spPr>
        <p:style>
          <a:lnRef idx="1">
            <a:schemeClr val="accent6"/>
          </a:lnRef>
          <a:fillRef idx="2">
            <a:schemeClr val="accent6"/>
          </a:fillRef>
          <a:effectRef idx="1">
            <a:schemeClr val="accent6"/>
          </a:effectRef>
          <a:fontRef idx="minor">
            <a:schemeClr val="dk1"/>
          </a:fontRef>
        </p:style>
        <p:txBody>
          <a:bodyPr/>
          <a:lstStyle/>
          <a:p>
            <a:pPr marL="171450" indent="-171450" fontAlgn="auto">
              <a:spcBef>
                <a:spcPts val="0"/>
              </a:spcBef>
              <a:spcAft>
                <a:spcPts val="0"/>
              </a:spcAft>
              <a:buFont typeface="Arial" panose="020B0604020202020204" pitchFamily="34" charset="0"/>
              <a:buChar char="•"/>
              <a:defRPr/>
            </a:pPr>
            <a:r>
              <a:rPr lang="en-US" sz="1200" dirty="0">
                <a:solidFill>
                  <a:srgbClr val="422C16"/>
                </a:solidFill>
              </a:rPr>
              <a:t>SP2HL</a:t>
            </a:r>
          </a:p>
          <a:p>
            <a:pPr marL="171450" indent="-171450" fontAlgn="auto">
              <a:spcBef>
                <a:spcPts val="0"/>
              </a:spcBef>
              <a:spcAft>
                <a:spcPts val="0"/>
              </a:spcAft>
              <a:buFont typeface="Arial" panose="020B0604020202020204" pitchFamily="34" charset="0"/>
              <a:buChar char="•"/>
              <a:defRPr/>
            </a:pPr>
            <a:r>
              <a:rPr lang="en-US" sz="1200" dirty="0">
                <a:solidFill>
                  <a:srgbClr val="422C16"/>
                </a:solidFill>
              </a:rPr>
              <a:t>SPTMHL</a:t>
            </a:r>
          </a:p>
          <a:p>
            <a:pPr marL="171450" indent="-171450" fontAlgn="auto">
              <a:spcBef>
                <a:spcPts val="0"/>
              </a:spcBef>
              <a:spcAft>
                <a:spcPts val="0"/>
              </a:spcAft>
              <a:buFont typeface="Arial" panose="020B0604020202020204" pitchFamily="34" charset="0"/>
              <a:buChar char="•"/>
              <a:defRPr/>
            </a:pPr>
            <a:r>
              <a:rPr lang="en-US" sz="1200" dirty="0">
                <a:solidFill>
                  <a:srgbClr val="422C16"/>
                </a:solidFill>
              </a:rPr>
              <a:t>SPTJM</a:t>
            </a:r>
          </a:p>
          <a:p>
            <a:pPr marL="171450" indent="-171450" fontAlgn="auto">
              <a:spcBef>
                <a:spcPts val="0"/>
              </a:spcBef>
              <a:spcAft>
                <a:spcPts val="0"/>
              </a:spcAft>
              <a:buFont typeface="Arial" panose="020B0604020202020204" pitchFamily="34" charset="0"/>
              <a:buChar char="•"/>
              <a:defRPr/>
            </a:pPr>
            <a:r>
              <a:rPr lang="en-US" sz="1200" dirty="0">
                <a:solidFill>
                  <a:srgbClr val="422C16"/>
                </a:solidFill>
              </a:rPr>
              <a:t>Copy </a:t>
            </a:r>
            <a:r>
              <a:rPr lang="en-US" sz="1200" dirty="0" err="1">
                <a:solidFill>
                  <a:srgbClr val="422C16"/>
                </a:solidFill>
              </a:rPr>
              <a:t>Rekening</a:t>
            </a:r>
            <a:r>
              <a:rPr lang="en-US" sz="1200" dirty="0">
                <a:solidFill>
                  <a:srgbClr val="422C16"/>
                </a:solidFill>
              </a:rPr>
              <a:t> </a:t>
            </a:r>
            <a:r>
              <a:rPr lang="en-US" sz="1200" dirty="0" err="1">
                <a:solidFill>
                  <a:srgbClr val="422C16"/>
                </a:solidFill>
              </a:rPr>
              <a:t>Hibah</a:t>
            </a:r>
            <a:endParaRPr lang="en-US" sz="1200" dirty="0">
              <a:solidFill>
                <a:srgbClr val="422C16"/>
              </a:solidFill>
            </a:endParaRPr>
          </a:p>
          <a:p>
            <a:pPr fontAlgn="auto">
              <a:spcBef>
                <a:spcPts val="0"/>
              </a:spcBef>
              <a:spcAft>
                <a:spcPts val="0"/>
              </a:spcAft>
              <a:buFontTx/>
              <a:buChar char="-"/>
              <a:defRPr/>
            </a:pPr>
            <a:endParaRPr lang="en-US" sz="1200" dirty="0">
              <a:solidFill>
                <a:srgbClr val="422C16"/>
              </a:solidFill>
            </a:endParaRPr>
          </a:p>
        </p:txBody>
      </p:sp>
      <p:sp>
        <p:nvSpPr>
          <p:cNvPr id="12" name="Content Placeholder 2"/>
          <p:cNvSpPr txBox="1">
            <a:spLocks/>
          </p:cNvSpPr>
          <p:nvPr/>
        </p:nvSpPr>
        <p:spPr bwMode="auto">
          <a:xfrm>
            <a:off x="2209800" y="4891088"/>
            <a:ext cx="2362200" cy="1852612"/>
          </a:xfrm>
          <a:prstGeom prst="rect">
            <a:avLst/>
          </a:prstGeom>
          <a:ln>
            <a:noFill/>
            <a:headEnd/>
            <a:tailEnd/>
          </a:ln>
        </p:spPr>
        <p:style>
          <a:lnRef idx="1">
            <a:schemeClr val="accent3"/>
          </a:lnRef>
          <a:fillRef idx="2">
            <a:schemeClr val="accent3"/>
          </a:fillRef>
          <a:effectRef idx="1">
            <a:schemeClr val="accent3"/>
          </a:effectRef>
          <a:fontRef idx="minor">
            <a:schemeClr val="dk1"/>
          </a:fontRef>
        </p:style>
        <p:txBody>
          <a:bodyPr/>
          <a:lstStyle/>
          <a:p>
            <a:pPr marL="171450" indent="-171450" fontAlgn="auto">
              <a:spcBef>
                <a:spcPts val="0"/>
              </a:spcBef>
              <a:spcAft>
                <a:spcPts val="0"/>
              </a:spcAft>
              <a:buFont typeface="Arial" panose="020B0604020202020204" pitchFamily="34" charset="0"/>
              <a:buChar char="•"/>
              <a:defRPr/>
            </a:pPr>
            <a:r>
              <a:rPr lang="en-US" sz="1200" dirty="0" err="1">
                <a:solidFill>
                  <a:srgbClr val="422C16"/>
                </a:solidFill>
              </a:rPr>
              <a:t>Pernyataan</a:t>
            </a:r>
            <a:r>
              <a:rPr lang="en-US" sz="1200" dirty="0">
                <a:solidFill>
                  <a:srgbClr val="422C16"/>
                </a:solidFill>
              </a:rPr>
              <a:t> </a:t>
            </a:r>
            <a:r>
              <a:rPr lang="en-US" sz="1200" dirty="0" err="1">
                <a:solidFill>
                  <a:srgbClr val="422C16"/>
                </a:solidFill>
              </a:rPr>
              <a:t>Penggunaan</a:t>
            </a:r>
            <a:r>
              <a:rPr lang="en-US" sz="1200" dirty="0">
                <a:solidFill>
                  <a:srgbClr val="422C16"/>
                </a:solidFill>
              </a:rPr>
              <a:t> </a:t>
            </a:r>
            <a:r>
              <a:rPr lang="en-US" sz="1200" dirty="0" err="1">
                <a:solidFill>
                  <a:srgbClr val="422C16"/>
                </a:solidFill>
              </a:rPr>
              <a:t>Rekening</a:t>
            </a:r>
            <a:endParaRPr lang="en-US" sz="1200" dirty="0">
              <a:solidFill>
                <a:srgbClr val="422C16"/>
              </a:solidFill>
            </a:endParaRPr>
          </a:p>
          <a:p>
            <a:pPr marL="171450" indent="-171450" fontAlgn="auto">
              <a:spcBef>
                <a:spcPts val="0"/>
              </a:spcBef>
              <a:spcAft>
                <a:spcPts val="0"/>
              </a:spcAft>
              <a:buFont typeface="Arial" panose="020B0604020202020204" pitchFamily="34" charset="0"/>
              <a:buChar char="•"/>
              <a:defRPr/>
            </a:pPr>
            <a:r>
              <a:rPr lang="en-US" sz="1200" dirty="0" err="1">
                <a:solidFill>
                  <a:srgbClr val="422C16"/>
                </a:solidFill>
              </a:rPr>
              <a:t>Surat</a:t>
            </a:r>
            <a:r>
              <a:rPr lang="en-US" sz="1200" dirty="0">
                <a:solidFill>
                  <a:srgbClr val="422C16"/>
                </a:solidFill>
              </a:rPr>
              <a:t> </a:t>
            </a:r>
            <a:r>
              <a:rPr lang="en-US" sz="1200" dirty="0" err="1">
                <a:solidFill>
                  <a:srgbClr val="422C16"/>
                </a:solidFill>
              </a:rPr>
              <a:t>Kuasa</a:t>
            </a:r>
            <a:endParaRPr lang="en-US" sz="1200" dirty="0">
              <a:solidFill>
                <a:srgbClr val="422C16"/>
              </a:solidFill>
            </a:endParaRPr>
          </a:p>
          <a:p>
            <a:pPr marL="171450" indent="-171450" fontAlgn="auto">
              <a:spcBef>
                <a:spcPts val="0"/>
              </a:spcBef>
              <a:spcAft>
                <a:spcPts val="0"/>
              </a:spcAft>
              <a:buFont typeface="Arial" panose="020B0604020202020204" pitchFamily="34" charset="0"/>
              <a:buChar char="•"/>
              <a:defRPr/>
            </a:pPr>
            <a:r>
              <a:rPr lang="en-US" sz="1200" dirty="0" err="1">
                <a:solidFill>
                  <a:srgbClr val="422C16"/>
                </a:solidFill>
              </a:rPr>
              <a:t>Surat</a:t>
            </a:r>
            <a:r>
              <a:rPr lang="en-US" sz="1200" dirty="0">
                <a:solidFill>
                  <a:srgbClr val="422C16"/>
                </a:solidFill>
              </a:rPr>
              <a:t> </a:t>
            </a:r>
            <a:r>
              <a:rPr lang="en-US" sz="1200" dirty="0" err="1">
                <a:solidFill>
                  <a:srgbClr val="422C16"/>
                </a:solidFill>
              </a:rPr>
              <a:t>Ket</a:t>
            </a:r>
            <a:r>
              <a:rPr lang="en-US" sz="1200" dirty="0">
                <a:solidFill>
                  <a:srgbClr val="422C16"/>
                </a:solidFill>
              </a:rPr>
              <a:t>. </a:t>
            </a:r>
            <a:r>
              <a:rPr lang="en-US" sz="1200" dirty="0" err="1">
                <a:solidFill>
                  <a:srgbClr val="422C16"/>
                </a:solidFill>
              </a:rPr>
              <a:t>sumber</a:t>
            </a:r>
            <a:r>
              <a:rPr lang="en-US" sz="1200" dirty="0">
                <a:solidFill>
                  <a:srgbClr val="422C16"/>
                </a:solidFill>
              </a:rPr>
              <a:t> </a:t>
            </a:r>
            <a:r>
              <a:rPr lang="en-US" sz="1200" dirty="0" err="1">
                <a:solidFill>
                  <a:srgbClr val="422C16"/>
                </a:solidFill>
              </a:rPr>
              <a:t>dana</a:t>
            </a:r>
            <a:r>
              <a:rPr lang="en-US" sz="1200" dirty="0">
                <a:solidFill>
                  <a:srgbClr val="422C16"/>
                </a:solidFill>
              </a:rPr>
              <a:t>, </a:t>
            </a:r>
            <a:r>
              <a:rPr lang="en-US" sz="1200" dirty="0" err="1">
                <a:solidFill>
                  <a:srgbClr val="422C16"/>
                </a:solidFill>
              </a:rPr>
              <a:t>mekanisme</a:t>
            </a:r>
            <a:r>
              <a:rPr lang="en-US" sz="1200" dirty="0">
                <a:solidFill>
                  <a:srgbClr val="422C16"/>
                </a:solidFill>
              </a:rPr>
              <a:t> </a:t>
            </a:r>
            <a:r>
              <a:rPr lang="en-US" sz="1200" dirty="0" err="1">
                <a:solidFill>
                  <a:srgbClr val="422C16"/>
                </a:solidFill>
              </a:rPr>
              <a:t>penyaluran</a:t>
            </a:r>
            <a:endParaRPr lang="en-US" sz="1200" dirty="0">
              <a:solidFill>
                <a:srgbClr val="422C16"/>
              </a:solidFill>
            </a:endParaRPr>
          </a:p>
          <a:p>
            <a:pPr marL="171450" indent="-171450" fontAlgn="auto">
              <a:spcBef>
                <a:spcPts val="0"/>
              </a:spcBef>
              <a:spcAft>
                <a:spcPts val="0"/>
              </a:spcAft>
              <a:buFont typeface="Arial" panose="020B0604020202020204" pitchFamily="34" charset="0"/>
              <a:buChar char="•"/>
              <a:defRPr/>
            </a:pPr>
            <a:r>
              <a:rPr lang="en-US" sz="1200" dirty="0" err="1">
                <a:solidFill>
                  <a:srgbClr val="422C16"/>
                </a:solidFill>
              </a:rPr>
              <a:t>Kesanggupan</a:t>
            </a:r>
            <a:r>
              <a:rPr lang="en-US" sz="1200" dirty="0">
                <a:solidFill>
                  <a:srgbClr val="422C16"/>
                </a:solidFill>
              </a:rPr>
              <a:t> </a:t>
            </a:r>
            <a:r>
              <a:rPr lang="en-US" sz="1200" dirty="0" err="1">
                <a:solidFill>
                  <a:srgbClr val="422C16"/>
                </a:solidFill>
              </a:rPr>
              <a:t>mencantumkan</a:t>
            </a:r>
            <a:r>
              <a:rPr lang="en-US" sz="1200" dirty="0">
                <a:solidFill>
                  <a:srgbClr val="422C16"/>
                </a:solidFill>
              </a:rPr>
              <a:t> </a:t>
            </a:r>
            <a:r>
              <a:rPr lang="en-US" sz="1200" dirty="0" err="1">
                <a:solidFill>
                  <a:srgbClr val="422C16"/>
                </a:solidFill>
              </a:rPr>
              <a:t>dana</a:t>
            </a:r>
            <a:r>
              <a:rPr lang="en-US" sz="1200" dirty="0">
                <a:solidFill>
                  <a:srgbClr val="422C16"/>
                </a:solidFill>
              </a:rPr>
              <a:t> </a:t>
            </a:r>
            <a:r>
              <a:rPr lang="en-US" sz="1200" dirty="0" err="1">
                <a:solidFill>
                  <a:srgbClr val="422C16"/>
                </a:solidFill>
              </a:rPr>
              <a:t>hibah</a:t>
            </a:r>
            <a:r>
              <a:rPr lang="en-US" sz="1200" dirty="0">
                <a:solidFill>
                  <a:srgbClr val="422C16"/>
                </a:solidFill>
              </a:rPr>
              <a:t> </a:t>
            </a:r>
            <a:r>
              <a:rPr lang="en-US" sz="1200" dirty="0" err="1">
                <a:solidFill>
                  <a:srgbClr val="422C16"/>
                </a:solidFill>
              </a:rPr>
              <a:t>dalam</a:t>
            </a:r>
            <a:r>
              <a:rPr lang="en-US" sz="1200" dirty="0">
                <a:solidFill>
                  <a:srgbClr val="422C16"/>
                </a:solidFill>
              </a:rPr>
              <a:t> DIPA</a:t>
            </a:r>
          </a:p>
          <a:p>
            <a:pPr marL="171450" indent="-171450" fontAlgn="auto">
              <a:spcBef>
                <a:spcPts val="0"/>
              </a:spcBef>
              <a:spcAft>
                <a:spcPts val="0"/>
              </a:spcAft>
              <a:buFont typeface="Arial" panose="020B0604020202020204" pitchFamily="34" charset="0"/>
              <a:buChar char="•"/>
              <a:defRPr/>
            </a:pPr>
            <a:r>
              <a:rPr lang="en-US" sz="1200" dirty="0" err="1">
                <a:solidFill>
                  <a:srgbClr val="422C16"/>
                </a:solidFill>
              </a:rPr>
              <a:t>Nomor</a:t>
            </a:r>
            <a:r>
              <a:rPr lang="en-US" sz="1200" dirty="0">
                <a:solidFill>
                  <a:srgbClr val="422C16"/>
                </a:solidFill>
              </a:rPr>
              <a:t> Register</a:t>
            </a:r>
          </a:p>
        </p:txBody>
      </p:sp>
      <p:sp>
        <p:nvSpPr>
          <p:cNvPr id="13" name="Rectangle 12"/>
          <p:cNvSpPr/>
          <p:nvPr/>
        </p:nvSpPr>
        <p:spPr>
          <a:xfrm>
            <a:off x="723764" y="1138535"/>
            <a:ext cx="7848872" cy="461665"/>
          </a:xfrm>
          <a:prstGeom prst="rect">
            <a:avLst/>
          </a:prstGeom>
        </p:spPr>
        <p:txBody>
          <a:bodyPr wrap="square">
            <a:spAutoFit/>
          </a:bodyPr>
          <a:lstStyle/>
          <a:p>
            <a:pPr algn="ctr"/>
            <a:r>
              <a:rPr lang="en-US" sz="2400" b="1" dirty="0" err="1">
                <a:solidFill>
                  <a:schemeClr val="tx2">
                    <a:lumMod val="50000"/>
                  </a:schemeClr>
                </a:solidFill>
                <a:latin typeface="Arial Narrow" pitchFamily="34" charset="0"/>
              </a:rPr>
              <a:t>Tahapan</a:t>
            </a:r>
            <a:r>
              <a:rPr lang="en-US" sz="2400" b="1" dirty="0">
                <a:solidFill>
                  <a:schemeClr val="tx2">
                    <a:lumMod val="50000"/>
                  </a:schemeClr>
                </a:solidFill>
                <a:latin typeface="Arial Narrow" pitchFamily="34" charset="0"/>
              </a:rPr>
              <a:t> </a:t>
            </a:r>
            <a:r>
              <a:rPr lang="en-US" sz="2400" b="1" dirty="0" err="1">
                <a:solidFill>
                  <a:schemeClr val="tx2">
                    <a:lumMod val="50000"/>
                  </a:schemeClr>
                </a:solidFill>
                <a:latin typeface="Arial Narrow" pitchFamily="34" charset="0"/>
              </a:rPr>
              <a:t>Pengesahan</a:t>
            </a:r>
            <a:r>
              <a:rPr lang="en-US" sz="2400" b="1" dirty="0">
                <a:solidFill>
                  <a:schemeClr val="tx2">
                    <a:lumMod val="50000"/>
                  </a:schemeClr>
                </a:solidFill>
                <a:latin typeface="Arial Narrow" pitchFamily="34" charset="0"/>
              </a:rPr>
              <a:t> </a:t>
            </a:r>
            <a:r>
              <a:rPr lang="en-US" sz="2400" b="1" dirty="0" err="1">
                <a:solidFill>
                  <a:schemeClr val="tx2">
                    <a:lumMod val="50000"/>
                  </a:schemeClr>
                </a:solidFill>
                <a:latin typeface="Arial Narrow" pitchFamily="34" charset="0"/>
              </a:rPr>
              <a:t>Hibah</a:t>
            </a:r>
            <a:r>
              <a:rPr lang="en-US" sz="2400" b="1" dirty="0">
                <a:solidFill>
                  <a:schemeClr val="tx2">
                    <a:lumMod val="50000"/>
                  </a:schemeClr>
                </a:solidFill>
                <a:latin typeface="Arial Narrow" pitchFamily="34" charset="0"/>
              </a:rPr>
              <a:t> </a:t>
            </a:r>
            <a:r>
              <a:rPr lang="en-US" sz="2400" b="1" dirty="0" err="1">
                <a:solidFill>
                  <a:schemeClr val="tx2">
                    <a:lumMod val="50000"/>
                  </a:schemeClr>
                </a:solidFill>
                <a:latin typeface="Arial Narrow" pitchFamily="34" charset="0"/>
              </a:rPr>
              <a:t>Lansung</a:t>
            </a:r>
            <a:r>
              <a:rPr lang="en-US" sz="2400" b="1" dirty="0">
                <a:solidFill>
                  <a:schemeClr val="tx2">
                    <a:lumMod val="50000"/>
                  </a:schemeClr>
                </a:solidFill>
                <a:latin typeface="Arial Narrow" pitchFamily="34" charset="0"/>
              </a:rPr>
              <a:t> </a:t>
            </a:r>
            <a:r>
              <a:rPr lang="en-US" sz="2400" b="1" dirty="0" err="1" smtClean="0">
                <a:solidFill>
                  <a:schemeClr val="tx2">
                    <a:lumMod val="50000"/>
                  </a:schemeClr>
                </a:solidFill>
                <a:latin typeface="Arial Narrow" pitchFamily="34" charset="0"/>
              </a:rPr>
              <a:t>Uang</a:t>
            </a:r>
            <a:endParaRPr lang="en-US" sz="2400" b="1" dirty="0">
              <a:solidFill>
                <a:schemeClr val="tx2">
                  <a:lumMod val="50000"/>
                </a:schemeClr>
              </a:solidFill>
            </a:endParaRPr>
          </a:p>
        </p:txBody>
      </p:sp>
      <p:sp>
        <p:nvSpPr>
          <p:cNvPr id="14" name="Rectangle 2"/>
          <p:cNvSpPr txBox="1">
            <a:spLocks noChangeArrowheads="1"/>
          </p:cNvSpPr>
          <p:nvPr/>
        </p:nvSpPr>
        <p:spPr>
          <a:xfrm>
            <a:off x="685800" y="3810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sv-SE" sz="2800" b="1" dirty="0">
                <a:solidFill>
                  <a:srgbClr val="1E3C61"/>
                </a:solidFill>
                <a:latin typeface="League Spartan" panose="00000800000000000000" pitchFamily="50" charset="0"/>
              </a:rPr>
              <a:t>MEKANISME PENGESAHAN HIBAH UANG</a:t>
            </a:r>
            <a:r>
              <a:rPr lang="sv-SE" sz="2800" b="1" dirty="0" smtClean="0">
                <a:solidFill>
                  <a:srgbClr val="1E3C61"/>
                </a:solidFill>
                <a:latin typeface="League Spartan" panose="00000800000000000000" pitchFamily="50" charset="0"/>
              </a:rPr>
              <a:t/>
            </a:r>
            <a:br>
              <a:rPr lang="sv-SE" sz="2800" b="1" dirty="0" smtClean="0">
                <a:solidFill>
                  <a:srgbClr val="1E3C61"/>
                </a:solidFill>
                <a:latin typeface="League Spartan" panose="00000800000000000000" pitchFamily="50" charset="0"/>
              </a:rPr>
            </a:br>
            <a:endParaRPr lang="sv-SE" sz="2800" b="1" dirty="0">
              <a:solidFill>
                <a:srgbClr val="1E3C61"/>
              </a:solidFill>
              <a:latin typeface="League Spartan" panose="00000800000000000000" pitchFamily="50" charset="0"/>
            </a:endParaRPr>
          </a:p>
        </p:txBody>
      </p:sp>
      <p:sp>
        <p:nvSpPr>
          <p:cNvPr id="15" name="Rectangle 14"/>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17" name="Picture 16">
            <a:hlinkClick r:id="rId7" action="ppaction://hlinksldjump"/>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1074510507"/>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TextBox 10"/>
          <p:cNvSpPr txBox="1">
            <a:spLocks noChangeArrowheads="1"/>
          </p:cNvSpPr>
          <p:nvPr/>
        </p:nvSpPr>
        <p:spPr bwMode="auto">
          <a:xfrm>
            <a:off x="323850" y="4999672"/>
            <a:ext cx="8712200" cy="14773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Wingdings" panose="05000000000000000000" pitchFamily="2" charset="2"/>
              <a:buChar char="q"/>
            </a:pPr>
            <a:r>
              <a:rPr lang="id-ID" altLang="en-US" sz="1800" dirty="0">
                <a:latin typeface="Arial" panose="020B0604020202020204" pitchFamily="34" charset="0"/>
                <a:cs typeface="Arial" panose="020B0604020202020204" pitchFamily="34" charset="0"/>
              </a:rPr>
              <a:t>Dilampiri </a:t>
            </a:r>
            <a:r>
              <a:rPr lang="en-US" altLang="en-US" sz="1800" dirty="0">
                <a:latin typeface="Arial" panose="020B0604020202020204" pitchFamily="34" charset="0"/>
                <a:cs typeface="Arial" panose="020B0604020202020204" pitchFamily="34" charset="0"/>
              </a:rPr>
              <a:t> paling </a:t>
            </a:r>
            <a:r>
              <a:rPr lang="en-US" altLang="en-US" sz="1800" dirty="0" err="1">
                <a:latin typeface="Arial" panose="020B0604020202020204" pitchFamily="34" charset="0"/>
                <a:cs typeface="Arial" panose="020B0604020202020204" pitchFamily="34" charset="0"/>
              </a:rPr>
              <a:t>sedikit</a:t>
            </a:r>
            <a:r>
              <a:rPr lang="en-US" altLang="en-US" sz="1800" dirty="0">
                <a:latin typeface="Arial" panose="020B0604020202020204" pitchFamily="34" charset="0"/>
                <a:cs typeface="Arial" panose="020B0604020202020204" pitchFamily="34" charset="0"/>
              </a:rPr>
              <a:t> :</a:t>
            </a:r>
          </a:p>
          <a:p>
            <a:pPr lvl="1">
              <a:spcBef>
                <a:spcPct val="0"/>
              </a:spcBef>
              <a:buFont typeface="Wingdings" panose="05000000000000000000" pitchFamily="2" charset="2"/>
              <a:buChar char="Ø"/>
            </a:pPr>
            <a:r>
              <a:rPr lang="id-ID" altLang="en-US" sz="1800" dirty="0">
                <a:latin typeface="Arial" panose="020B0604020202020204" pitchFamily="34" charset="0"/>
                <a:cs typeface="Arial" panose="020B0604020202020204" pitchFamily="34" charset="0"/>
              </a:rPr>
              <a:t>Surat </a:t>
            </a:r>
            <a:r>
              <a:rPr lang="en-US" altLang="en-US" sz="1800" dirty="0" err="1">
                <a:latin typeface="Arial" panose="020B0604020202020204" pitchFamily="34" charset="0"/>
                <a:cs typeface="Arial" panose="020B0604020202020204" pitchFamily="34" charset="0"/>
              </a:rPr>
              <a:t>Ijin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Pembukaan</a:t>
            </a:r>
            <a:r>
              <a:rPr lang="en-US" altLang="en-US" sz="1800" dirty="0">
                <a:latin typeface="Arial" panose="020B0604020202020204" pitchFamily="34" charset="0"/>
                <a:cs typeface="Arial" panose="020B0604020202020204" pitchFamily="34" charset="0"/>
              </a:rPr>
              <a:t> Re</a:t>
            </a:r>
            <a:r>
              <a:rPr lang="id-ID" altLang="en-US" sz="1800" dirty="0">
                <a:latin typeface="Arial" panose="020B0604020202020204" pitchFamily="34" charset="0"/>
                <a:cs typeface="Arial" panose="020B0604020202020204" pitchFamily="34" charset="0"/>
              </a:rPr>
              <a:t>kening</a:t>
            </a:r>
            <a:endParaRPr lang="en-US" altLang="en-US" sz="1800" dirty="0">
              <a:latin typeface="Arial" panose="020B0604020202020204" pitchFamily="34" charset="0"/>
              <a:cs typeface="Arial" panose="020B0604020202020204" pitchFamily="34" charset="0"/>
            </a:endParaRPr>
          </a:p>
          <a:p>
            <a:pPr lvl="1">
              <a:spcBef>
                <a:spcPct val="0"/>
              </a:spcBef>
              <a:buFont typeface="Wingdings" panose="05000000000000000000" pitchFamily="2" charset="2"/>
              <a:buChar char="Ø"/>
            </a:pPr>
            <a:r>
              <a:rPr lang="en-US" altLang="en-US" sz="1800" dirty="0" err="1">
                <a:latin typeface="Arial" panose="020B0604020202020204" pitchFamily="34" charset="0"/>
                <a:cs typeface="Arial" panose="020B0604020202020204" pitchFamily="34" charset="0"/>
              </a:rPr>
              <a:t>Surat</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Pernyataan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Penggunaan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Rekening</a:t>
            </a:r>
            <a:endParaRPr lang="en-US" altLang="en-US" sz="1800" dirty="0">
              <a:latin typeface="Arial" panose="020B0604020202020204" pitchFamily="34" charset="0"/>
              <a:cs typeface="Arial" panose="020B0604020202020204" pitchFamily="34" charset="0"/>
            </a:endParaRPr>
          </a:p>
          <a:p>
            <a:pPr lvl="1">
              <a:spcBef>
                <a:spcPct val="0"/>
              </a:spcBef>
              <a:buFont typeface="Wingdings" panose="05000000000000000000" pitchFamily="2" charset="2"/>
              <a:buChar char="Ø"/>
            </a:pPr>
            <a:r>
              <a:rPr lang="en-US" altLang="en-US" sz="1800" dirty="0" err="1">
                <a:latin typeface="Arial" panose="020B0604020202020204" pitchFamily="34" charset="0"/>
                <a:cs typeface="Arial" panose="020B0604020202020204" pitchFamily="34" charset="0"/>
              </a:rPr>
              <a:t>Surat</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Kuasa</a:t>
            </a:r>
            <a:r>
              <a:rPr lang="id-ID"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kepada</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Kuasa</a:t>
            </a:r>
            <a:r>
              <a:rPr lang="en-US" altLang="en-US" sz="1800" dirty="0">
                <a:latin typeface="Arial" panose="020B0604020202020204" pitchFamily="34" charset="0"/>
                <a:cs typeface="Arial" panose="020B0604020202020204" pitchFamily="34" charset="0"/>
              </a:rPr>
              <a:t> BUN </a:t>
            </a:r>
            <a:r>
              <a:rPr lang="en-US" altLang="en-US" sz="1800" dirty="0" err="1">
                <a:latin typeface="Arial" panose="020B0604020202020204" pitchFamily="34" charset="0"/>
                <a:cs typeface="Arial" panose="020B0604020202020204" pitchFamily="34" charset="0"/>
              </a:rPr>
              <a:t>terkait</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informasi</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rekening</a:t>
            </a:r>
            <a:endParaRPr lang="en-US" altLang="en-US" sz="1800" dirty="0">
              <a:latin typeface="Arial" panose="020B0604020202020204" pitchFamily="34" charset="0"/>
              <a:cs typeface="Arial" panose="020B0604020202020204" pitchFamily="34" charset="0"/>
            </a:endParaRPr>
          </a:p>
          <a:p>
            <a:pPr lvl="1">
              <a:spcBef>
                <a:spcPct val="0"/>
              </a:spcBef>
              <a:buFont typeface="Wingdings" panose="05000000000000000000" pitchFamily="2" charset="2"/>
              <a:buChar char="Ø"/>
            </a:pPr>
            <a:r>
              <a:rPr lang="en-US" altLang="en-US" sz="1800" dirty="0" err="1">
                <a:latin typeface="Arial" panose="020B0604020202020204" pitchFamily="34" charset="0"/>
                <a:cs typeface="Arial" panose="020B0604020202020204" pitchFamily="34" charset="0"/>
              </a:rPr>
              <a:t>Surat</a:t>
            </a:r>
            <a:r>
              <a:rPr lang="en-US" altLang="en-US" sz="1800" dirty="0">
                <a:latin typeface="Arial" panose="020B0604020202020204" pitchFamily="34" charset="0"/>
                <a:cs typeface="Arial" panose="020B0604020202020204" pitchFamily="34" charset="0"/>
              </a:rPr>
              <a:t> </a:t>
            </a:r>
            <a:r>
              <a:rPr lang="id-ID" altLang="en-US" sz="1800" dirty="0">
                <a:latin typeface="Arial" panose="020B0604020202020204" pitchFamily="34" charset="0"/>
                <a:cs typeface="Arial" panose="020B0604020202020204" pitchFamily="34" charset="0"/>
              </a:rPr>
              <a:t>register hibah</a:t>
            </a:r>
          </a:p>
        </p:txBody>
      </p:sp>
      <p:sp>
        <p:nvSpPr>
          <p:cNvPr id="10" name="Curved Down Arrow 9"/>
          <p:cNvSpPr/>
          <p:nvPr/>
        </p:nvSpPr>
        <p:spPr>
          <a:xfrm>
            <a:off x="1571625" y="1608772"/>
            <a:ext cx="6854825" cy="836612"/>
          </a:xfrm>
          <a:prstGeom prst="curvedDownArrow">
            <a:avLst>
              <a:gd name="adj1" fmla="val 274416"/>
              <a:gd name="adj2" fmla="val 274416"/>
              <a:gd name="adj3" fmla="val 25000"/>
            </a:avLst>
          </a:prstGeom>
        </p:spPr>
        <p:style>
          <a:lnRef idx="3">
            <a:schemeClr val="lt1"/>
          </a:lnRef>
          <a:fillRef idx="1">
            <a:schemeClr val="accent6"/>
          </a:fillRef>
          <a:effectRef idx="1">
            <a:schemeClr val="accent6"/>
          </a:effectRef>
          <a:fontRef idx="minor">
            <a:schemeClr val="lt1"/>
          </a:fontRef>
        </p:style>
        <p:txBody>
          <a:bodyPr anchor="ctr"/>
          <a:lstStyle/>
          <a:p>
            <a:pPr algn="ctr">
              <a:defRPr/>
            </a:pPr>
            <a:endParaRPr lang="en-US">
              <a:solidFill>
                <a:schemeClr val="tx1"/>
              </a:solidFill>
            </a:endParaRPr>
          </a:p>
        </p:txBody>
      </p:sp>
      <p:pic>
        <p:nvPicPr>
          <p:cNvPr id="62469" name="Picture 10" descr="cartoon-house-1.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43000" y="2626359"/>
            <a:ext cx="1524000" cy="984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2470" name="TextBox 11"/>
          <p:cNvSpPr txBox="1">
            <a:spLocks noChangeArrowheads="1"/>
          </p:cNvSpPr>
          <p:nvPr/>
        </p:nvSpPr>
        <p:spPr bwMode="auto">
          <a:xfrm>
            <a:off x="468313" y="3562984"/>
            <a:ext cx="2808287"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800" b="1">
                <a:solidFill>
                  <a:srgbClr val="0000FF"/>
                </a:solidFill>
                <a:latin typeface="Times New Roman" panose="02020603050405020304" pitchFamily="18" charset="0"/>
              </a:rPr>
              <a:t>K/L</a:t>
            </a:r>
          </a:p>
        </p:txBody>
      </p:sp>
      <p:pic>
        <p:nvPicPr>
          <p:cNvPr id="62471" name="Picture 12" descr="326289_images.jpg"/>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58025" y="2626359"/>
            <a:ext cx="1095375"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2472" name="TextBox 13"/>
          <p:cNvSpPr txBox="1">
            <a:spLocks noChangeArrowheads="1"/>
          </p:cNvSpPr>
          <p:nvPr/>
        </p:nvSpPr>
        <p:spPr bwMode="auto">
          <a:xfrm>
            <a:off x="6697663" y="3562984"/>
            <a:ext cx="1944687"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800" b="1">
                <a:solidFill>
                  <a:srgbClr val="0000FF"/>
                </a:solidFill>
                <a:latin typeface="Times New Roman" panose="02020603050405020304" pitchFamily="18" charset="0"/>
              </a:rPr>
              <a:t>KPPN</a:t>
            </a:r>
            <a:r>
              <a:rPr lang="id-ID" altLang="en-US" sz="1800" b="1">
                <a:solidFill>
                  <a:srgbClr val="0000FF"/>
                </a:solidFill>
                <a:latin typeface="Times New Roman" panose="02020603050405020304" pitchFamily="18" charset="0"/>
              </a:rPr>
              <a:t> – DJPB</a:t>
            </a:r>
          </a:p>
        </p:txBody>
      </p:sp>
      <p:sp>
        <p:nvSpPr>
          <p:cNvPr id="62473" name="TextBox 8"/>
          <p:cNvSpPr txBox="1">
            <a:spLocks noChangeArrowheads="1"/>
          </p:cNvSpPr>
          <p:nvPr/>
        </p:nvSpPr>
        <p:spPr bwMode="auto">
          <a:xfrm>
            <a:off x="3214688" y="1923097"/>
            <a:ext cx="3014662"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800" b="1">
                <a:latin typeface="Times New Roman" panose="02020603050405020304" pitchFamily="18" charset="0"/>
              </a:rPr>
              <a:t>I</a:t>
            </a:r>
            <a:r>
              <a:rPr lang="id-ID" altLang="en-US" sz="1800" b="1">
                <a:latin typeface="Times New Roman" panose="02020603050405020304" pitchFamily="18" charset="0"/>
              </a:rPr>
              <a:t>jin Pembukaan Rekening</a:t>
            </a:r>
            <a:endParaRPr lang="en-US" altLang="en-US" sz="1800" b="1">
              <a:latin typeface="Times New Roman" panose="02020603050405020304" pitchFamily="18" charset="0"/>
            </a:endParaRPr>
          </a:p>
          <a:p>
            <a:pPr algn="ctr">
              <a:spcBef>
                <a:spcPct val="0"/>
              </a:spcBef>
              <a:buFontTx/>
              <a:buNone/>
            </a:pPr>
            <a:r>
              <a:rPr lang="id-ID" altLang="en-US" sz="1600">
                <a:latin typeface="Tahoma" panose="020B0604030504040204" pitchFamily="34" charset="0"/>
                <a:cs typeface="Tahoma" panose="020B0604030504040204" pitchFamily="34" charset="0"/>
              </a:rPr>
              <a:t>(</a:t>
            </a:r>
            <a:r>
              <a:rPr lang="id-ID" altLang="en-US" sz="1600">
                <a:solidFill>
                  <a:srgbClr val="C00000"/>
                </a:solidFill>
                <a:latin typeface="Tahoma" panose="020B0604030504040204" pitchFamily="34" charset="0"/>
                <a:cs typeface="Tahoma" panose="020B0604030504040204" pitchFamily="34" charset="0"/>
              </a:rPr>
              <a:t>PMK </a:t>
            </a:r>
            <a:r>
              <a:rPr lang="en-US" altLang="en-US" sz="1600">
                <a:solidFill>
                  <a:srgbClr val="C00000"/>
                </a:solidFill>
                <a:latin typeface="Tahoma" panose="020B0604030504040204" pitchFamily="34" charset="0"/>
                <a:cs typeface="Tahoma" panose="020B0604030504040204" pitchFamily="34" charset="0"/>
              </a:rPr>
              <a:t>252</a:t>
            </a:r>
            <a:r>
              <a:rPr lang="id-ID" altLang="en-US" sz="1600">
                <a:solidFill>
                  <a:srgbClr val="C00000"/>
                </a:solidFill>
                <a:latin typeface="Tahoma" panose="020B0604030504040204" pitchFamily="34" charset="0"/>
                <a:cs typeface="Tahoma" panose="020B0604030504040204" pitchFamily="34" charset="0"/>
              </a:rPr>
              <a:t>/PMK.05/20</a:t>
            </a:r>
            <a:r>
              <a:rPr lang="en-US" altLang="en-US" sz="1600">
                <a:solidFill>
                  <a:srgbClr val="C00000"/>
                </a:solidFill>
                <a:latin typeface="Tahoma" panose="020B0604030504040204" pitchFamily="34" charset="0"/>
                <a:cs typeface="Tahoma" panose="020B0604030504040204" pitchFamily="34" charset="0"/>
              </a:rPr>
              <a:t>14</a:t>
            </a:r>
            <a:r>
              <a:rPr lang="id-ID" altLang="en-US" sz="1600">
                <a:solidFill>
                  <a:srgbClr val="C00000"/>
                </a:solidFill>
                <a:latin typeface="Tahoma" panose="020B0604030504040204" pitchFamily="34" charset="0"/>
                <a:cs typeface="Tahoma" panose="020B0604030504040204" pitchFamily="34" charset="0"/>
              </a:rPr>
              <a:t> </a:t>
            </a:r>
            <a:r>
              <a:rPr lang="id-ID" altLang="en-US" sz="1600">
                <a:latin typeface="Tahoma" panose="020B0604030504040204" pitchFamily="34" charset="0"/>
                <a:cs typeface="Tahoma" panose="020B0604030504040204" pitchFamily="34" charset="0"/>
              </a:rPr>
              <a:t>tentang </a:t>
            </a:r>
            <a:r>
              <a:rPr lang="en-US" altLang="en-US" sz="1600">
                <a:latin typeface="Tahoma" panose="020B0604030504040204" pitchFamily="34" charset="0"/>
                <a:cs typeface="Tahoma" panose="020B0604030504040204" pitchFamily="34" charset="0"/>
              </a:rPr>
              <a:t>R</a:t>
            </a:r>
            <a:r>
              <a:rPr lang="id-ID" altLang="en-US" sz="1600">
                <a:latin typeface="Tahoma" panose="020B0604030504040204" pitchFamily="34" charset="0"/>
                <a:cs typeface="Tahoma" panose="020B0604030504040204" pitchFamily="34" charset="0"/>
              </a:rPr>
              <a:t>ekening milik KL/Satker)</a:t>
            </a:r>
            <a:endParaRPr lang="en-US" altLang="en-US" sz="1600">
              <a:latin typeface="Times New Roman" panose="02020603050405020304" pitchFamily="18" charset="0"/>
            </a:endParaRPr>
          </a:p>
        </p:txBody>
      </p:sp>
      <p:sp>
        <p:nvSpPr>
          <p:cNvPr id="11" name="Curved Down Arrow 10"/>
          <p:cNvSpPr/>
          <p:nvPr/>
        </p:nvSpPr>
        <p:spPr>
          <a:xfrm rot="10800000">
            <a:off x="1650206" y="4026211"/>
            <a:ext cx="5843587" cy="576262"/>
          </a:xfrm>
          <a:prstGeom prst="curvedDownArrow">
            <a:avLst>
              <a:gd name="adj1" fmla="val 274416"/>
              <a:gd name="adj2" fmla="val 274416"/>
              <a:gd name="adj3" fmla="val 25000"/>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a:solidFill>
                <a:schemeClr val="tx1"/>
              </a:solidFill>
            </a:endParaRPr>
          </a:p>
        </p:txBody>
      </p:sp>
      <p:sp>
        <p:nvSpPr>
          <p:cNvPr id="62477" name="TextBox 8"/>
          <p:cNvSpPr txBox="1">
            <a:spLocks noChangeArrowheads="1"/>
          </p:cNvSpPr>
          <p:nvPr/>
        </p:nvSpPr>
        <p:spPr bwMode="auto">
          <a:xfrm>
            <a:off x="3057525" y="3956684"/>
            <a:ext cx="38830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800" b="1">
                <a:latin typeface="Times New Roman" panose="02020603050405020304" pitchFamily="18" charset="0"/>
              </a:rPr>
              <a:t>Persetujuan </a:t>
            </a:r>
            <a:r>
              <a:rPr lang="id-ID" altLang="en-US" sz="1800" b="1">
                <a:latin typeface="Times New Roman" panose="02020603050405020304" pitchFamily="18" charset="0"/>
              </a:rPr>
              <a:t>Pembukaan Rekening</a:t>
            </a:r>
            <a:endParaRPr lang="en-US" altLang="en-US" sz="1800" b="1">
              <a:latin typeface="Times New Roman" panose="02020603050405020304" pitchFamily="18" charset="0"/>
            </a:endParaRPr>
          </a:p>
        </p:txBody>
      </p:sp>
      <p:sp>
        <p:nvSpPr>
          <p:cNvPr id="12" name="Rectangle 2"/>
          <p:cNvSpPr txBox="1">
            <a:spLocks noChangeArrowheads="1"/>
          </p:cNvSpPr>
          <p:nvPr/>
        </p:nvSpPr>
        <p:spPr>
          <a:xfrm>
            <a:off x="685800" y="2286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sv-SE" sz="2400" b="1" dirty="0">
                <a:solidFill>
                  <a:srgbClr val="1E3C61"/>
                </a:solidFill>
                <a:latin typeface="League Spartan" panose="00000800000000000000" pitchFamily="50" charset="0"/>
              </a:rPr>
              <a:t>PERMOHONAN PERSETUJUAN PEMBUKAAN REKENING HIBAH</a:t>
            </a:r>
            <a:r>
              <a:rPr lang="sv-SE" sz="2400" b="1" dirty="0" smtClean="0">
                <a:solidFill>
                  <a:srgbClr val="1E3C61"/>
                </a:solidFill>
                <a:latin typeface="League Spartan" panose="00000800000000000000" pitchFamily="50" charset="0"/>
              </a:rPr>
              <a:t/>
            </a:r>
            <a:br>
              <a:rPr lang="sv-SE" sz="2400" b="1" dirty="0" smtClean="0">
                <a:solidFill>
                  <a:srgbClr val="1E3C61"/>
                </a:solidFill>
                <a:latin typeface="League Spartan" panose="00000800000000000000" pitchFamily="50" charset="0"/>
              </a:rPr>
            </a:br>
            <a:endParaRPr lang="sv-SE" sz="2400" b="1" dirty="0">
              <a:solidFill>
                <a:srgbClr val="1E3C61"/>
              </a:solidFill>
              <a:latin typeface="League Spartan" panose="00000800000000000000" pitchFamily="50" charset="0"/>
            </a:endParaRPr>
          </a:p>
        </p:txBody>
      </p:sp>
      <p:sp>
        <p:nvSpPr>
          <p:cNvPr id="13" name="Rectangle 12"/>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15" name="Picture 14">
            <a:hlinkClick r:id="rId5" action="ppaction://hlinksldjump"/>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524285237"/>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457200" y="1901825"/>
            <a:ext cx="8153400" cy="4983163"/>
          </a:xfrm>
          <a:prstGeom prst="rect">
            <a:avLst/>
          </a:prstGeom>
          <a:noFill/>
          <a:ln w="9525">
            <a:noFill/>
            <a:miter lim="800000"/>
            <a:headEnd/>
            <a:tailEnd/>
          </a:ln>
        </p:spPr>
        <p:txBody>
          <a:bodyPr/>
          <a:lstStyle/>
          <a:p>
            <a:pPr marL="365760" indent="-283464" fontAlgn="auto">
              <a:spcBef>
                <a:spcPts val="0"/>
              </a:spcBef>
              <a:spcAft>
                <a:spcPts val="0"/>
              </a:spcAft>
              <a:buFont typeface="Wingdings 2"/>
              <a:buChar char=""/>
              <a:defRPr/>
            </a:pPr>
            <a:r>
              <a:rPr lang="en-US" sz="1600" dirty="0">
                <a:latin typeface="Arial" panose="020B0604020202020204" pitchFamily="34" charset="0"/>
                <a:cs typeface="Arial" panose="020B0604020202020204" pitchFamily="34" charset="0"/>
              </a:rPr>
              <a:t>Yang </a:t>
            </a:r>
            <a:r>
              <a:rPr lang="en-US" sz="1600" dirty="0" err="1">
                <a:latin typeface="Arial" panose="020B0604020202020204" pitchFamily="34" charset="0"/>
                <a:cs typeface="Arial" panose="020B0604020202020204" pitchFamily="34" charset="0"/>
              </a:rPr>
              <a:t>di</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Revisi</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adalah</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Pagu</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Belanja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di</a:t>
            </a:r>
            <a:r>
              <a:rPr lang="en-US" sz="1600" dirty="0">
                <a:latin typeface="Arial" panose="020B0604020202020204" pitchFamily="34" charset="0"/>
                <a:cs typeface="Arial" panose="020B0604020202020204" pitchFamily="34" charset="0"/>
              </a:rPr>
              <a:t> K/L</a:t>
            </a:r>
          </a:p>
          <a:p>
            <a:pPr marL="365760" indent="-283464" fontAlgn="auto">
              <a:spcBef>
                <a:spcPts val="0"/>
              </a:spcBef>
              <a:spcAft>
                <a:spcPts val="0"/>
              </a:spcAft>
              <a:buFont typeface="Wingdings 2"/>
              <a:buChar char=""/>
              <a:defRPr/>
            </a:pPr>
            <a:r>
              <a:rPr lang="en-US" sz="1600" dirty="0" err="1">
                <a:latin typeface="Arial" panose="020B0604020202020204" pitchFamily="34" charset="0"/>
                <a:cs typeface="Arial" panose="020B0604020202020204" pitchFamily="34" charset="0"/>
              </a:rPr>
              <a:t>Revisi</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tersebut</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bersifat</a:t>
            </a:r>
            <a:r>
              <a:rPr lang="en-US" sz="1600" dirty="0">
                <a:latin typeface="Arial" panose="020B0604020202020204" pitchFamily="34" charset="0"/>
                <a:cs typeface="Arial" panose="020B0604020202020204" pitchFamily="34" charset="0"/>
              </a:rPr>
              <a:t> </a:t>
            </a:r>
            <a:r>
              <a:rPr lang="en-US" sz="1600" i="1" dirty="0">
                <a:solidFill>
                  <a:srgbClr val="FF0000"/>
                </a:solidFill>
                <a:latin typeface="Arial" panose="020B0604020202020204" pitchFamily="34" charset="0"/>
                <a:cs typeface="Arial" panose="020B0604020202020204" pitchFamily="34" charset="0"/>
              </a:rPr>
              <a:t>on-top</a:t>
            </a:r>
            <a:endParaRPr lang="id-ID" sz="1600" i="1" dirty="0">
              <a:solidFill>
                <a:srgbClr val="FF0000"/>
              </a:solidFill>
              <a:latin typeface="Arial" panose="020B0604020202020204" pitchFamily="34" charset="0"/>
              <a:cs typeface="Arial" panose="020B0604020202020204" pitchFamily="34" charset="0"/>
            </a:endParaRPr>
          </a:p>
          <a:p>
            <a:pPr marL="365760" indent="-283464" fontAlgn="auto">
              <a:spcBef>
                <a:spcPts val="0"/>
              </a:spcBef>
              <a:spcAft>
                <a:spcPts val="0"/>
              </a:spcAft>
              <a:buFont typeface="Wingdings 2"/>
              <a:buChar char=""/>
              <a:defRPr/>
            </a:pPr>
            <a:r>
              <a:rPr lang="id-ID" sz="1600" dirty="0">
                <a:latin typeface="Arial" panose="020B0604020202020204" pitchFamily="34" charset="0"/>
                <a:cs typeface="Arial" panose="020B0604020202020204" pitchFamily="34" charset="0"/>
              </a:rPr>
              <a:t>Menggunakan kode Fungsi, Sub Fungsi, Kegiatan &amp; Output yang sesuai</a:t>
            </a:r>
          </a:p>
          <a:p>
            <a:pPr marL="365760" indent="-283464" fontAlgn="auto">
              <a:spcBef>
                <a:spcPts val="0"/>
              </a:spcBef>
              <a:spcAft>
                <a:spcPts val="0"/>
              </a:spcAft>
              <a:buFont typeface="Wingdings 2"/>
              <a:buChar char=""/>
              <a:defRPr/>
            </a:pPr>
            <a:r>
              <a:rPr lang="id-ID" sz="1600" dirty="0">
                <a:latin typeface="Arial" panose="020B0604020202020204" pitchFamily="34" charset="0"/>
                <a:cs typeface="Arial" panose="020B0604020202020204" pitchFamily="34" charset="0"/>
              </a:rPr>
              <a:t>Menggunakan akun belanja dalam 6 digit (52xxxx, 53xxxx &amp; 57xxxx)</a:t>
            </a:r>
            <a:endParaRPr lang="en-US" sz="1600" dirty="0">
              <a:latin typeface="Arial" panose="020B0604020202020204" pitchFamily="34" charset="0"/>
              <a:cs typeface="Arial" panose="020B0604020202020204" pitchFamily="34" charset="0"/>
            </a:endParaRPr>
          </a:p>
          <a:p>
            <a:pPr marL="365760" indent="-283464" fontAlgn="auto">
              <a:spcBef>
                <a:spcPts val="0"/>
              </a:spcBef>
              <a:spcAft>
                <a:spcPts val="0"/>
              </a:spcAft>
              <a:buFont typeface="Wingdings 2"/>
              <a:buChar char=""/>
              <a:defRPr/>
            </a:pPr>
            <a:r>
              <a:rPr lang="en-US" sz="1600" dirty="0" err="1">
                <a:latin typeface="Arial" panose="020B0604020202020204" pitchFamily="34" charset="0"/>
                <a:cs typeface="Arial" panose="020B0604020202020204" pitchFamily="34" charset="0"/>
              </a:rPr>
              <a:t>Berpotensi</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menambah</a:t>
            </a:r>
            <a:r>
              <a:rPr lang="en-US" sz="1600" dirty="0">
                <a:latin typeface="Arial" panose="020B0604020202020204" pitchFamily="34" charset="0"/>
                <a:cs typeface="Arial" panose="020B0604020202020204" pitchFamily="34" charset="0"/>
              </a:rPr>
              <a:t> honorarium </a:t>
            </a:r>
            <a:r>
              <a:rPr lang="en-US" sz="1600" dirty="0" err="1">
                <a:latin typeface="Arial" panose="020B0604020202020204" pitchFamily="34" charset="0"/>
                <a:cs typeface="Arial" panose="020B0604020202020204" pitchFamily="34" charset="0"/>
              </a:rPr>
              <a:t>penanggungjawab</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pengelola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kegiatan</a:t>
            </a:r>
            <a:r>
              <a:rPr lang="en-US" sz="1600" dirty="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Satker</a:t>
            </a:r>
            <a:endParaRPr lang="en-US" sz="1600" dirty="0">
              <a:latin typeface="Arial" panose="020B0604020202020204" pitchFamily="34" charset="0"/>
              <a:cs typeface="Arial" panose="020B0604020202020204" pitchFamily="34" charset="0"/>
            </a:endParaRPr>
          </a:p>
          <a:p>
            <a:pPr marL="365760" indent="-283464" fontAlgn="auto">
              <a:spcBef>
                <a:spcPts val="0"/>
              </a:spcBef>
              <a:spcAft>
                <a:spcPts val="0"/>
              </a:spcAft>
              <a:buFont typeface="Wingdings 2"/>
              <a:buNone/>
              <a:defRPr/>
            </a:pPr>
            <a:r>
              <a:rPr lang="en-US" sz="1600" dirty="0" err="1">
                <a:latin typeface="Arial" panose="020B0604020202020204" pitchFamily="34" charset="0"/>
                <a:cs typeface="Arial" panose="020B0604020202020204" pitchFamily="34" charset="0"/>
              </a:rPr>
              <a:t>Syarat</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Revisi</a:t>
            </a:r>
            <a:r>
              <a:rPr lang="en-US" sz="1600" dirty="0">
                <a:latin typeface="Arial" panose="020B0604020202020204" pitchFamily="34" charset="0"/>
                <a:cs typeface="Arial" panose="020B0604020202020204" pitchFamily="34" charset="0"/>
              </a:rPr>
              <a:t> DIPA:</a:t>
            </a:r>
          </a:p>
          <a:p>
            <a:pPr marL="514350" indent="-419100" fontAlgn="auto">
              <a:spcBef>
                <a:spcPts val="0"/>
              </a:spcBef>
              <a:spcAft>
                <a:spcPts val="0"/>
              </a:spcAft>
              <a:buFont typeface="+mj-lt"/>
              <a:buAutoNum type="arabicPeriod"/>
              <a:defRPr/>
            </a:pPr>
            <a:r>
              <a:rPr lang="id-ID" sz="1600" dirty="0">
                <a:latin typeface="Arial" panose="020B0604020202020204" pitchFamily="34" charset="0"/>
                <a:cs typeface="Arial" panose="020B0604020202020204" pitchFamily="34" charset="0"/>
              </a:rPr>
              <a:t>Ringkasan naskah perjanjian</a:t>
            </a:r>
          </a:p>
          <a:p>
            <a:pPr marL="514350" indent="-419100" fontAlgn="auto">
              <a:spcBef>
                <a:spcPts val="0"/>
              </a:spcBef>
              <a:spcAft>
                <a:spcPts val="0"/>
              </a:spcAft>
              <a:buFont typeface="+mj-lt"/>
              <a:buAutoNum type="arabicPeriod"/>
              <a:defRPr/>
            </a:pPr>
            <a:r>
              <a:rPr lang="en-US" sz="1600" dirty="0" err="1">
                <a:latin typeface="Arial" panose="020B0604020202020204" pitchFamily="34" charset="0"/>
                <a:cs typeface="Arial" panose="020B0604020202020204" pitchFamily="34" charset="0"/>
              </a:rPr>
              <a:t>Nomor</a:t>
            </a:r>
            <a:r>
              <a:rPr lang="en-US" sz="1600" dirty="0">
                <a:latin typeface="Arial" panose="020B0604020202020204" pitchFamily="34" charset="0"/>
                <a:cs typeface="Arial" panose="020B0604020202020204" pitchFamily="34" charset="0"/>
              </a:rPr>
              <a:t> Register </a:t>
            </a:r>
            <a:r>
              <a:rPr lang="en-US" sz="1600" dirty="0" err="1">
                <a:latin typeface="Arial" panose="020B0604020202020204" pitchFamily="34" charset="0"/>
                <a:cs typeface="Arial" panose="020B0604020202020204" pitchFamily="34" charset="0"/>
              </a:rPr>
              <a:t>dari</a:t>
            </a:r>
            <a:r>
              <a:rPr lang="en-US" sz="1600" dirty="0">
                <a:latin typeface="Arial" panose="020B0604020202020204" pitchFamily="34" charset="0"/>
                <a:cs typeface="Arial" panose="020B0604020202020204" pitchFamily="34" charset="0"/>
              </a:rPr>
              <a:t> DJPPR </a:t>
            </a:r>
          </a:p>
          <a:p>
            <a:pPr marL="514350" indent="-419100" fontAlgn="auto">
              <a:spcBef>
                <a:spcPts val="0"/>
              </a:spcBef>
              <a:spcAft>
                <a:spcPts val="0"/>
              </a:spcAft>
              <a:buFont typeface="+mj-lt"/>
              <a:buAutoNum type="arabicPeriod"/>
              <a:defRPr/>
            </a:pPr>
            <a:r>
              <a:rPr lang="en-US" sz="1600" dirty="0" err="1">
                <a:latin typeface="Arial" panose="020B0604020202020204" pitchFamily="34" charset="0"/>
                <a:cs typeface="Arial" panose="020B0604020202020204" pitchFamily="34" charset="0"/>
              </a:rPr>
              <a:t>Persetujuan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pembukaan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rekening</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hibah</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dari</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Dit</a:t>
            </a:r>
            <a:r>
              <a:rPr lang="en-US" sz="1600" dirty="0">
                <a:latin typeface="Arial" panose="020B0604020202020204" pitchFamily="34" charset="0"/>
                <a:cs typeface="Arial" panose="020B0604020202020204" pitchFamily="34" charset="0"/>
              </a:rPr>
              <a:t>. PKN</a:t>
            </a:r>
            <a:r>
              <a:rPr lang="id-ID" sz="1600" dirty="0">
                <a:latin typeface="Arial" panose="020B0604020202020204" pitchFamily="34" charset="0"/>
                <a:cs typeface="Arial" panose="020B0604020202020204" pitchFamily="34" charset="0"/>
              </a:rPr>
              <a:t>/KPPN</a:t>
            </a:r>
          </a:p>
          <a:p>
            <a:pPr marL="514350" indent="-419100" fontAlgn="auto">
              <a:spcBef>
                <a:spcPts val="0"/>
              </a:spcBef>
              <a:spcAft>
                <a:spcPts val="0"/>
              </a:spcAft>
              <a:buFont typeface="+mj-lt"/>
              <a:buAutoNum type="arabicPeriod"/>
              <a:defRPr/>
            </a:pPr>
            <a:r>
              <a:rPr lang="id-ID" sz="1600" dirty="0">
                <a:latin typeface="Arial" panose="020B0604020202020204" pitchFamily="34" charset="0"/>
                <a:cs typeface="Arial" panose="020B0604020202020204" pitchFamily="34" charset="0"/>
              </a:rPr>
              <a:t>Surat pernyataan KPA bahwa perhitungan dan penggunaan dana sesuai standar biaya dan </a:t>
            </a:r>
            <a:r>
              <a:rPr lang="id-ID" sz="1600" dirty="0" smtClean="0">
                <a:latin typeface="Arial" panose="020B0604020202020204" pitchFamily="34" charset="0"/>
                <a:cs typeface="Arial" panose="020B0604020202020204" pitchFamily="34" charset="0"/>
              </a:rPr>
              <a:t>peruntukan</a:t>
            </a:r>
            <a:endParaRPr lang="en-US" sz="1600" dirty="0">
              <a:latin typeface="Arial" panose="020B0604020202020204" pitchFamily="34" charset="0"/>
              <a:cs typeface="Arial" panose="020B0604020202020204" pitchFamily="34" charset="0"/>
            </a:endParaRPr>
          </a:p>
          <a:p>
            <a:pPr marL="514350" indent="-514350" fontAlgn="auto">
              <a:spcBef>
                <a:spcPts val="0"/>
              </a:spcBef>
              <a:spcAft>
                <a:spcPts val="0"/>
              </a:spcAft>
              <a:buFont typeface="Wingdings 2"/>
              <a:buNone/>
              <a:defRPr/>
            </a:pPr>
            <a:r>
              <a:rPr lang="en-US" sz="1600" dirty="0" err="1">
                <a:latin typeface="Arial" panose="020B0604020202020204" pitchFamily="34" charset="0"/>
                <a:cs typeface="Arial" panose="020B0604020202020204" pitchFamily="34" charset="0"/>
              </a:rPr>
              <a:t>Revisi</a:t>
            </a:r>
            <a:r>
              <a:rPr lang="en-US" sz="1600" dirty="0">
                <a:latin typeface="Arial" panose="020B0604020202020204" pitchFamily="34" charset="0"/>
                <a:cs typeface="Arial" panose="020B0604020202020204" pitchFamily="34" charset="0"/>
              </a:rPr>
              <a:t> DIPA:</a:t>
            </a:r>
          </a:p>
          <a:p>
            <a:pPr marL="514350" indent="-419100" fontAlgn="auto">
              <a:spcBef>
                <a:spcPts val="0"/>
              </a:spcBef>
              <a:spcAft>
                <a:spcPts val="0"/>
              </a:spcAft>
              <a:buFont typeface="+mj-lt"/>
              <a:buAutoNum type="arabicPeriod"/>
              <a:defRPr/>
            </a:pPr>
            <a:r>
              <a:rPr lang="id-ID" sz="1600" dirty="0">
                <a:latin typeface="Arial" panose="020B0604020202020204" pitchFamily="34" charset="0"/>
                <a:cs typeface="Arial" panose="020B0604020202020204" pitchFamily="34" charset="0"/>
              </a:rPr>
              <a:t>Diajukan </a:t>
            </a:r>
            <a:r>
              <a:rPr lang="en-US" sz="1600" dirty="0" err="1">
                <a:latin typeface="Arial" panose="020B0604020202020204" pitchFamily="34" charset="0"/>
                <a:cs typeface="Arial" panose="020B0604020202020204" pitchFamily="34" charset="0"/>
              </a:rPr>
              <a:t>ke</a:t>
            </a:r>
            <a:r>
              <a:rPr lang="en-US" sz="1600" dirty="0">
                <a:latin typeface="Arial" panose="020B0604020202020204" pitchFamily="34" charset="0"/>
                <a:cs typeface="Arial" panose="020B0604020202020204" pitchFamily="34" charset="0"/>
              </a:rPr>
              <a:t> DJA/</a:t>
            </a:r>
            <a:r>
              <a:rPr lang="en-US" sz="1600" dirty="0" err="1">
                <a:latin typeface="Arial" panose="020B0604020202020204" pitchFamily="34" charset="0"/>
                <a:cs typeface="Arial" panose="020B0604020202020204" pitchFamily="34" charset="0"/>
              </a:rPr>
              <a:t>Kanwil</a:t>
            </a:r>
            <a:r>
              <a:rPr lang="en-US" sz="1600" dirty="0">
                <a:latin typeface="Arial" panose="020B0604020202020204" pitchFamily="34" charset="0"/>
                <a:cs typeface="Arial" panose="020B0604020202020204" pitchFamily="34" charset="0"/>
              </a:rPr>
              <a:t> DJPBN</a:t>
            </a:r>
          </a:p>
          <a:p>
            <a:pPr marL="514350" indent="-419100" fontAlgn="auto">
              <a:spcBef>
                <a:spcPts val="0"/>
              </a:spcBef>
              <a:spcAft>
                <a:spcPts val="0"/>
              </a:spcAft>
              <a:buFont typeface="+mj-lt"/>
              <a:buAutoNum type="arabicPeriod"/>
              <a:defRPr/>
            </a:pPr>
            <a:r>
              <a:rPr lang="en-US" sz="1600" dirty="0" err="1">
                <a:latin typeface="Arial" panose="020B0604020202020204" pitchFamily="34" charset="0"/>
                <a:cs typeface="Arial" panose="020B0604020202020204" pitchFamily="34" charset="0"/>
              </a:rPr>
              <a:t>Jumlah</a:t>
            </a:r>
            <a:r>
              <a:rPr lang="en-US" sz="1600" dirty="0">
                <a:latin typeface="Arial" panose="020B0604020202020204" pitchFamily="34" charset="0"/>
                <a:cs typeface="Arial" panose="020B0604020202020204" pitchFamily="34" charset="0"/>
              </a:rPr>
              <a:t> yang </a:t>
            </a:r>
            <a:r>
              <a:rPr lang="en-US" sz="1600" dirty="0" err="1">
                <a:latin typeface="Arial" panose="020B0604020202020204" pitchFamily="34" charset="0"/>
                <a:cs typeface="Arial" panose="020B0604020202020204" pitchFamily="34" charset="0"/>
              </a:rPr>
              <a:t>direvisi</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adalah</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Jumlah</a:t>
            </a:r>
            <a:r>
              <a:rPr lang="en-US" sz="1600" dirty="0">
                <a:latin typeface="Arial" panose="020B0604020202020204" pitchFamily="34" charset="0"/>
                <a:cs typeface="Arial" panose="020B0604020202020204" pitchFamily="34" charset="0"/>
              </a:rPr>
              <a:t> yang </a:t>
            </a:r>
            <a:r>
              <a:rPr lang="en-US" sz="1600" dirty="0" err="1">
                <a:latin typeface="Arial" panose="020B0604020202020204" pitchFamily="34" charset="0"/>
                <a:cs typeface="Arial" panose="020B0604020202020204" pitchFamily="34" charset="0"/>
              </a:rPr>
              <a:t>direncanakan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akan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dilaksanakan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dalam</a:t>
            </a:r>
            <a:r>
              <a:rPr lang="en-US" sz="1600" dirty="0">
                <a:latin typeface="Arial" panose="020B0604020202020204" pitchFamily="34" charset="0"/>
                <a:cs typeface="Arial" panose="020B0604020202020204" pitchFamily="34" charset="0"/>
              </a:rPr>
              <a:t> </a:t>
            </a:r>
            <a:r>
              <a:rPr lang="en-US" sz="1600" dirty="0">
                <a:solidFill>
                  <a:srgbClr val="0070C0"/>
                </a:solidFill>
                <a:latin typeface="Arial" panose="020B0604020202020204" pitchFamily="34" charset="0"/>
                <a:cs typeface="Arial" panose="020B0604020202020204" pitchFamily="34" charset="0"/>
              </a:rPr>
              <a:t>1</a:t>
            </a:r>
            <a:r>
              <a:rPr lang="id-ID" sz="1600" dirty="0">
                <a:solidFill>
                  <a:srgbClr val="0070C0"/>
                </a:solidFill>
                <a:latin typeface="Arial" panose="020B0604020202020204" pitchFamily="34" charset="0"/>
                <a:cs typeface="Arial" panose="020B0604020202020204" pitchFamily="34" charset="0"/>
              </a:rPr>
              <a:t> (satu) </a:t>
            </a:r>
            <a:r>
              <a:rPr lang="en-US" sz="1600" dirty="0" err="1">
                <a:solidFill>
                  <a:srgbClr val="0070C0"/>
                </a:solidFill>
                <a:latin typeface="Arial" panose="020B0604020202020204" pitchFamily="34" charset="0"/>
                <a:cs typeface="Arial" panose="020B0604020202020204" pitchFamily="34" charset="0"/>
              </a:rPr>
              <a:t>tahun</a:t>
            </a:r>
            <a:r>
              <a:rPr lang="en-US" sz="1600" dirty="0">
                <a:latin typeface="Arial" panose="020B0604020202020204" pitchFamily="34" charset="0"/>
                <a:cs typeface="Arial" panose="020B0604020202020204" pitchFamily="34" charset="0"/>
              </a:rPr>
              <a:t>, </a:t>
            </a:r>
            <a:r>
              <a:rPr lang="en-US" sz="1600" dirty="0" err="1">
                <a:solidFill>
                  <a:srgbClr val="FF0000"/>
                </a:solidFill>
                <a:latin typeface="Arial" panose="020B0604020202020204" pitchFamily="34" charset="0"/>
                <a:cs typeface="Arial" panose="020B0604020202020204" pitchFamily="34" charset="0"/>
              </a:rPr>
              <a:t>setinggi-tingginya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sebesar</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Perjanjian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Hibah</a:t>
            </a:r>
            <a:endParaRPr lang="id-ID" sz="1600" dirty="0">
              <a:latin typeface="Arial" panose="020B0604020202020204" pitchFamily="34" charset="0"/>
              <a:cs typeface="Arial" panose="020B0604020202020204" pitchFamily="34" charset="0"/>
            </a:endParaRPr>
          </a:p>
          <a:p>
            <a:pPr marL="514350" indent="-419100" fontAlgn="auto">
              <a:spcBef>
                <a:spcPts val="0"/>
              </a:spcBef>
              <a:spcAft>
                <a:spcPts val="0"/>
              </a:spcAft>
              <a:buFont typeface="+mj-lt"/>
              <a:buAutoNum type="arabicPeriod"/>
              <a:defRPr/>
            </a:pPr>
            <a:r>
              <a:rPr lang="id-ID" sz="1600" dirty="0">
                <a:latin typeface="Arial" panose="020B0604020202020204" pitchFamily="34" charset="0"/>
                <a:cs typeface="Arial" panose="020B0604020202020204" pitchFamily="34" charset="0"/>
              </a:rPr>
              <a:t>Dalam hal terdapat </a:t>
            </a:r>
            <a:r>
              <a:rPr lang="id-ID" sz="1600" i="1" dirty="0">
                <a:solidFill>
                  <a:srgbClr val="FF0000"/>
                </a:solidFill>
                <a:latin typeface="Arial" panose="020B0604020202020204" pitchFamily="34" charset="0"/>
                <a:cs typeface="Arial" panose="020B0604020202020204" pitchFamily="34" charset="0"/>
              </a:rPr>
              <a:t>sisa pagu TA berjalan yang akan digunakan pada TA berikutnya</a:t>
            </a:r>
            <a:r>
              <a:rPr lang="id-ID" sz="1600" dirty="0">
                <a:latin typeface="Arial" panose="020B0604020202020204" pitchFamily="34" charset="0"/>
                <a:cs typeface="Arial" panose="020B0604020202020204" pitchFamily="34" charset="0"/>
              </a:rPr>
              <a:t>, dapat menambah pagu belanja DIPA tahun anggaran berikutnya (setinggi-tingginya sebesar sisa uang yang bersumber dari hibah pada akhir tahun berjalan)</a:t>
            </a:r>
          </a:p>
        </p:txBody>
      </p:sp>
      <p:sp>
        <p:nvSpPr>
          <p:cNvPr id="66564" name="TextBox 6"/>
          <p:cNvSpPr txBox="1">
            <a:spLocks noChangeArrowheads="1"/>
          </p:cNvSpPr>
          <p:nvPr/>
        </p:nvSpPr>
        <p:spPr bwMode="auto">
          <a:xfrm>
            <a:off x="457200" y="1143000"/>
            <a:ext cx="81534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id-ID" altLang="en-US" sz="1600" dirty="0">
                <a:solidFill>
                  <a:srgbClr val="7030A0"/>
                </a:solidFill>
                <a:latin typeface="Arial" panose="020B0604020202020204" pitchFamily="34" charset="0"/>
                <a:cs typeface="Arial" panose="020B0604020202020204" pitchFamily="34" charset="0"/>
              </a:rPr>
              <a:t>PMK </a:t>
            </a:r>
            <a:r>
              <a:rPr lang="en-US" altLang="en-US" sz="1600" dirty="0">
                <a:solidFill>
                  <a:srgbClr val="7030A0"/>
                </a:solidFill>
                <a:latin typeface="Arial" panose="020B0604020202020204" pitchFamily="34" charset="0"/>
                <a:cs typeface="Arial" panose="020B0604020202020204" pitchFamily="34" charset="0"/>
              </a:rPr>
              <a:t>15</a:t>
            </a:r>
            <a:r>
              <a:rPr lang="id-ID" altLang="en-US" sz="1600" dirty="0">
                <a:solidFill>
                  <a:srgbClr val="7030A0"/>
                </a:solidFill>
                <a:latin typeface="Arial" panose="020B0604020202020204" pitchFamily="34" charset="0"/>
                <a:cs typeface="Arial" panose="020B0604020202020204" pitchFamily="34" charset="0"/>
              </a:rPr>
              <a:t>/PMK.02/201</a:t>
            </a:r>
            <a:r>
              <a:rPr lang="en-US" altLang="en-US" sz="1600" dirty="0">
                <a:solidFill>
                  <a:srgbClr val="7030A0"/>
                </a:solidFill>
                <a:latin typeface="Arial" panose="020B0604020202020204" pitchFamily="34" charset="0"/>
                <a:cs typeface="Arial" panose="020B0604020202020204" pitchFamily="34" charset="0"/>
              </a:rPr>
              <a:t>6</a:t>
            </a:r>
            <a:r>
              <a:rPr lang="id-ID" altLang="en-US" sz="1600" dirty="0">
                <a:solidFill>
                  <a:srgbClr val="7030A0"/>
                </a:solidFill>
                <a:latin typeface="Arial" panose="020B0604020202020204" pitchFamily="34" charset="0"/>
                <a:cs typeface="Arial" panose="020B0604020202020204" pitchFamily="34" charset="0"/>
              </a:rPr>
              <a:t> </a:t>
            </a:r>
            <a:r>
              <a:rPr lang="id-ID" altLang="en-US" sz="1600" dirty="0">
                <a:latin typeface="Arial" panose="020B0604020202020204" pitchFamily="34" charset="0"/>
                <a:cs typeface="Arial" panose="020B0604020202020204" pitchFamily="34" charset="0"/>
              </a:rPr>
              <a:t>tentang Tata cara revisi anggaran TA </a:t>
            </a:r>
            <a:r>
              <a:rPr lang="id-ID" altLang="en-US" sz="1600" dirty="0" smtClean="0">
                <a:latin typeface="Arial" panose="020B0604020202020204" pitchFamily="34" charset="0"/>
                <a:cs typeface="Arial" panose="020B0604020202020204" pitchFamily="34" charset="0"/>
              </a:rPr>
              <a:t>201</a:t>
            </a:r>
            <a:r>
              <a:rPr lang="en-US" altLang="en-US" sz="1600" dirty="0" smtClean="0">
                <a:latin typeface="Arial" panose="020B0604020202020204" pitchFamily="34" charset="0"/>
                <a:cs typeface="Arial" panose="020B0604020202020204" pitchFamily="34" charset="0"/>
              </a:rPr>
              <a:t>6 </a:t>
            </a:r>
            <a:r>
              <a:rPr lang="en-US" altLang="en-US" sz="1600" dirty="0">
                <a:latin typeface="Arial" panose="020B0604020202020204" pitchFamily="34" charset="0"/>
                <a:cs typeface="Arial" panose="020B0604020202020204" pitchFamily="34" charset="0"/>
              </a:rPr>
              <a:t>&amp; </a:t>
            </a:r>
            <a:r>
              <a:rPr lang="en-US" altLang="en-US" sz="1600" dirty="0">
                <a:solidFill>
                  <a:srgbClr val="7030A0"/>
                </a:solidFill>
                <a:latin typeface="Arial" panose="020B0604020202020204" pitchFamily="34" charset="0"/>
                <a:cs typeface="Arial" panose="020B0604020202020204" pitchFamily="34" charset="0"/>
              </a:rPr>
              <a:t>PMK 65/PMK.02/2015 </a:t>
            </a:r>
            <a:r>
              <a:rPr lang="en-US" altLang="en-US" sz="1600" dirty="0" err="1">
                <a:latin typeface="Arial" panose="020B0604020202020204" pitchFamily="34" charset="0"/>
                <a:cs typeface="Arial" panose="020B0604020202020204" pitchFamily="34" charset="0"/>
              </a:rPr>
              <a:t>tentang</a:t>
            </a:r>
            <a:r>
              <a:rPr lang="en-US" altLang="en-US" sz="1600" dirty="0">
                <a:latin typeface="Arial" panose="020B0604020202020204" pitchFamily="34" charset="0"/>
                <a:cs typeface="Arial" panose="020B0604020202020204" pitchFamily="34" charset="0"/>
              </a:rPr>
              <a:t> </a:t>
            </a:r>
            <a:r>
              <a:rPr lang="en-US" altLang="en-US" sz="1600" dirty="0" err="1">
                <a:latin typeface="Arial" panose="020B0604020202020204" pitchFamily="34" charset="0"/>
                <a:cs typeface="Arial" panose="020B0604020202020204" pitchFamily="34" charset="0"/>
              </a:rPr>
              <a:t>Standar</a:t>
            </a:r>
            <a:r>
              <a:rPr lang="en-US" altLang="en-US" sz="1600" dirty="0">
                <a:latin typeface="Arial" panose="020B0604020202020204" pitchFamily="34" charset="0"/>
                <a:cs typeface="Arial" panose="020B0604020202020204" pitchFamily="34" charset="0"/>
              </a:rPr>
              <a:t> </a:t>
            </a:r>
            <a:r>
              <a:rPr lang="en-US" altLang="en-US" sz="1600" dirty="0" err="1">
                <a:latin typeface="Arial" panose="020B0604020202020204" pitchFamily="34" charset="0"/>
                <a:cs typeface="Arial" panose="020B0604020202020204" pitchFamily="34" charset="0"/>
              </a:rPr>
              <a:t>Biaya</a:t>
            </a:r>
            <a:r>
              <a:rPr lang="en-US" altLang="en-US" sz="1600" dirty="0">
                <a:latin typeface="Arial" panose="020B0604020202020204" pitchFamily="34" charset="0"/>
                <a:cs typeface="Arial" panose="020B0604020202020204" pitchFamily="34" charset="0"/>
              </a:rPr>
              <a:t> </a:t>
            </a:r>
            <a:r>
              <a:rPr lang="en-US" altLang="en-US" sz="1600" dirty="0" err="1">
                <a:latin typeface="Arial" panose="020B0604020202020204" pitchFamily="34" charset="0"/>
                <a:cs typeface="Arial" panose="020B0604020202020204" pitchFamily="34" charset="0"/>
              </a:rPr>
              <a:t>Masukan</a:t>
            </a:r>
            <a:r>
              <a:rPr lang="en-US" altLang="en-US" sz="1600" dirty="0">
                <a:latin typeface="Arial" panose="020B0604020202020204" pitchFamily="34" charset="0"/>
                <a:cs typeface="Arial" panose="020B0604020202020204" pitchFamily="34" charset="0"/>
              </a:rPr>
              <a:t> TA 2016</a:t>
            </a:r>
          </a:p>
        </p:txBody>
      </p:sp>
      <p:sp>
        <p:nvSpPr>
          <p:cNvPr id="6" name="Rectangle 2"/>
          <p:cNvSpPr txBox="1">
            <a:spLocks noChangeArrowheads="1"/>
          </p:cNvSpPr>
          <p:nvPr/>
        </p:nvSpPr>
        <p:spPr>
          <a:xfrm>
            <a:off x="685800" y="2286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400" b="1" dirty="0">
                <a:solidFill>
                  <a:srgbClr val="1E3C61"/>
                </a:solidFill>
                <a:latin typeface="League Spartan" panose="00000800000000000000" pitchFamily="50" charset="0"/>
              </a:rPr>
              <a:t>PENGAJUAN PERMOHONAN REVISI DIPA BELANJA</a:t>
            </a:r>
            <a:endParaRPr lang="sv-SE" sz="2400" b="1" dirty="0">
              <a:solidFill>
                <a:srgbClr val="1E3C61"/>
              </a:solidFill>
              <a:latin typeface="League Spartan" panose="00000800000000000000" pitchFamily="50" charset="0"/>
            </a:endParaRPr>
          </a:p>
        </p:txBody>
      </p:sp>
      <p:sp>
        <p:nvSpPr>
          <p:cNvPr id="8" name="Rectangle 7"/>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10" name="Picture 9">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4248209814"/>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TextBox 10"/>
          <p:cNvSpPr txBox="1">
            <a:spLocks noChangeArrowheads="1"/>
          </p:cNvSpPr>
          <p:nvPr/>
        </p:nvSpPr>
        <p:spPr bwMode="auto">
          <a:xfrm>
            <a:off x="468313" y="4014787"/>
            <a:ext cx="8280400" cy="2462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Wingdings" panose="05000000000000000000" pitchFamily="2" charset="2"/>
              <a:buChar char="q"/>
            </a:pPr>
            <a:r>
              <a:rPr lang="en-US" altLang="en-US" sz="1400" dirty="0" err="1">
                <a:latin typeface="Arial" panose="020B0604020202020204" pitchFamily="34" charset="0"/>
                <a:cs typeface="Arial" panose="020B0604020202020204" pitchFamily="34" charset="0"/>
              </a:rPr>
              <a:t>Lingkup</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pengesahan</a:t>
            </a:r>
            <a:r>
              <a:rPr lang="id-ID" altLang="en-US" sz="1400" dirty="0">
                <a:latin typeface="Arial" panose="020B0604020202020204" pitchFamily="34" charset="0"/>
                <a:cs typeface="Arial" panose="020B0604020202020204" pitchFamily="34" charset="0"/>
              </a:rPr>
              <a:t> </a:t>
            </a:r>
            <a:r>
              <a:rPr lang="en-US" altLang="en-US" sz="1400" dirty="0">
                <a:latin typeface="Arial" panose="020B0604020202020204" pitchFamily="34" charset="0"/>
                <a:cs typeface="Arial" panose="020B0604020202020204" pitchFamily="34" charset="0"/>
              </a:rPr>
              <a:t>:</a:t>
            </a:r>
          </a:p>
          <a:p>
            <a:pPr lvl="1">
              <a:spcBef>
                <a:spcPct val="0"/>
              </a:spcBef>
              <a:buFont typeface="Wingdings" panose="05000000000000000000" pitchFamily="2" charset="2"/>
              <a:buChar char="Ø"/>
            </a:pPr>
            <a:r>
              <a:rPr lang="en-US" altLang="en-US" sz="1400" dirty="0" err="1">
                <a:latin typeface="Arial" panose="020B0604020202020204" pitchFamily="34" charset="0"/>
                <a:cs typeface="Arial" panose="020B0604020202020204" pitchFamily="34" charset="0"/>
              </a:rPr>
              <a:t>Pendapatan</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hibah</a:t>
            </a:r>
            <a:r>
              <a:rPr lang="en-US" altLang="en-US" sz="1400" dirty="0">
                <a:latin typeface="Arial" panose="020B0604020202020204" pitchFamily="34" charset="0"/>
                <a:cs typeface="Arial" panose="020B0604020202020204" pitchFamily="34" charset="0"/>
              </a:rPr>
              <a:t> &amp; </a:t>
            </a:r>
            <a:r>
              <a:rPr lang="en-US" altLang="en-US" sz="1400" dirty="0" err="1">
                <a:latin typeface="Arial" panose="020B0604020202020204" pitchFamily="34" charset="0"/>
                <a:cs typeface="Arial" panose="020B0604020202020204" pitchFamily="34" charset="0"/>
              </a:rPr>
              <a:t>Belanja</a:t>
            </a:r>
            <a:r>
              <a:rPr lang="en-US" altLang="en-US" sz="1400" dirty="0">
                <a:latin typeface="Arial" panose="020B0604020202020204" pitchFamily="34" charset="0"/>
                <a:cs typeface="Arial" panose="020B0604020202020204" pitchFamily="34" charset="0"/>
              </a:rPr>
              <a:t> yang </a:t>
            </a:r>
            <a:r>
              <a:rPr lang="en-US" altLang="en-US" sz="1400" dirty="0" err="1">
                <a:latin typeface="Arial" panose="020B0604020202020204" pitchFamily="34" charset="0"/>
                <a:cs typeface="Arial" panose="020B0604020202020204" pitchFamily="34" charset="0"/>
              </a:rPr>
              <a:t>bersumber</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dari</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hibah</a:t>
            </a:r>
            <a:endParaRPr lang="id-ID" altLang="en-US" sz="1400" dirty="0">
              <a:latin typeface="Arial" panose="020B0604020202020204" pitchFamily="34" charset="0"/>
              <a:cs typeface="Arial" panose="020B0604020202020204" pitchFamily="34" charset="0"/>
            </a:endParaRPr>
          </a:p>
          <a:p>
            <a:pPr>
              <a:spcBef>
                <a:spcPct val="0"/>
              </a:spcBef>
              <a:buFont typeface="Wingdings" panose="05000000000000000000" pitchFamily="2" charset="2"/>
              <a:buChar char="q"/>
            </a:pPr>
            <a:r>
              <a:rPr lang="en-US" altLang="en-US" sz="1400" dirty="0" err="1">
                <a:latin typeface="Arial" panose="020B0604020202020204" pitchFamily="34" charset="0"/>
                <a:cs typeface="Arial" panose="020B0604020202020204" pitchFamily="34" charset="0"/>
              </a:rPr>
              <a:t>Dokumen</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Pengesahan</a:t>
            </a:r>
            <a:endParaRPr lang="en-US" altLang="en-US" sz="1400" dirty="0">
              <a:latin typeface="Arial" panose="020B0604020202020204" pitchFamily="34" charset="0"/>
              <a:cs typeface="Arial" panose="020B0604020202020204" pitchFamily="34" charset="0"/>
            </a:endParaRPr>
          </a:p>
          <a:p>
            <a:pPr lvl="1">
              <a:spcBef>
                <a:spcPct val="0"/>
              </a:spcBef>
              <a:buFont typeface="Wingdings" panose="05000000000000000000" pitchFamily="2" charset="2"/>
              <a:buChar char="Ø"/>
            </a:pPr>
            <a:r>
              <a:rPr lang="en-US" altLang="en-US" sz="1400" dirty="0">
                <a:solidFill>
                  <a:srgbClr val="7030A0"/>
                </a:solidFill>
                <a:latin typeface="Arial" panose="020B0604020202020204" pitchFamily="34" charset="0"/>
                <a:cs typeface="Arial" panose="020B0604020202020204" pitchFamily="34" charset="0"/>
              </a:rPr>
              <a:t>SP2HL</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Surat</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Perintah</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Pengesahan</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Hibah</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Langsung</a:t>
            </a:r>
            <a:r>
              <a:rPr lang="en-US" altLang="en-US" sz="1400" dirty="0">
                <a:latin typeface="Arial" panose="020B0604020202020204" pitchFamily="34" charset="0"/>
                <a:cs typeface="Arial" panose="020B0604020202020204" pitchFamily="34" charset="0"/>
              </a:rPr>
              <a:t>) </a:t>
            </a:r>
            <a:r>
              <a:rPr lang="en-US" altLang="en-US" sz="1400" dirty="0">
                <a:latin typeface="Arial" panose="020B0604020202020204" pitchFamily="34" charset="0"/>
                <a:cs typeface="Arial" panose="020B0604020202020204" pitchFamily="34" charset="0"/>
                <a:sym typeface="Wingdings" panose="05000000000000000000" pitchFamily="2" charset="2"/>
              </a:rPr>
              <a:t> K/L</a:t>
            </a:r>
          </a:p>
          <a:p>
            <a:pPr lvl="1">
              <a:spcBef>
                <a:spcPct val="0"/>
              </a:spcBef>
              <a:buFont typeface="Wingdings" panose="05000000000000000000" pitchFamily="2" charset="2"/>
              <a:buChar char="Ø"/>
            </a:pPr>
            <a:r>
              <a:rPr lang="en-US" altLang="en-US" sz="1400" dirty="0">
                <a:solidFill>
                  <a:srgbClr val="7030A0"/>
                </a:solidFill>
                <a:latin typeface="Arial" panose="020B0604020202020204" pitchFamily="34" charset="0"/>
                <a:cs typeface="Arial" panose="020B0604020202020204" pitchFamily="34" charset="0"/>
                <a:sym typeface="Wingdings" panose="05000000000000000000" pitchFamily="2" charset="2"/>
              </a:rPr>
              <a:t>SPHL</a:t>
            </a:r>
            <a:r>
              <a:rPr lang="en-US" altLang="en-US" sz="1400" dirty="0">
                <a:latin typeface="Arial" panose="020B0604020202020204" pitchFamily="34" charset="0"/>
                <a:cs typeface="Arial" panose="020B0604020202020204" pitchFamily="34" charset="0"/>
                <a:sym typeface="Wingdings" panose="05000000000000000000" pitchFamily="2" charset="2"/>
              </a:rPr>
              <a:t> (</a:t>
            </a:r>
            <a:r>
              <a:rPr lang="en-US" altLang="en-US" sz="1400" dirty="0" err="1">
                <a:latin typeface="Arial" panose="020B0604020202020204" pitchFamily="34" charset="0"/>
                <a:cs typeface="Arial" panose="020B0604020202020204" pitchFamily="34" charset="0"/>
                <a:sym typeface="Wingdings" panose="05000000000000000000" pitchFamily="2" charset="2"/>
              </a:rPr>
              <a:t>Surat</a:t>
            </a:r>
            <a:r>
              <a:rPr lang="en-US" altLang="en-US" sz="1400" dirty="0">
                <a:latin typeface="Arial" panose="020B0604020202020204" pitchFamily="34" charset="0"/>
                <a:cs typeface="Arial" panose="020B0604020202020204" pitchFamily="34" charset="0"/>
                <a:sym typeface="Wingdings" panose="05000000000000000000" pitchFamily="2" charset="2"/>
              </a:rPr>
              <a:t> </a:t>
            </a:r>
            <a:r>
              <a:rPr lang="en-US" altLang="en-US" sz="1400" dirty="0" err="1">
                <a:latin typeface="Arial" panose="020B0604020202020204" pitchFamily="34" charset="0"/>
                <a:cs typeface="Arial" panose="020B0604020202020204" pitchFamily="34" charset="0"/>
                <a:sym typeface="Wingdings" panose="05000000000000000000" pitchFamily="2" charset="2"/>
              </a:rPr>
              <a:t>Pengesahan</a:t>
            </a:r>
            <a:r>
              <a:rPr lang="en-US" altLang="en-US" sz="1400" dirty="0">
                <a:latin typeface="Arial" panose="020B0604020202020204" pitchFamily="34" charset="0"/>
                <a:cs typeface="Arial" panose="020B0604020202020204" pitchFamily="34" charset="0"/>
                <a:sym typeface="Wingdings" panose="05000000000000000000" pitchFamily="2" charset="2"/>
              </a:rPr>
              <a:t> </a:t>
            </a:r>
            <a:r>
              <a:rPr lang="en-US" altLang="en-US" sz="1400" dirty="0" err="1">
                <a:latin typeface="Arial" panose="020B0604020202020204" pitchFamily="34" charset="0"/>
                <a:cs typeface="Arial" panose="020B0604020202020204" pitchFamily="34" charset="0"/>
                <a:sym typeface="Wingdings" panose="05000000000000000000" pitchFamily="2" charset="2"/>
              </a:rPr>
              <a:t>Hibah</a:t>
            </a:r>
            <a:r>
              <a:rPr lang="en-US" altLang="en-US" sz="1400" dirty="0">
                <a:latin typeface="Arial" panose="020B0604020202020204" pitchFamily="34" charset="0"/>
                <a:cs typeface="Arial" panose="020B0604020202020204" pitchFamily="34" charset="0"/>
                <a:sym typeface="Wingdings" panose="05000000000000000000" pitchFamily="2" charset="2"/>
              </a:rPr>
              <a:t> </a:t>
            </a:r>
            <a:r>
              <a:rPr lang="en-US" altLang="en-US" sz="1400" dirty="0" err="1">
                <a:latin typeface="Arial" panose="020B0604020202020204" pitchFamily="34" charset="0"/>
                <a:cs typeface="Arial" panose="020B0604020202020204" pitchFamily="34" charset="0"/>
                <a:sym typeface="Wingdings" panose="05000000000000000000" pitchFamily="2" charset="2"/>
              </a:rPr>
              <a:t>Langsung</a:t>
            </a:r>
            <a:r>
              <a:rPr lang="en-US" altLang="en-US" sz="1400" dirty="0">
                <a:latin typeface="Arial" panose="020B0604020202020204" pitchFamily="34" charset="0"/>
                <a:cs typeface="Arial" panose="020B0604020202020204" pitchFamily="34" charset="0"/>
                <a:sym typeface="Wingdings" panose="05000000000000000000" pitchFamily="2" charset="2"/>
              </a:rPr>
              <a:t>)  KPPN</a:t>
            </a:r>
            <a:endParaRPr lang="id-ID" altLang="en-US" sz="1400" dirty="0">
              <a:latin typeface="Arial" panose="020B0604020202020204" pitchFamily="34" charset="0"/>
              <a:cs typeface="Arial" panose="020B0604020202020204" pitchFamily="34" charset="0"/>
            </a:endParaRPr>
          </a:p>
          <a:p>
            <a:pPr>
              <a:spcBef>
                <a:spcPct val="0"/>
              </a:spcBef>
              <a:buFont typeface="Wingdings" panose="05000000000000000000" pitchFamily="2" charset="2"/>
              <a:buChar char="q"/>
            </a:pPr>
            <a:r>
              <a:rPr lang="id-ID" altLang="en-US" sz="1400" dirty="0">
                <a:latin typeface="Arial" panose="020B0604020202020204" pitchFamily="34" charset="0"/>
                <a:cs typeface="Arial" panose="020B0604020202020204" pitchFamily="34" charset="0"/>
              </a:rPr>
              <a:t>Rekening hibah yang sudah tidak digunakan harus ditutup dan saldonya disetor ke rekening KU</a:t>
            </a:r>
            <a:r>
              <a:rPr lang="en-US" altLang="en-US" sz="1400" dirty="0">
                <a:latin typeface="Arial" panose="020B0604020202020204" pitchFamily="34" charset="0"/>
                <a:cs typeface="Arial" panose="020B0604020202020204" pitchFamily="34" charset="0"/>
              </a:rPr>
              <a:t>N (SSBP) </a:t>
            </a:r>
            <a:r>
              <a:rPr lang="id-ID" altLang="en-US" sz="1400" dirty="0">
                <a:latin typeface="Arial" panose="020B0604020202020204" pitchFamily="34" charset="0"/>
                <a:cs typeface="Arial" panose="020B0604020202020204" pitchFamily="34" charset="0"/>
              </a:rPr>
              <a:t>/</a:t>
            </a:r>
            <a:r>
              <a:rPr lang="en-US" altLang="en-US" sz="1400" dirty="0">
                <a:latin typeface="Arial" panose="020B0604020202020204" pitchFamily="34" charset="0"/>
                <a:cs typeface="Arial" panose="020B0604020202020204" pitchFamily="34" charset="0"/>
              </a:rPr>
              <a:t> </a:t>
            </a:r>
            <a:r>
              <a:rPr lang="id-ID" altLang="en-US" sz="1400" dirty="0">
                <a:latin typeface="Arial" panose="020B0604020202020204" pitchFamily="34" charset="0"/>
                <a:cs typeface="Arial" panose="020B0604020202020204" pitchFamily="34" charset="0"/>
              </a:rPr>
              <a:t>kecuali ditentukan lain dalam perjanjian hibah</a:t>
            </a:r>
            <a:r>
              <a:rPr lang="en-US" altLang="en-US" sz="1400" dirty="0">
                <a:latin typeface="Arial" panose="020B0604020202020204" pitchFamily="34" charset="0"/>
                <a:cs typeface="Arial" panose="020B0604020202020204" pitchFamily="34" charset="0"/>
              </a:rPr>
              <a:t> (</a:t>
            </a:r>
            <a:r>
              <a:rPr lang="id-ID" altLang="en-US" sz="1400" dirty="0">
                <a:latin typeface="Arial" panose="020B0604020202020204" pitchFamily="34" charset="0"/>
                <a:cs typeface="Arial" panose="020B0604020202020204" pitchFamily="34" charset="0"/>
              </a:rPr>
              <a:t>disetor </a:t>
            </a:r>
            <a:r>
              <a:rPr lang="en-US" altLang="en-US" sz="1400" dirty="0" err="1">
                <a:latin typeface="Arial" panose="020B0604020202020204" pitchFamily="34" charset="0"/>
                <a:cs typeface="Arial" panose="020B0604020202020204" pitchFamily="34" charset="0"/>
              </a:rPr>
              <a:t>kembali</a:t>
            </a:r>
            <a:r>
              <a:rPr lang="en-US" altLang="en-US" sz="1400" dirty="0">
                <a:latin typeface="Arial" panose="020B0604020202020204" pitchFamily="34" charset="0"/>
                <a:cs typeface="Arial" panose="020B0604020202020204" pitchFamily="34" charset="0"/>
              </a:rPr>
              <a:t> </a:t>
            </a:r>
            <a:r>
              <a:rPr lang="id-ID" altLang="en-US" sz="1400" dirty="0">
                <a:latin typeface="Arial" panose="020B0604020202020204" pitchFamily="34" charset="0"/>
                <a:cs typeface="Arial" panose="020B0604020202020204" pitchFamily="34" charset="0"/>
              </a:rPr>
              <a:t>ke donor</a:t>
            </a:r>
            <a:r>
              <a:rPr lang="en-US" altLang="en-US" sz="1400" dirty="0">
                <a:latin typeface="Arial" panose="020B0604020202020204" pitchFamily="34" charset="0"/>
                <a:cs typeface="Arial" panose="020B0604020202020204" pitchFamily="34" charset="0"/>
              </a:rPr>
              <a:t>)</a:t>
            </a:r>
            <a:endParaRPr lang="id-ID" altLang="en-US" sz="1400" dirty="0">
              <a:latin typeface="Arial" panose="020B0604020202020204" pitchFamily="34" charset="0"/>
              <a:cs typeface="Arial" panose="020B0604020202020204" pitchFamily="34" charset="0"/>
            </a:endParaRPr>
          </a:p>
          <a:p>
            <a:pPr lvl="1">
              <a:spcBef>
                <a:spcPct val="0"/>
              </a:spcBef>
              <a:buFont typeface="Wingdings" panose="05000000000000000000" pitchFamily="2" charset="2"/>
              <a:buChar char="Ø"/>
            </a:pPr>
            <a:r>
              <a:rPr lang="en-US" altLang="en-US" sz="1400" dirty="0">
                <a:solidFill>
                  <a:schemeClr val="accent1"/>
                </a:solidFill>
                <a:latin typeface="Arial" panose="020B0604020202020204" pitchFamily="34" charset="0"/>
                <a:cs typeface="Arial" panose="020B0604020202020204" pitchFamily="34" charset="0"/>
              </a:rPr>
              <a:t>K/L : </a:t>
            </a:r>
            <a:r>
              <a:rPr lang="en-US" altLang="en-US" sz="1400" dirty="0">
                <a:solidFill>
                  <a:srgbClr val="FF0000"/>
                </a:solidFill>
                <a:latin typeface="Arial" panose="020B0604020202020204" pitchFamily="34" charset="0"/>
                <a:cs typeface="Arial" panose="020B0604020202020204" pitchFamily="34" charset="0"/>
              </a:rPr>
              <a:t>SP</a:t>
            </a:r>
            <a:r>
              <a:rPr lang="id-ID" altLang="en-US" sz="1400" dirty="0">
                <a:solidFill>
                  <a:srgbClr val="FF0000"/>
                </a:solidFill>
                <a:latin typeface="Arial" panose="020B0604020202020204" pitchFamily="34" charset="0"/>
                <a:cs typeface="Arial" panose="020B0604020202020204" pitchFamily="34" charset="0"/>
              </a:rPr>
              <a:t>4</a:t>
            </a:r>
            <a:r>
              <a:rPr lang="en-US" altLang="en-US" sz="1400" dirty="0">
                <a:solidFill>
                  <a:srgbClr val="FF0000"/>
                </a:solidFill>
                <a:latin typeface="Arial" panose="020B0604020202020204" pitchFamily="34" charset="0"/>
                <a:cs typeface="Arial" panose="020B0604020202020204" pitchFamily="34" charset="0"/>
              </a:rPr>
              <a:t>HL </a:t>
            </a:r>
            <a:r>
              <a:rPr lang="en-US" altLang="en-US" sz="1400" dirty="0">
                <a:latin typeface="Arial" panose="020B0604020202020204" pitchFamily="34" charset="0"/>
                <a:cs typeface="Arial" panose="020B0604020202020204" pitchFamily="34" charset="0"/>
              </a:rPr>
              <a:t>(</a:t>
            </a:r>
            <a:r>
              <a:rPr lang="en-US" altLang="en-US" sz="1400" dirty="0" err="1">
                <a:latin typeface="Arial" panose="020B0604020202020204" pitchFamily="34" charset="0"/>
                <a:cs typeface="Arial" panose="020B0604020202020204" pitchFamily="34" charset="0"/>
              </a:rPr>
              <a:t>Surat</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Perintah</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Pengesahan</a:t>
            </a:r>
            <a:r>
              <a:rPr lang="en-US" altLang="en-US" sz="1400" dirty="0">
                <a:latin typeface="Arial" panose="020B0604020202020204" pitchFamily="34" charset="0"/>
                <a:cs typeface="Arial" panose="020B0604020202020204" pitchFamily="34" charset="0"/>
              </a:rPr>
              <a:t> </a:t>
            </a:r>
            <a:r>
              <a:rPr lang="id-ID" altLang="en-US" sz="1400" dirty="0">
                <a:latin typeface="Arial" panose="020B0604020202020204" pitchFamily="34" charset="0"/>
                <a:cs typeface="Arial" panose="020B0604020202020204" pitchFamily="34" charset="0"/>
              </a:rPr>
              <a:t>Pengembalian Pendapatan </a:t>
            </a:r>
            <a:r>
              <a:rPr lang="en-US" altLang="en-US" sz="1400" dirty="0" err="1">
                <a:latin typeface="Arial" panose="020B0604020202020204" pitchFamily="34" charset="0"/>
                <a:cs typeface="Arial" panose="020B0604020202020204" pitchFamily="34" charset="0"/>
              </a:rPr>
              <a:t>Hibah</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Langsung</a:t>
            </a:r>
            <a:r>
              <a:rPr lang="en-US" altLang="en-US" sz="1400" dirty="0">
                <a:latin typeface="Arial" panose="020B0604020202020204" pitchFamily="34" charset="0"/>
                <a:cs typeface="Arial" panose="020B0604020202020204" pitchFamily="34" charset="0"/>
              </a:rPr>
              <a:t>)</a:t>
            </a:r>
            <a:endParaRPr lang="en-US" altLang="en-US" sz="1400" dirty="0">
              <a:latin typeface="Arial" panose="020B0604020202020204" pitchFamily="34" charset="0"/>
              <a:cs typeface="Arial" panose="020B0604020202020204" pitchFamily="34" charset="0"/>
              <a:sym typeface="Wingdings" panose="05000000000000000000" pitchFamily="2" charset="2"/>
            </a:endParaRPr>
          </a:p>
          <a:p>
            <a:pPr lvl="1">
              <a:spcBef>
                <a:spcPct val="0"/>
              </a:spcBef>
              <a:buFont typeface="Wingdings" panose="05000000000000000000" pitchFamily="2" charset="2"/>
              <a:buChar char="Ø"/>
            </a:pPr>
            <a:r>
              <a:rPr lang="en-US" altLang="en-US" sz="1400" dirty="0">
                <a:solidFill>
                  <a:schemeClr val="accent1"/>
                </a:solidFill>
                <a:latin typeface="Arial" panose="020B0604020202020204" pitchFamily="34" charset="0"/>
                <a:cs typeface="Arial" panose="020B0604020202020204" pitchFamily="34" charset="0"/>
                <a:sym typeface="Wingdings" panose="05000000000000000000" pitchFamily="2" charset="2"/>
              </a:rPr>
              <a:t>KPPN : </a:t>
            </a:r>
            <a:r>
              <a:rPr lang="en-US" altLang="en-US" sz="1400" dirty="0">
                <a:solidFill>
                  <a:srgbClr val="FF0000"/>
                </a:solidFill>
                <a:latin typeface="Arial" panose="020B0604020202020204" pitchFamily="34" charset="0"/>
                <a:cs typeface="Arial" panose="020B0604020202020204" pitchFamily="34" charset="0"/>
                <a:sym typeface="Wingdings" panose="05000000000000000000" pitchFamily="2" charset="2"/>
              </a:rPr>
              <a:t>SP</a:t>
            </a:r>
            <a:r>
              <a:rPr lang="id-ID" altLang="en-US" sz="1400" dirty="0">
                <a:solidFill>
                  <a:srgbClr val="FF0000"/>
                </a:solidFill>
                <a:latin typeface="Arial" panose="020B0604020202020204" pitchFamily="34" charset="0"/>
                <a:cs typeface="Arial" panose="020B0604020202020204" pitchFamily="34" charset="0"/>
                <a:sym typeface="Wingdings" panose="05000000000000000000" pitchFamily="2" charset="2"/>
              </a:rPr>
              <a:t>3</a:t>
            </a:r>
            <a:r>
              <a:rPr lang="en-US" altLang="en-US" sz="1400" dirty="0">
                <a:solidFill>
                  <a:srgbClr val="FF0000"/>
                </a:solidFill>
                <a:latin typeface="Arial" panose="020B0604020202020204" pitchFamily="34" charset="0"/>
                <a:cs typeface="Arial" panose="020B0604020202020204" pitchFamily="34" charset="0"/>
                <a:sym typeface="Wingdings" panose="05000000000000000000" pitchFamily="2" charset="2"/>
              </a:rPr>
              <a:t>HL </a:t>
            </a:r>
            <a:r>
              <a:rPr lang="en-US" altLang="en-US" sz="1400" dirty="0">
                <a:latin typeface="Arial" panose="020B0604020202020204" pitchFamily="34" charset="0"/>
                <a:cs typeface="Arial" panose="020B0604020202020204" pitchFamily="34" charset="0"/>
                <a:sym typeface="Wingdings" panose="05000000000000000000" pitchFamily="2" charset="2"/>
              </a:rPr>
              <a:t>(</a:t>
            </a:r>
            <a:r>
              <a:rPr lang="en-US" altLang="en-US" sz="1400" dirty="0" err="1">
                <a:latin typeface="Arial" panose="020B0604020202020204" pitchFamily="34" charset="0"/>
                <a:cs typeface="Arial" panose="020B0604020202020204" pitchFamily="34" charset="0"/>
                <a:sym typeface="Wingdings" panose="05000000000000000000" pitchFamily="2" charset="2"/>
              </a:rPr>
              <a:t>Surat</a:t>
            </a:r>
            <a:r>
              <a:rPr lang="en-US" altLang="en-US" sz="1400" dirty="0">
                <a:latin typeface="Arial" panose="020B0604020202020204" pitchFamily="34" charset="0"/>
                <a:cs typeface="Arial" panose="020B0604020202020204" pitchFamily="34" charset="0"/>
                <a:sym typeface="Wingdings" panose="05000000000000000000" pitchFamily="2" charset="2"/>
              </a:rPr>
              <a:t> </a:t>
            </a:r>
            <a:r>
              <a:rPr lang="en-US" altLang="en-US" sz="1400" dirty="0" err="1">
                <a:latin typeface="Arial" panose="020B0604020202020204" pitchFamily="34" charset="0"/>
                <a:cs typeface="Arial" panose="020B0604020202020204" pitchFamily="34" charset="0"/>
                <a:sym typeface="Wingdings" panose="05000000000000000000" pitchFamily="2" charset="2"/>
              </a:rPr>
              <a:t>Pengesahan</a:t>
            </a:r>
            <a:r>
              <a:rPr lang="en-US" altLang="en-US" sz="1400" dirty="0">
                <a:latin typeface="Arial" panose="020B0604020202020204" pitchFamily="34" charset="0"/>
                <a:cs typeface="Arial" panose="020B0604020202020204" pitchFamily="34" charset="0"/>
                <a:sym typeface="Wingdings" panose="05000000000000000000" pitchFamily="2" charset="2"/>
              </a:rPr>
              <a:t> </a:t>
            </a:r>
            <a:r>
              <a:rPr lang="id-ID" altLang="en-US" sz="1400" dirty="0">
                <a:latin typeface="Arial" panose="020B0604020202020204" pitchFamily="34" charset="0"/>
                <a:cs typeface="Arial" panose="020B0604020202020204" pitchFamily="34" charset="0"/>
                <a:sym typeface="Wingdings" panose="05000000000000000000" pitchFamily="2" charset="2"/>
              </a:rPr>
              <a:t>Pengembalian Pendapatan </a:t>
            </a:r>
            <a:r>
              <a:rPr lang="en-US" altLang="en-US" sz="1400" dirty="0" err="1">
                <a:latin typeface="Arial" panose="020B0604020202020204" pitchFamily="34" charset="0"/>
                <a:cs typeface="Arial" panose="020B0604020202020204" pitchFamily="34" charset="0"/>
                <a:sym typeface="Wingdings" panose="05000000000000000000" pitchFamily="2" charset="2"/>
              </a:rPr>
              <a:t>Hibah</a:t>
            </a:r>
            <a:r>
              <a:rPr lang="en-US" altLang="en-US" sz="1400" dirty="0">
                <a:latin typeface="Arial" panose="020B0604020202020204" pitchFamily="34" charset="0"/>
                <a:cs typeface="Arial" panose="020B0604020202020204" pitchFamily="34" charset="0"/>
                <a:sym typeface="Wingdings" panose="05000000000000000000" pitchFamily="2" charset="2"/>
              </a:rPr>
              <a:t> </a:t>
            </a:r>
            <a:r>
              <a:rPr lang="en-US" altLang="en-US" sz="1400" dirty="0" err="1">
                <a:latin typeface="Arial" panose="020B0604020202020204" pitchFamily="34" charset="0"/>
                <a:cs typeface="Arial" panose="020B0604020202020204" pitchFamily="34" charset="0"/>
                <a:sym typeface="Wingdings" panose="05000000000000000000" pitchFamily="2" charset="2"/>
              </a:rPr>
              <a:t>Langsung</a:t>
            </a:r>
            <a:r>
              <a:rPr lang="en-US" altLang="en-US" sz="1400" dirty="0">
                <a:latin typeface="Arial" panose="020B0604020202020204" pitchFamily="34" charset="0"/>
                <a:cs typeface="Arial" panose="020B0604020202020204" pitchFamily="34" charset="0"/>
                <a:sym typeface="Wingdings" panose="05000000000000000000" pitchFamily="2" charset="2"/>
              </a:rPr>
              <a:t>) </a:t>
            </a:r>
            <a:endParaRPr lang="id-ID" altLang="en-US" sz="1400" dirty="0">
              <a:latin typeface="Arial" panose="020B0604020202020204" pitchFamily="34" charset="0"/>
              <a:cs typeface="Arial" panose="020B0604020202020204" pitchFamily="34" charset="0"/>
            </a:endParaRPr>
          </a:p>
          <a:p>
            <a:pPr>
              <a:spcBef>
                <a:spcPct val="0"/>
              </a:spcBef>
              <a:buFont typeface="Wingdings" panose="05000000000000000000" pitchFamily="2" charset="2"/>
              <a:buChar char="q"/>
            </a:pPr>
            <a:r>
              <a:rPr lang="en-US" altLang="en-US" sz="1400" dirty="0" err="1">
                <a:latin typeface="Arial" panose="020B0604020202020204" pitchFamily="34" charset="0"/>
                <a:cs typeface="Arial" panose="020B0604020202020204" pitchFamily="34" charset="0"/>
              </a:rPr>
              <a:t>Jasa</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giro</a:t>
            </a:r>
            <a:r>
              <a:rPr lang="en-US" altLang="en-US" sz="1400" dirty="0">
                <a:latin typeface="Arial" panose="020B0604020202020204" pitchFamily="34" charset="0"/>
                <a:cs typeface="Arial" panose="020B0604020202020204" pitchFamily="34" charset="0"/>
              </a:rPr>
              <a:t>/</a:t>
            </a:r>
            <a:r>
              <a:rPr lang="en-US" altLang="en-US" sz="1400" dirty="0" err="1">
                <a:latin typeface="Arial" panose="020B0604020202020204" pitchFamily="34" charset="0"/>
                <a:cs typeface="Arial" panose="020B0604020202020204" pitchFamily="34" charset="0"/>
              </a:rPr>
              <a:t>bunga</a:t>
            </a:r>
            <a:r>
              <a:rPr lang="en-US" altLang="en-US" sz="1400" dirty="0">
                <a:latin typeface="Arial" panose="020B0604020202020204" pitchFamily="34" charset="0"/>
                <a:cs typeface="Arial" panose="020B0604020202020204" pitchFamily="34" charset="0"/>
              </a:rPr>
              <a:t> yang </a:t>
            </a:r>
            <a:r>
              <a:rPr lang="en-US" altLang="en-US" sz="1400" dirty="0" err="1">
                <a:latin typeface="Arial" panose="020B0604020202020204" pitchFamily="34" charset="0"/>
                <a:cs typeface="Arial" panose="020B0604020202020204" pitchFamily="34" charset="0"/>
              </a:rPr>
              <a:t>diperoleh</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dari</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rekening</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hibah</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disetor</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ke</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kas</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negara</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sebagai</a:t>
            </a:r>
            <a:r>
              <a:rPr lang="en-US" altLang="en-US" sz="1400" dirty="0">
                <a:latin typeface="Arial" panose="020B0604020202020204" pitchFamily="34" charset="0"/>
                <a:cs typeface="Arial" panose="020B0604020202020204" pitchFamily="34" charset="0"/>
              </a:rPr>
              <a:t> PNBP </a:t>
            </a:r>
            <a:r>
              <a:rPr lang="en-US" altLang="en-US" sz="1400" dirty="0" err="1">
                <a:latin typeface="Arial" panose="020B0604020202020204" pitchFamily="34" charset="0"/>
                <a:cs typeface="Arial" panose="020B0604020202020204" pitchFamily="34" charset="0"/>
              </a:rPr>
              <a:t>kecuali</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ditentukan</a:t>
            </a:r>
            <a:r>
              <a:rPr lang="en-US" altLang="en-US" sz="1400" dirty="0">
                <a:latin typeface="Arial" panose="020B0604020202020204" pitchFamily="34" charset="0"/>
                <a:cs typeface="Arial" panose="020B0604020202020204" pitchFamily="34" charset="0"/>
              </a:rPr>
              <a:t> lain </a:t>
            </a:r>
            <a:r>
              <a:rPr lang="en-US" altLang="en-US" sz="1400" dirty="0" err="1">
                <a:latin typeface="Arial" panose="020B0604020202020204" pitchFamily="34" charset="0"/>
                <a:cs typeface="Arial" panose="020B0604020202020204" pitchFamily="34" charset="0"/>
              </a:rPr>
              <a:t>dalam</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perjanjian</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hibah</a:t>
            </a:r>
            <a:r>
              <a:rPr lang="en-US" altLang="en-US" sz="1400" dirty="0">
                <a:latin typeface="Arial" panose="020B0604020202020204" pitchFamily="34" charset="0"/>
                <a:cs typeface="Arial" panose="020B0604020202020204" pitchFamily="34" charset="0"/>
              </a:rPr>
              <a:t> </a:t>
            </a:r>
            <a:endParaRPr lang="id-ID" altLang="en-US" sz="1400" dirty="0">
              <a:latin typeface="Arial" panose="020B0604020202020204" pitchFamily="34" charset="0"/>
              <a:cs typeface="Arial" panose="020B0604020202020204" pitchFamily="34" charset="0"/>
            </a:endParaRPr>
          </a:p>
        </p:txBody>
      </p:sp>
      <p:sp>
        <p:nvSpPr>
          <p:cNvPr id="10" name="Curved Down Arrow 9"/>
          <p:cNvSpPr/>
          <p:nvPr/>
        </p:nvSpPr>
        <p:spPr>
          <a:xfrm>
            <a:off x="2982390" y="1413691"/>
            <a:ext cx="5206504" cy="448669"/>
          </a:xfrm>
          <a:prstGeom prst="curvedDownArrow">
            <a:avLst>
              <a:gd name="adj1" fmla="val 274416"/>
              <a:gd name="adj2" fmla="val 274416"/>
              <a:gd name="adj3" fmla="val 25000"/>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US">
              <a:solidFill>
                <a:schemeClr val="tx1"/>
              </a:solidFill>
            </a:endParaRPr>
          </a:p>
        </p:txBody>
      </p:sp>
      <p:pic>
        <p:nvPicPr>
          <p:cNvPr id="67591" name="Picture 10" descr="cartoon-house-1.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78088" y="1933575"/>
            <a:ext cx="1274762"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7592" name="TextBox 11"/>
          <p:cNvSpPr txBox="1">
            <a:spLocks noChangeArrowheads="1"/>
          </p:cNvSpPr>
          <p:nvPr/>
        </p:nvSpPr>
        <p:spPr bwMode="auto">
          <a:xfrm>
            <a:off x="2273300" y="2693988"/>
            <a:ext cx="1871663"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800" b="1">
                <a:solidFill>
                  <a:srgbClr val="0000FF"/>
                </a:solidFill>
                <a:latin typeface="Times New Roman" panose="02020603050405020304" pitchFamily="18" charset="0"/>
              </a:rPr>
              <a:t>K/L</a:t>
            </a:r>
          </a:p>
        </p:txBody>
      </p:sp>
      <p:pic>
        <p:nvPicPr>
          <p:cNvPr id="67593" name="Picture 12" descr="326289_images.jpg"/>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81838" y="1933575"/>
            <a:ext cx="1050925" cy="885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7594" name="TextBox 13"/>
          <p:cNvSpPr txBox="1">
            <a:spLocks noChangeArrowheads="1"/>
          </p:cNvSpPr>
          <p:nvPr/>
        </p:nvSpPr>
        <p:spPr bwMode="auto">
          <a:xfrm>
            <a:off x="6608763" y="2832100"/>
            <a:ext cx="1944687"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800" b="1" dirty="0">
                <a:solidFill>
                  <a:srgbClr val="0000FF"/>
                </a:solidFill>
                <a:latin typeface="Times New Roman" panose="02020603050405020304" pitchFamily="18" charset="0"/>
              </a:rPr>
              <a:t>KPPN </a:t>
            </a:r>
            <a:r>
              <a:rPr lang="id-ID" altLang="en-US" sz="1800" b="1" dirty="0">
                <a:solidFill>
                  <a:srgbClr val="0000FF"/>
                </a:solidFill>
                <a:latin typeface="Times New Roman" panose="02020603050405020304" pitchFamily="18" charset="0"/>
              </a:rPr>
              <a:t>– DJPB</a:t>
            </a:r>
          </a:p>
        </p:txBody>
      </p:sp>
      <p:sp>
        <p:nvSpPr>
          <p:cNvPr id="67595" name="TextBox 8"/>
          <p:cNvSpPr txBox="1">
            <a:spLocks noChangeArrowheads="1"/>
          </p:cNvSpPr>
          <p:nvPr/>
        </p:nvSpPr>
        <p:spPr bwMode="auto">
          <a:xfrm>
            <a:off x="4095750" y="1660525"/>
            <a:ext cx="227171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800" b="1">
                <a:latin typeface="Times New Roman" panose="02020603050405020304" pitchFamily="18" charset="0"/>
              </a:rPr>
              <a:t>SP2HL  </a:t>
            </a:r>
            <a:r>
              <a:rPr lang="id-ID" altLang="en-US" sz="1800" b="1">
                <a:latin typeface="Times New Roman" panose="02020603050405020304" pitchFamily="18" charset="0"/>
              </a:rPr>
              <a:t> / </a:t>
            </a:r>
            <a:r>
              <a:rPr lang="en-US" altLang="en-US" sz="1800" b="1">
                <a:latin typeface="Times New Roman" panose="02020603050405020304" pitchFamily="18" charset="0"/>
              </a:rPr>
              <a:t> </a:t>
            </a:r>
            <a:r>
              <a:rPr lang="id-ID" altLang="en-US" sz="1800" b="1">
                <a:latin typeface="Times New Roman" panose="02020603050405020304" pitchFamily="18" charset="0"/>
              </a:rPr>
              <a:t>SP4HL</a:t>
            </a:r>
            <a:endParaRPr lang="en-US" altLang="en-US" sz="1800" b="1">
              <a:latin typeface="Times New Roman" panose="02020603050405020304" pitchFamily="18" charset="0"/>
            </a:endParaRPr>
          </a:p>
        </p:txBody>
      </p:sp>
      <p:sp>
        <p:nvSpPr>
          <p:cNvPr id="11" name="Curved Down Arrow 10"/>
          <p:cNvSpPr/>
          <p:nvPr/>
        </p:nvSpPr>
        <p:spPr>
          <a:xfrm rot="10800000">
            <a:off x="2550341" y="3337636"/>
            <a:ext cx="5258294" cy="472363"/>
          </a:xfrm>
          <a:prstGeom prst="curvedDownArrow">
            <a:avLst>
              <a:gd name="adj1" fmla="val 274416"/>
              <a:gd name="adj2" fmla="val 274416"/>
              <a:gd name="adj3" fmla="val 25000"/>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a:solidFill>
                <a:schemeClr val="tx1"/>
              </a:solidFill>
            </a:endParaRPr>
          </a:p>
        </p:txBody>
      </p:sp>
      <p:sp>
        <p:nvSpPr>
          <p:cNvPr id="67599" name="TextBox 8"/>
          <p:cNvSpPr txBox="1">
            <a:spLocks noChangeArrowheads="1"/>
          </p:cNvSpPr>
          <p:nvPr/>
        </p:nvSpPr>
        <p:spPr bwMode="auto">
          <a:xfrm>
            <a:off x="4349750" y="3398838"/>
            <a:ext cx="18002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800" b="1">
                <a:latin typeface="Times New Roman" panose="02020603050405020304" pitchFamily="18" charset="0"/>
              </a:rPr>
              <a:t>SPHL</a:t>
            </a:r>
            <a:r>
              <a:rPr lang="id-ID" altLang="en-US" sz="1800" b="1">
                <a:latin typeface="Times New Roman" panose="02020603050405020304" pitchFamily="18" charset="0"/>
              </a:rPr>
              <a:t> / SP</a:t>
            </a:r>
            <a:r>
              <a:rPr lang="en-US" altLang="en-US" sz="1800" b="1">
                <a:latin typeface="Times New Roman" panose="02020603050405020304" pitchFamily="18" charset="0"/>
              </a:rPr>
              <a:t>3</a:t>
            </a:r>
            <a:r>
              <a:rPr lang="id-ID" altLang="en-US" sz="1800" b="1">
                <a:latin typeface="Times New Roman" panose="02020603050405020304" pitchFamily="18" charset="0"/>
              </a:rPr>
              <a:t>HL</a:t>
            </a:r>
            <a:endParaRPr lang="en-US" altLang="en-US" sz="1800" b="1">
              <a:latin typeface="Times New Roman" panose="02020603050405020304" pitchFamily="18" charset="0"/>
            </a:endParaRPr>
          </a:p>
        </p:txBody>
      </p:sp>
      <p:sp>
        <p:nvSpPr>
          <p:cNvPr id="67600" name="Rectangle 1"/>
          <p:cNvSpPr>
            <a:spLocks noChangeArrowheads="1"/>
          </p:cNvSpPr>
          <p:nvPr/>
        </p:nvSpPr>
        <p:spPr bwMode="auto">
          <a:xfrm>
            <a:off x="4176713" y="1889125"/>
            <a:ext cx="115252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Wingdings" panose="05000000000000000000" pitchFamily="2" charset="2"/>
              <a:buChar char="§"/>
            </a:pPr>
            <a:r>
              <a:rPr lang="en-US" altLang="en-US" sz="1200" b="1">
                <a:solidFill>
                  <a:srgbClr val="FF0000"/>
                </a:solidFill>
                <a:latin typeface="Arial" panose="020B0604020202020204" pitchFamily="34" charset="0"/>
                <a:cs typeface="Arial" panose="020B0604020202020204" pitchFamily="34" charset="0"/>
              </a:rPr>
              <a:t>SPTMHL</a:t>
            </a:r>
          </a:p>
          <a:p>
            <a:pPr eaLnBrk="1" hangingPunct="1">
              <a:spcBef>
                <a:spcPct val="0"/>
              </a:spcBef>
              <a:buFont typeface="Wingdings" panose="05000000000000000000" pitchFamily="2" charset="2"/>
              <a:buChar char="§"/>
            </a:pPr>
            <a:r>
              <a:rPr lang="en-US" altLang="en-US" sz="1200" b="1">
                <a:solidFill>
                  <a:srgbClr val="FF0000"/>
                </a:solidFill>
                <a:latin typeface="Arial" panose="020B0604020202020204" pitchFamily="34" charset="0"/>
                <a:cs typeface="Arial" panose="020B0604020202020204" pitchFamily="34" charset="0"/>
              </a:rPr>
              <a:t>SPTJM</a:t>
            </a:r>
          </a:p>
          <a:p>
            <a:pPr eaLnBrk="1" hangingPunct="1">
              <a:spcBef>
                <a:spcPct val="0"/>
              </a:spcBef>
              <a:buFont typeface="Wingdings" panose="05000000000000000000" pitchFamily="2" charset="2"/>
              <a:buChar char="§"/>
            </a:pPr>
            <a:r>
              <a:rPr lang="en-US" altLang="en-US" sz="1200" b="1">
                <a:solidFill>
                  <a:srgbClr val="FF0000"/>
                </a:solidFill>
                <a:latin typeface="Arial" panose="020B0604020202020204" pitchFamily="34" charset="0"/>
                <a:cs typeface="Arial" panose="020B0604020202020204" pitchFamily="34" charset="0"/>
              </a:rPr>
              <a:t>Rek Koran</a:t>
            </a:r>
          </a:p>
        </p:txBody>
      </p:sp>
      <p:sp>
        <p:nvSpPr>
          <p:cNvPr id="67601" name="Rectangle 12"/>
          <p:cNvSpPr>
            <a:spLocks noChangeArrowheads="1"/>
          </p:cNvSpPr>
          <p:nvPr/>
        </p:nvSpPr>
        <p:spPr bwMode="auto">
          <a:xfrm>
            <a:off x="5272088" y="1873250"/>
            <a:ext cx="1311275"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Wingdings" panose="05000000000000000000" pitchFamily="2" charset="2"/>
              <a:buChar char="§"/>
            </a:pPr>
            <a:r>
              <a:rPr lang="en-US" altLang="en-US" sz="1200" b="1">
                <a:solidFill>
                  <a:srgbClr val="FF0000"/>
                </a:solidFill>
                <a:latin typeface="Arial" panose="020B0604020202020204" pitchFamily="34" charset="0"/>
                <a:cs typeface="Arial" panose="020B0604020202020204" pitchFamily="34" charset="0"/>
              </a:rPr>
              <a:t>SPTJM</a:t>
            </a:r>
          </a:p>
          <a:p>
            <a:pPr eaLnBrk="1" hangingPunct="1">
              <a:spcBef>
                <a:spcPct val="0"/>
              </a:spcBef>
              <a:buFont typeface="Wingdings" panose="05000000000000000000" pitchFamily="2" charset="2"/>
              <a:buChar char="§"/>
            </a:pPr>
            <a:r>
              <a:rPr lang="en-US" altLang="en-US" sz="1200" b="1">
                <a:solidFill>
                  <a:srgbClr val="FF0000"/>
                </a:solidFill>
                <a:latin typeface="Arial" panose="020B0604020202020204" pitchFamily="34" charset="0"/>
                <a:cs typeface="Arial" panose="020B0604020202020204" pitchFamily="34" charset="0"/>
              </a:rPr>
              <a:t>Rek Koran</a:t>
            </a:r>
          </a:p>
          <a:p>
            <a:pPr eaLnBrk="1" hangingPunct="1">
              <a:spcBef>
                <a:spcPct val="0"/>
              </a:spcBef>
              <a:buFont typeface="Wingdings" panose="05000000000000000000" pitchFamily="2" charset="2"/>
              <a:buChar char="§"/>
            </a:pPr>
            <a:r>
              <a:rPr lang="en-US" altLang="en-US" sz="1200" b="1">
                <a:solidFill>
                  <a:srgbClr val="FF0000"/>
                </a:solidFill>
                <a:latin typeface="Arial" panose="020B0604020202020204" pitchFamily="34" charset="0"/>
                <a:cs typeface="Arial" panose="020B0604020202020204" pitchFamily="34" charset="0"/>
              </a:rPr>
              <a:t>Bukti transfer</a:t>
            </a:r>
          </a:p>
        </p:txBody>
      </p:sp>
      <p:sp>
        <p:nvSpPr>
          <p:cNvPr id="14" name="Striped Right Arrow 13"/>
          <p:cNvSpPr/>
          <p:nvPr/>
        </p:nvSpPr>
        <p:spPr>
          <a:xfrm>
            <a:off x="4069898" y="2617734"/>
            <a:ext cx="2694979" cy="662212"/>
          </a:xfrm>
          <a:prstGeom prst="stripedRightArrow">
            <a:avLst/>
          </a:prstGeom>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r>
              <a:rPr lang="en-US" sz="1100" b="1" dirty="0" err="1">
                <a:solidFill>
                  <a:srgbClr val="6600CC"/>
                </a:solidFill>
              </a:rPr>
              <a:t>Sistem</a:t>
            </a:r>
            <a:r>
              <a:rPr lang="en-US" sz="1100" b="1" dirty="0">
                <a:solidFill>
                  <a:srgbClr val="6600CC"/>
                </a:solidFill>
              </a:rPr>
              <a:t> </a:t>
            </a:r>
            <a:r>
              <a:rPr lang="en-US" sz="1100" b="1" dirty="0" err="1">
                <a:solidFill>
                  <a:srgbClr val="6600CC"/>
                </a:solidFill>
              </a:rPr>
              <a:t>Aplikasi</a:t>
            </a:r>
            <a:r>
              <a:rPr lang="en-US" sz="1100" b="1" dirty="0">
                <a:solidFill>
                  <a:srgbClr val="6600CC"/>
                </a:solidFill>
              </a:rPr>
              <a:t> </a:t>
            </a:r>
            <a:r>
              <a:rPr lang="en-US" sz="1100" b="1" dirty="0" err="1">
                <a:solidFill>
                  <a:srgbClr val="6600CC"/>
                </a:solidFill>
              </a:rPr>
              <a:t>Satker</a:t>
            </a:r>
            <a:r>
              <a:rPr lang="en-US" sz="1600" b="1" dirty="0">
                <a:solidFill>
                  <a:srgbClr val="6600CC"/>
                </a:solidFill>
              </a:rPr>
              <a:t> (SAS)</a:t>
            </a:r>
          </a:p>
        </p:txBody>
      </p:sp>
      <p:sp>
        <p:nvSpPr>
          <p:cNvPr id="15" name="Striped Right Arrow 14"/>
          <p:cNvSpPr/>
          <p:nvPr/>
        </p:nvSpPr>
        <p:spPr>
          <a:xfrm rot="9555470">
            <a:off x="1664232" y="3077321"/>
            <a:ext cx="792087" cy="363629"/>
          </a:xfrm>
          <a:prstGeom prst="stripedRightArrow">
            <a:avLst/>
          </a:prstGeom>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en-US" b="1" dirty="0">
              <a:solidFill>
                <a:srgbClr val="6600CC"/>
              </a:solidFill>
            </a:endParaRPr>
          </a:p>
        </p:txBody>
      </p:sp>
      <p:sp>
        <p:nvSpPr>
          <p:cNvPr id="2" name="Flowchart: Multidocument 1"/>
          <p:cNvSpPr/>
          <p:nvPr/>
        </p:nvSpPr>
        <p:spPr>
          <a:xfrm>
            <a:off x="539750" y="3040063"/>
            <a:ext cx="1011238" cy="717550"/>
          </a:xfrm>
          <a:prstGeom prst="flowChartMultidocument">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r>
              <a:rPr lang="en-US" b="1" dirty="0"/>
              <a:t>LK K/L</a:t>
            </a:r>
          </a:p>
        </p:txBody>
      </p:sp>
      <p:sp>
        <p:nvSpPr>
          <p:cNvPr id="20" name="Rectangle 2"/>
          <p:cNvSpPr txBox="1">
            <a:spLocks noChangeArrowheads="1"/>
          </p:cNvSpPr>
          <p:nvPr/>
        </p:nvSpPr>
        <p:spPr>
          <a:xfrm>
            <a:off x="685800" y="4572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800" b="1" dirty="0">
                <a:solidFill>
                  <a:srgbClr val="1E3C61"/>
                </a:solidFill>
                <a:latin typeface="League Spartan" panose="00000800000000000000" pitchFamily="50" charset="0"/>
              </a:rPr>
              <a:t>PENGESAHAN HIBAH LANGSUNG UANG </a:t>
            </a:r>
            <a:endParaRPr lang="sv-SE" sz="2800" b="1" dirty="0">
              <a:solidFill>
                <a:srgbClr val="1E3C61"/>
              </a:solidFill>
              <a:latin typeface="League Spartan" panose="00000800000000000000" pitchFamily="50" charset="0"/>
            </a:endParaRPr>
          </a:p>
        </p:txBody>
      </p:sp>
      <p:sp>
        <p:nvSpPr>
          <p:cNvPr id="21" name="Rectangle 20"/>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23" name="Picture 22">
            <a:hlinkClick r:id="rId5" action="ppaction://hlinksldjump"/>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1222876172"/>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685800" y="2286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400" b="1" dirty="0">
                <a:solidFill>
                  <a:srgbClr val="1E3C61"/>
                </a:solidFill>
                <a:latin typeface="League Spartan" panose="00000800000000000000" pitchFamily="50" charset="0"/>
              </a:rPr>
              <a:t>PENGESAHAN PENDAPATAN DAN BELANJA HIBAH UANG</a:t>
            </a:r>
          </a:p>
          <a:p>
            <a:pPr algn="l"/>
            <a:endParaRPr lang="es-ES" sz="2400" b="1" dirty="0">
              <a:solidFill>
                <a:srgbClr val="1E3C61"/>
              </a:solidFill>
              <a:latin typeface="League Spartan" panose="00000800000000000000" pitchFamily="50" charset="0"/>
            </a:endParaRPr>
          </a:p>
        </p:txBody>
      </p:sp>
      <p:sp>
        <p:nvSpPr>
          <p:cNvPr id="8" name="Rectangle 7"/>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sp>
        <p:nvSpPr>
          <p:cNvPr id="2" name="Rectangle 1"/>
          <p:cNvSpPr/>
          <p:nvPr/>
        </p:nvSpPr>
        <p:spPr>
          <a:xfrm>
            <a:off x="609600" y="1249363"/>
            <a:ext cx="7848600" cy="3804118"/>
          </a:xfrm>
          <a:prstGeom prst="rect">
            <a:avLst/>
          </a:prstGeom>
        </p:spPr>
        <p:txBody>
          <a:bodyPr wrap="square">
            <a:spAutoFit/>
          </a:bodyPr>
          <a:lstStyle/>
          <a:p>
            <a:pPr marL="548640" lvl="0" indent="-411480" algn="just">
              <a:spcBef>
                <a:spcPct val="20000"/>
              </a:spcBef>
              <a:buClr>
                <a:srgbClr val="C00000"/>
              </a:buClr>
              <a:buSzPct val="65000"/>
              <a:buFont typeface="Wingdings" pitchFamily="2" charset="2"/>
              <a:buChar char="q"/>
              <a:defRPr/>
            </a:pPr>
            <a:r>
              <a:rPr lang="en-US" dirty="0" err="1">
                <a:latin typeface="Arial" panose="020B0604020202020204" pitchFamily="34" charset="0"/>
                <a:cs typeface="Arial" panose="020B0604020202020204" pitchFamily="34" charset="0"/>
              </a:rPr>
              <a:t>Mengajukan</a:t>
            </a:r>
            <a:r>
              <a:rPr lang="en-US" dirty="0">
                <a:latin typeface="Arial" panose="020B0604020202020204" pitchFamily="34" charset="0"/>
                <a:cs typeface="Arial" panose="020B0604020202020204" pitchFamily="34" charset="0"/>
              </a:rPr>
              <a:t> SP2HL </a:t>
            </a:r>
            <a:r>
              <a:rPr lang="en-US" dirty="0" err="1">
                <a:latin typeface="Arial" panose="020B0604020202020204" pitchFamily="34" charset="0"/>
                <a:cs typeface="Arial" panose="020B0604020202020204" pitchFamily="34" charset="0"/>
              </a:rPr>
              <a:t>ke</a:t>
            </a:r>
            <a:r>
              <a:rPr lang="en-US" dirty="0">
                <a:latin typeface="Arial" panose="020B0604020202020204" pitchFamily="34" charset="0"/>
                <a:cs typeface="Arial" panose="020B0604020202020204" pitchFamily="34" charset="0"/>
              </a:rPr>
              <a:t> KPPN </a:t>
            </a:r>
            <a:r>
              <a:rPr lang="en-US" dirty="0" err="1">
                <a:latin typeface="Arial" panose="020B0604020202020204" pitchFamily="34" charset="0"/>
                <a:cs typeface="Arial" panose="020B0604020202020204" pitchFamily="34" charset="0"/>
              </a:rPr>
              <a:t>Khusus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Pinjaman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 (HLN) / KPPN </a:t>
            </a:r>
            <a:r>
              <a:rPr lang="en-US" dirty="0" err="1">
                <a:latin typeface="Arial" panose="020B0604020202020204" pitchFamily="34" charset="0"/>
                <a:cs typeface="Arial" panose="020B0604020202020204" pitchFamily="34" charset="0"/>
              </a:rPr>
              <a:t>Setempat</a:t>
            </a:r>
            <a:r>
              <a:rPr lang="en-US" dirty="0">
                <a:latin typeface="Arial" panose="020B0604020202020204" pitchFamily="34" charset="0"/>
                <a:cs typeface="Arial" panose="020B0604020202020204" pitchFamily="34" charset="0"/>
              </a:rPr>
              <a:t> (HDN) </a:t>
            </a:r>
            <a:r>
              <a:rPr lang="en-US" dirty="0" err="1">
                <a:latin typeface="Arial" panose="020B0604020202020204" pitchFamily="34" charset="0"/>
                <a:cs typeface="Arial" panose="020B0604020202020204" pitchFamily="34" charset="0"/>
              </a:rPr>
              <a:t>melampirkan</a:t>
            </a:r>
            <a:r>
              <a:rPr lang="en-US" dirty="0">
                <a:latin typeface="Arial" panose="020B0604020202020204" pitchFamily="34" charset="0"/>
                <a:cs typeface="Arial" panose="020B0604020202020204" pitchFamily="34" charset="0"/>
              </a:rPr>
              <a:t> SPTJM , SPTMHL </a:t>
            </a:r>
            <a:r>
              <a:rPr lang="en-US" dirty="0" err="1">
                <a:latin typeface="Arial" panose="020B0604020202020204" pitchFamily="34" charset="0"/>
                <a:cs typeface="Arial" panose="020B0604020202020204" pitchFamily="34" charset="0"/>
              </a:rPr>
              <a:t>beserta</a:t>
            </a:r>
            <a:r>
              <a:rPr lang="en-US" dirty="0">
                <a:latin typeface="Arial" panose="020B0604020202020204" pitchFamily="34" charset="0"/>
                <a:cs typeface="Arial" panose="020B0604020202020204" pitchFamily="34" charset="0"/>
              </a:rPr>
              <a:t> ADK.</a:t>
            </a:r>
          </a:p>
          <a:p>
            <a:pPr marL="548640" lvl="0" indent="-411480" algn="just">
              <a:spcBef>
                <a:spcPct val="20000"/>
              </a:spcBef>
              <a:buClr>
                <a:srgbClr val="C00000"/>
              </a:buClr>
              <a:buSzPct val="65000"/>
              <a:buFont typeface="Wingdings" pitchFamily="2" charset="2"/>
              <a:buChar char="q"/>
              <a:defRPr/>
            </a:pPr>
            <a:r>
              <a:rPr lang="en-US" dirty="0">
                <a:latin typeface="Arial" panose="020B0604020202020204" pitchFamily="34" charset="0"/>
                <a:cs typeface="Arial" panose="020B0604020202020204" pitchFamily="34" charset="0"/>
              </a:rPr>
              <a:t>SP2HL </a:t>
            </a:r>
            <a:r>
              <a:rPr lang="en-US" dirty="0" err="1">
                <a:latin typeface="Arial" panose="020B0604020202020204" pitchFamily="34" charset="0"/>
                <a:cs typeface="Arial" panose="020B0604020202020204" pitchFamily="34" charset="0"/>
              </a:rPr>
              <a:t>dicetak</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melalui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aplikasi</a:t>
            </a:r>
            <a:r>
              <a:rPr lang="en-US" dirty="0">
                <a:latin typeface="Arial" panose="020B0604020202020204" pitchFamily="34" charset="0"/>
                <a:cs typeface="Arial" panose="020B0604020202020204" pitchFamily="34" charset="0"/>
              </a:rPr>
              <a:t> SPM di K/L</a:t>
            </a:r>
          </a:p>
          <a:p>
            <a:pPr marL="548640" lvl="0" indent="-411480" algn="just">
              <a:spcBef>
                <a:spcPct val="20000"/>
              </a:spcBef>
              <a:buClr>
                <a:srgbClr val="C00000"/>
              </a:buClr>
              <a:buSzPct val="65000"/>
              <a:buFont typeface="Wingdings" pitchFamily="2" charset="2"/>
              <a:buChar char="q"/>
              <a:defRPr/>
            </a:pPr>
            <a:r>
              <a:rPr lang="en-US" dirty="0">
                <a:latin typeface="Arial" panose="020B0604020202020204" pitchFamily="34" charset="0"/>
                <a:cs typeface="Arial" panose="020B0604020202020204" pitchFamily="34" charset="0"/>
              </a:rPr>
              <a:t>Agar </a:t>
            </a:r>
            <a:r>
              <a:rPr lang="en-US" dirty="0" err="1">
                <a:latin typeface="Arial" panose="020B0604020202020204" pitchFamily="34" charset="0"/>
                <a:cs typeface="Arial" panose="020B0604020202020204" pitchFamily="34" charset="0"/>
              </a:rPr>
              <a:t>diperhatikan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ketika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pengisian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kolom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saldo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pendapatan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belanja</a:t>
            </a:r>
            <a:r>
              <a:rPr lang="en-US" dirty="0">
                <a:latin typeface="Arial" panose="020B0604020202020204" pitchFamily="34" charset="0"/>
                <a:cs typeface="Arial" panose="020B0604020202020204" pitchFamily="34" charset="0"/>
              </a:rPr>
              <a:t>. </a:t>
            </a:r>
          </a:p>
          <a:p>
            <a:pPr marL="548640" lvl="0" indent="-411480" algn="just">
              <a:spcBef>
                <a:spcPct val="20000"/>
              </a:spcBef>
              <a:buClr>
                <a:srgbClr val="C00000"/>
              </a:buClr>
              <a:buSzPct val="65000"/>
              <a:buFont typeface="Wingdings" pitchFamily="2" charset="2"/>
              <a:buChar char="q"/>
              <a:defRPr/>
            </a:pPr>
            <a:r>
              <a:rPr lang="en-US" dirty="0" err="1">
                <a:latin typeface="Arial" panose="020B0604020202020204" pitchFamily="34" charset="0"/>
                <a:cs typeface="Arial" panose="020B0604020202020204" pitchFamily="34" charset="0"/>
              </a:rPr>
              <a:t>uang</a:t>
            </a:r>
            <a:r>
              <a:rPr lang="en-US" dirty="0">
                <a:latin typeface="Arial" panose="020B0604020202020204" pitchFamily="34" charset="0"/>
                <a:cs typeface="Arial" panose="020B0604020202020204" pitchFamily="34" charset="0"/>
              </a:rPr>
              <a:t> yang </a:t>
            </a:r>
            <a:r>
              <a:rPr lang="en-US" dirty="0" err="1">
                <a:latin typeface="Arial" panose="020B0604020202020204" pitchFamily="34" charset="0"/>
                <a:cs typeface="Arial" panose="020B0604020202020204" pitchFamily="34" charset="0"/>
              </a:rPr>
              <a:t>diterima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dalam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bentuk</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valas</a:t>
            </a:r>
            <a:r>
              <a:rPr lang="en-US" dirty="0">
                <a:latin typeface="Arial" panose="020B0604020202020204" pitchFamily="34" charset="0"/>
                <a:cs typeface="Arial" panose="020B0604020202020204" pitchFamily="34" charset="0"/>
              </a:rPr>
              <a:t> agar </a:t>
            </a:r>
            <a:r>
              <a:rPr lang="en-US" dirty="0" err="1">
                <a:latin typeface="Arial" panose="020B0604020202020204" pitchFamily="34" charset="0"/>
                <a:cs typeface="Arial" panose="020B0604020202020204" pitchFamily="34" charset="0"/>
              </a:rPr>
              <a:t>langsung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dikonversikan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dalam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mata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uang</a:t>
            </a:r>
            <a:r>
              <a:rPr lang="en-US" dirty="0">
                <a:latin typeface="Arial" panose="020B0604020202020204" pitchFamily="34" charset="0"/>
                <a:cs typeface="Arial" panose="020B0604020202020204" pitchFamily="34" charset="0"/>
              </a:rPr>
              <a:t> rupiah </a:t>
            </a:r>
            <a:r>
              <a:rPr lang="en-US" dirty="0" err="1">
                <a:latin typeface="Arial" panose="020B0604020202020204" pitchFamily="34" charset="0"/>
                <a:cs typeface="Arial" panose="020B0604020202020204" pitchFamily="34" charset="0"/>
              </a:rPr>
              <a:t>untuk</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menghindari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selisih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kurs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ketika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pertanggungjawaban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endParaRPr lang="en-US" dirty="0">
              <a:latin typeface="Arial" panose="020B0604020202020204" pitchFamily="34" charset="0"/>
              <a:cs typeface="Arial" panose="020B0604020202020204" pitchFamily="34" charset="0"/>
            </a:endParaRPr>
          </a:p>
          <a:p>
            <a:pPr marL="548640" lvl="0" indent="-411480" algn="just">
              <a:spcBef>
                <a:spcPct val="20000"/>
              </a:spcBef>
              <a:buClr>
                <a:srgbClr val="C00000"/>
              </a:buClr>
              <a:buSzPct val="65000"/>
              <a:buFont typeface="Wingdings" pitchFamily="2" charset="2"/>
              <a:buChar char="q"/>
              <a:defRPr/>
            </a:pPr>
            <a:r>
              <a:rPr lang="en-US" dirty="0" err="1">
                <a:latin typeface="Arial" panose="020B0604020202020204" pitchFamily="34" charset="0"/>
                <a:cs typeface="Arial" panose="020B0604020202020204" pitchFamily="34" charset="0"/>
              </a:rPr>
              <a:t>Selanjutnya</a:t>
            </a:r>
            <a:r>
              <a:rPr lang="en-US" dirty="0">
                <a:latin typeface="Arial" panose="020B0604020202020204" pitchFamily="34" charset="0"/>
                <a:cs typeface="Arial" panose="020B0604020202020204" pitchFamily="34" charset="0"/>
              </a:rPr>
              <a:t> KPPN </a:t>
            </a:r>
            <a:r>
              <a:rPr lang="en-US" dirty="0" err="1">
                <a:latin typeface="Arial" panose="020B0604020202020204" pitchFamily="34" charset="0"/>
                <a:cs typeface="Arial" panose="020B0604020202020204" pitchFamily="34" charset="0"/>
              </a:rPr>
              <a:t>akan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menerbitkan</a:t>
            </a:r>
            <a:r>
              <a:rPr lang="en-US" dirty="0">
                <a:latin typeface="Arial" panose="020B0604020202020204" pitchFamily="34" charset="0"/>
                <a:cs typeface="Arial" panose="020B0604020202020204" pitchFamily="34" charset="0"/>
              </a:rPr>
              <a:t> 3 </a:t>
            </a:r>
            <a:r>
              <a:rPr lang="en-US" dirty="0" err="1">
                <a:latin typeface="Arial" panose="020B0604020202020204" pitchFamily="34" charset="0"/>
                <a:cs typeface="Arial" panose="020B0604020202020204" pitchFamily="34" charset="0"/>
              </a:rPr>
              <a:t>rangkap</a:t>
            </a:r>
            <a:r>
              <a:rPr lang="en-US" dirty="0">
                <a:latin typeface="Arial" panose="020B0604020202020204" pitchFamily="34" charset="0"/>
                <a:cs typeface="Arial" panose="020B0604020202020204" pitchFamily="34" charset="0"/>
              </a:rPr>
              <a:t> SPHL</a:t>
            </a:r>
          </a:p>
          <a:p>
            <a:pPr marL="868680" lvl="1" indent="-283464" algn="just">
              <a:spcBef>
                <a:spcPct val="20000"/>
              </a:spcBef>
              <a:buClr>
                <a:srgbClr val="C00000"/>
              </a:buClr>
              <a:buSzPct val="80000"/>
              <a:buFont typeface="Wingdings" pitchFamily="2" charset="2"/>
              <a:buChar char="Ø"/>
              <a:defRPr/>
            </a:pPr>
            <a:r>
              <a:rPr lang="en-US" dirty="0">
                <a:latin typeface="Arial" panose="020B0604020202020204" pitchFamily="34" charset="0"/>
                <a:cs typeface="Arial" panose="020B0604020202020204" pitchFamily="34" charset="0"/>
              </a:rPr>
              <a:t>1 </a:t>
            </a:r>
            <a:r>
              <a:rPr lang="en-US" dirty="0" err="1">
                <a:latin typeface="Arial" panose="020B0604020202020204" pitchFamily="34" charset="0"/>
                <a:cs typeface="Arial" panose="020B0604020202020204" pitchFamily="34" charset="0"/>
              </a:rPr>
              <a:t>untuk</a:t>
            </a:r>
            <a:r>
              <a:rPr lang="en-US" dirty="0">
                <a:latin typeface="Arial" panose="020B0604020202020204" pitchFamily="34" charset="0"/>
                <a:cs typeface="Arial" panose="020B0604020202020204" pitchFamily="34" charset="0"/>
              </a:rPr>
              <a:t> K/L </a:t>
            </a:r>
            <a:r>
              <a:rPr lang="en-US" dirty="0" err="1">
                <a:latin typeface="Arial" panose="020B0604020202020204" pitchFamily="34" charset="0"/>
                <a:cs typeface="Arial" panose="020B0604020202020204" pitchFamily="34" charset="0"/>
              </a:rPr>
              <a:t>sebagai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dokumen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realisasi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belanja</a:t>
            </a:r>
            <a:endParaRPr lang="en-US" dirty="0">
              <a:latin typeface="Arial" panose="020B0604020202020204" pitchFamily="34" charset="0"/>
              <a:cs typeface="Arial" panose="020B0604020202020204" pitchFamily="34" charset="0"/>
            </a:endParaRPr>
          </a:p>
          <a:p>
            <a:pPr marL="868680" lvl="1" indent="-283464" algn="just">
              <a:spcBef>
                <a:spcPct val="20000"/>
              </a:spcBef>
              <a:buClr>
                <a:srgbClr val="C00000"/>
              </a:buClr>
              <a:buSzPct val="80000"/>
              <a:buFont typeface="Wingdings" pitchFamily="2" charset="2"/>
              <a:buChar char="Ø"/>
              <a:defRPr/>
            </a:pPr>
            <a:r>
              <a:rPr lang="en-US" dirty="0">
                <a:latin typeface="Arial" panose="020B0604020202020204" pitchFamily="34" charset="0"/>
                <a:cs typeface="Arial" panose="020B0604020202020204" pitchFamily="34" charset="0"/>
              </a:rPr>
              <a:t>1 </a:t>
            </a:r>
            <a:r>
              <a:rPr lang="en-US" dirty="0" err="1">
                <a:latin typeface="Arial" panose="020B0604020202020204" pitchFamily="34" charset="0"/>
                <a:cs typeface="Arial" panose="020B0604020202020204" pitchFamily="34" charset="0"/>
              </a:rPr>
              <a:t>untuk</a:t>
            </a:r>
            <a:r>
              <a:rPr lang="en-US" dirty="0">
                <a:latin typeface="Arial" panose="020B0604020202020204" pitchFamily="34" charset="0"/>
                <a:cs typeface="Arial" panose="020B0604020202020204" pitchFamily="34" charset="0"/>
              </a:rPr>
              <a:t> DJPPR </a:t>
            </a:r>
            <a:r>
              <a:rPr lang="en-US" dirty="0" err="1">
                <a:latin typeface="Arial" panose="020B0604020202020204" pitchFamily="34" charset="0"/>
                <a:cs typeface="Arial" panose="020B0604020202020204" pitchFamily="34" charset="0"/>
              </a:rPr>
              <a:t>sebagai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dokumen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pencatatan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pendapatan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endParaRPr lang="en-US" dirty="0">
              <a:latin typeface="Arial" panose="020B0604020202020204" pitchFamily="34" charset="0"/>
              <a:cs typeface="Arial" panose="020B0604020202020204" pitchFamily="34" charset="0"/>
            </a:endParaRPr>
          </a:p>
          <a:p>
            <a:pPr marL="868680" lvl="1" indent="-283464" algn="just">
              <a:spcBef>
                <a:spcPct val="20000"/>
              </a:spcBef>
              <a:buClr>
                <a:srgbClr val="C00000"/>
              </a:buClr>
              <a:buSzPct val="80000"/>
              <a:buFont typeface="Wingdings" pitchFamily="2" charset="2"/>
              <a:buChar char="Ø"/>
              <a:defRPr/>
            </a:pPr>
            <a:r>
              <a:rPr lang="en-US" dirty="0">
                <a:latin typeface="Arial" panose="020B0604020202020204" pitchFamily="34" charset="0"/>
                <a:cs typeface="Arial" panose="020B0604020202020204" pitchFamily="34" charset="0"/>
              </a:rPr>
              <a:t>1 </a:t>
            </a:r>
            <a:r>
              <a:rPr lang="en-US" dirty="0" err="1">
                <a:latin typeface="Arial" panose="020B0604020202020204" pitchFamily="34" charset="0"/>
                <a:cs typeface="Arial" panose="020B0604020202020204" pitchFamily="34" charset="0"/>
              </a:rPr>
              <a:t>untuk</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pertinggal</a:t>
            </a:r>
            <a:r>
              <a:rPr lang="en-US" dirty="0">
                <a:latin typeface="Arial" panose="020B0604020202020204" pitchFamily="34" charset="0"/>
                <a:cs typeface="Arial" panose="020B0604020202020204" pitchFamily="34" charset="0"/>
              </a:rPr>
              <a:t> KPPN</a:t>
            </a:r>
          </a:p>
        </p:txBody>
      </p:sp>
      <p:pic>
        <p:nvPicPr>
          <p:cNvPr id="10" name="Picture 9">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3110670666"/>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xmlns="" val="4241912575"/>
              </p:ext>
            </p:extLst>
          </p:nvPr>
        </p:nvGraphicFramePr>
        <p:xfrm>
          <a:off x="323528" y="1181140"/>
          <a:ext cx="8496944" cy="2781260"/>
        </p:xfrm>
        <a:graphic>
          <a:graphicData uri="http://schemas.openxmlformats.org/drawingml/2006/table">
            <a:tbl>
              <a:tblPr firstRow="1" bandRow="1">
                <a:tableStyleId>{5C22544A-7EE6-4342-B048-85BDC9FD1C3A}</a:tableStyleId>
              </a:tblPr>
              <a:tblGrid>
                <a:gridCol w="6480720"/>
                <a:gridCol w="2016224"/>
              </a:tblGrid>
              <a:tr h="0">
                <a:tc>
                  <a:txBody>
                    <a:bodyPr/>
                    <a:lstStyle/>
                    <a:p>
                      <a:pPr marL="0" marR="0" indent="0" algn="just" defTabSz="914400" rtl="0" eaLnBrk="1" fontAlgn="auto" latinLnBrk="0" hangingPunct="1">
                        <a:lnSpc>
                          <a:spcPct val="100000"/>
                        </a:lnSpc>
                        <a:spcBef>
                          <a:spcPts val="0"/>
                        </a:spcBef>
                        <a:spcAft>
                          <a:spcPts val="0"/>
                        </a:spcAft>
                        <a:buClrTx/>
                        <a:buSzTx/>
                        <a:buFont typeface="+mj-lt"/>
                        <a:buNone/>
                        <a:tabLst/>
                        <a:defRPr/>
                      </a:pPr>
                      <a:r>
                        <a:rPr lang="en-US" sz="1600" b="0" dirty="0" smtClean="0">
                          <a:solidFill>
                            <a:srgbClr val="000000"/>
                          </a:solidFill>
                          <a:latin typeface="Arial" panose="020B0604020202020204" pitchFamily="34" charset="0"/>
                          <a:cs typeface="Arial" panose="020B0604020202020204" pitchFamily="34" charset="0"/>
                        </a:rPr>
                        <a:t>1. NILAI GRANT AGREEMENT </a:t>
                      </a:r>
                      <a:r>
                        <a:rPr lang="en-US" sz="1600" b="0" baseline="0" dirty="0" smtClean="0">
                          <a:solidFill>
                            <a:srgbClr val="000000"/>
                          </a:solidFill>
                          <a:latin typeface="Arial" panose="020B0604020202020204" pitchFamily="34" charset="0"/>
                          <a:cs typeface="Arial" panose="020B0604020202020204" pitchFamily="34" charset="0"/>
                        </a:rPr>
                        <a:t>(COMMITMENT)</a:t>
                      </a:r>
                    </a:p>
                  </a:txBody>
                  <a:tcPr marL="68580" marR="68580" marT="34286" marB="34286">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u="none" dirty="0" smtClean="0">
                          <a:solidFill>
                            <a:srgbClr val="000000"/>
                          </a:solidFill>
                          <a:latin typeface="Arial" panose="020B0604020202020204" pitchFamily="34" charset="0"/>
                          <a:cs typeface="Arial" panose="020B0604020202020204" pitchFamily="34" charset="0"/>
                        </a:rPr>
                        <a:t>IDR 1.000.000</a:t>
                      </a:r>
                    </a:p>
                  </a:txBody>
                  <a:tcPr marL="68580" marR="68580" marT="34286" marB="34286">
                    <a:solidFill>
                      <a:schemeClr val="accent6">
                        <a:lumMod val="20000"/>
                        <a:lumOff val="80000"/>
                      </a:schemeClr>
                    </a:solidFill>
                  </a:tcPr>
                </a:tc>
              </a:tr>
              <a:tr h="0">
                <a:tc>
                  <a:txBody>
                    <a:bodyPr/>
                    <a:lstStyle/>
                    <a:p>
                      <a:pPr marL="0" marR="0" indent="0" algn="just" defTabSz="914400" rtl="0" eaLnBrk="1" fontAlgn="auto" latinLnBrk="0" hangingPunct="1">
                        <a:lnSpc>
                          <a:spcPct val="100000"/>
                        </a:lnSpc>
                        <a:spcBef>
                          <a:spcPts val="0"/>
                        </a:spcBef>
                        <a:spcAft>
                          <a:spcPts val="0"/>
                        </a:spcAft>
                        <a:buClrTx/>
                        <a:buSzTx/>
                        <a:buFont typeface="+mj-lt"/>
                        <a:buNone/>
                        <a:tabLst/>
                        <a:defRPr/>
                      </a:pPr>
                      <a:r>
                        <a:rPr lang="en-US" sz="1600" b="0" dirty="0" smtClean="0">
                          <a:solidFill>
                            <a:schemeClr val="tx1"/>
                          </a:solidFill>
                          <a:latin typeface="Arial" panose="020B0604020202020204" pitchFamily="34" charset="0"/>
                          <a:cs typeface="Arial" panose="020B0604020202020204" pitchFamily="34" charset="0"/>
                        </a:rPr>
                        <a:t>2. NILAI</a:t>
                      </a:r>
                      <a:r>
                        <a:rPr lang="en-US" sz="1600" b="0" baseline="0" dirty="0" smtClean="0">
                          <a:solidFill>
                            <a:schemeClr val="tx1"/>
                          </a:solidFill>
                          <a:latin typeface="Arial" panose="020B0604020202020204" pitchFamily="34" charset="0"/>
                          <a:cs typeface="Arial" panose="020B0604020202020204" pitchFamily="34" charset="0"/>
                        </a:rPr>
                        <a:t> HIBAH YANG HARUS DI </a:t>
                      </a:r>
                      <a:r>
                        <a:rPr lang="en-US" sz="1600" b="1" baseline="0" dirty="0" smtClean="0">
                          <a:solidFill>
                            <a:srgbClr val="FF0000"/>
                          </a:solidFill>
                          <a:latin typeface="Arial" panose="020B0604020202020204" pitchFamily="34" charset="0"/>
                          <a:cs typeface="Arial" panose="020B0604020202020204" pitchFamily="34" charset="0"/>
                        </a:rPr>
                        <a:t>R</a:t>
                      </a:r>
                      <a:r>
                        <a:rPr lang="en-US" sz="1600" b="1" baseline="0" dirty="0" smtClean="0">
                          <a:solidFill>
                            <a:schemeClr val="tx1"/>
                          </a:solidFill>
                          <a:latin typeface="Arial" panose="020B0604020202020204" pitchFamily="34" charset="0"/>
                          <a:cs typeface="Arial" panose="020B0604020202020204" pitchFamily="34" charset="0"/>
                        </a:rPr>
                        <a:t>EGISTRASI</a:t>
                      </a:r>
                    </a:p>
                  </a:txBody>
                  <a:tcPr marL="68580" marR="68580" marT="34286" marB="34286">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u="none" dirty="0" smtClean="0">
                          <a:solidFill>
                            <a:srgbClr val="000000"/>
                          </a:solidFill>
                          <a:latin typeface="Arial" panose="020B0604020202020204" pitchFamily="34" charset="0"/>
                          <a:cs typeface="Arial" panose="020B0604020202020204" pitchFamily="34" charset="0"/>
                        </a:rPr>
                        <a:t>IDR 1.000.000</a:t>
                      </a:r>
                    </a:p>
                  </a:txBody>
                  <a:tcPr marL="68580" marR="68580" marT="34286" marB="34286">
                    <a:solidFill>
                      <a:schemeClr val="accent6">
                        <a:lumMod val="20000"/>
                        <a:lumOff val="80000"/>
                      </a:schemeClr>
                    </a:solidFill>
                  </a:tcPr>
                </a:tc>
              </a:tr>
              <a:tr h="625178">
                <a:tc>
                  <a:txBody>
                    <a:bodyPr/>
                    <a:lstStyle/>
                    <a:p>
                      <a:pPr marL="0" marR="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0" baseline="0" dirty="0" smtClean="0">
                          <a:solidFill>
                            <a:srgbClr val="000000"/>
                          </a:solidFill>
                          <a:latin typeface="Arial" panose="020B0604020202020204" pitchFamily="34" charset="0"/>
                          <a:cs typeface="Arial" panose="020B0604020202020204" pitchFamily="34" charset="0"/>
                        </a:rPr>
                        <a:t>3. DANA DITERIMA DI </a:t>
                      </a:r>
                      <a:r>
                        <a:rPr lang="en-US" sz="1600" b="1" baseline="0" dirty="0" smtClean="0">
                          <a:solidFill>
                            <a:srgbClr val="FF0000"/>
                          </a:solidFill>
                          <a:latin typeface="Arial" panose="020B0604020202020204" pitchFamily="34" charset="0"/>
                          <a:cs typeface="Arial" panose="020B0604020202020204" pitchFamily="34" charset="0"/>
                        </a:rPr>
                        <a:t>R</a:t>
                      </a:r>
                      <a:r>
                        <a:rPr lang="en-US" sz="1600" b="1" baseline="0" dirty="0" smtClean="0">
                          <a:solidFill>
                            <a:schemeClr val="tx1"/>
                          </a:solidFill>
                          <a:latin typeface="Arial" panose="020B0604020202020204" pitchFamily="34" charset="0"/>
                          <a:cs typeface="Arial" panose="020B0604020202020204" pitchFamily="34" charset="0"/>
                        </a:rPr>
                        <a:t>EKENING</a:t>
                      </a:r>
                      <a:r>
                        <a:rPr lang="en-US" sz="1600" b="0" baseline="0" dirty="0" smtClean="0">
                          <a:solidFill>
                            <a:srgbClr val="000000"/>
                          </a:solidFill>
                          <a:latin typeface="Arial" panose="020B0604020202020204" pitchFamily="34" charset="0"/>
                          <a:cs typeface="Arial" panose="020B0604020202020204" pitchFamily="34" charset="0"/>
                        </a:rPr>
                        <a:t> (PENDAPATAN)</a:t>
                      </a:r>
                    </a:p>
                    <a:p>
                      <a:pPr marL="0" marR="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0" baseline="0" dirty="0" smtClean="0">
                          <a:solidFill>
                            <a:srgbClr val="000000"/>
                          </a:solidFill>
                          <a:latin typeface="Arial" panose="020B0604020202020204" pitchFamily="34" charset="0"/>
                          <a:cs typeface="Arial" panose="020B0604020202020204" pitchFamily="34" charset="0"/>
                        </a:rPr>
                        <a:t>    REALISASI PENGELUARAN (BELANJA)</a:t>
                      </a:r>
                    </a:p>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0" baseline="0" dirty="0" smtClean="0">
                          <a:solidFill>
                            <a:srgbClr val="000000"/>
                          </a:solidFill>
                          <a:latin typeface="Arial" panose="020B0604020202020204" pitchFamily="34" charset="0"/>
                          <a:cs typeface="Arial" panose="020B0604020202020204" pitchFamily="34" charset="0"/>
                        </a:rPr>
                        <a:t>SISA DANA (SALDO)</a:t>
                      </a:r>
                    </a:p>
                  </a:txBody>
                  <a:tcPr marL="68580" marR="68580" marT="34286" marB="34286">
                    <a:solidFill>
                      <a:schemeClr val="accent6">
                        <a:lumMod val="20000"/>
                        <a:lumOff val="80000"/>
                      </a:schemeClr>
                    </a:solidFill>
                  </a:tcPr>
                </a:tc>
                <a:tc>
                  <a:txBody>
                    <a:bodyPr/>
                    <a:lstStyle/>
                    <a:p>
                      <a:pPr algn="ctr"/>
                      <a:r>
                        <a:rPr lang="en-US" sz="1600" b="1" u="none" dirty="0" smtClean="0">
                          <a:solidFill>
                            <a:srgbClr val="6600CC"/>
                          </a:solidFill>
                          <a:latin typeface="Arial" panose="020B0604020202020204" pitchFamily="34" charset="0"/>
                          <a:cs typeface="Arial" panose="020B0604020202020204" pitchFamily="34" charset="0"/>
                        </a:rPr>
                        <a:t>IDR    900.000</a:t>
                      </a:r>
                    </a:p>
                    <a:p>
                      <a:pPr algn="ctr"/>
                      <a:r>
                        <a:rPr lang="en-US" sz="1600" b="1" u="sng" baseline="0" dirty="0" smtClean="0">
                          <a:solidFill>
                            <a:srgbClr val="0000FF"/>
                          </a:solidFill>
                          <a:latin typeface="Arial" panose="020B0604020202020204" pitchFamily="34" charset="0"/>
                          <a:cs typeface="Arial" panose="020B0604020202020204" pitchFamily="34" charset="0"/>
                        </a:rPr>
                        <a:t>IDR    700.000</a:t>
                      </a:r>
                    </a:p>
                    <a:p>
                      <a:pPr algn="ctr"/>
                      <a:r>
                        <a:rPr lang="en-US" sz="1600" b="1" u="none" dirty="0" smtClean="0">
                          <a:solidFill>
                            <a:srgbClr val="006600"/>
                          </a:solidFill>
                          <a:latin typeface="Arial" panose="020B0604020202020204" pitchFamily="34" charset="0"/>
                          <a:cs typeface="Arial" panose="020B0604020202020204" pitchFamily="34" charset="0"/>
                        </a:rPr>
                        <a:t>IDR    </a:t>
                      </a:r>
                      <a:r>
                        <a:rPr lang="en-US" sz="1600" b="1" u="none" baseline="0" dirty="0" smtClean="0">
                          <a:solidFill>
                            <a:srgbClr val="006600"/>
                          </a:solidFill>
                          <a:latin typeface="Arial" panose="020B0604020202020204" pitchFamily="34" charset="0"/>
                          <a:cs typeface="Arial" panose="020B0604020202020204" pitchFamily="34" charset="0"/>
                        </a:rPr>
                        <a:t>200.000</a:t>
                      </a:r>
                      <a:endParaRPr lang="en-US" sz="1600" b="1" u="none" dirty="0" smtClean="0">
                        <a:solidFill>
                          <a:srgbClr val="006600"/>
                        </a:solidFill>
                        <a:latin typeface="Arial" panose="020B0604020202020204" pitchFamily="34" charset="0"/>
                        <a:cs typeface="Arial" panose="020B0604020202020204" pitchFamily="34" charset="0"/>
                      </a:endParaRPr>
                    </a:p>
                  </a:txBody>
                  <a:tcPr marL="68580" marR="68580" marT="34286" marB="34286">
                    <a:solidFill>
                      <a:schemeClr val="accent6">
                        <a:lumMod val="20000"/>
                        <a:lumOff val="80000"/>
                      </a:schemeClr>
                    </a:solidFill>
                  </a:tcPr>
                </a:tc>
              </a:tr>
              <a:tr h="290278">
                <a:tc>
                  <a:txBody>
                    <a:bodyPr/>
                    <a:lstStyle/>
                    <a:p>
                      <a:pPr marL="0" indent="0" algn="just">
                        <a:buFont typeface="Wingdings" panose="05000000000000000000" pitchFamily="2" charset="2"/>
                        <a:buNone/>
                      </a:pPr>
                      <a:r>
                        <a:rPr lang="en-US" sz="1600" b="0" dirty="0" smtClean="0">
                          <a:solidFill>
                            <a:schemeClr val="tx1"/>
                          </a:solidFill>
                          <a:latin typeface="Arial" panose="020B0604020202020204" pitchFamily="34" charset="0"/>
                          <a:cs typeface="Arial" panose="020B0604020202020204" pitchFamily="34" charset="0"/>
                        </a:rPr>
                        <a:t>4. NILAI </a:t>
                      </a:r>
                      <a:r>
                        <a:rPr lang="en-US" sz="1600" b="1" dirty="0" smtClean="0">
                          <a:solidFill>
                            <a:srgbClr val="FF0000"/>
                          </a:solidFill>
                          <a:latin typeface="Arial" panose="020B0604020202020204" pitchFamily="34" charset="0"/>
                          <a:cs typeface="Arial" panose="020B0604020202020204" pitchFamily="34" charset="0"/>
                        </a:rPr>
                        <a:t>R</a:t>
                      </a:r>
                      <a:r>
                        <a:rPr lang="en-US" sz="1600" b="1" dirty="0" smtClean="0">
                          <a:solidFill>
                            <a:schemeClr val="tx1"/>
                          </a:solidFill>
                          <a:latin typeface="Arial" panose="020B0604020202020204" pitchFamily="34" charset="0"/>
                          <a:cs typeface="Arial" panose="020B0604020202020204" pitchFamily="34" charset="0"/>
                        </a:rPr>
                        <a:t>EVISI DIPA</a:t>
                      </a:r>
                    </a:p>
                  </a:txBody>
                  <a:tcPr marL="68580" marR="68580" marT="34286" marB="34286">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u="none" baseline="0" dirty="0" smtClean="0">
                          <a:solidFill>
                            <a:srgbClr val="0000FF"/>
                          </a:solidFill>
                          <a:latin typeface="Arial" panose="020B0604020202020204" pitchFamily="34" charset="0"/>
                          <a:cs typeface="Arial" panose="020B0604020202020204" pitchFamily="34" charset="0"/>
                        </a:rPr>
                        <a:t>IDR    700.000</a:t>
                      </a:r>
                    </a:p>
                  </a:txBody>
                  <a:tcPr marL="68580" marR="68580" marT="34286" marB="34286">
                    <a:solidFill>
                      <a:schemeClr val="accent6">
                        <a:lumMod val="20000"/>
                        <a:lumOff val="80000"/>
                      </a:schemeClr>
                    </a:solidFill>
                  </a:tcPr>
                </a:tc>
              </a:tr>
              <a:tr h="997026">
                <a:tc>
                  <a:txBody>
                    <a:bodyPr/>
                    <a:lstStyle/>
                    <a:p>
                      <a:pPr marL="0" indent="0" algn="just">
                        <a:buFont typeface="Wingdings" panose="05000000000000000000" pitchFamily="2" charset="2"/>
                        <a:buNone/>
                      </a:pPr>
                      <a:r>
                        <a:rPr lang="en-US" sz="1600" b="0" dirty="0" smtClean="0">
                          <a:solidFill>
                            <a:schemeClr val="tx1"/>
                          </a:solidFill>
                          <a:latin typeface="Arial" panose="020B0604020202020204" pitchFamily="34" charset="0"/>
                          <a:cs typeface="Arial" panose="020B0604020202020204" pitchFamily="34" charset="0"/>
                        </a:rPr>
                        <a:t>5. NILAI </a:t>
                      </a:r>
                      <a:r>
                        <a:rPr lang="en-US" sz="1600" b="1" dirty="0" smtClean="0">
                          <a:solidFill>
                            <a:srgbClr val="FF0000"/>
                          </a:solidFill>
                          <a:latin typeface="Arial" panose="020B0604020202020204" pitchFamily="34" charset="0"/>
                          <a:cs typeface="Arial" panose="020B0604020202020204" pitchFamily="34" charset="0"/>
                        </a:rPr>
                        <a:t>P</a:t>
                      </a:r>
                      <a:r>
                        <a:rPr lang="en-US" sz="1600" b="1" dirty="0" smtClean="0">
                          <a:solidFill>
                            <a:schemeClr val="tx1"/>
                          </a:solidFill>
                          <a:latin typeface="Arial" panose="020B0604020202020204" pitchFamily="34" charset="0"/>
                          <a:cs typeface="Arial" panose="020B0604020202020204" pitchFamily="34" charset="0"/>
                        </a:rPr>
                        <a:t>ENGESAHAN</a:t>
                      </a:r>
                      <a:r>
                        <a:rPr lang="en-US" sz="1600" b="0" dirty="0" smtClean="0">
                          <a:solidFill>
                            <a:schemeClr val="tx1"/>
                          </a:solidFill>
                          <a:latin typeface="Arial" panose="020B0604020202020204" pitchFamily="34" charset="0"/>
                          <a:cs typeface="Arial" panose="020B0604020202020204" pitchFamily="34" charset="0"/>
                        </a:rPr>
                        <a:t> HIBAH :</a:t>
                      </a:r>
                    </a:p>
                    <a:p>
                      <a:pPr marL="800100" lvl="1" indent="-342900" algn="just">
                        <a:buFont typeface="Wingdings" panose="05000000000000000000" pitchFamily="2" charset="2"/>
                        <a:buChar char="ü"/>
                      </a:pPr>
                      <a:r>
                        <a:rPr lang="en-US" sz="1600" b="0" dirty="0" smtClean="0">
                          <a:solidFill>
                            <a:schemeClr val="tx1"/>
                          </a:solidFill>
                          <a:latin typeface="Arial" panose="020B0604020202020204" pitchFamily="34" charset="0"/>
                          <a:cs typeface="Arial" panose="020B0604020202020204" pitchFamily="34" charset="0"/>
                        </a:rPr>
                        <a:t>PENGESAHAN </a:t>
                      </a:r>
                      <a:r>
                        <a:rPr lang="en-US" sz="1600" b="1" dirty="0" smtClean="0">
                          <a:solidFill>
                            <a:srgbClr val="6600CC"/>
                          </a:solidFill>
                          <a:latin typeface="Arial" panose="020B0604020202020204" pitchFamily="34" charset="0"/>
                          <a:cs typeface="Arial" panose="020B0604020202020204" pitchFamily="34" charset="0"/>
                        </a:rPr>
                        <a:t>PENDAPATAN</a:t>
                      </a:r>
                    </a:p>
                    <a:p>
                      <a:pPr marL="800100" lvl="1" indent="-342900" algn="just">
                        <a:buFont typeface="Wingdings" panose="05000000000000000000" pitchFamily="2" charset="2"/>
                        <a:buChar char="ü"/>
                      </a:pPr>
                      <a:r>
                        <a:rPr lang="en-US" sz="1600" b="0" dirty="0" smtClean="0">
                          <a:solidFill>
                            <a:schemeClr val="tx1"/>
                          </a:solidFill>
                          <a:latin typeface="Arial" panose="020B0604020202020204" pitchFamily="34" charset="0"/>
                          <a:cs typeface="Arial" panose="020B0604020202020204" pitchFamily="34" charset="0"/>
                        </a:rPr>
                        <a:t>PENGESAHAN </a:t>
                      </a:r>
                      <a:r>
                        <a:rPr lang="en-US" sz="1600" b="1" dirty="0" smtClean="0">
                          <a:solidFill>
                            <a:srgbClr val="0000FF"/>
                          </a:solidFill>
                          <a:latin typeface="Arial" panose="020B0604020202020204" pitchFamily="34" charset="0"/>
                          <a:cs typeface="Arial" panose="020B0604020202020204" pitchFamily="34" charset="0"/>
                        </a:rPr>
                        <a:t>BELANJA</a:t>
                      </a:r>
                    </a:p>
                    <a:p>
                      <a:pPr marL="457200" lvl="1" indent="0" algn="r">
                        <a:buFont typeface="Wingdings" panose="05000000000000000000" pitchFamily="2" charset="2"/>
                        <a:buNone/>
                      </a:pPr>
                      <a:r>
                        <a:rPr lang="en-US" sz="1600" b="1" dirty="0" smtClean="0">
                          <a:solidFill>
                            <a:srgbClr val="006600"/>
                          </a:solidFill>
                          <a:latin typeface="Arial" panose="020B0604020202020204" pitchFamily="34" charset="0"/>
                          <a:cs typeface="Arial" panose="020B0604020202020204" pitchFamily="34" charset="0"/>
                        </a:rPr>
                        <a:t>SALDO (SISA</a:t>
                      </a:r>
                      <a:r>
                        <a:rPr lang="en-US" sz="1600" b="1" baseline="0" dirty="0" smtClean="0">
                          <a:solidFill>
                            <a:srgbClr val="006600"/>
                          </a:solidFill>
                          <a:latin typeface="Arial" panose="020B0604020202020204" pitchFamily="34" charset="0"/>
                          <a:cs typeface="Arial" panose="020B0604020202020204" pitchFamily="34" charset="0"/>
                        </a:rPr>
                        <a:t> DANA)</a:t>
                      </a:r>
                    </a:p>
                  </a:txBody>
                  <a:tcPr marL="68580" marR="68580" marT="34286" marB="34286">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u="none" baseline="0" dirty="0" smtClean="0">
                        <a:solidFill>
                          <a:srgbClr val="0000FF"/>
                        </a:solidFill>
                        <a:latin typeface="Arial" panose="020B0604020202020204" pitchFamily="34"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1" u="none" dirty="0" smtClean="0">
                          <a:solidFill>
                            <a:srgbClr val="6600CC"/>
                          </a:solidFill>
                          <a:latin typeface="Arial" panose="020B0604020202020204" pitchFamily="34" charset="0"/>
                          <a:cs typeface="Arial" panose="020B0604020202020204" pitchFamily="34" charset="0"/>
                        </a:rPr>
                        <a:t>IDR    900.000</a:t>
                      </a:r>
                    </a:p>
                    <a:p>
                      <a:pPr algn="ctr"/>
                      <a:r>
                        <a:rPr lang="en-US" sz="1600" b="1" u="sng" baseline="0" dirty="0" smtClean="0">
                          <a:solidFill>
                            <a:srgbClr val="0000FF"/>
                          </a:solidFill>
                          <a:latin typeface="Arial" panose="020B0604020202020204" pitchFamily="34" charset="0"/>
                          <a:cs typeface="Arial" panose="020B0604020202020204" pitchFamily="34" charset="0"/>
                        </a:rPr>
                        <a:t>IDR    700.000</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1" u="none" dirty="0" smtClean="0">
                          <a:solidFill>
                            <a:srgbClr val="006600"/>
                          </a:solidFill>
                          <a:latin typeface="Arial" panose="020B0604020202020204" pitchFamily="34" charset="0"/>
                          <a:cs typeface="Arial" panose="020B0604020202020204" pitchFamily="34" charset="0"/>
                        </a:rPr>
                        <a:t>IDR    </a:t>
                      </a:r>
                      <a:r>
                        <a:rPr lang="en-US" sz="1600" b="1" u="none" baseline="0" dirty="0" smtClean="0">
                          <a:solidFill>
                            <a:srgbClr val="006600"/>
                          </a:solidFill>
                          <a:latin typeface="Arial" panose="020B0604020202020204" pitchFamily="34" charset="0"/>
                          <a:cs typeface="Arial" panose="020B0604020202020204" pitchFamily="34" charset="0"/>
                        </a:rPr>
                        <a:t>200.000</a:t>
                      </a:r>
                      <a:endParaRPr lang="en-US" sz="1600" b="1" u="sng" dirty="0" smtClean="0">
                        <a:solidFill>
                          <a:srgbClr val="006600"/>
                        </a:solidFill>
                        <a:latin typeface="Arial" panose="020B0604020202020204" pitchFamily="34" charset="0"/>
                        <a:cs typeface="Arial" panose="020B0604020202020204" pitchFamily="34" charset="0"/>
                      </a:endParaRPr>
                    </a:p>
                  </a:txBody>
                  <a:tcPr marL="68580" marR="68580" marT="34286" marB="34286">
                    <a:solidFill>
                      <a:schemeClr val="accent6">
                        <a:lumMod val="20000"/>
                        <a:lumOff val="80000"/>
                      </a:schemeClr>
                    </a:solid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xmlns="" val="3577025402"/>
              </p:ext>
            </p:extLst>
          </p:nvPr>
        </p:nvGraphicFramePr>
        <p:xfrm>
          <a:off x="323528" y="4005064"/>
          <a:ext cx="8525741" cy="2697462"/>
        </p:xfrm>
        <a:graphic>
          <a:graphicData uri="http://schemas.openxmlformats.org/drawingml/2006/table">
            <a:tbl>
              <a:tblPr firstRow="1" bandRow="1">
                <a:tableStyleId>{5C22544A-7EE6-4342-B048-85BDC9FD1C3A}</a:tableStyleId>
              </a:tblPr>
              <a:tblGrid>
                <a:gridCol w="2664296"/>
                <a:gridCol w="5861445"/>
              </a:tblGrid>
              <a:tr h="1348731">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600" b="1" kern="1200" dirty="0" err="1" smtClean="0">
                          <a:solidFill>
                            <a:schemeClr val="tx1"/>
                          </a:solidFill>
                          <a:latin typeface="Arial" panose="020B0604020202020204" pitchFamily="34" charset="0"/>
                          <a:ea typeface="+mn-ea"/>
                          <a:cs typeface="Arial" panose="020B0604020202020204" pitchFamily="34" charset="0"/>
                        </a:rPr>
                        <a:t>Perlakuan</a:t>
                      </a:r>
                      <a:r>
                        <a:rPr lang="en-US" sz="1600" b="1" kern="1200" dirty="0" smtClean="0">
                          <a:solidFill>
                            <a:schemeClr val="tx1"/>
                          </a:solidFill>
                          <a:latin typeface="Arial" panose="020B0604020202020204" pitchFamily="34" charset="0"/>
                          <a:ea typeface="+mn-ea"/>
                          <a:cs typeface="Arial" panose="020B0604020202020204" pitchFamily="34" charset="0"/>
                        </a:rPr>
                        <a:t> </a:t>
                      </a:r>
                      <a:r>
                        <a:rPr lang="en-US" sz="1600" b="1" kern="1200" dirty="0" err="1" smtClean="0">
                          <a:solidFill>
                            <a:schemeClr val="tx1"/>
                          </a:solidFill>
                          <a:latin typeface="Arial" panose="020B0604020202020204" pitchFamily="34" charset="0"/>
                          <a:ea typeface="+mn-ea"/>
                          <a:cs typeface="Arial" panose="020B0604020202020204" pitchFamily="34" charset="0"/>
                        </a:rPr>
                        <a:t>atas</a:t>
                      </a:r>
                      <a:endParaRPr lang="en-US" sz="1600" b="1" kern="1200" dirty="0" smtClean="0">
                        <a:solidFill>
                          <a:schemeClr val="tx1"/>
                        </a:solidFill>
                        <a:latin typeface="Arial" panose="020B0604020202020204" pitchFamily="34" charset="0"/>
                        <a:ea typeface="+mn-ea"/>
                        <a:cs typeface="Arial" panose="020B0604020202020204" pitchFamily="34"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en-US" sz="1600" b="1" kern="1200" dirty="0" smtClean="0">
                          <a:solidFill>
                            <a:srgbClr val="0000FF"/>
                          </a:solidFill>
                          <a:latin typeface="Arial" panose="020B0604020202020204" pitchFamily="34" charset="0"/>
                          <a:ea typeface="+mn-ea"/>
                          <a:cs typeface="Arial" panose="020B0604020202020204" pitchFamily="34" charset="0"/>
                        </a:rPr>
                        <a:t>JASA GIRO</a:t>
                      </a:r>
                      <a:endParaRPr lang="en-US" sz="1600" b="0" dirty="0" smtClean="0">
                        <a:solidFill>
                          <a:schemeClr val="tx1"/>
                        </a:solidFill>
                        <a:latin typeface="Arial" panose="020B0604020202020204" pitchFamily="34" charset="0"/>
                        <a:cs typeface="Arial" panose="020B0604020202020204" pitchFamily="34" charset="0"/>
                      </a:endParaRPr>
                    </a:p>
                  </a:txBody>
                  <a:tcPr marL="68580" marR="68580" marT="34286" marB="34286">
                    <a:solidFill>
                      <a:schemeClr val="accent6">
                        <a:lumMod val="20000"/>
                        <a:lumOff val="80000"/>
                      </a:schemeClr>
                    </a:solidFill>
                  </a:tcPr>
                </a:tc>
                <a:tc>
                  <a:txBody>
                    <a:bodyPr/>
                    <a:lstStyle/>
                    <a:p>
                      <a:pPr marL="457200" marR="0" indent="-457200" algn="just" defTabSz="914400" rtl="0" eaLnBrk="1" fontAlgn="auto" latinLnBrk="0" hangingPunct="1">
                        <a:lnSpc>
                          <a:spcPct val="100000"/>
                        </a:lnSpc>
                        <a:spcBef>
                          <a:spcPts val="0"/>
                        </a:spcBef>
                        <a:spcAft>
                          <a:spcPts val="0"/>
                        </a:spcAft>
                        <a:buClrTx/>
                        <a:buSzTx/>
                        <a:buFontTx/>
                        <a:buAutoNum type="arabicPeriod"/>
                        <a:tabLst/>
                        <a:defRPr/>
                      </a:pPr>
                      <a:r>
                        <a:rPr lang="en-US" sz="1600" b="0" kern="1200" dirty="0" err="1" smtClean="0">
                          <a:solidFill>
                            <a:srgbClr val="000000"/>
                          </a:solidFill>
                          <a:latin typeface="Arial" panose="020B0604020202020204" pitchFamily="34" charset="0"/>
                          <a:ea typeface="+mn-ea"/>
                          <a:cs typeface="Arial" panose="020B0604020202020204" pitchFamily="34" charset="0"/>
                        </a:rPr>
                        <a:t>Sebagai</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Penambah</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Nilai</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hibah</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atau</a:t>
                      </a:r>
                      <a:endParaRPr lang="en-US" sz="1600" b="0" kern="1200" dirty="0" smtClean="0">
                        <a:solidFill>
                          <a:srgbClr val="000000"/>
                        </a:solidFill>
                        <a:latin typeface="Arial" panose="020B0604020202020204" pitchFamily="34" charset="0"/>
                        <a:ea typeface="+mn-ea"/>
                        <a:cs typeface="Arial" panose="020B0604020202020204" pitchFamily="34" charset="0"/>
                      </a:endParaRPr>
                    </a:p>
                    <a:p>
                      <a:pPr marL="457200" marR="0" indent="-457200" algn="just" defTabSz="914400" rtl="0" eaLnBrk="1" fontAlgn="auto" latinLnBrk="0" hangingPunct="1">
                        <a:lnSpc>
                          <a:spcPct val="100000"/>
                        </a:lnSpc>
                        <a:spcBef>
                          <a:spcPts val="0"/>
                        </a:spcBef>
                        <a:spcAft>
                          <a:spcPts val="0"/>
                        </a:spcAft>
                        <a:buClrTx/>
                        <a:buSzTx/>
                        <a:buFontTx/>
                        <a:buAutoNum type="arabicPeriod"/>
                        <a:tabLst/>
                        <a:defRPr/>
                      </a:pPr>
                      <a:r>
                        <a:rPr lang="en-US" sz="1600" b="0" kern="1200" dirty="0" err="1" smtClean="0">
                          <a:solidFill>
                            <a:srgbClr val="000000"/>
                          </a:solidFill>
                          <a:latin typeface="Arial" panose="020B0604020202020204" pitchFamily="34" charset="0"/>
                          <a:ea typeface="+mn-ea"/>
                          <a:cs typeface="Arial" panose="020B0604020202020204" pitchFamily="34" charset="0"/>
                        </a:rPr>
                        <a:t>Disetorkan</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ke</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Kas</a:t>
                      </a:r>
                      <a:r>
                        <a:rPr lang="en-US" sz="1600" b="0" kern="1200" dirty="0" smtClean="0">
                          <a:solidFill>
                            <a:srgbClr val="000000"/>
                          </a:solidFill>
                          <a:latin typeface="Arial" panose="020B0604020202020204" pitchFamily="34" charset="0"/>
                          <a:ea typeface="+mn-ea"/>
                          <a:cs typeface="Arial" panose="020B0604020202020204" pitchFamily="34" charset="0"/>
                        </a:rPr>
                        <a:t> Negara </a:t>
                      </a:r>
                      <a:r>
                        <a:rPr lang="en-US" sz="1600" b="0" kern="1200" dirty="0" err="1" smtClean="0">
                          <a:solidFill>
                            <a:srgbClr val="000000"/>
                          </a:solidFill>
                          <a:latin typeface="Arial" panose="020B0604020202020204" pitchFamily="34" charset="0"/>
                          <a:ea typeface="+mn-ea"/>
                          <a:cs typeface="Arial" panose="020B0604020202020204" pitchFamily="34" charset="0"/>
                        </a:rPr>
                        <a:t>sebagai</a:t>
                      </a:r>
                      <a:r>
                        <a:rPr lang="en-US" sz="1600" b="0" kern="1200" dirty="0" smtClean="0">
                          <a:solidFill>
                            <a:srgbClr val="000000"/>
                          </a:solidFill>
                          <a:latin typeface="Arial" panose="020B0604020202020204" pitchFamily="34" charset="0"/>
                          <a:ea typeface="+mn-ea"/>
                          <a:cs typeface="Arial" panose="020B0604020202020204" pitchFamily="34" charset="0"/>
                        </a:rPr>
                        <a:t> PNBP</a:t>
                      </a:r>
                    </a:p>
                    <a:p>
                      <a:pPr algn="just"/>
                      <a:r>
                        <a:rPr lang="en-US" sz="1600" b="0" kern="1200" dirty="0" smtClean="0">
                          <a:solidFill>
                            <a:srgbClr val="000000"/>
                          </a:solidFill>
                          <a:latin typeface="Arial" panose="020B0604020202020204" pitchFamily="34" charset="0"/>
                          <a:ea typeface="+mn-ea"/>
                          <a:cs typeface="Arial" panose="020B0604020202020204" pitchFamily="34" charset="0"/>
                        </a:rPr>
                        <a:t>(</a:t>
                      </a:r>
                      <a:r>
                        <a:rPr lang="en-US" sz="1600" b="0" kern="1200" dirty="0" err="1" smtClean="0">
                          <a:solidFill>
                            <a:srgbClr val="000000"/>
                          </a:solidFill>
                          <a:latin typeface="Arial" panose="020B0604020202020204" pitchFamily="34" charset="0"/>
                          <a:ea typeface="+mn-ea"/>
                          <a:cs typeface="Arial" panose="020B0604020202020204" pitchFamily="34" charset="0"/>
                        </a:rPr>
                        <a:t>Disesuaikan</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dengan</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pengaturan</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dalam</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Naskah</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Perjanjian</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Hibah</a:t>
                      </a:r>
                      <a:r>
                        <a:rPr lang="en-US" sz="1600" b="0" kern="1200" dirty="0" smtClean="0">
                          <a:solidFill>
                            <a:srgbClr val="000000"/>
                          </a:solidFill>
                          <a:latin typeface="Arial" panose="020B0604020202020204" pitchFamily="34" charset="0"/>
                          <a:ea typeface="+mn-ea"/>
                          <a:cs typeface="Arial" panose="020B0604020202020204" pitchFamily="34" charset="0"/>
                        </a:rPr>
                        <a:t>)</a:t>
                      </a:r>
                    </a:p>
                  </a:txBody>
                  <a:tcPr marL="68580" marR="68580" marT="34286" marB="34286">
                    <a:solidFill>
                      <a:schemeClr val="accent6">
                        <a:lumMod val="20000"/>
                        <a:lumOff val="80000"/>
                      </a:schemeClr>
                    </a:solidFill>
                  </a:tcPr>
                </a:tc>
              </a:tr>
              <a:tr h="1348731">
                <a:tc>
                  <a:txBody>
                    <a:bodyPr/>
                    <a:lstStyle/>
                    <a:p>
                      <a:pPr algn="just"/>
                      <a:r>
                        <a:rPr lang="en-US" sz="1600" b="1" kern="1200" dirty="0" err="1" smtClean="0">
                          <a:solidFill>
                            <a:schemeClr val="tx1"/>
                          </a:solidFill>
                          <a:latin typeface="Arial" panose="020B0604020202020204" pitchFamily="34" charset="0"/>
                          <a:ea typeface="+mn-ea"/>
                          <a:cs typeface="Arial" panose="020B0604020202020204" pitchFamily="34" charset="0"/>
                        </a:rPr>
                        <a:t>Perlakuan</a:t>
                      </a:r>
                      <a:r>
                        <a:rPr lang="en-US" sz="1600" b="1" kern="1200" dirty="0" smtClean="0">
                          <a:solidFill>
                            <a:schemeClr val="tx1"/>
                          </a:solidFill>
                          <a:latin typeface="Arial" panose="020B0604020202020204" pitchFamily="34" charset="0"/>
                          <a:ea typeface="+mn-ea"/>
                          <a:cs typeface="Arial" panose="020B0604020202020204" pitchFamily="34" charset="0"/>
                        </a:rPr>
                        <a:t> </a:t>
                      </a:r>
                      <a:r>
                        <a:rPr lang="en-US" sz="1600" b="1" kern="1200" dirty="0" err="1" smtClean="0">
                          <a:solidFill>
                            <a:schemeClr val="tx1"/>
                          </a:solidFill>
                          <a:latin typeface="Arial" panose="020B0604020202020204" pitchFamily="34" charset="0"/>
                          <a:ea typeface="+mn-ea"/>
                          <a:cs typeface="Arial" panose="020B0604020202020204" pitchFamily="34" charset="0"/>
                        </a:rPr>
                        <a:t>atas</a:t>
                      </a:r>
                      <a:endParaRPr lang="en-US" sz="1600" b="1" kern="1200" dirty="0" smtClean="0">
                        <a:solidFill>
                          <a:srgbClr val="006600"/>
                        </a:solidFill>
                        <a:latin typeface="Arial" panose="020B0604020202020204" pitchFamily="34" charset="0"/>
                        <a:ea typeface="+mn-ea"/>
                        <a:cs typeface="Arial" panose="020B0604020202020204" pitchFamily="34" charset="0"/>
                      </a:endParaRPr>
                    </a:p>
                    <a:p>
                      <a:pPr algn="just"/>
                      <a:r>
                        <a:rPr lang="en-US" sz="1600" b="1" kern="1200" dirty="0" smtClean="0">
                          <a:solidFill>
                            <a:srgbClr val="006600"/>
                          </a:solidFill>
                          <a:latin typeface="Arial" panose="020B0604020202020204" pitchFamily="34" charset="0"/>
                          <a:ea typeface="+mn-ea"/>
                          <a:cs typeface="Arial" panose="020B0604020202020204" pitchFamily="34" charset="0"/>
                        </a:rPr>
                        <a:t>SISA DANA HIBAH</a:t>
                      </a:r>
                      <a:endParaRPr lang="en-US" sz="1600" b="1" kern="1200" dirty="0">
                        <a:solidFill>
                          <a:srgbClr val="006600"/>
                        </a:solidFill>
                        <a:latin typeface="Arial" panose="020B0604020202020204" pitchFamily="34" charset="0"/>
                        <a:ea typeface="+mn-ea"/>
                        <a:cs typeface="Arial" panose="020B0604020202020204" pitchFamily="34" charset="0"/>
                      </a:endParaRPr>
                    </a:p>
                  </a:txBody>
                  <a:tcPr marL="68580" marR="68580" marT="34286" marB="34286">
                    <a:solidFill>
                      <a:schemeClr val="accent6">
                        <a:lumMod val="20000"/>
                        <a:lumOff val="80000"/>
                      </a:schemeClr>
                    </a:solidFill>
                  </a:tcPr>
                </a:tc>
                <a:tc>
                  <a:txBody>
                    <a:bodyPr/>
                    <a:lstStyle/>
                    <a:p>
                      <a:pPr marL="457200" indent="-457200">
                        <a:buAutoNum type="arabicPeriod"/>
                      </a:pPr>
                      <a:r>
                        <a:rPr lang="en-US" sz="1600" b="0" kern="1200" dirty="0" err="1" smtClean="0">
                          <a:solidFill>
                            <a:srgbClr val="000000"/>
                          </a:solidFill>
                          <a:latin typeface="Arial" panose="020B0604020202020204" pitchFamily="34" charset="0"/>
                          <a:ea typeface="+mn-ea"/>
                          <a:cs typeface="Arial" panose="020B0604020202020204" pitchFamily="34" charset="0"/>
                        </a:rPr>
                        <a:t>Dikembalikan</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kepada</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pihak</a:t>
                      </a:r>
                      <a:r>
                        <a:rPr lang="en-US" sz="1600" b="0" kern="1200" dirty="0" smtClean="0">
                          <a:solidFill>
                            <a:srgbClr val="000000"/>
                          </a:solidFill>
                          <a:latin typeface="Arial" panose="020B0604020202020204" pitchFamily="34" charset="0"/>
                          <a:ea typeface="+mn-ea"/>
                          <a:cs typeface="Arial" panose="020B0604020202020204" pitchFamily="34" charset="0"/>
                        </a:rPr>
                        <a:t> donor; </a:t>
                      </a:r>
                      <a:r>
                        <a:rPr lang="en-US" sz="1600" b="0" kern="1200" dirty="0" err="1" smtClean="0">
                          <a:solidFill>
                            <a:srgbClr val="000000"/>
                          </a:solidFill>
                          <a:latin typeface="Arial" panose="020B0604020202020204" pitchFamily="34" charset="0"/>
                          <a:ea typeface="+mn-ea"/>
                          <a:cs typeface="Arial" panose="020B0604020202020204" pitchFamily="34" charset="0"/>
                        </a:rPr>
                        <a:t>atau</a:t>
                      </a:r>
                      <a:endParaRPr lang="en-US" sz="1600" b="0" kern="1200" dirty="0" smtClean="0">
                        <a:solidFill>
                          <a:srgbClr val="000000"/>
                        </a:solidFill>
                        <a:latin typeface="Arial" panose="020B0604020202020204" pitchFamily="34" charset="0"/>
                        <a:ea typeface="+mn-ea"/>
                        <a:cs typeface="Arial" panose="020B0604020202020204" pitchFamily="34" charset="0"/>
                      </a:endParaRPr>
                    </a:p>
                    <a:p>
                      <a:pPr marL="457200" indent="-457200">
                        <a:buAutoNum type="arabicPeriod"/>
                      </a:pPr>
                      <a:r>
                        <a:rPr lang="en-US" sz="1600" b="0" kern="1200" dirty="0" smtClean="0">
                          <a:solidFill>
                            <a:srgbClr val="000000"/>
                          </a:solidFill>
                          <a:latin typeface="Arial" panose="020B0604020202020204" pitchFamily="34" charset="0"/>
                          <a:ea typeface="+mn-ea"/>
                          <a:cs typeface="Arial" panose="020B0604020202020204" pitchFamily="34" charset="0"/>
                        </a:rPr>
                        <a:t>Di </a:t>
                      </a:r>
                      <a:r>
                        <a:rPr lang="en-US" sz="1600" b="0" kern="1200" dirty="0" err="1" smtClean="0">
                          <a:solidFill>
                            <a:srgbClr val="000000"/>
                          </a:solidFill>
                          <a:latin typeface="Arial" panose="020B0604020202020204" pitchFamily="34" charset="0"/>
                          <a:ea typeface="+mn-ea"/>
                          <a:cs typeface="Arial" panose="020B0604020202020204" pitchFamily="34" charset="0"/>
                        </a:rPr>
                        <a:t>setor</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ke</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kas</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negara</a:t>
                      </a:r>
                      <a:endParaRPr lang="en-US" sz="1600" b="0" kern="1200" dirty="0" smtClean="0">
                        <a:solidFill>
                          <a:srgbClr val="000000"/>
                        </a:solidFill>
                        <a:latin typeface="Arial" panose="020B0604020202020204" pitchFamily="34" charset="0"/>
                        <a:ea typeface="+mn-ea"/>
                        <a:cs typeface="Arial" panose="020B0604020202020204" pitchFamily="34" charset="0"/>
                      </a:endParaRPr>
                    </a:p>
                    <a:p>
                      <a:pPr algn="just"/>
                      <a:r>
                        <a:rPr lang="en-US" sz="1600" b="0" kern="1200" dirty="0" smtClean="0">
                          <a:solidFill>
                            <a:srgbClr val="000000"/>
                          </a:solidFill>
                          <a:latin typeface="Arial" panose="020B0604020202020204" pitchFamily="34" charset="0"/>
                          <a:ea typeface="+mn-ea"/>
                          <a:cs typeface="Arial" panose="020B0604020202020204" pitchFamily="34" charset="0"/>
                        </a:rPr>
                        <a:t>(</a:t>
                      </a:r>
                      <a:r>
                        <a:rPr lang="en-US" sz="1600" b="0" kern="1200" dirty="0" err="1" smtClean="0">
                          <a:solidFill>
                            <a:srgbClr val="000000"/>
                          </a:solidFill>
                          <a:latin typeface="Arial" panose="020B0604020202020204" pitchFamily="34" charset="0"/>
                          <a:ea typeface="+mn-ea"/>
                          <a:cs typeface="Arial" panose="020B0604020202020204" pitchFamily="34" charset="0"/>
                        </a:rPr>
                        <a:t>Disesuaikan</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dengan</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pengaturan</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dalam</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Naskah</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Perjanjian</a:t>
                      </a:r>
                      <a:r>
                        <a:rPr lang="en-US" sz="1600" b="0" kern="1200" dirty="0" smtClean="0">
                          <a:solidFill>
                            <a:srgbClr val="000000"/>
                          </a:solidFill>
                          <a:latin typeface="Arial" panose="020B0604020202020204" pitchFamily="34" charset="0"/>
                          <a:ea typeface="+mn-ea"/>
                          <a:cs typeface="Arial" panose="020B0604020202020204" pitchFamily="34" charset="0"/>
                        </a:rPr>
                        <a:t>  </a:t>
                      </a:r>
                      <a:r>
                        <a:rPr lang="en-US" sz="1600" b="0" kern="1200" dirty="0" err="1" smtClean="0">
                          <a:solidFill>
                            <a:srgbClr val="000000"/>
                          </a:solidFill>
                          <a:latin typeface="Arial" panose="020B0604020202020204" pitchFamily="34" charset="0"/>
                          <a:ea typeface="+mn-ea"/>
                          <a:cs typeface="Arial" panose="020B0604020202020204" pitchFamily="34" charset="0"/>
                        </a:rPr>
                        <a:t>Hibah</a:t>
                      </a:r>
                      <a:r>
                        <a:rPr lang="en-US" sz="1600" b="0" kern="1200" dirty="0" smtClean="0">
                          <a:solidFill>
                            <a:srgbClr val="000000"/>
                          </a:solidFill>
                          <a:latin typeface="Arial" panose="020B0604020202020204" pitchFamily="34" charset="0"/>
                          <a:ea typeface="+mn-ea"/>
                          <a:cs typeface="Arial" panose="020B0604020202020204" pitchFamily="34" charset="0"/>
                        </a:rPr>
                        <a:t>)</a:t>
                      </a:r>
                    </a:p>
                  </a:txBody>
                  <a:tcPr marL="68580" marR="68580" marT="34286" marB="34286">
                    <a:solidFill>
                      <a:schemeClr val="accent6">
                        <a:lumMod val="20000"/>
                        <a:lumOff val="80000"/>
                      </a:schemeClr>
                    </a:solidFill>
                  </a:tcPr>
                </a:tc>
              </a:tr>
            </a:tbl>
          </a:graphicData>
        </a:graphic>
      </p:graphicFrame>
      <p:sp>
        <p:nvSpPr>
          <p:cNvPr id="8" name="Rectangle 2"/>
          <p:cNvSpPr txBox="1">
            <a:spLocks noChangeArrowheads="1"/>
          </p:cNvSpPr>
          <p:nvPr/>
        </p:nvSpPr>
        <p:spPr>
          <a:xfrm>
            <a:off x="685800" y="4572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800" b="1" dirty="0">
                <a:solidFill>
                  <a:srgbClr val="1E3C61"/>
                </a:solidFill>
                <a:latin typeface="League Spartan" panose="00000800000000000000" pitchFamily="50" charset="0"/>
              </a:rPr>
              <a:t>CONTOH KASUS HIBAH UANG</a:t>
            </a:r>
          </a:p>
        </p:txBody>
      </p:sp>
      <p:sp>
        <p:nvSpPr>
          <p:cNvPr id="9" name="Rectangle 8"/>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11" name="Picture 10">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283831935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ight Triangle 16"/>
          <p:cNvSpPr/>
          <p:nvPr/>
        </p:nvSpPr>
        <p:spPr>
          <a:xfrm flipV="1">
            <a:off x="5208664" y="3276600"/>
            <a:ext cx="2839131" cy="2960019"/>
          </a:xfrm>
          <a:prstGeom prst="rtTriangle">
            <a:avLst/>
          </a:prstGeom>
          <a:solidFill>
            <a:schemeClr val="accent3">
              <a:lumMod val="60000"/>
              <a:lumOff val="40000"/>
              <a:alpha val="45000"/>
            </a:schemeClr>
          </a:solidFill>
          <a:ln>
            <a:noFill/>
          </a:ln>
          <a:effectLst>
            <a:softEdge rad="31750"/>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6" name="Right Triangle 15"/>
          <p:cNvSpPr/>
          <p:nvPr/>
        </p:nvSpPr>
        <p:spPr>
          <a:xfrm flipH="1" flipV="1">
            <a:off x="2215468" y="3276600"/>
            <a:ext cx="3042332" cy="2960019"/>
          </a:xfrm>
          <a:prstGeom prst="rtTriangle">
            <a:avLst/>
          </a:prstGeom>
          <a:solidFill>
            <a:schemeClr val="accent5">
              <a:lumMod val="60000"/>
              <a:lumOff val="40000"/>
              <a:alpha val="45000"/>
            </a:schemeClr>
          </a:solidFill>
          <a:ln>
            <a:noFill/>
          </a:ln>
          <a:effectLst>
            <a:softEdge rad="31750"/>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3" name="Right Triangle 12"/>
          <p:cNvSpPr/>
          <p:nvPr/>
        </p:nvSpPr>
        <p:spPr>
          <a:xfrm flipH="1">
            <a:off x="2221129" y="379021"/>
            <a:ext cx="3042332" cy="2960019"/>
          </a:xfrm>
          <a:prstGeom prst="rtTriangle">
            <a:avLst/>
          </a:prstGeom>
          <a:solidFill>
            <a:schemeClr val="accent2">
              <a:lumMod val="75000"/>
              <a:alpha val="45000"/>
            </a:schemeClr>
          </a:solidFill>
          <a:ln>
            <a:noFill/>
          </a:ln>
          <a:effectLst>
            <a:softEdge rad="31750"/>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Right Triangle 8"/>
          <p:cNvSpPr/>
          <p:nvPr/>
        </p:nvSpPr>
        <p:spPr>
          <a:xfrm>
            <a:off x="5209736" y="379022"/>
            <a:ext cx="2839131" cy="2960019"/>
          </a:xfrm>
          <a:prstGeom prst="rtTriangle">
            <a:avLst/>
          </a:prstGeom>
          <a:solidFill>
            <a:schemeClr val="accent6">
              <a:alpha val="45000"/>
            </a:schemeClr>
          </a:solidFill>
          <a:ln>
            <a:noFill/>
          </a:ln>
          <a:effectLst>
            <a:softEdge rad="31750"/>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0418" name="Rectangle 2"/>
          <p:cNvSpPr>
            <a:spLocks noGrp="1" noChangeArrowheads="1"/>
          </p:cNvSpPr>
          <p:nvPr>
            <p:ph type="title"/>
          </p:nvPr>
        </p:nvSpPr>
        <p:spPr>
          <a:xfrm rot="-5400000">
            <a:off x="-2520846" y="2948066"/>
            <a:ext cx="6489492" cy="990600"/>
          </a:xfrm>
          <a:solidFill>
            <a:srgbClr val="1E3C61"/>
          </a:solidFill>
          <a:ln w="88900">
            <a:solidFill>
              <a:srgbClr val="FF4E5E"/>
            </a:solidFill>
          </a:ln>
        </p:spPr>
        <p:txBody>
          <a:bodyPr>
            <a:noAutofit/>
          </a:bodyPr>
          <a:lstStyle/>
          <a:p>
            <a:pPr algn="ctr">
              <a:lnSpc>
                <a:spcPct val="150000"/>
              </a:lnSpc>
            </a:pPr>
            <a:r>
              <a:rPr lang="en-US" sz="4000" dirty="0" smtClean="0">
                <a:solidFill>
                  <a:schemeClr val="bg1"/>
                </a:solidFill>
                <a:latin typeface="League Spartan" panose="00000800000000000000" pitchFamily="50" charset="0"/>
              </a:rPr>
              <a:t>BAGIAN IV</a:t>
            </a:r>
            <a:endParaRPr lang="en-US" sz="4000" dirty="0">
              <a:solidFill>
                <a:schemeClr val="bg1"/>
              </a:solidFill>
              <a:latin typeface="League Spartan" panose="00000800000000000000" pitchFamily="50" charset="0"/>
            </a:endParaRPr>
          </a:p>
        </p:txBody>
      </p:sp>
      <p:sp>
        <p:nvSpPr>
          <p:cNvPr id="4" name="Rounded Rectangle 3">
            <a:hlinkClick r:id="rId3" action="ppaction://hlinksldjump"/>
          </p:cNvPr>
          <p:cNvSpPr/>
          <p:nvPr/>
        </p:nvSpPr>
        <p:spPr>
          <a:xfrm>
            <a:off x="3214468" y="1890634"/>
            <a:ext cx="1905000" cy="1219200"/>
          </a:xfrm>
          <a:prstGeom prst="roundRect">
            <a:avLst/>
          </a:prstGeom>
          <a:solidFill>
            <a:schemeClr val="accent2"/>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Arial" panose="020B0604020202020204" pitchFamily="34" charset="0"/>
                <a:cs typeface="Arial" panose="020B0604020202020204" pitchFamily="34" charset="0"/>
              </a:rPr>
              <a:t>AKUNTANSI HIBAH</a:t>
            </a:r>
            <a:endParaRPr lang="en-US" b="1" dirty="0">
              <a:latin typeface="Arial" panose="020B0604020202020204" pitchFamily="34" charset="0"/>
              <a:cs typeface="Arial" panose="020B0604020202020204" pitchFamily="34" charset="0"/>
            </a:endParaRPr>
          </a:p>
        </p:txBody>
      </p:sp>
      <p:sp>
        <p:nvSpPr>
          <p:cNvPr id="6" name="Rounded Rectangle 5">
            <a:hlinkClick r:id="rId4" action="ppaction://hlinksldjump"/>
          </p:cNvPr>
          <p:cNvSpPr/>
          <p:nvPr/>
        </p:nvSpPr>
        <p:spPr>
          <a:xfrm>
            <a:off x="5334586" y="1890634"/>
            <a:ext cx="1890932" cy="1219200"/>
          </a:xfrm>
          <a:prstGeom prst="roundRect">
            <a:avLst/>
          </a:prstGeom>
          <a:solidFill>
            <a:schemeClr val="accent6">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Arial" panose="020B0604020202020204" pitchFamily="34" charset="0"/>
                <a:cs typeface="Arial" panose="020B0604020202020204" pitchFamily="34" charset="0"/>
              </a:rPr>
              <a:t>PELAPORAN HIBAH</a:t>
            </a:r>
            <a:endParaRPr lang="en-US" b="1" dirty="0">
              <a:latin typeface="Arial" panose="020B0604020202020204" pitchFamily="34" charset="0"/>
              <a:cs typeface="Arial" panose="020B0604020202020204" pitchFamily="34" charset="0"/>
            </a:endParaRPr>
          </a:p>
        </p:txBody>
      </p:sp>
      <p:sp>
        <p:nvSpPr>
          <p:cNvPr id="7" name="Rounded Rectangle 6">
            <a:hlinkClick r:id="rId5" action="ppaction://hlinksldjump"/>
          </p:cNvPr>
          <p:cNvSpPr/>
          <p:nvPr/>
        </p:nvSpPr>
        <p:spPr>
          <a:xfrm>
            <a:off x="3214468" y="3424609"/>
            <a:ext cx="1905000" cy="1219200"/>
          </a:xfrm>
          <a:prstGeom prst="roundRect">
            <a:avLst/>
          </a:prstGeom>
          <a:solidFill>
            <a:schemeClr val="accent5">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Arial" panose="020B0604020202020204" pitchFamily="34" charset="0"/>
                <a:cs typeface="Arial" panose="020B0604020202020204" pitchFamily="34" charset="0"/>
              </a:rPr>
              <a:t>KONFIRMASI HIBAH</a:t>
            </a:r>
            <a:endParaRPr lang="en-US" b="1" dirty="0">
              <a:latin typeface="Arial" panose="020B0604020202020204" pitchFamily="34" charset="0"/>
              <a:cs typeface="Arial" panose="020B0604020202020204" pitchFamily="34" charset="0"/>
            </a:endParaRPr>
          </a:p>
        </p:txBody>
      </p:sp>
      <p:sp>
        <p:nvSpPr>
          <p:cNvPr id="8" name="Rounded Rectangle 7">
            <a:hlinkClick r:id="rId6" action="ppaction://hlinksldjump"/>
          </p:cNvPr>
          <p:cNvSpPr/>
          <p:nvPr/>
        </p:nvSpPr>
        <p:spPr>
          <a:xfrm>
            <a:off x="5334586" y="3429000"/>
            <a:ext cx="1890932" cy="1219200"/>
          </a:xfrm>
          <a:prstGeom prst="roundRect">
            <a:avLst/>
          </a:prstGeom>
          <a:solidFill>
            <a:schemeClr val="accent3">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Arial" panose="020B0604020202020204" pitchFamily="34" charset="0"/>
                <a:cs typeface="Arial" panose="020B0604020202020204" pitchFamily="34" charset="0"/>
              </a:rPr>
              <a:t>POTENSI TEMUAN</a:t>
            </a:r>
            <a:endParaRPr lang="en-US" b="1" dirty="0">
              <a:latin typeface="Arial" panose="020B0604020202020204" pitchFamily="34" charset="0"/>
              <a:cs typeface="Arial" panose="020B0604020202020204" pitchFamily="34" charset="0"/>
            </a:endParaRPr>
          </a:p>
        </p:txBody>
      </p:sp>
      <p:pic>
        <p:nvPicPr>
          <p:cNvPr id="18" name="Picture 17">
            <a:hlinkClick r:id="rId7" action="ppaction://hlinksldjump"/>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2424754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0" y="1412776"/>
            <a:ext cx="9144000" cy="2016224"/>
          </a:xfrm>
          <a:prstGeom prst="rect">
            <a:avLst/>
          </a:prstGeom>
          <a:solidFill>
            <a:schemeClr val="tx2">
              <a:lumMod val="50000"/>
            </a:schemeClr>
          </a:solidFill>
          <a:ln>
            <a:noFill/>
            <a:headEnd/>
            <a:tailEnd/>
          </a:ln>
        </p:spPr>
        <p:style>
          <a:lnRef idx="1">
            <a:schemeClr val="accent3"/>
          </a:lnRef>
          <a:fillRef idx="2">
            <a:schemeClr val="accent3"/>
          </a:fillRef>
          <a:effectRef idx="1">
            <a:schemeClr val="accent3"/>
          </a:effectRef>
          <a:fontRef idx="minor">
            <a:schemeClr val="dk1"/>
          </a:fontRef>
        </p:style>
        <p:txBody>
          <a:bodyPr lIns="0" tIns="0" rIns="0" bIns="0" anchor="ctr"/>
          <a:lstStyle/>
          <a:p>
            <a:pPr algn="ctr">
              <a:spcBef>
                <a:spcPts val="0"/>
              </a:spcBef>
              <a:defRPr/>
            </a:pPr>
            <a:r>
              <a:rPr lang="en-US" sz="2400" b="1" dirty="0"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1. AKUNTANSI HIBAH</a:t>
            </a:r>
          </a:p>
          <a:p>
            <a:pPr algn="ctr">
              <a:spcBef>
                <a:spcPts val="0"/>
              </a:spcBef>
              <a:defRPr/>
            </a:pPr>
            <a:r>
              <a:rPr lang="en-US" sz="2400" b="1" dirty="0"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a:t>
            </a:r>
            <a:r>
              <a:rPr lang="en-US" sz="2400" b="1" dirty="0" err="1"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Akuntansi</a:t>
            </a:r>
            <a:r>
              <a:rPr lang="en-US" sz="2400" b="1" dirty="0"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Pendapatan</a:t>
            </a:r>
            <a:r>
              <a:rPr lang="en-US" sz="2400" b="1" dirty="0"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Hibah</a:t>
            </a:r>
            <a:r>
              <a:rPr lang="en-US" sz="2400" b="1" dirty="0"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dan</a:t>
            </a:r>
            <a:r>
              <a:rPr lang="en-US" sz="2400" b="1" dirty="0"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Belanja</a:t>
            </a:r>
            <a:r>
              <a:rPr lang="en-US" sz="2400" b="1" dirty="0"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yang </a:t>
            </a:r>
            <a:r>
              <a:rPr lang="en-US" sz="2400" b="1" dirty="0" err="1">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sumber</a:t>
            </a:r>
            <a:r>
              <a:rPr lang="en-US" sz="2400" b="1" dirty="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dananya</a:t>
            </a:r>
            <a:r>
              <a:rPr lang="en-US" sz="2400" b="1" dirty="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berasal</a:t>
            </a:r>
            <a:r>
              <a:rPr lang="en-US" sz="2400" b="1" dirty="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dari</a:t>
            </a:r>
            <a:r>
              <a:rPr lang="en-US" sz="2400" b="1" dirty="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hibah</a:t>
            </a:r>
            <a:r>
              <a:rPr lang="en-US" sz="2400" b="1" dirty="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Belanja</a:t>
            </a:r>
            <a:r>
              <a:rPr lang="en-US" sz="2400" b="1" dirty="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Barang</a:t>
            </a:r>
            <a:r>
              <a:rPr lang="en-US" sz="2400" b="1" dirty="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Belanja</a:t>
            </a:r>
            <a:r>
              <a:rPr lang="en-US" sz="2400" b="1" dirty="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Modal), </a:t>
            </a:r>
            <a:r>
              <a:rPr lang="en-US" sz="2400" b="1" dirty="0" err="1">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Beban</a:t>
            </a:r>
            <a:r>
              <a:rPr lang="en-US" sz="2400" b="1" dirty="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Jasa</a:t>
            </a:r>
            <a:r>
              <a:rPr lang="en-US" sz="2400" b="1" dirty="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dan</a:t>
            </a:r>
            <a:r>
              <a:rPr lang="en-US" sz="2400" b="1" dirty="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Aset</a:t>
            </a:r>
            <a:r>
              <a:rPr lang="en-US" sz="2400" b="1" dirty="0"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Persediaan</a:t>
            </a:r>
            <a:r>
              <a:rPr lang="en-US" sz="2400" b="1" dirty="0"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dari</a:t>
            </a:r>
            <a:r>
              <a:rPr lang="en-US" sz="2400" b="1" dirty="0"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 </a:t>
            </a:r>
            <a:r>
              <a:rPr lang="en-US" sz="2400" b="1" dirty="0" err="1">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hibah</a:t>
            </a:r>
            <a:r>
              <a:rPr lang="en-US" sz="2400" b="1" dirty="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a:t>
            </a:r>
          </a:p>
        </p:txBody>
      </p:sp>
    </p:spTree>
    <p:extLst>
      <p:ext uri="{BB962C8B-B14F-4D97-AF65-F5344CB8AC3E}">
        <p14:creationId xmlns:p14="http://schemas.microsoft.com/office/powerpoint/2010/main" xmlns="" val="50330120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ln>
            <a:noFill/>
          </a:ln>
        </p:spPr>
        <p:txBody>
          <a:bodyPr/>
          <a:lstStyle/>
          <a:p>
            <a:pPr>
              <a:defRPr/>
            </a:pPr>
            <a:fld id="{0B3763F7-95C3-4186-B973-CAC7665A4C33}" type="slidenum">
              <a:rPr lang="en-US" smtClean="0">
                <a:latin typeface="Arial" panose="020B0604020202020204" pitchFamily="34" charset="0"/>
                <a:cs typeface="Arial" panose="020B0604020202020204" pitchFamily="34" charset="0"/>
              </a:rPr>
              <a:pPr>
                <a:defRPr/>
              </a:pPr>
              <a:t>38</a:t>
            </a:fld>
            <a:endParaRPr lang="en-US">
              <a:latin typeface="Arial" panose="020B0604020202020204" pitchFamily="34" charset="0"/>
              <a:cs typeface="Arial" panose="020B0604020202020204" pitchFamily="34" charset="0"/>
            </a:endParaRPr>
          </a:p>
        </p:txBody>
      </p:sp>
      <p:sp>
        <p:nvSpPr>
          <p:cNvPr id="7" name="Rounded Rectangle 6"/>
          <p:cNvSpPr/>
          <p:nvPr/>
        </p:nvSpPr>
        <p:spPr>
          <a:xfrm>
            <a:off x="255712" y="1173163"/>
            <a:ext cx="2560256" cy="575245"/>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bg1"/>
                </a:solidFill>
                <a:latin typeface="Arial" panose="020B0604020202020204" pitchFamily="34" charset="0"/>
                <a:cs typeface="Arial" panose="020B0604020202020204" pitchFamily="34" charset="0"/>
              </a:rPr>
              <a:t>TRANSAKSI</a:t>
            </a:r>
            <a:endParaRPr lang="en-US" sz="1400" b="1" dirty="0">
              <a:solidFill>
                <a:schemeClr val="bg1"/>
              </a:solidFill>
              <a:latin typeface="Arial" panose="020B0604020202020204" pitchFamily="34" charset="0"/>
              <a:cs typeface="Arial" panose="020B0604020202020204" pitchFamily="34" charset="0"/>
            </a:endParaRPr>
          </a:p>
        </p:txBody>
      </p:sp>
      <p:sp>
        <p:nvSpPr>
          <p:cNvPr id="8" name="Rounded Rectangle 7"/>
          <p:cNvSpPr/>
          <p:nvPr/>
        </p:nvSpPr>
        <p:spPr>
          <a:xfrm>
            <a:off x="2891269" y="1173163"/>
            <a:ext cx="2033144" cy="575245"/>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bg1"/>
                </a:solidFill>
                <a:latin typeface="Arial" panose="020B0604020202020204" pitchFamily="34" charset="0"/>
                <a:cs typeface="Arial" panose="020B0604020202020204" pitchFamily="34" charset="0"/>
              </a:rPr>
              <a:t>PENGAKUAN</a:t>
            </a:r>
            <a:endParaRPr lang="en-US" sz="1400" b="1" dirty="0">
              <a:solidFill>
                <a:schemeClr val="bg1"/>
              </a:solidFill>
              <a:latin typeface="Arial" panose="020B0604020202020204" pitchFamily="34" charset="0"/>
              <a:cs typeface="Arial" panose="020B0604020202020204" pitchFamily="34" charset="0"/>
            </a:endParaRPr>
          </a:p>
        </p:txBody>
      </p:sp>
      <p:sp>
        <p:nvSpPr>
          <p:cNvPr id="9" name="Rounded Rectangle 8"/>
          <p:cNvSpPr/>
          <p:nvPr/>
        </p:nvSpPr>
        <p:spPr>
          <a:xfrm>
            <a:off x="255712" y="1820313"/>
            <a:ext cx="2560256" cy="647150"/>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Kas</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di</a:t>
            </a:r>
            <a:r>
              <a:rPr lang="en-US" sz="1400" b="1" dirty="0" smtClean="0">
                <a:solidFill>
                  <a:schemeClr val="bg1"/>
                </a:solidFill>
                <a:latin typeface="Arial" panose="020B0604020202020204" pitchFamily="34" charset="0"/>
                <a:cs typeface="Arial" panose="020B0604020202020204" pitchFamily="34" charset="0"/>
              </a:rPr>
              <a:t> K/L </a:t>
            </a:r>
            <a:r>
              <a:rPr lang="en-US" sz="1400" b="1" dirty="0" err="1" smtClean="0">
                <a:solidFill>
                  <a:schemeClr val="bg1"/>
                </a:solidFill>
                <a:latin typeface="Arial" panose="020B0604020202020204" pitchFamily="34" charset="0"/>
                <a:cs typeface="Arial" panose="020B0604020202020204" pitchFamily="34" charset="0"/>
              </a:rPr>
              <a:t>dari</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hibah</a:t>
            </a:r>
            <a:endParaRPr lang="en-US" sz="1400" b="1" dirty="0">
              <a:solidFill>
                <a:schemeClr val="bg1"/>
              </a:solidFill>
              <a:latin typeface="Arial" panose="020B0604020202020204" pitchFamily="34" charset="0"/>
              <a:cs typeface="Arial" panose="020B0604020202020204" pitchFamily="34" charset="0"/>
            </a:endParaRPr>
          </a:p>
        </p:txBody>
      </p:sp>
      <p:sp>
        <p:nvSpPr>
          <p:cNvPr id="10" name="Rounded Rectangle 9"/>
          <p:cNvSpPr/>
          <p:nvPr/>
        </p:nvSpPr>
        <p:spPr>
          <a:xfrm>
            <a:off x="255712" y="2539369"/>
            <a:ext cx="2560256" cy="1150490"/>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Belanja</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akrual</a:t>
            </a:r>
            <a:r>
              <a:rPr lang="en-US" sz="1400" b="1" dirty="0" smtClean="0">
                <a:solidFill>
                  <a:schemeClr val="bg1"/>
                </a:solidFill>
                <a:latin typeface="Arial" panose="020B0604020202020204" pitchFamily="34" charset="0"/>
                <a:cs typeface="Arial" panose="020B0604020202020204" pitchFamily="34" charset="0"/>
              </a:rPr>
              <a:t>) yang </a:t>
            </a:r>
            <a:r>
              <a:rPr lang="en-US" sz="1400" b="1" dirty="0" err="1" smtClean="0">
                <a:solidFill>
                  <a:schemeClr val="bg1"/>
                </a:solidFill>
                <a:latin typeface="Arial" panose="020B0604020202020204" pitchFamily="34" charset="0"/>
                <a:cs typeface="Arial" panose="020B0604020202020204" pitchFamily="34" charset="0"/>
              </a:rPr>
              <a:t>bersumber</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dari</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hibah</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dalam</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bentuk</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uang</a:t>
            </a:r>
            <a:r>
              <a:rPr lang="en-US" sz="1400" b="1" dirty="0" smtClean="0">
                <a:solidFill>
                  <a:schemeClr val="bg1"/>
                </a:solidFill>
                <a:latin typeface="Arial" panose="020B0604020202020204" pitchFamily="34" charset="0"/>
                <a:cs typeface="Arial" panose="020B0604020202020204" pitchFamily="34" charset="0"/>
              </a:rPr>
              <a:t> yang </a:t>
            </a:r>
            <a:r>
              <a:rPr lang="en-US" sz="1400" b="1" dirty="0" err="1" smtClean="0">
                <a:solidFill>
                  <a:schemeClr val="bg1"/>
                </a:solidFill>
                <a:latin typeface="Arial" panose="020B0604020202020204" pitchFamily="34" charset="0"/>
                <a:cs typeface="Arial" panose="020B0604020202020204" pitchFamily="34" charset="0"/>
              </a:rPr>
              <a:t>pencairannya</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tidak</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melalui</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kuasa</a:t>
            </a:r>
            <a:r>
              <a:rPr lang="en-US" sz="1400" b="1" dirty="0" smtClean="0">
                <a:solidFill>
                  <a:schemeClr val="bg1"/>
                </a:solidFill>
                <a:latin typeface="Arial" panose="020B0604020202020204" pitchFamily="34" charset="0"/>
                <a:cs typeface="Arial" panose="020B0604020202020204" pitchFamily="34" charset="0"/>
              </a:rPr>
              <a:t> BUN</a:t>
            </a:r>
            <a:endParaRPr lang="en-US" sz="1400" b="1" dirty="0">
              <a:solidFill>
                <a:schemeClr val="bg1"/>
              </a:solidFill>
              <a:latin typeface="Arial" panose="020B0604020202020204" pitchFamily="34" charset="0"/>
              <a:cs typeface="Arial" panose="020B0604020202020204" pitchFamily="34" charset="0"/>
            </a:endParaRPr>
          </a:p>
        </p:txBody>
      </p:sp>
      <p:sp>
        <p:nvSpPr>
          <p:cNvPr id="11" name="Rounded Rectangle 10"/>
          <p:cNvSpPr/>
          <p:nvPr/>
        </p:nvSpPr>
        <p:spPr>
          <a:xfrm>
            <a:off x="255712" y="3761765"/>
            <a:ext cx="2560256" cy="1078584"/>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Belanja</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realisasi</a:t>
            </a:r>
            <a:r>
              <a:rPr lang="en-US" sz="1400" b="1" dirty="0" smtClean="0">
                <a:solidFill>
                  <a:schemeClr val="bg1"/>
                </a:solidFill>
                <a:latin typeface="Arial" panose="020B0604020202020204" pitchFamily="34" charset="0"/>
                <a:cs typeface="Arial" panose="020B0604020202020204" pitchFamily="34" charset="0"/>
              </a:rPr>
              <a:t>) yang </a:t>
            </a:r>
            <a:r>
              <a:rPr lang="en-US" sz="1400" b="1" dirty="0" err="1" smtClean="0">
                <a:solidFill>
                  <a:schemeClr val="bg1"/>
                </a:solidFill>
                <a:latin typeface="Arial" panose="020B0604020202020204" pitchFamily="34" charset="0"/>
                <a:cs typeface="Arial" panose="020B0604020202020204" pitchFamily="34" charset="0"/>
              </a:rPr>
              <a:t>bersumber</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dari</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hibah</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dalam</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bentuk</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uang</a:t>
            </a:r>
            <a:r>
              <a:rPr lang="en-US" sz="1400" b="1" dirty="0" smtClean="0">
                <a:solidFill>
                  <a:schemeClr val="bg1"/>
                </a:solidFill>
                <a:latin typeface="Arial" panose="020B0604020202020204" pitchFamily="34" charset="0"/>
                <a:cs typeface="Arial" panose="020B0604020202020204" pitchFamily="34" charset="0"/>
              </a:rPr>
              <a:t> yang </a:t>
            </a:r>
            <a:r>
              <a:rPr lang="en-US" sz="1400" b="1" dirty="0" err="1" smtClean="0">
                <a:solidFill>
                  <a:schemeClr val="bg1"/>
                </a:solidFill>
                <a:latin typeface="Arial" panose="020B0604020202020204" pitchFamily="34" charset="0"/>
                <a:cs typeface="Arial" panose="020B0604020202020204" pitchFamily="34" charset="0"/>
              </a:rPr>
              <a:t>pencairannya</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tidak</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melalui</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kuasa</a:t>
            </a:r>
            <a:r>
              <a:rPr lang="en-US" sz="1400" b="1" dirty="0" smtClean="0">
                <a:solidFill>
                  <a:schemeClr val="bg1"/>
                </a:solidFill>
                <a:latin typeface="Arial" panose="020B0604020202020204" pitchFamily="34" charset="0"/>
                <a:cs typeface="Arial" panose="020B0604020202020204" pitchFamily="34" charset="0"/>
              </a:rPr>
              <a:t> BUN</a:t>
            </a:r>
            <a:endParaRPr lang="en-US" sz="1400" b="1" dirty="0">
              <a:solidFill>
                <a:schemeClr val="bg1"/>
              </a:solidFill>
              <a:latin typeface="Arial" panose="020B0604020202020204" pitchFamily="34" charset="0"/>
              <a:cs typeface="Arial" panose="020B0604020202020204" pitchFamily="34" charset="0"/>
            </a:endParaRPr>
          </a:p>
        </p:txBody>
      </p:sp>
      <p:sp>
        <p:nvSpPr>
          <p:cNvPr id="12" name="Rounded Rectangle 11"/>
          <p:cNvSpPr/>
          <p:nvPr/>
        </p:nvSpPr>
        <p:spPr>
          <a:xfrm>
            <a:off x="255712" y="4912254"/>
            <a:ext cx="2560256" cy="934773"/>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Aset</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tetap</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aset</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lainnya</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dan</a:t>
            </a:r>
            <a:r>
              <a:rPr lang="en-US" sz="1400" b="1" dirty="0" smtClean="0">
                <a:solidFill>
                  <a:schemeClr val="bg1"/>
                </a:solidFill>
                <a:latin typeface="Arial" panose="020B0604020202020204" pitchFamily="34" charset="0"/>
                <a:cs typeface="Arial" panose="020B0604020202020204" pitchFamily="34" charset="0"/>
              </a:rPr>
              <a:t>/</a:t>
            </a:r>
            <a:r>
              <a:rPr lang="en-US" sz="1400" b="1" dirty="0" err="1" smtClean="0">
                <a:solidFill>
                  <a:schemeClr val="bg1"/>
                </a:solidFill>
                <a:latin typeface="Arial" panose="020B0604020202020204" pitchFamily="34" charset="0"/>
                <a:cs typeface="Arial" panose="020B0604020202020204" pitchFamily="34" charset="0"/>
              </a:rPr>
              <a:t>atau</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persediaan</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dari</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hibah</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dalam</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bentuk</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barang</a:t>
            </a:r>
            <a:endParaRPr lang="en-US" sz="1400" b="1" dirty="0">
              <a:solidFill>
                <a:schemeClr val="bg1"/>
              </a:solidFill>
              <a:latin typeface="Arial" panose="020B0604020202020204" pitchFamily="34" charset="0"/>
              <a:cs typeface="Arial" panose="020B0604020202020204" pitchFamily="34" charset="0"/>
            </a:endParaRPr>
          </a:p>
        </p:txBody>
      </p:sp>
      <p:sp>
        <p:nvSpPr>
          <p:cNvPr id="13" name="Rounded Rectangle 12"/>
          <p:cNvSpPr/>
          <p:nvPr/>
        </p:nvSpPr>
        <p:spPr>
          <a:xfrm>
            <a:off x="255712" y="5918933"/>
            <a:ext cx="2560256" cy="862867"/>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Beban</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jasa</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dari</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hibah</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dalam</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bentuk</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jasa</a:t>
            </a:r>
            <a:endParaRPr lang="en-US" sz="1400" b="1" dirty="0">
              <a:solidFill>
                <a:schemeClr val="bg1"/>
              </a:solidFill>
              <a:latin typeface="Arial" panose="020B0604020202020204" pitchFamily="34" charset="0"/>
              <a:cs typeface="Arial" panose="020B0604020202020204" pitchFamily="34" charset="0"/>
            </a:endParaRPr>
          </a:p>
        </p:txBody>
      </p:sp>
      <p:sp>
        <p:nvSpPr>
          <p:cNvPr id="14" name="Rounded Rectangle 13"/>
          <p:cNvSpPr/>
          <p:nvPr/>
        </p:nvSpPr>
        <p:spPr>
          <a:xfrm>
            <a:off x="2891269" y="1820313"/>
            <a:ext cx="2033144" cy="64715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Saat</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kas</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diterima</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di</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rekening</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hibah</a:t>
            </a:r>
            <a:endParaRPr lang="en-US" sz="1400" b="1" dirty="0">
              <a:solidFill>
                <a:schemeClr val="bg1"/>
              </a:solidFill>
              <a:latin typeface="Arial" panose="020B0604020202020204" pitchFamily="34" charset="0"/>
              <a:cs typeface="Arial" panose="020B0604020202020204" pitchFamily="34" charset="0"/>
            </a:endParaRPr>
          </a:p>
        </p:txBody>
      </p:sp>
      <p:sp>
        <p:nvSpPr>
          <p:cNvPr id="15" name="Rounded Rectangle 14"/>
          <p:cNvSpPr/>
          <p:nvPr/>
        </p:nvSpPr>
        <p:spPr>
          <a:xfrm>
            <a:off x="2891269" y="2539369"/>
            <a:ext cx="2033144" cy="1150490"/>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Saat</a:t>
            </a:r>
            <a:r>
              <a:rPr lang="en-US" sz="1400" b="1" dirty="0" smtClean="0">
                <a:solidFill>
                  <a:schemeClr val="bg1"/>
                </a:solidFill>
                <a:latin typeface="Arial" panose="020B0604020202020204" pitchFamily="34" charset="0"/>
                <a:cs typeface="Arial" panose="020B0604020202020204" pitchFamily="34" charset="0"/>
              </a:rPr>
              <a:t> Resume </a:t>
            </a:r>
            <a:r>
              <a:rPr lang="en-US" sz="1400" b="1" dirty="0" err="1" smtClean="0">
                <a:solidFill>
                  <a:schemeClr val="bg1"/>
                </a:solidFill>
                <a:latin typeface="Arial" panose="020B0604020202020204" pitchFamily="34" charset="0"/>
                <a:cs typeface="Arial" panose="020B0604020202020204" pitchFamily="34" charset="0"/>
              </a:rPr>
              <a:t>tagihan</a:t>
            </a:r>
            <a:r>
              <a:rPr lang="en-US" sz="1400" b="1" dirty="0" smtClean="0">
                <a:solidFill>
                  <a:schemeClr val="bg1"/>
                </a:solidFill>
                <a:latin typeface="Arial" panose="020B0604020202020204" pitchFamily="34" charset="0"/>
                <a:cs typeface="Arial" panose="020B0604020202020204" pitchFamily="34" charset="0"/>
              </a:rPr>
              <a:t> (SP2HL)</a:t>
            </a:r>
            <a:endParaRPr lang="en-US" sz="1400" b="1" dirty="0">
              <a:solidFill>
                <a:schemeClr val="bg1"/>
              </a:solidFill>
              <a:latin typeface="Arial" panose="020B0604020202020204" pitchFamily="34" charset="0"/>
              <a:cs typeface="Arial" panose="020B0604020202020204" pitchFamily="34" charset="0"/>
            </a:endParaRPr>
          </a:p>
        </p:txBody>
      </p:sp>
      <p:sp>
        <p:nvSpPr>
          <p:cNvPr id="16" name="Rounded Rectangle 15"/>
          <p:cNvSpPr/>
          <p:nvPr/>
        </p:nvSpPr>
        <p:spPr>
          <a:xfrm>
            <a:off x="2891269" y="3761765"/>
            <a:ext cx="2033144" cy="1078584"/>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Saat</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Pengesahan</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oleh</a:t>
            </a:r>
            <a:r>
              <a:rPr lang="en-US" sz="1400" b="1" dirty="0" smtClean="0">
                <a:solidFill>
                  <a:schemeClr val="bg1"/>
                </a:solidFill>
                <a:latin typeface="Arial" panose="020B0604020202020204" pitchFamily="34" charset="0"/>
                <a:cs typeface="Arial" panose="020B0604020202020204" pitchFamily="34" charset="0"/>
              </a:rPr>
              <a:t> KPPN (SPHL)</a:t>
            </a:r>
            <a:endParaRPr lang="en-US" sz="1400" b="1" dirty="0">
              <a:solidFill>
                <a:schemeClr val="bg1"/>
              </a:solidFill>
              <a:latin typeface="Arial" panose="020B0604020202020204" pitchFamily="34" charset="0"/>
              <a:cs typeface="Arial" panose="020B0604020202020204" pitchFamily="34" charset="0"/>
            </a:endParaRPr>
          </a:p>
        </p:txBody>
      </p:sp>
      <p:sp>
        <p:nvSpPr>
          <p:cNvPr id="17" name="Rounded Rectangle 16"/>
          <p:cNvSpPr/>
          <p:nvPr/>
        </p:nvSpPr>
        <p:spPr>
          <a:xfrm>
            <a:off x="2891269" y="4912254"/>
            <a:ext cx="2033144" cy="934773"/>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b="1" dirty="0" smtClean="0">
                <a:solidFill>
                  <a:schemeClr val="bg1"/>
                </a:solidFill>
                <a:latin typeface="Arial" panose="020B0604020202020204" pitchFamily="34" charset="0"/>
                <a:cs typeface="Arial" panose="020B0604020202020204" pitchFamily="34" charset="0"/>
              </a:rPr>
              <a:t>Saat aset tetap aset lainnya dan/ atau persediaan diterima</a:t>
            </a:r>
            <a:endParaRPr lang="en-US" sz="1400" b="1" dirty="0">
              <a:solidFill>
                <a:schemeClr val="bg1"/>
              </a:solidFill>
              <a:latin typeface="Arial" panose="020B0604020202020204" pitchFamily="34" charset="0"/>
              <a:cs typeface="Arial" panose="020B0604020202020204" pitchFamily="34" charset="0"/>
            </a:endParaRPr>
          </a:p>
        </p:txBody>
      </p:sp>
      <p:sp>
        <p:nvSpPr>
          <p:cNvPr id="18" name="Rounded Rectangle 17"/>
          <p:cNvSpPr/>
          <p:nvPr/>
        </p:nvSpPr>
        <p:spPr>
          <a:xfrm>
            <a:off x="2891269" y="5918933"/>
            <a:ext cx="2033144" cy="862867"/>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Saat</a:t>
            </a:r>
            <a:r>
              <a:rPr lang="en-US" sz="1400" b="1" dirty="0" smtClean="0">
                <a:solidFill>
                  <a:schemeClr val="bg1"/>
                </a:solidFill>
                <a:latin typeface="Arial" panose="020B0604020202020204" pitchFamily="34" charset="0"/>
                <a:cs typeface="Arial" panose="020B0604020202020204" pitchFamily="34" charset="0"/>
              </a:rPr>
              <a:t> resume </a:t>
            </a:r>
            <a:r>
              <a:rPr lang="en-US" sz="1400" b="1" dirty="0" err="1" smtClean="0">
                <a:solidFill>
                  <a:schemeClr val="bg1"/>
                </a:solidFill>
                <a:latin typeface="Arial" panose="020B0604020202020204" pitchFamily="34" charset="0"/>
                <a:cs typeface="Arial" panose="020B0604020202020204" pitchFamily="34" charset="0"/>
              </a:rPr>
              <a:t>tagihan</a:t>
            </a:r>
            <a:r>
              <a:rPr lang="en-US" sz="1400" b="1" dirty="0" smtClean="0">
                <a:solidFill>
                  <a:schemeClr val="bg1"/>
                </a:solidFill>
                <a:latin typeface="Arial" panose="020B0604020202020204" pitchFamily="34" charset="0"/>
                <a:cs typeface="Arial" panose="020B0604020202020204" pitchFamily="34" charset="0"/>
              </a:rPr>
              <a:t> (MPHLBJS)</a:t>
            </a:r>
            <a:endParaRPr lang="en-US" sz="1400" b="1" dirty="0">
              <a:solidFill>
                <a:schemeClr val="bg1"/>
              </a:solidFill>
              <a:latin typeface="Arial" panose="020B0604020202020204" pitchFamily="34" charset="0"/>
              <a:cs typeface="Arial" panose="020B0604020202020204" pitchFamily="34" charset="0"/>
            </a:endParaRPr>
          </a:p>
        </p:txBody>
      </p:sp>
      <p:sp>
        <p:nvSpPr>
          <p:cNvPr id="19" name="Rounded Rectangle 18"/>
          <p:cNvSpPr/>
          <p:nvPr/>
        </p:nvSpPr>
        <p:spPr>
          <a:xfrm>
            <a:off x="4999715" y="1173163"/>
            <a:ext cx="2334351" cy="575245"/>
          </a:xfrm>
          <a:prstGeom prst="roundRect">
            <a:avLst/>
          </a:prstGeom>
          <a:solidFill>
            <a:srgbClr val="DB8A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bg1"/>
                </a:solidFill>
                <a:latin typeface="Arial" panose="020B0604020202020204" pitchFamily="34" charset="0"/>
                <a:cs typeface="Arial" panose="020B0604020202020204" pitchFamily="34" charset="0"/>
              </a:rPr>
              <a:t>PENGUKURAN &amp; DOK SUMBER</a:t>
            </a:r>
            <a:endParaRPr lang="en-US" sz="1400" b="1" dirty="0">
              <a:solidFill>
                <a:schemeClr val="bg1"/>
              </a:solidFill>
              <a:latin typeface="Arial" panose="020B0604020202020204" pitchFamily="34" charset="0"/>
              <a:cs typeface="Arial" panose="020B0604020202020204" pitchFamily="34" charset="0"/>
            </a:endParaRPr>
          </a:p>
        </p:txBody>
      </p:sp>
      <p:sp>
        <p:nvSpPr>
          <p:cNvPr id="20" name="Rounded Rectangle 19"/>
          <p:cNvSpPr/>
          <p:nvPr/>
        </p:nvSpPr>
        <p:spPr>
          <a:xfrm>
            <a:off x="4999715" y="1820313"/>
            <a:ext cx="2334351" cy="647150"/>
          </a:xfrm>
          <a:prstGeom prst="roundRect">
            <a:avLst/>
          </a:prstGeom>
          <a:solidFill>
            <a:srgbClr val="DB8A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Nilai</a:t>
            </a:r>
            <a:r>
              <a:rPr lang="en-US" sz="1400" b="1" dirty="0" smtClean="0">
                <a:solidFill>
                  <a:schemeClr val="bg1"/>
                </a:solidFill>
                <a:latin typeface="Arial" panose="020B0604020202020204" pitchFamily="34" charset="0"/>
                <a:cs typeface="Arial" panose="020B0604020202020204" pitchFamily="34" charset="0"/>
              </a:rPr>
              <a:t> nominal </a:t>
            </a:r>
            <a:r>
              <a:rPr lang="en-US" sz="1400" b="1" dirty="0" err="1" smtClean="0">
                <a:solidFill>
                  <a:schemeClr val="bg1"/>
                </a:solidFill>
                <a:latin typeface="Arial" panose="020B0604020202020204" pitchFamily="34" charset="0"/>
                <a:cs typeface="Arial" panose="020B0604020202020204" pitchFamily="34" charset="0"/>
              </a:rPr>
              <a:t>pada</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rekening</a:t>
            </a:r>
            <a:r>
              <a:rPr lang="en-US" sz="1400" b="1" dirty="0" smtClean="0">
                <a:solidFill>
                  <a:schemeClr val="bg1"/>
                </a:solidFill>
                <a:latin typeface="Arial" panose="020B0604020202020204" pitchFamily="34" charset="0"/>
                <a:cs typeface="Arial" panose="020B0604020202020204" pitchFamily="34" charset="0"/>
              </a:rPr>
              <a:t> Koran</a:t>
            </a:r>
            <a:endParaRPr lang="en-US" sz="1400" b="1" dirty="0">
              <a:solidFill>
                <a:schemeClr val="bg1"/>
              </a:solidFill>
              <a:latin typeface="Arial" panose="020B0604020202020204" pitchFamily="34" charset="0"/>
              <a:cs typeface="Arial" panose="020B0604020202020204" pitchFamily="34" charset="0"/>
            </a:endParaRPr>
          </a:p>
        </p:txBody>
      </p:sp>
      <p:sp>
        <p:nvSpPr>
          <p:cNvPr id="21" name="Rounded Rectangle 20"/>
          <p:cNvSpPr/>
          <p:nvPr/>
        </p:nvSpPr>
        <p:spPr>
          <a:xfrm>
            <a:off x="4999715" y="2539369"/>
            <a:ext cx="2334351" cy="1150490"/>
          </a:xfrm>
          <a:prstGeom prst="roundRect">
            <a:avLst/>
          </a:prstGeom>
          <a:solidFill>
            <a:srgbClr val="DB8A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Nilai</a:t>
            </a:r>
            <a:r>
              <a:rPr lang="en-US" sz="1400" b="1" dirty="0" smtClean="0">
                <a:solidFill>
                  <a:schemeClr val="bg1"/>
                </a:solidFill>
                <a:latin typeface="Arial" panose="020B0604020202020204" pitchFamily="34" charset="0"/>
                <a:cs typeface="Arial" panose="020B0604020202020204" pitchFamily="34" charset="0"/>
              </a:rPr>
              <a:t> nominal </a:t>
            </a:r>
            <a:r>
              <a:rPr lang="en-US" sz="1400" b="1" dirty="0" err="1" smtClean="0">
                <a:solidFill>
                  <a:schemeClr val="bg1"/>
                </a:solidFill>
                <a:latin typeface="Arial" panose="020B0604020202020204" pitchFamily="34" charset="0"/>
                <a:cs typeface="Arial" panose="020B0604020202020204" pitchFamily="34" charset="0"/>
              </a:rPr>
              <a:t>pada</a:t>
            </a:r>
            <a:r>
              <a:rPr lang="en-US" sz="1400" b="1" dirty="0" smtClean="0">
                <a:solidFill>
                  <a:schemeClr val="bg1"/>
                </a:solidFill>
                <a:latin typeface="Arial" panose="020B0604020202020204" pitchFamily="34" charset="0"/>
                <a:cs typeface="Arial" panose="020B0604020202020204" pitchFamily="34" charset="0"/>
              </a:rPr>
              <a:t> Resume </a:t>
            </a:r>
            <a:r>
              <a:rPr lang="en-US" sz="1400" b="1" dirty="0" err="1" smtClean="0">
                <a:solidFill>
                  <a:schemeClr val="bg1"/>
                </a:solidFill>
                <a:latin typeface="Arial" panose="020B0604020202020204" pitchFamily="34" charset="0"/>
                <a:cs typeface="Arial" panose="020B0604020202020204" pitchFamily="34" charset="0"/>
              </a:rPr>
              <a:t>Tagihan</a:t>
            </a:r>
            <a:r>
              <a:rPr lang="en-US" sz="1400" b="1" dirty="0" smtClean="0">
                <a:solidFill>
                  <a:schemeClr val="bg1"/>
                </a:solidFill>
                <a:latin typeface="Arial" panose="020B0604020202020204" pitchFamily="34" charset="0"/>
                <a:cs typeface="Arial" panose="020B0604020202020204" pitchFamily="34" charset="0"/>
              </a:rPr>
              <a:t> (SP2HL)</a:t>
            </a:r>
            <a:endParaRPr lang="en-US" sz="1400" b="1" dirty="0">
              <a:solidFill>
                <a:schemeClr val="bg1"/>
              </a:solidFill>
              <a:latin typeface="Arial" panose="020B0604020202020204" pitchFamily="34" charset="0"/>
              <a:cs typeface="Arial" panose="020B0604020202020204" pitchFamily="34" charset="0"/>
            </a:endParaRPr>
          </a:p>
        </p:txBody>
      </p:sp>
      <p:sp>
        <p:nvSpPr>
          <p:cNvPr id="22" name="Rounded Rectangle 21"/>
          <p:cNvSpPr/>
          <p:nvPr/>
        </p:nvSpPr>
        <p:spPr>
          <a:xfrm>
            <a:off x="4999715" y="3761765"/>
            <a:ext cx="2334351" cy="1078584"/>
          </a:xfrm>
          <a:prstGeom prst="roundRect">
            <a:avLst/>
          </a:prstGeom>
          <a:solidFill>
            <a:srgbClr val="DB8A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Nilai</a:t>
            </a:r>
            <a:r>
              <a:rPr lang="en-US" sz="1400" b="1" dirty="0" smtClean="0">
                <a:solidFill>
                  <a:schemeClr val="bg1"/>
                </a:solidFill>
                <a:latin typeface="Arial" panose="020B0604020202020204" pitchFamily="34" charset="0"/>
                <a:cs typeface="Arial" panose="020B0604020202020204" pitchFamily="34" charset="0"/>
              </a:rPr>
              <a:t> nominal </a:t>
            </a:r>
            <a:r>
              <a:rPr lang="en-US" sz="1400" b="1" dirty="0" err="1" smtClean="0">
                <a:solidFill>
                  <a:schemeClr val="bg1"/>
                </a:solidFill>
                <a:latin typeface="Arial" panose="020B0604020202020204" pitchFamily="34" charset="0"/>
                <a:cs typeface="Arial" panose="020B0604020202020204" pitchFamily="34" charset="0"/>
              </a:rPr>
              <a:t>pada</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Dok</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Pengesahan</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oleh</a:t>
            </a:r>
            <a:r>
              <a:rPr lang="en-US" sz="1400" b="1" dirty="0" smtClean="0">
                <a:solidFill>
                  <a:schemeClr val="bg1"/>
                </a:solidFill>
                <a:latin typeface="Arial" panose="020B0604020202020204" pitchFamily="34" charset="0"/>
                <a:cs typeface="Arial" panose="020B0604020202020204" pitchFamily="34" charset="0"/>
              </a:rPr>
              <a:t> KPPN (SPHL)</a:t>
            </a:r>
            <a:endParaRPr lang="en-US" sz="1400" b="1" dirty="0">
              <a:solidFill>
                <a:schemeClr val="bg1"/>
              </a:solidFill>
              <a:latin typeface="Arial" panose="020B0604020202020204" pitchFamily="34" charset="0"/>
              <a:cs typeface="Arial" panose="020B0604020202020204" pitchFamily="34" charset="0"/>
            </a:endParaRPr>
          </a:p>
        </p:txBody>
      </p:sp>
      <p:sp>
        <p:nvSpPr>
          <p:cNvPr id="23" name="Rounded Rectangle 22"/>
          <p:cNvSpPr/>
          <p:nvPr/>
        </p:nvSpPr>
        <p:spPr>
          <a:xfrm>
            <a:off x="4999715" y="4912254"/>
            <a:ext cx="2334351" cy="934773"/>
          </a:xfrm>
          <a:prstGeom prst="roundRect">
            <a:avLst/>
          </a:prstGeom>
          <a:solidFill>
            <a:srgbClr val="DB8A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Nilai</a:t>
            </a:r>
            <a:r>
              <a:rPr lang="en-US" sz="1400" b="1" dirty="0" smtClean="0">
                <a:solidFill>
                  <a:schemeClr val="bg1"/>
                </a:solidFill>
                <a:latin typeface="Arial" panose="020B0604020202020204" pitchFamily="34" charset="0"/>
                <a:cs typeface="Arial" panose="020B0604020202020204" pitchFamily="34" charset="0"/>
              </a:rPr>
              <a:t> nominal </a:t>
            </a:r>
            <a:r>
              <a:rPr lang="en-US" sz="1400" b="1" dirty="0" err="1" smtClean="0">
                <a:solidFill>
                  <a:schemeClr val="bg1"/>
                </a:solidFill>
                <a:latin typeface="Arial" panose="020B0604020202020204" pitchFamily="34" charset="0"/>
                <a:cs typeface="Arial" panose="020B0604020202020204" pitchFamily="34" charset="0"/>
              </a:rPr>
              <a:t>pada</a:t>
            </a:r>
            <a:r>
              <a:rPr lang="en-US" sz="1400" b="1" dirty="0" smtClean="0">
                <a:solidFill>
                  <a:schemeClr val="bg1"/>
                </a:solidFill>
                <a:latin typeface="Arial" panose="020B0604020202020204" pitchFamily="34" charset="0"/>
                <a:cs typeface="Arial" panose="020B0604020202020204" pitchFamily="34" charset="0"/>
              </a:rPr>
              <a:t> BAST</a:t>
            </a:r>
            <a:endParaRPr lang="en-US" sz="1400" b="1" dirty="0">
              <a:solidFill>
                <a:schemeClr val="bg1"/>
              </a:solidFill>
              <a:latin typeface="Arial" panose="020B0604020202020204" pitchFamily="34" charset="0"/>
              <a:cs typeface="Arial" panose="020B0604020202020204" pitchFamily="34" charset="0"/>
            </a:endParaRPr>
          </a:p>
        </p:txBody>
      </p:sp>
      <p:sp>
        <p:nvSpPr>
          <p:cNvPr id="24" name="Rounded Rectangle 23"/>
          <p:cNvSpPr/>
          <p:nvPr/>
        </p:nvSpPr>
        <p:spPr>
          <a:xfrm>
            <a:off x="4999715" y="5918933"/>
            <a:ext cx="2334351" cy="862867"/>
          </a:xfrm>
          <a:prstGeom prst="roundRect">
            <a:avLst/>
          </a:prstGeom>
          <a:solidFill>
            <a:srgbClr val="DB8A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Nilai</a:t>
            </a:r>
            <a:r>
              <a:rPr lang="en-US" sz="1400" b="1" dirty="0" smtClean="0">
                <a:solidFill>
                  <a:schemeClr val="bg1"/>
                </a:solidFill>
                <a:latin typeface="Arial" panose="020B0604020202020204" pitchFamily="34" charset="0"/>
                <a:cs typeface="Arial" panose="020B0604020202020204" pitchFamily="34" charset="0"/>
              </a:rPr>
              <a:t> nominal </a:t>
            </a:r>
            <a:r>
              <a:rPr lang="en-US" sz="1400" b="1" dirty="0" err="1" smtClean="0">
                <a:solidFill>
                  <a:schemeClr val="bg1"/>
                </a:solidFill>
                <a:latin typeface="Arial" panose="020B0604020202020204" pitchFamily="34" charset="0"/>
                <a:cs typeface="Arial" panose="020B0604020202020204" pitchFamily="34" charset="0"/>
              </a:rPr>
              <a:t>pada</a:t>
            </a:r>
            <a:r>
              <a:rPr lang="en-US" sz="1400" b="1" dirty="0" smtClean="0">
                <a:solidFill>
                  <a:schemeClr val="bg1"/>
                </a:solidFill>
                <a:latin typeface="Arial" panose="020B0604020202020204" pitchFamily="34" charset="0"/>
                <a:cs typeface="Arial" panose="020B0604020202020204" pitchFamily="34" charset="0"/>
              </a:rPr>
              <a:t> Resume </a:t>
            </a:r>
            <a:r>
              <a:rPr lang="en-US" sz="1400" b="1" dirty="0" err="1" smtClean="0">
                <a:solidFill>
                  <a:schemeClr val="bg1"/>
                </a:solidFill>
                <a:latin typeface="Arial" panose="020B0604020202020204" pitchFamily="34" charset="0"/>
                <a:cs typeface="Arial" panose="020B0604020202020204" pitchFamily="34" charset="0"/>
              </a:rPr>
              <a:t>Tagihan</a:t>
            </a:r>
            <a:r>
              <a:rPr lang="en-US" sz="1400" b="1" dirty="0" smtClean="0">
                <a:solidFill>
                  <a:schemeClr val="bg1"/>
                </a:solidFill>
                <a:latin typeface="Arial" panose="020B0604020202020204" pitchFamily="34" charset="0"/>
                <a:cs typeface="Arial" panose="020B0604020202020204" pitchFamily="34" charset="0"/>
              </a:rPr>
              <a:t> (MPHLBJS) </a:t>
            </a:r>
            <a:r>
              <a:rPr lang="en-US" sz="1400" b="1" dirty="0" err="1" smtClean="0">
                <a:solidFill>
                  <a:schemeClr val="bg1"/>
                </a:solidFill>
                <a:latin typeface="Arial" panose="020B0604020202020204" pitchFamily="34" charset="0"/>
                <a:cs typeface="Arial" panose="020B0604020202020204" pitchFamily="34" charset="0"/>
              </a:rPr>
              <a:t>berdasar</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nilai</a:t>
            </a:r>
            <a:r>
              <a:rPr lang="en-US" sz="1400" b="1" dirty="0" smtClean="0">
                <a:solidFill>
                  <a:schemeClr val="bg1"/>
                </a:solidFill>
                <a:latin typeface="Arial" panose="020B0604020202020204" pitchFamily="34" charset="0"/>
                <a:cs typeface="Arial" panose="020B0604020202020204" pitchFamily="34" charset="0"/>
              </a:rPr>
              <a:t> nominal BAST</a:t>
            </a:r>
            <a:endParaRPr lang="en-US" sz="1400" b="1" dirty="0">
              <a:solidFill>
                <a:schemeClr val="bg1"/>
              </a:solidFill>
              <a:latin typeface="Arial" panose="020B0604020202020204" pitchFamily="34" charset="0"/>
              <a:cs typeface="Arial" panose="020B0604020202020204" pitchFamily="34" charset="0"/>
            </a:endParaRPr>
          </a:p>
        </p:txBody>
      </p:sp>
      <p:sp>
        <p:nvSpPr>
          <p:cNvPr id="25" name="Rounded Rectangle 24"/>
          <p:cNvSpPr/>
          <p:nvPr/>
        </p:nvSpPr>
        <p:spPr>
          <a:xfrm>
            <a:off x="7409367" y="1173163"/>
            <a:ext cx="1506033" cy="575245"/>
          </a:xfrm>
          <a:prstGeom prst="roundRect">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bg1"/>
                </a:solidFill>
                <a:latin typeface="Arial" panose="020B0604020202020204" pitchFamily="34" charset="0"/>
                <a:cs typeface="Arial" panose="020B0604020202020204" pitchFamily="34" charset="0"/>
              </a:rPr>
              <a:t>PENYAJIAN</a:t>
            </a:r>
            <a:endParaRPr lang="en-US" sz="1400" b="1" dirty="0">
              <a:solidFill>
                <a:schemeClr val="bg1"/>
              </a:solidFill>
              <a:latin typeface="Arial" panose="020B0604020202020204" pitchFamily="34" charset="0"/>
              <a:cs typeface="Arial" panose="020B0604020202020204" pitchFamily="34" charset="0"/>
            </a:endParaRPr>
          </a:p>
        </p:txBody>
      </p:sp>
      <p:sp>
        <p:nvSpPr>
          <p:cNvPr id="26" name="Rounded Rectangle 25"/>
          <p:cNvSpPr/>
          <p:nvPr/>
        </p:nvSpPr>
        <p:spPr>
          <a:xfrm>
            <a:off x="7409367" y="1820313"/>
            <a:ext cx="1506033" cy="647150"/>
          </a:xfrm>
          <a:prstGeom prst="roundRect">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Dalam</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Neraca</a:t>
            </a:r>
            <a:r>
              <a:rPr lang="en-US" sz="1400" b="1" dirty="0" smtClean="0">
                <a:solidFill>
                  <a:schemeClr val="bg1"/>
                </a:solidFill>
                <a:latin typeface="Arial" panose="020B0604020202020204" pitchFamily="34" charset="0"/>
                <a:cs typeface="Arial" panose="020B0604020202020204" pitchFamily="34" charset="0"/>
              </a:rPr>
              <a:t> &amp; </a:t>
            </a:r>
            <a:r>
              <a:rPr lang="en-US" sz="1400" b="1" dirty="0" err="1" smtClean="0">
                <a:solidFill>
                  <a:schemeClr val="bg1"/>
                </a:solidFill>
                <a:latin typeface="Arial" panose="020B0604020202020204" pitchFamily="34" charset="0"/>
                <a:cs typeface="Arial" panose="020B0604020202020204" pitchFamily="34" charset="0"/>
              </a:rPr>
              <a:t>CaLK</a:t>
            </a:r>
            <a:endParaRPr lang="en-US" sz="1400" b="1" dirty="0">
              <a:solidFill>
                <a:schemeClr val="bg1"/>
              </a:solidFill>
              <a:latin typeface="Arial" panose="020B0604020202020204" pitchFamily="34" charset="0"/>
              <a:cs typeface="Arial" panose="020B0604020202020204" pitchFamily="34" charset="0"/>
            </a:endParaRPr>
          </a:p>
        </p:txBody>
      </p:sp>
      <p:sp>
        <p:nvSpPr>
          <p:cNvPr id="27" name="Rounded Rectangle 26"/>
          <p:cNvSpPr/>
          <p:nvPr/>
        </p:nvSpPr>
        <p:spPr>
          <a:xfrm>
            <a:off x="7409367" y="2539369"/>
            <a:ext cx="1506033" cy="1150490"/>
          </a:xfrm>
          <a:prstGeom prst="roundRect">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Dalam</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Neraca</a:t>
            </a:r>
            <a:r>
              <a:rPr lang="en-US" sz="1400" b="1" dirty="0" smtClean="0">
                <a:solidFill>
                  <a:schemeClr val="bg1"/>
                </a:solidFill>
                <a:latin typeface="Arial" panose="020B0604020202020204" pitchFamily="34" charset="0"/>
                <a:cs typeface="Arial" panose="020B0604020202020204" pitchFamily="34" charset="0"/>
              </a:rPr>
              <a:t> &amp; </a:t>
            </a:r>
            <a:r>
              <a:rPr lang="en-US" sz="1400" b="1" dirty="0" err="1" smtClean="0">
                <a:solidFill>
                  <a:schemeClr val="bg1"/>
                </a:solidFill>
                <a:latin typeface="Arial" panose="020B0604020202020204" pitchFamily="34" charset="0"/>
                <a:cs typeface="Arial" panose="020B0604020202020204" pitchFamily="34" charset="0"/>
              </a:rPr>
              <a:t>CaLK</a:t>
            </a:r>
            <a:endParaRPr lang="en-US" sz="1400" b="1" dirty="0">
              <a:solidFill>
                <a:schemeClr val="bg1"/>
              </a:solidFill>
              <a:latin typeface="Arial" panose="020B0604020202020204" pitchFamily="34" charset="0"/>
              <a:cs typeface="Arial" panose="020B0604020202020204" pitchFamily="34" charset="0"/>
            </a:endParaRPr>
          </a:p>
        </p:txBody>
      </p:sp>
      <p:sp>
        <p:nvSpPr>
          <p:cNvPr id="28" name="Rounded Rectangle 27"/>
          <p:cNvSpPr/>
          <p:nvPr/>
        </p:nvSpPr>
        <p:spPr>
          <a:xfrm>
            <a:off x="7409367" y="3761765"/>
            <a:ext cx="1506033" cy="1078584"/>
          </a:xfrm>
          <a:prstGeom prst="roundRect">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Dalam</a:t>
            </a:r>
            <a:r>
              <a:rPr lang="en-US" sz="1400" b="1" dirty="0" smtClean="0">
                <a:solidFill>
                  <a:schemeClr val="bg1"/>
                </a:solidFill>
                <a:latin typeface="Arial" panose="020B0604020202020204" pitchFamily="34" charset="0"/>
                <a:cs typeface="Arial" panose="020B0604020202020204" pitchFamily="34" charset="0"/>
              </a:rPr>
              <a:t> LRA &amp; </a:t>
            </a:r>
            <a:r>
              <a:rPr lang="en-US" sz="1400" b="1" dirty="0" err="1" smtClean="0">
                <a:solidFill>
                  <a:schemeClr val="bg1"/>
                </a:solidFill>
                <a:latin typeface="Arial" panose="020B0604020202020204" pitchFamily="34" charset="0"/>
                <a:cs typeface="Arial" panose="020B0604020202020204" pitchFamily="34" charset="0"/>
              </a:rPr>
              <a:t>CaLK</a:t>
            </a:r>
            <a:endParaRPr lang="en-US" sz="1400" b="1" dirty="0">
              <a:solidFill>
                <a:schemeClr val="bg1"/>
              </a:solidFill>
              <a:latin typeface="Arial" panose="020B0604020202020204" pitchFamily="34" charset="0"/>
              <a:cs typeface="Arial" panose="020B0604020202020204" pitchFamily="34" charset="0"/>
            </a:endParaRPr>
          </a:p>
        </p:txBody>
      </p:sp>
      <p:sp>
        <p:nvSpPr>
          <p:cNvPr id="29" name="Rounded Rectangle 28"/>
          <p:cNvSpPr/>
          <p:nvPr/>
        </p:nvSpPr>
        <p:spPr>
          <a:xfrm>
            <a:off x="7409367" y="4912254"/>
            <a:ext cx="1506033" cy="934773"/>
          </a:xfrm>
          <a:prstGeom prst="roundRect">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Dalam</a:t>
            </a:r>
            <a:r>
              <a:rPr lang="en-US" sz="1400" b="1" dirty="0" smtClean="0">
                <a:solidFill>
                  <a:schemeClr val="bg1"/>
                </a:solidFill>
                <a:latin typeface="Arial" panose="020B0604020202020204" pitchFamily="34" charset="0"/>
                <a:cs typeface="Arial" panose="020B0604020202020204" pitchFamily="34" charset="0"/>
              </a:rPr>
              <a:t> </a:t>
            </a:r>
            <a:r>
              <a:rPr lang="en-US" sz="1400" b="1" dirty="0" err="1" smtClean="0">
                <a:solidFill>
                  <a:schemeClr val="bg1"/>
                </a:solidFill>
                <a:latin typeface="Arial" panose="020B0604020202020204" pitchFamily="34" charset="0"/>
                <a:cs typeface="Arial" panose="020B0604020202020204" pitchFamily="34" charset="0"/>
              </a:rPr>
              <a:t>Neraca</a:t>
            </a:r>
            <a:r>
              <a:rPr lang="en-US" sz="1400" b="1" dirty="0" smtClean="0">
                <a:solidFill>
                  <a:schemeClr val="bg1"/>
                </a:solidFill>
                <a:latin typeface="Arial" panose="020B0604020202020204" pitchFamily="34" charset="0"/>
                <a:cs typeface="Arial" panose="020B0604020202020204" pitchFamily="34" charset="0"/>
              </a:rPr>
              <a:t> &amp; </a:t>
            </a:r>
            <a:r>
              <a:rPr lang="en-US" sz="1400" b="1" dirty="0" err="1" smtClean="0">
                <a:solidFill>
                  <a:schemeClr val="bg1"/>
                </a:solidFill>
                <a:latin typeface="Arial" panose="020B0604020202020204" pitchFamily="34" charset="0"/>
                <a:cs typeface="Arial" panose="020B0604020202020204" pitchFamily="34" charset="0"/>
              </a:rPr>
              <a:t>CaLK</a:t>
            </a:r>
            <a:endParaRPr lang="en-US" sz="1400" b="1" dirty="0">
              <a:solidFill>
                <a:schemeClr val="bg1"/>
              </a:solidFill>
              <a:latin typeface="Arial" panose="020B0604020202020204" pitchFamily="34" charset="0"/>
              <a:cs typeface="Arial" panose="020B0604020202020204" pitchFamily="34" charset="0"/>
            </a:endParaRPr>
          </a:p>
        </p:txBody>
      </p:sp>
      <p:sp>
        <p:nvSpPr>
          <p:cNvPr id="30" name="Rounded Rectangle 29"/>
          <p:cNvSpPr/>
          <p:nvPr/>
        </p:nvSpPr>
        <p:spPr>
          <a:xfrm>
            <a:off x="7409367" y="5918933"/>
            <a:ext cx="1506033" cy="862867"/>
          </a:xfrm>
          <a:prstGeom prst="roundRect">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bg1"/>
                </a:solidFill>
                <a:latin typeface="Arial" panose="020B0604020202020204" pitchFamily="34" charset="0"/>
                <a:cs typeface="Arial" panose="020B0604020202020204" pitchFamily="34" charset="0"/>
              </a:rPr>
              <a:t>Dalam</a:t>
            </a:r>
            <a:r>
              <a:rPr lang="en-US" sz="1400" b="1" dirty="0" smtClean="0">
                <a:solidFill>
                  <a:schemeClr val="bg1"/>
                </a:solidFill>
                <a:latin typeface="Arial" panose="020B0604020202020204" pitchFamily="34" charset="0"/>
                <a:cs typeface="Arial" panose="020B0604020202020204" pitchFamily="34" charset="0"/>
              </a:rPr>
              <a:t> LO &amp; </a:t>
            </a:r>
            <a:r>
              <a:rPr lang="en-US" sz="1400" b="1" dirty="0" err="1" smtClean="0">
                <a:solidFill>
                  <a:schemeClr val="bg1"/>
                </a:solidFill>
                <a:latin typeface="Arial" panose="020B0604020202020204" pitchFamily="34" charset="0"/>
                <a:cs typeface="Arial" panose="020B0604020202020204" pitchFamily="34" charset="0"/>
              </a:rPr>
              <a:t>CaLK</a:t>
            </a:r>
            <a:endParaRPr lang="en-US" sz="1400" b="1" dirty="0">
              <a:solidFill>
                <a:schemeClr val="bg1"/>
              </a:solidFill>
              <a:latin typeface="Arial" panose="020B0604020202020204" pitchFamily="34" charset="0"/>
              <a:cs typeface="Arial" panose="020B0604020202020204" pitchFamily="34" charset="0"/>
            </a:endParaRPr>
          </a:p>
        </p:txBody>
      </p:sp>
      <p:sp>
        <p:nvSpPr>
          <p:cNvPr id="31" name="Rectangle 2"/>
          <p:cNvSpPr txBox="1">
            <a:spLocks noChangeArrowheads="1"/>
          </p:cNvSpPr>
          <p:nvPr/>
        </p:nvSpPr>
        <p:spPr>
          <a:xfrm>
            <a:off x="685800" y="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3200" b="1" dirty="0" smtClean="0">
                <a:solidFill>
                  <a:srgbClr val="1E3C61"/>
                </a:solidFill>
                <a:latin typeface="League Spartan" panose="00000800000000000000" pitchFamily="50" charset="0"/>
              </a:rPr>
              <a:t>PENGAKUAN, PENGUKURAN DAN PENYAJIAN</a:t>
            </a:r>
            <a:endParaRPr lang="es-ES" sz="3200" b="1" dirty="0">
              <a:solidFill>
                <a:srgbClr val="1E3C61"/>
              </a:solidFill>
              <a:latin typeface="League Spartan" panose="00000800000000000000" pitchFamily="50" charset="0"/>
            </a:endParaRPr>
          </a:p>
        </p:txBody>
      </p:sp>
      <p:sp>
        <p:nvSpPr>
          <p:cNvPr id="32" name="Rectangle 3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33" name="Picture 32">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407836261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39</a:t>
            </a:fld>
            <a:endParaRPr lang="id-ID">
              <a:solidFill>
                <a:prstClr val="black"/>
              </a:solidFill>
            </a:endParaRPr>
          </a:p>
        </p:txBody>
      </p:sp>
      <p:graphicFrame>
        <p:nvGraphicFramePr>
          <p:cNvPr id="5" name="Diagram 4"/>
          <p:cNvGraphicFramePr/>
          <p:nvPr>
            <p:extLst>
              <p:ext uri="{D42A27DB-BD31-4B8C-83A1-F6EECF244321}">
                <p14:modId xmlns:p14="http://schemas.microsoft.com/office/powerpoint/2010/main" xmlns="" val="2199261197"/>
              </p:ext>
            </p:extLst>
          </p:nvPr>
        </p:nvGraphicFramePr>
        <p:xfrm>
          <a:off x="533400" y="1173162"/>
          <a:ext cx="8153400" cy="5456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2"/>
          <p:cNvSpPr txBox="1">
            <a:spLocks noChangeArrowheads="1"/>
          </p:cNvSpPr>
          <p:nvPr/>
        </p:nvSpPr>
        <p:spPr>
          <a:xfrm>
            <a:off x="685800" y="762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3200" b="1" dirty="0" smtClean="0">
                <a:solidFill>
                  <a:srgbClr val="1E3C61"/>
                </a:solidFill>
                <a:latin typeface="League Spartan" panose="00000800000000000000" pitchFamily="50" charset="0"/>
              </a:rPr>
              <a:t>AKUNTANSI HIBAH DALAM BENTUK VALAS</a:t>
            </a:r>
            <a:endParaRPr lang="es-ES" sz="3200" b="1" dirty="0">
              <a:solidFill>
                <a:srgbClr val="1E3C61"/>
              </a:solidFill>
              <a:latin typeface="League Spartan" panose="00000800000000000000" pitchFamily="50" charset="0"/>
            </a:endParaRPr>
          </a:p>
        </p:txBody>
      </p:sp>
      <p:sp>
        <p:nvSpPr>
          <p:cNvPr id="7" name="Rectangle 6"/>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9" name="Picture 8">
            <a:hlinkClick r:id="rId7" action="ppaction://hlinksldjump"/>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354721888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PRINSIP PENERIMAAN HIBAH</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6" name="TextBox 5"/>
          <p:cNvSpPr txBox="1">
            <a:spLocks noChangeArrowheads="1"/>
          </p:cNvSpPr>
          <p:nvPr/>
        </p:nvSpPr>
        <p:spPr bwMode="auto">
          <a:xfrm>
            <a:off x="304800" y="1286470"/>
            <a:ext cx="8686800" cy="923330"/>
          </a:xfrm>
          <a:prstGeom prst="rect">
            <a:avLst/>
          </a:prstGeom>
          <a:noFill/>
          <a:ln w="9525">
            <a:noFill/>
            <a:miter lim="800000"/>
            <a:headEnd/>
            <a:tailEnd/>
          </a:ln>
        </p:spPr>
        <p:txBody>
          <a:bodyPr>
            <a:spAutoFit/>
          </a:bodyPr>
          <a:lstStyle/>
          <a:p>
            <a:r>
              <a:rPr lang="en-US" dirty="0" err="1">
                <a:solidFill>
                  <a:srgbClr val="002060"/>
                </a:solidFill>
                <a:latin typeface="Arial" panose="020B0604020202020204" pitchFamily="34" charset="0"/>
                <a:cs typeface="Arial" panose="020B0604020202020204" pitchFamily="34" charset="0"/>
              </a:rPr>
              <a:t>Pasal</a:t>
            </a:r>
            <a:r>
              <a:rPr lang="en-US" dirty="0">
                <a:solidFill>
                  <a:srgbClr val="002060"/>
                </a:solidFill>
                <a:latin typeface="Arial" panose="020B0604020202020204" pitchFamily="34" charset="0"/>
                <a:cs typeface="Arial" panose="020B0604020202020204" pitchFamily="34" charset="0"/>
              </a:rPr>
              <a:t> 2 </a:t>
            </a:r>
            <a:r>
              <a:rPr lang="en-US" dirty="0" err="1">
                <a:solidFill>
                  <a:srgbClr val="002060"/>
                </a:solidFill>
                <a:latin typeface="Arial" panose="020B0604020202020204" pitchFamily="34" charset="0"/>
                <a:cs typeface="Arial" panose="020B0604020202020204" pitchFamily="34" charset="0"/>
              </a:rPr>
              <a:t>Peraturan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Pemerintah</a:t>
            </a:r>
            <a:r>
              <a:rPr lang="en-US" dirty="0">
                <a:solidFill>
                  <a:srgbClr val="002060"/>
                </a:solidFill>
                <a:latin typeface="Arial" panose="020B0604020202020204" pitchFamily="34" charset="0"/>
                <a:cs typeface="Arial" panose="020B0604020202020204" pitchFamily="34" charset="0"/>
              </a:rPr>
              <a:t> </a:t>
            </a:r>
            <a:r>
              <a:rPr lang="en-US" dirty="0" smtClean="0">
                <a:solidFill>
                  <a:srgbClr val="002060"/>
                </a:solidFill>
                <a:latin typeface="Arial" panose="020B0604020202020204" pitchFamily="34" charset="0"/>
                <a:cs typeface="Arial" panose="020B0604020202020204" pitchFamily="34" charset="0"/>
              </a:rPr>
              <a:t>No.10 </a:t>
            </a:r>
            <a:r>
              <a:rPr lang="en-US" dirty="0" err="1">
                <a:solidFill>
                  <a:srgbClr val="002060"/>
                </a:solidFill>
                <a:latin typeface="Arial" panose="020B0604020202020204" pitchFamily="34" charset="0"/>
                <a:cs typeface="Arial" panose="020B0604020202020204" pitchFamily="34" charset="0"/>
              </a:rPr>
              <a:t>tahun</a:t>
            </a:r>
            <a:r>
              <a:rPr lang="en-US" dirty="0">
                <a:solidFill>
                  <a:srgbClr val="002060"/>
                </a:solidFill>
                <a:latin typeface="Arial" panose="020B0604020202020204" pitchFamily="34" charset="0"/>
                <a:cs typeface="Arial" panose="020B0604020202020204" pitchFamily="34" charset="0"/>
              </a:rPr>
              <a:t> 2011 </a:t>
            </a:r>
            <a:r>
              <a:rPr lang="en-US" dirty="0" err="1">
                <a:solidFill>
                  <a:srgbClr val="002060"/>
                </a:solidFill>
                <a:latin typeface="Arial" panose="020B0604020202020204" pitchFamily="34" charset="0"/>
                <a:cs typeface="Arial" panose="020B0604020202020204" pitchFamily="34" charset="0"/>
              </a:rPr>
              <a:t>tentang</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Tatacara</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Pengadaan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Pinjaman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Luar</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Negeri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dan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Penerimaan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Hibah</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menetapkan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prinsip</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pengadaan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pinjaman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luar</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negeri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dan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penerimaan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hibah</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yaitu</a:t>
            </a:r>
            <a:r>
              <a:rPr lang="en-US" dirty="0">
                <a:solidFill>
                  <a:srgbClr val="002060"/>
                </a:solidFill>
                <a:latin typeface="Arial" panose="020B0604020202020204" pitchFamily="34" charset="0"/>
                <a:cs typeface="Arial" panose="020B0604020202020204" pitchFamily="34" charset="0"/>
              </a:rPr>
              <a:t> </a:t>
            </a:r>
            <a:r>
              <a:rPr lang="en-US" dirty="0">
                <a:solidFill>
                  <a:srgbClr val="0070C0"/>
                </a:solidFill>
                <a:latin typeface="Arial" panose="020B0604020202020204" pitchFamily="34" charset="0"/>
                <a:cs typeface="Arial" panose="020B0604020202020204" pitchFamily="34" charset="0"/>
              </a:rPr>
              <a:t>:</a:t>
            </a:r>
          </a:p>
        </p:txBody>
      </p:sp>
      <p:sp>
        <p:nvSpPr>
          <p:cNvPr id="7" name="Rectangle 6"/>
          <p:cNvSpPr>
            <a:spLocks noChangeArrowheads="1"/>
          </p:cNvSpPr>
          <p:nvPr/>
        </p:nvSpPr>
        <p:spPr bwMode="auto">
          <a:xfrm>
            <a:off x="381000" y="2351088"/>
            <a:ext cx="8305800" cy="4462760"/>
          </a:xfrm>
          <a:prstGeom prst="rect">
            <a:avLst/>
          </a:prstGeom>
          <a:noFill/>
          <a:ln w="9525">
            <a:noFill/>
            <a:miter lim="800000"/>
            <a:headEnd/>
            <a:tailEnd/>
          </a:ln>
        </p:spPr>
        <p:txBody>
          <a:bodyPr>
            <a:spAutoFit/>
          </a:bodyPr>
          <a:lstStyle/>
          <a:p>
            <a:pPr marL="290513" indent="-290513">
              <a:spcBef>
                <a:spcPts val="600"/>
              </a:spcBef>
              <a:spcAft>
                <a:spcPts val="600"/>
              </a:spcAft>
              <a:buFont typeface="Wingdings" pitchFamily="2" charset="2"/>
              <a:buChar char="v"/>
            </a:pPr>
            <a:r>
              <a:rPr lang="en-US" b="1" dirty="0" err="1">
                <a:solidFill>
                  <a:srgbClr val="C00000"/>
                </a:solidFill>
                <a:latin typeface="Arial" panose="020B0604020202020204" pitchFamily="34" charset="0"/>
                <a:cs typeface="Arial" panose="020B0604020202020204" pitchFamily="34" charset="0"/>
              </a:rPr>
              <a:t>Transparansi</a:t>
            </a:r>
            <a:r>
              <a:rPr lang="en-US" b="1" dirty="0">
                <a:solidFill>
                  <a:srgbClr val="C00000"/>
                </a:solidFill>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yaitu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proses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penerimaan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dilakukan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secara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terbuka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kepada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pihak</a:t>
            </a:r>
            <a:r>
              <a:rPr lang="en-US" dirty="0">
                <a:latin typeface="Arial" panose="020B0604020202020204" pitchFamily="34" charset="0"/>
                <a:cs typeface="Arial" panose="020B0604020202020204" pitchFamily="34" charset="0"/>
              </a:rPr>
              <a:t> yang </a:t>
            </a:r>
            <a:r>
              <a:rPr lang="en-US" dirty="0" err="1">
                <a:latin typeface="Arial" panose="020B0604020202020204" pitchFamily="34" charset="0"/>
                <a:cs typeface="Arial" panose="020B0604020202020204" pitchFamily="34" charset="0"/>
              </a:rPr>
              <a:t>berkepentingan</a:t>
            </a:r>
            <a:r>
              <a:rPr lang="en-US" dirty="0">
                <a:latin typeface="Arial" panose="020B0604020202020204" pitchFamily="34" charset="0"/>
                <a:cs typeface="Arial" panose="020B0604020202020204" pitchFamily="34" charset="0"/>
              </a:rPr>
              <a:t>;</a:t>
            </a:r>
          </a:p>
          <a:p>
            <a:pPr marL="290513" indent="-290513">
              <a:spcBef>
                <a:spcPts val="600"/>
              </a:spcBef>
              <a:spcAft>
                <a:spcPts val="600"/>
              </a:spcAft>
              <a:buFont typeface="Wingdings" pitchFamily="2" charset="2"/>
              <a:buChar char="v"/>
            </a:pPr>
            <a:r>
              <a:rPr lang="en-US" b="1" dirty="0" err="1">
                <a:solidFill>
                  <a:srgbClr val="00B050"/>
                </a:solidFill>
                <a:latin typeface="Arial" panose="020B0604020202020204" pitchFamily="34" charset="0"/>
                <a:cs typeface="Arial" panose="020B0604020202020204" pitchFamily="34" charset="0"/>
              </a:rPr>
              <a:t>Akuntabilitas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yaitu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penerimaan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dilakukan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sesuai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dengan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prosedur</a:t>
            </a:r>
            <a:r>
              <a:rPr lang="en-US" dirty="0">
                <a:latin typeface="Arial" panose="020B0604020202020204" pitchFamily="34" charset="0"/>
                <a:cs typeface="Arial" panose="020B0604020202020204" pitchFamily="34" charset="0"/>
              </a:rPr>
              <a:t> yang </a:t>
            </a:r>
            <a:r>
              <a:rPr lang="en-US" dirty="0" err="1">
                <a:latin typeface="Arial" panose="020B0604020202020204" pitchFamily="34" charset="0"/>
                <a:cs typeface="Arial" panose="020B0604020202020204" pitchFamily="34" charset="0"/>
              </a:rPr>
              <a:t>dapat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dipertanggungjawabkan</a:t>
            </a:r>
            <a:r>
              <a:rPr lang="en-US" dirty="0">
                <a:latin typeface="Arial" panose="020B0604020202020204" pitchFamily="34" charset="0"/>
                <a:cs typeface="Arial" panose="020B0604020202020204" pitchFamily="34" charset="0"/>
              </a:rPr>
              <a:t>;</a:t>
            </a:r>
          </a:p>
          <a:p>
            <a:pPr marL="290513" indent="-290513">
              <a:spcBef>
                <a:spcPts val="600"/>
              </a:spcBef>
              <a:spcAft>
                <a:spcPts val="600"/>
              </a:spcAft>
              <a:buFont typeface="Wingdings" pitchFamily="2" charset="2"/>
              <a:buChar char="v"/>
            </a:pPr>
            <a:r>
              <a:rPr lang="en-US" b="1" dirty="0" err="1">
                <a:solidFill>
                  <a:srgbClr val="8D42C6"/>
                </a:solidFill>
                <a:latin typeface="Arial" panose="020B0604020202020204" pitchFamily="34" charset="0"/>
                <a:cs typeface="Arial" panose="020B0604020202020204" pitchFamily="34" charset="0"/>
              </a:rPr>
              <a:t>Efisien</a:t>
            </a:r>
            <a:r>
              <a:rPr lang="en-US" b="1" dirty="0">
                <a:solidFill>
                  <a:srgbClr val="8D42C6"/>
                </a:solidFill>
                <a:latin typeface="Arial" panose="020B0604020202020204" pitchFamily="34" charset="0"/>
                <a:cs typeface="Arial" panose="020B0604020202020204" pitchFamily="34" charset="0"/>
              </a:rPr>
              <a:t> </a:t>
            </a:r>
            <a:r>
              <a:rPr lang="en-US" b="1" dirty="0" err="1">
                <a:solidFill>
                  <a:srgbClr val="8D42C6"/>
                </a:solidFill>
                <a:latin typeface="Arial" panose="020B0604020202020204" pitchFamily="34" charset="0"/>
                <a:cs typeface="Arial" panose="020B0604020202020204" pitchFamily="34" charset="0"/>
              </a:rPr>
              <a:t>dan</a:t>
            </a:r>
            <a:r>
              <a:rPr lang="en-US" b="1" dirty="0">
                <a:solidFill>
                  <a:srgbClr val="8D42C6"/>
                </a:solidFill>
                <a:latin typeface="Arial" panose="020B0604020202020204" pitchFamily="34" charset="0"/>
                <a:cs typeface="Arial" panose="020B0604020202020204" pitchFamily="34" charset="0"/>
              </a:rPr>
              <a:t> </a:t>
            </a:r>
            <a:r>
              <a:rPr lang="en-US" b="1" dirty="0" err="1">
                <a:solidFill>
                  <a:srgbClr val="8D42C6"/>
                </a:solidFill>
                <a:latin typeface="Arial" panose="020B0604020202020204" pitchFamily="34" charset="0"/>
                <a:cs typeface="Arial" panose="020B0604020202020204" pitchFamily="34" charset="0"/>
              </a:rPr>
              <a:t>efektif</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yaitu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penerimaan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dilakukan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sesuai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dengan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tujuannya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biaya</a:t>
            </a:r>
            <a:r>
              <a:rPr lang="en-US" dirty="0">
                <a:latin typeface="Arial" panose="020B0604020202020204" pitchFamily="34" charset="0"/>
                <a:cs typeface="Arial" panose="020B0604020202020204" pitchFamily="34" charset="0"/>
              </a:rPr>
              <a:t> yang </a:t>
            </a:r>
            <a:r>
              <a:rPr lang="en-US" dirty="0" err="1">
                <a:latin typeface="Arial" panose="020B0604020202020204" pitchFamily="34" charset="0"/>
                <a:cs typeface="Arial" panose="020B0604020202020204" pitchFamily="34" charset="0"/>
              </a:rPr>
              <a:t>timbul</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dapat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ditekan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seminimal</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mungkin</a:t>
            </a:r>
            <a:r>
              <a:rPr lang="en-US" dirty="0">
                <a:latin typeface="Arial" panose="020B0604020202020204" pitchFamily="34" charset="0"/>
                <a:cs typeface="Arial" panose="020B0604020202020204" pitchFamily="34" charset="0"/>
              </a:rPr>
              <a:t>;</a:t>
            </a:r>
          </a:p>
          <a:p>
            <a:pPr marL="290513" indent="-290513">
              <a:spcBef>
                <a:spcPts val="600"/>
              </a:spcBef>
              <a:spcAft>
                <a:spcPts val="600"/>
              </a:spcAft>
              <a:buFont typeface="Wingdings" pitchFamily="2" charset="2"/>
              <a:buChar char="v"/>
            </a:pPr>
            <a:r>
              <a:rPr lang="en-US" b="1" dirty="0" err="1">
                <a:solidFill>
                  <a:srgbClr val="0070C0"/>
                </a:solidFill>
                <a:latin typeface="Arial" panose="020B0604020202020204" pitchFamily="34" charset="0"/>
                <a:cs typeface="Arial" panose="020B0604020202020204" pitchFamily="34" charset="0"/>
              </a:rPr>
              <a:t>Kehati-hatian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yaitu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proses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pengambilan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keputusan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dilakukan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dengan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mengutamakan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kehati-hatian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dengan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menghindari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keputusan</a:t>
            </a:r>
            <a:r>
              <a:rPr lang="en-US" dirty="0">
                <a:latin typeface="Arial" panose="020B0604020202020204" pitchFamily="34" charset="0"/>
                <a:cs typeface="Arial" panose="020B0604020202020204" pitchFamily="34" charset="0"/>
              </a:rPr>
              <a:t> yang </a:t>
            </a:r>
            <a:r>
              <a:rPr lang="en-US" dirty="0" err="1">
                <a:latin typeface="Arial" panose="020B0604020202020204" pitchFamily="34" charset="0"/>
                <a:cs typeface="Arial" panose="020B0604020202020204" pitchFamily="34" charset="0"/>
              </a:rPr>
              <a:t>bersifat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spekulatif</a:t>
            </a:r>
            <a:r>
              <a:rPr lang="en-US" dirty="0">
                <a:latin typeface="Arial" panose="020B0604020202020204" pitchFamily="34" charset="0"/>
                <a:cs typeface="Arial" panose="020B0604020202020204" pitchFamily="34" charset="0"/>
              </a:rPr>
              <a:t> ;</a:t>
            </a:r>
          </a:p>
          <a:p>
            <a:pPr marL="290513" indent="-290513">
              <a:spcBef>
                <a:spcPts val="600"/>
              </a:spcBef>
              <a:spcAft>
                <a:spcPts val="600"/>
              </a:spcAft>
              <a:buFont typeface="Wingdings" pitchFamily="2" charset="2"/>
              <a:buChar char="v"/>
            </a:pPr>
            <a:r>
              <a:rPr lang="en-US" b="1" dirty="0" err="1">
                <a:solidFill>
                  <a:srgbClr val="FFC000"/>
                </a:solidFill>
                <a:latin typeface="Arial" panose="020B0604020202020204" pitchFamily="34" charset="0"/>
                <a:cs typeface="Arial" panose="020B0604020202020204" pitchFamily="34" charset="0"/>
              </a:rPr>
              <a:t>Tidak</a:t>
            </a:r>
            <a:r>
              <a:rPr lang="en-US" b="1" dirty="0">
                <a:solidFill>
                  <a:srgbClr val="FFC000"/>
                </a:solidFill>
                <a:latin typeface="Arial" panose="020B0604020202020204" pitchFamily="34" charset="0"/>
                <a:cs typeface="Arial" panose="020B0604020202020204" pitchFamily="34" charset="0"/>
              </a:rPr>
              <a:t> </a:t>
            </a:r>
            <a:r>
              <a:rPr lang="en-US" b="1" dirty="0" err="1">
                <a:solidFill>
                  <a:srgbClr val="FFC000"/>
                </a:solidFill>
                <a:latin typeface="Arial" panose="020B0604020202020204" pitchFamily="34" charset="0"/>
                <a:cs typeface="Arial" panose="020B0604020202020204" pitchFamily="34" charset="0"/>
              </a:rPr>
              <a:t>disertai</a:t>
            </a:r>
            <a:r>
              <a:rPr lang="en-US" b="1" dirty="0">
                <a:solidFill>
                  <a:srgbClr val="FFC000"/>
                </a:solidFill>
                <a:latin typeface="Arial" panose="020B0604020202020204" pitchFamily="34" charset="0"/>
                <a:cs typeface="Arial" panose="020B0604020202020204" pitchFamily="34" charset="0"/>
              </a:rPr>
              <a:t> </a:t>
            </a:r>
            <a:r>
              <a:rPr lang="en-US" b="1" dirty="0" err="1">
                <a:solidFill>
                  <a:srgbClr val="FFC000"/>
                </a:solidFill>
                <a:latin typeface="Arial" panose="020B0604020202020204" pitchFamily="34" charset="0"/>
                <a:cs typeface="Arial" panose="020B0604020202020204" pitchFamily="34" charset="0"/>
              </a:rPr>
              <a:t>ikatan</a:t>
            </a:r>
            <a:r>
              <a:rPr lang="en-US" b="1" dirty="0">
                <a:solidFill>
                  <a:srgbClr val="FFC000"/>
                </a:solidFill>
                <a:latin typeface="Arial" panose="020B0604020202020204" pitchFamily="34" charset="0"/>
                <a:cs typeface="Arial" panose="020B0604020202020204" pitchFamily="34" charset="0"/>
              </a:rPr>
              <a:t> </a:t>
            </a:r>
            <a:r>
              <a:rPr lang="en-US" b="1" dirty="0" err="1">
                <a:solidFill>
                  <a:srgbClr val="FFC000"/>
                </a:solidFill>
                <a:latin typeface="Arial" panose="020B0604020202020204" pitchFamily="34" charset="0"/>
                <a:cs typeface="Arial" panose="020B0604020202020204" pitchFamily="34" charset="0"/>
              </a:rPr>
              <a:t>politik</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yaitu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Penerimaan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tidak</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mempengaruhi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kebijakan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politik</a:t>
            </a:r>
            <a:r>
              <a:rPr lang="en-US" dirty="0">
                <a:latin typeface="Arial" panose="020B0604020202020204" pitchFamily="34" charset="0"/>
                <a:cs typeface="Arial" panose="020B0604020202020204" pitchFamily="34" charset="0"/>
              </a:rPr>
              <a:t> Negara;</a:t>
            </a:r>
          </a:p>
          <a:p>
            <a:pPr marL="290513" indent="-290513">
              <a:spcBef>
                <a:spcPts val="600"/>
              </a:spcBef>
              <a:spcAft>
                <a:spcPts val="600"/>
              </a:spcAft>
              <a:buFont typeface="Wingdings" pitchFamily="2" charset="2"/>
              <a:buChar char="v"/>
            </a:pPr>
            <a:r>
              <a:rPr lang="en-US" b="1" dirty="0" err="1">
                <a:solidFill>
                  <a:schemeClr val="accent6">
                    <a:lumMod val="75000"/>
                  </a:schemeClr>
                </a:solidFill>
                <a:latin typeface="Arial" panose="020B0604020202020204" pitchFamily="34" charset="0"/>
                <a:cs typeface="Arial" panose="020B0604020202020204" pitchFamily="34" charset="0"/>
              </a:rPr>
              <a:t>Tidak</a:t>
            </a:r>
            <a:r>
              <a:rPr lang="en-US" b="1" dirty="0">
                <a:solidFill>
                  <a:schemeClr val="accent6">
                    <a:lumMod val="75000"/>
                  </a:schemeClr>
                </a:solidFill>
                <a:latin typeface="Arial" panose="020B0604020202020204" pitchFamily="34" charset="0"/>
                <a:cs typeface="Arial" panose="020B0604020202020204" pitchFamily="34" charset="0"/>
              </a:rPr>
              <a:t> </a:t>
            </a:r>
            <a:r>
              <a:rPr lang="en-US" b="1" dirty="0" err="1">
                <a:solidFill>
                  <a:schemeClr val="accent6">
                    <a:lumMod val="75000"/>
                  </a:schemeClr>
                </a:solidFill>
                <a:latin typeface="Arial" panose="020B0604020202020204" pitchFamily="34" charset="0"/>
                <a:cs typeface="Arial" panose="020B0604020202020204" pitchFamily="34" charset="0"/>
              </a:rPr>
              <a:t>memiliki</a:t>
            </a:r>
            <a:r>
              <a:rPr lang="en-US" b="1" dirty="0">
                <a:solidFill>
                  <a:schemeClr val="accent6">
                    <a:lumMod val="75000"/>
                  </a:schemeClr>
                </a:solidFill>
                <a:latin typeface="Arial" panose="020B0604020202020204" pitchFamily="34" charset="0"/>
                <a:cs typeface="Arial" panose="020B0604020202020204" pitchFamily="34" charset="0"/>
              </a:rPr>
              <a:t> </a:t>
            </a:r>
            <a:r>
              <a:rPr lang="en-US" b="1" dirty="0" err="1">
                <a:solidFill>
                  <a:schemeClr val="accent6">
                    <a:lumMod val="75000"/>
                  </a:schemeClr>
                </a:solidFill>
                <a:latin typeface="Arial" panose="020B0604020202020204" pitchFamily="34" charset="0"/>
                <a:cs typeface="Arial" panose="020B0604020202020204" pitchFamily="34" charset="0"/>
              </a:rPr>
              <a:t>muatan</a:t>
            </a:r>
            <a:r>
              <a:rPr lang="en-US" b="1" dirty="0">
                <a:solidFill>
                  <a:schemeClr val="accent6">
                    <a:lumMod val="75000"/>
                  </a:schemeClr>
                </a:solidFill>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yang </a:t>
            </a:r>
            <a:r>
              <a:rPr lang="en-US" dirty="0" err="1">
                <a:latin typeface="Arial" panose="020B0604020202020204" pitchFamily="34" charset="0"/>
                <a:cs typeface="Arial" panose="020B0604020202020204" pitchFamily="34" charset="0"/>
              </a:rPr>
              <a:t>dapat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mengganggu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stabilitas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keamanan</a:t>
            </a:r>
            <a:r>
              <a:rPr lang="en-US" dirty="0">
                <a:latin typeface="Arial" panose="020B0604020202020204" pitchFamily="34" charset="0"/>
                <a:cs typeface="Arial" panose="020B0604020202020204" pitchFamily="34" charset="0"/>
              </a:rPr>
              <a:t> Negara. </a:t>
            </a:r>
          </a:p>
        </p:txBody>
      </p:sp>
      <p:pic>
        <p:nvPicPr>
          <p:cNvPr id="8" name="Picture 7">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33571690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0" y="1844824"/>
            <a:ext cx="9144000" cy="2016224"/>
          </a:xfrm>
          <a:prstGeom prst="rect">
            <a:avLst/>
          </a:prstGeom>
          <a:solidFill>
            <a:schemeClr val="tx2">
              <a:lumMod val="50000"/>
            </a:schemeClr>
          </a:solidFill>
          <a:ln>
            <a:headEnd/>
            <a:tailEnd/>
          </a:ln>
        </p:spPr>
        <p:style>
          <a:lnRef idx="1">
            <a:schemeClr val="accent3"/>
          </a:lnRef>
          <a:fillRef idx="2">
            <a:schemeClr val="accent3"/>
          </a:fillRef>
          <a:effectRef idx="1">
            <a:schemeClr val="accent3"/>
          </a:effectRef>
          <a:fontRef idx="minor">
            <a:schemeClr val="dk1"/>
          </a:fontRef>
        </p:style>
        <p:txBody>
          <a:bodyPr lIns="0" tIns="0" rIns="0" bIns="0" anchor="ctr"/>
          <a:lstStyle/>
          <a:p>
            <a:pPr algn="ctr">
              <a:spcBef>
                <a:spcPts val="0"/>
              </a:spcBef>
              <a:defRPr/>
            </a:pPr>
            <a:r>
              <a:rPr lang="en-US" sz="5400" b="1" dirty="0"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2. PELAPORAN HIBAH</a:t>
            </a:r>
          </a:p>
        </p:txBody>
      </p:sp>
    </p:spTree>
    <p:extLst>
      <p:ext uri="{BB962C8B-B14F-4D97-AF65-F5344CB8AC3E}">
        <p14:creationId xmlns:p14="http://schemas.microsoft.com/office/powerpoint/2010/main" xmlns="" val="313079508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00063" y="1784719"/>
            <a:ext cx="4214812" cy="4896946"/>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Agency FB" pitchFamily="34" charset="0"/>
            </a:endParaRPr>
          </a:p>
        </p:txBody>
      </p:sp>
      <p:sp>
        <p:nvSpPr>
          <p:cNvPr id="6148" name="TextBox 6"/>
          <p:cNvSpPr txBox="1">
            <a:spLocks noChangeArrowheads="1"/>
          </p:cNvSpPr>
          <p:nvPr/>
        </p:nvSpPr>
        <p:spPr bwMode="auto">
          <a:xfrm>
            <a:off x="571500" y="2543400"/>
            <a:ext cx="2358338" cy="505156"/>
          </a:xfrm>
          <a:prstGeom prst="rect">
            <a:avLst/>
          </a:prstGeom>
          <a:solidFill>
            <a:srgbClr val="FFFF00"/>
          </a:solidFill>
          <a:ln w="9525">
            <a:noFill/>
            <a:miter lim="800000"/>
            <a:headEnd/>
            <a:tailEnd/>
          </a:ln>
        </p:spPr>
        <p:txBody>
          <a:bodyPr wrap="none">
            <a:spAutoFit/>
          </a:bodyPr>
          <a:lstStyle/>
          <a:p>
            <a:r>
              <a:rPr lang="en-US" sz="1400" b="1">
                <a:latin typeface="Agency FB" pitchFamily="34" charset="0"/>
              </a:rPr>
              <a:t>PENDAPATAN HIBAH (43XXX)</a:t>
            </a:r>
          </a:p>
          <a:p>
            <a:r>
              <a:rPr lang="en-US" sz="1400" b="1">
                <a:latin typeface="Agency FB" pitchFamily="34" charset="0"/>
                <a:sym typeface="Wingdings" pitchFamily="2" charset="2"/>
              </a:rPr>
              <a:t> </a:t>
            </a:r>
            <a:r>
              <a:rPr lang="en-US" sz="1400" b="1">
                <a:latin typeface="Agency FB" pitchFamily="34" charset="0"/>
              </a:rPr>
              <a:t>UU 1/2004 Psl 38 (1) dan 38 (3)</a:t>
            </a:r>
          </a:p>
        </p:txBody>
      </p:sp>
      <p:sp>
        <p:nvSpPr>
          <p:cNvPr id="6149" name="TextBox 7"/>
          <p:cNvSpPr txBox="1">
            <a:spLocks noChangeArrowheads="1"/>
          </p:cNvSpPr>
          <p:nvPr/>
        </p:nvSpPr>
        <p:spPr bwMode="auto">
          <a:xfrm>
            <a:off x="571500" y="4474592"/>
            <a:ext cx="2400300" cy="307777"/>
          </a:xfrm>
          <a:prstGeom prst="rect">
            <a:avLst/>
          </a:prstGeom>
          <a:solidFill>
            <a:srgbClr val="FFFF00"/>
          </a:solidFill>
          <a:ln w="9525">
            <a:noFill/>
            <a:miter lim="800000"/>
            <a:headEnd/>
            <a:tailEnd/>
          </a:ln>
        </p:spPr>
        <p:txBody>
          <a:bodyPr wrap="square">
            <a:spAutoFit/>
          </a:bodyPr>
          <a:lstStyle/>
          <a:p>
            <a:r>
              <a:rPr lang="en-US" sz="1400" b="1" dirty="0">
                <a:latin typeface="Agency FB" pitchFamily="34" charset="0"/>
              </a:rPr>
              <a:t>BELANJA HIBAH (56XXXX)</a:t>
            </a:r>
          </a:p>
        </p:txBody>
      </p:sp>
      <p:sp>
        <p:nvSpPr>
          <p:cNvPr id="6150" name="TextBox 13"/>
          <p:cNvSpPr txBox="1">
            <a:spLocks noChangeArrowheads="1"/>
          </p:cNvSpPr>
          <p:nvPr/>
        </p:nvSpPr>
        <p:spPr bwMode="auto">
          <a:xfrm>
            <a:off x="571500" y="3095169"/>
            <a:ext cx="4000500" cy="1384995"/>
          </a:xfrm>
          <a:prstGeom prst="rect">
            <a:avLst/>
          </a:prstGeom>
          <a:noFill/>
          <a:ln w="9525">
            <a:noFill/>
            <a:miter lim="800000"/>
            <a:headEnd/>
            <a:tailEnd/>
          </a:ln>
        </p:spPr>
        <p:txBody>
          <a:bodyPr>
            <a:spAutoFit/>
          </a:bodyPr>
          <a:lstStyle/>
          <a:p>
            <a:r>
              <a:rPr lang="en-US" sz="1400" b="1" dirty="0">
                <a:solidFill>
                  <a:schemeClr val="bg1"/>
                </a:solidFill>
                <a:latin typeface="Agency FB" pitchFamily="34" charset="0"/>
              </a:rPr>
              <a:t>A. DALAM NEGERI </a:t>
            </a:r>
            <a:r>
              <a:rPr lang="en-US" sz="1400" b="1" dirty="0">
                <a:solidFill>
                  <a:schemeClr val="bg1"/>
                </a:solidFill>
                <a:latin typeface="Agency FB" pitchFamily="34" charset="0"/>
                <a:sym typeface="Wingdings" pitchFamily="2" charset="2"/>
              </a:rPr>
              <a:t></a:t>
            </a:r>
            <a:r>
              <a:rPr lang="en-US" sz="1400" b="1" dirty="0">
                <a:solidFill>
                  <a:schemeClr val="bg1"/>
                </a:solidFill>
                <a:latin typeface="Agency FB" pitchFamily="34" charset="0"/>
              </a:rPr>
              <a:t> UU 17/2003 </a:t>
            </a:r>
            <a:r>
              <a:rPr lang="en-US" sz="1400" b="1" dirty="0" err="1">
                <a:solidFill>
                  <a:schemeClr val="bg1"/>
                </a:solidFill>
                <a:latin typeface="Agency FB" pitchFamily="34" charset="0"/>
              </a:rPr>
              <a:t>Psl</a:t>
            </a:r>
            <a:r>
              <a:rPr lang="en-US" sz="1400" b="1" dirty="0">
                <a:solidFill>
                  <a:schemeClr val="bg1"/>
                </a:solidFill>
                <a:latin typeface="Agency FB" pitchFamily="34" charset="0"/>
              </a:rPr>
              <a:t> 24 (1) </a:t>
            </a:r>
          </a:p>
          <a:p>
            <a:r>
              <a:rPr lang="en-US" sz="1400" b="1" dirty="0">
                <a:solidFill>
                  <a:schemeClr val="bg1"/>
                </a:solidFill>
                <a:latin typeface="Agency FB" pitchFamily="34" charset="0"/>
              </a:rPr>
              <a:t>    - PERORANGAN </a:t>
            </a:r>
          </a:p>
          <a:p>
            <a:r>
              <a:rPr lang="en-US" sz="1400" b="1" dirty="0">
                <a:solidFill>
                  <a:schemeClr val="bg1"/>
                </a:solidFill>
                <a:latin typeface="Agency FB" pitchFamily="34" charset="0"/>
              </a:rPr>
              <a:t>    - LEMBAGA/BADAN USAHA, </a:t>
            </a:r>
          </a:p>
          <a:p>
            <a:r>
              <a:rPr lang="en-US" sz="1400" b="1" dirty="0">
                <a:solidFill>
                  <a:schemeClr val="bg1"/>
                </a:solidFill>
                <a:latin typeface="Agency FB" pitchFamily="34" charset="0"/>
              </a:rPr>
              <a:t>B. LUAR NEGERI </a:t>
            </a:r>
            <a:r>
              <a:rPr lang="en-US" sz="1400" b="1" dirty="0">
                <a:solidFill>
                  <a:schemeClr val="bg1"/>
                </a:solidFill>
                <a:latin typeface="Agency FB" pitchFamily="34" charset="0"/>
                <a:sym typeface="Wingdings" pitchFamily="2" charset="2"/>
              </a:rPr>
              <a:t> </a:t>
            </a:r>
            <a:r>
              <a:rPr lang="en-US" sz="1400" b="1" dirty="0">
                <a:solidFill>
                  <a:schemeClr val="bg1"/>
                </a:solidFill>
                <a:latin typeface="Agency FB" pitchFamily="34" charset="0"/>
              </a:rPr>
              <a:t>UU 17/2003 </a:t>
            </a:r>
            <a:r>
              <a:rPr lang="en-US" sz="1400" b="1" dirty="0" err="1">
                <a:solidFill>
                  <a:schemeClr val="bg1"/>
                </a:solidFill>
                <a:latin typeface="Agency FB" pitchFamily="34" charset="0"/>
              </a:rPr>
              <a:t>Psl</a:t>
            </a:r>
            <a:r>
              <a:rPr lang="en-US" sz="1400" b="1" dirty="0">
                <a:solidFill>
                  <a:schemeClr val="bg1"/>
                </a:solidFill>
                <a:latin typeface="Agency FB" pitchFamily="34" charset="0"/>
              </a:rPr>
              <a:t> 23 (1)</a:t>
            </a:r>
          </a:p>
          <a:p>
            <a:r>
              <a:rPr lang="en-US" sz="1400" b="1" dirty="0">
                <a:solidFill>
                  <a:schemeClr val="bg1"/>
                </a:solidFill>
                <a:latin typeface="Agency FB" pitchFamily="34" charset="0"/>
              </a:rPr>
              <a:t>    - PERORANGAN</a:t>
            </a:r>
          </a:p>
          <a:p>
            <a:r>
              <a:rPr lang="en-US" sz="1400" b="1" dirty="0">
                <a:solidFill>
                  <a:schemeClr val="bg1"/>
                </a:solidFill>
                <a:latin typeface="Agency FB" pitchFamily="34" charset="0"/>
              </a:rPr>
              <a:t>    - BILATERAL, MULTILATERAL </a:t>
            </a:r>
          </a:p>
        </p:txBody>
      </p:sp>
      <p:sp>
        <p:nvSpPr>
          <p:cNvPr id="6151" name="TextBox 15"/>
          <p:cNvSpPr txBox="1">
            <a:spLocks noChangeArrowheads="1"/>
          </p:cNvSpPr>
          <p:nvPr/>
        </p:nvSpPr>
        <p:spPr bwMode="auto">
          <a:xfrm>
            <a:off x="571500" y="4750475"/>
            <a:ext cx="3929063" cy="2031325"/>
          </a:xfrm>
          <a:prstGeom prst="rect">
            <a:avLst/>
          </a:prstGeom>
          <a:noFill/>
          <a:ln w="9525">
            <a:noFill/>
            <a:miter lim="800000"/>
            <a:headEnd/>
            <a:tailEnd/>
          </a:ln>
        </p:spPr>
        <p:txBody>
          <a:bodyPr>
            <a:spAutoFit/>
          </a:bodyPr>
          <a:lstStyle/>
          <a:p>
            <a:pPr marL="342900" indent="-342900">
              <a:buFont typeface="Calibri" pitchFamily="34" charset="0"/>
              <a:buAutoNum type="arabicPeriod"/>
            </a:pPr>
            <a:r>
              <a:rPr lang="en-US" sz="1400" b="1" dirty="0">
                <a:solidFill>
                  <a:schemeClr val="bg1"/>
                </a:solidFill>
                <a:latin typeface="Agency FB" pitchFamily="34" charset="0"/>
              </a:rPr>
              <a:t>PEMERINTAH LN</a:t>
            </a:r>
          </a:p>
          <a:p>
            <a:pPr marL="342900" indent="-342900"/>
            <a:r>
              <a:rPr lang="en-US" sz="1400" b="1" dirty="0">
                <a:solidFill>
                  <a:schemeClr val="bg1"/>
                </a:solidFill>
                <a:latin typeface="Agency FB" pitchFamily="34" charset="0"/>
              </a:rPr>
              <a:t>	</a:t>
            </a:r>
            <a:r>
              <a:rPr lang="en-US" sz="1400" b="1" dirty="0">
                <a:solidFill>
                  <a:schemeClr val="bg1"/>
                </a:solidFill>
                <a:latin typeface="Agency FB" pitchFamily="34" charset="0"/>
                <a:sym typeface="Wingdings" pitchFamily="2" charset="2"/>
              </a:rPr>
              <a:t> UU 17/2003 </a:t>
            </a:r>
            <a:r>
              <a:rPr lang="en-US" sz="1400" b="1" dirty="0" err="1">
                <a:solidFill>
                  <a:schemeClr val="bg1"/>
                </a:solidFill>
                <a:latin typeface="Agency FB" pitchFamily="34" charset="0"/>
                <a:sym typeface="Wingdings" pitchFamily="2" charset="2"/>
              </a:rPr>
              <a:t>Psl</a:t>
            </a:r>
            <a:r>
              <a:rPr lang="en-US" sz="1400" b="1" dirty="0">
                <a:solidFill>
                  <a:schemeClr val="bg1"/>
                </a:solidFill>
                <a:latin typeface="Agency FB" pitchFamily="34" charset="0"/>
                <a:sym typeface="Wingdings" pitchFamily="2" charset="2"/>
              </a:rPr>
              <a:t> 23 (1) </a:t>
            </a:r>
            <a:r>
              <a:rPr lang="en-US" sz="1400" b="1" dirty="0" err="1">
                <a:solidFill>
                  <a:schemeClr val="bg1"/>
                </a:solidFill>
                <a:latin typeface="Agency FB" pitchFamily="34" charset="0"/>
                <a:sym typeface="Wingdings" pitchFamily="2" charset="2"/>
              </a:rPr>
              <a:t>dan</a:t>
            </a:r>
            <a:r>
              <a:rPr lang="en-US" sz="1400" b="1" dirty="0">
                <a:solidFill>
                  <a:schemeClr val="bg1"/>
                </a:solidFill>
                <a:latin typeface="Agency FB" pitchFamily="34" charset="0"/>
                <a:sym typeface="Wingdings" pitchFamily="2" charset="2"/>
              </a:rPr>
              <a:t> </a:t>
            </a:r>
          </a:p>
          <a:p>
            <a:pPr marL="342900" indent="-342900"/>
            <a:r>
              <a:rPr lang="en-US" sz="1400" b="1" dirty="0">
                <a:solidFill>
                  <a:schemeClr val="bg1"/>
                </a:solidFill>
                <a:latin typeface="Agency FB" pitchFamily="34" charset="0"/>
                <a:sym typeface="Wingdings" pitchFamily="2" charset="2"/>
              </a:rPr>
              <a:t>            UU 1/2004 </a:t>
            </a:r>
            <a:r>
              <a:rPr lang="en-US" sz="1400" b="1" dirty="0" err="1">
                <a:solidFill>
                  <a:schemeClr val="bg1"/>
                </a:solidFill>
                <a:latin typeface="Agency FB" pitchFamily="34" charset="0"/>
                <a:sym typeface="Wingdings" pitchFamily="2" charset="2"/>
              </a:rPr>
              <a:t>Psl</a:t>
            </a:r>
            <a:r>
              <a:rPr lang="en-US" sz="1400" b="1" dirty="0">
                <a:solidFill>
                  <a:schemeClr val="bg1"/>
                </a:solidFill>
                <a:latin typeface="Agency FB" pitchFamily="34" charset="0"/>
                <a:sym typeface="Wingdings" pitchFamily="2" charset="2"/>
              </a:rPr>
              <a:t> 33 (2)</a:t>
            </a:r>
            <a:endParaRPr lang="en-US" sz="1400" b="1" dirty="0">
              <a:solidFill>
                <a:schemeClr val="bg1"/>
              </a:solidFill>
              <a:latin typeface="Agency FB" pitchFamily="34" charset="0"/>
            </a:endParaRPr>
          </a:p>
          <a:p>
            <a:pPr marL="342900" indent="-342900">
              <a:buFontTx/>
              <a:buAutoNum type="arabicPeriod" startAt="2"/>
            </a:pPr>
            <a:r>
              <a:rPr lang="en-US" sz="1400" b="1" dirty="0">
                <a:solidFill>
                  <a:schemeClr val="bg1"/>
                </a:solidFill>
                <a:latin typeface="Agency FB" pitchFamily="34" charset="0"/>
              </a:rPr>
              <a:t>ORGANISASI INTERNASIONAL</a:t>
            </a:r>
          </a:p>
          <a:p>
            <a:pPr marL="342900" indent="-342900"/>
            <a:r>
              <a:rPr lang="en-US" sz="1400" b="1" dirty="0">
                <a:solidFill>
                  <a:schemeClr val="bg1"/>
                </a:solidFill>
                <a:latin typeface="Agency FB" pitchFamily="34" charset="0"/>
              </a:rPr>
              <a:t>	</a:t>
            </a:r>
            <a:r>
              <a:rPr lang="en-US" sz="1400" b="1" dirty="0">
                <a:solidFill>
                  <a:schemeClr val="bg1"/>
                </a:solidFill>
                <a:latin typeface="Agency FB" pitchFamily="34" charset="0"/>
                <a:sym typeface="Wingdings" pitchFamily="2" charset="2"/>
              </a:rPr>
              <a:t> UU 17/2003 </a:t>
            </a:r>
            <a:r>
              <a:rPr lang="en-US" sz="1400" b="1" dirty="0" err="1">
                <a:solidFill>
                  <a:schemeClr val="bg1"/>
                </a:solidFill>
                <a:latin typeface="Agency FB" pitchFamily="34" charset="0"/>
                <a:sym typeface="Wingdings" pitchFamily="2" charset="2"/>
              </a:rPr>
              <a:t>Psl</a:t>
            </a:r>
            <a:r>
              <a:rPr lang="en-US" sz="1400" b="1" dirty="0">
                <a:solidFill>
                  <a:schemeClr val="bg1"/>
                </a:solidFill>
                <a:latin typeface="Agency FB" pitchFamily="34" charset="0"/>
                <a:sym typeface="Wingdings" pitchFamily="2" charset="2"/>
              </a:rPr>
              <a:t> 23 (1) </a:t>
            </a:r>
            <a:r>
              <a:rPr lang="en-US" sz="1400" b="1" dirty="0" err="1">
                <a:solidFill>
                  <a:schemeClr val="bg1"/>
                </a:solidFill>
                <a:latin typeface="Agency FB" pitchFamily="34" charset="0"/>
                <a:sym typeface="Wingdings" pitchFamily="2" charset="2"/>
              </a:rPr>
              <a:t>dan</a:t>
            </a:r>
            <a:r>
              <a:rPr lang="en-US" sz="1400" b="1" dirty="0">
                <a:solidFill>
                  <a:schemeClr val="bg1"/>
                </a:solidFill>
                <a:latin typeface="Agency FB" pitchFamily="34" charset="0"/>
                <a:sym typeface="Wingdings" pitchFamily="2" charset="2"/>
              </a:rPr>
              <a:t> </a:t>
            </a:r>
          </a:p>
          <a:p>
            <a:pPr marL="342900" indent="-342900"/>
            <a:r>
              <a:rPr lang="en-US" sz="1400" b="1" dirty="0">
                <a:solidFill>
                  <a:schemeClr val="bg1"/>
                </a:solidFill>
                <a:latin typeface="Agency FB" pitchFamily="34" charset="0"/>
                <a:sym typeface="Wingdings" pitchFamily="2" charset="2"/>
              </a:rPr>
              <a:t>            UU 1/2004 </a:t>
            </a:r>
            <a:r>
              <a:rPr lang="en-US" sz="1400" b="1" dirty="0" err="1">
                <a:solidFill>
                  <a:schemeClr val="bg1"/>
                </a:solidFill>
                <a:latin typeface="Agency FB" pitchFamily="34" charset="0"/>
                <a:sym typeface="Wingdings" pitchFamily="2" charset="2"/>
              </a:rPr>
              <a:t>Psl</a:t>
            </a:r>
            <a:r>
              <a:rPr lang="en-US" sz="1400" b="1" dirty="0">
                <a:solidFill>
                  <a:schemeClr val="bg1"/>
                </a:solidFill>
                <a:latin typeface="Agency FB" pitchFamily="34" charset="0"/>
                <a:sym typeface="Wingdings" pitchFamily="2" charset="2"/>
              </a:rPr>
              <a:t> 33 (2)</a:t>
            </a:r>
            <a:endParaRPr lang="en-US" sz="1400" b="1" dirty="0">
              <a:solidFill>
                <a:schemeClr val="bg1"/>
              </a:solidFill>
              <a:latin typeface="Agency FB" pitchFamily="34" charset="0"/>
            </a:endParaRPr>
          </a:p>
          <a:p>
            <a:pPr marL="342900" indent="-342900">
              <a:buFontTx/>
              <a:buAutoNum type="arabicPeriod" startAt="3"/>
            </a:pPr>
            <a:r>
              <a:rPr lang="en-US" sz="1400" b="1" dirty="0">
                <a:solidFill>
                  <a:schemeClr val="bg1"/>
                </a:solidFill>
                <a:latin typeface="Agency FB" pitchFamily="34" charset="0"/>
              </a:rPr>
              <a:t>PEMDA</a:t>
            </a:r>
          </a:p>
          <a:p>
            <a:pPr marL="342900" indent="-342900"/>
            <a:r>
              <a:rPr lang="en-US" sz="1400" b="1" dirty="0">
                <a:solidFill>
                  <a:schemeClr val="bg1"/>
                </a:solidFill>
                <a:latin typeface="Agency FB" pitchFamily="34" charset="0"/>
                <a:sym typeface="Wingdings" pitchFamily="2" charset="2"/>
              </a:rPr>
              <a:t>	 UU 17/2003 </a:t>
            </a:r>
            <a:r>
              <a:rPr lang="en-US" sz="1400" b="1" dirty="0" err="1">
                <a:solidFill>
                  <a:schemeClr val="bg1"/>
                </a:solidFill>
                <a:latin typeface="Agency FB" pitchFamily="34" charset="0"/>
                <a:sym typeface="Wingdings" pitchFamily="2" charset="2"/>
              </a:rPr>
              <a:t>Psl</a:t>
            </a:r>
            <a:r>
              <a:rPr lang="en-US" sz="1400" b="1" dirty="0">
                <a:solidFill>
                  <a:schemeClr val="bg1"/>
                </a:solidFill>
                <a:latin typeface="Agency FB" pitchFamily="34" charset="0"/>
                <a:sym typeface="Wingdings" pitchFamily="2" charset="2"/>
              </a:rPr>
              <a:t> 22 (2) </a:t>
            </a:r>
            <a:r>
              <a:rPr lang="en-US" sz="1400" b="1" dirty="0" err="1">
                <a:solidFill>
                  <a:schemeClr val="bg1"/>
                </a:solidFill>
                <a:latin typeface="Agency FB" pitchFamily="34" charset="0"/>
                <a:sym typeface="Wingdings" pitchFamily="2" charset="2"/>
              </a:rPr>
              <a:t>dan</a:t>
            </a:r>
            <a:r>
              <a:rPr lang="en-US" sz="1400" b="1" dirty="0">
                <a:solidFill>
                  <a:schemeClr val="bg1"/>
                </a:solidFill>
                <a:latin typeface="Agency FB" pitchFamily="34" charset="0"/>
                <a:sym typeface="Wingdings" pitchFamily="2" charset="2"/>
              </a:rPr>
              <a:t> </a:t>
            </a:r>
          </a:p>
          <a:p>
            <a:pPr marL="342900" indent="-342900"/>
            <a:r>
              <a:rPr lang="en-US" sz="1400" b="1" dirty="0">
                <a:solidFill>
                  <a:schemeClr val="bg1"/>
                </a:solidFill>
                <a:latin typeface="Agency FB" pitchFamily="34" charset="0"/>
                <a:sym typeface="Wingdings" pitchFamily="2" charset="2"/>
              </a:rPr>
              <a:t>            UU 1/2004 </a:t>
            </a:r>
            <a:r>
              <a:rPr lang="en-US" sz="1400" b="1" dirty="0" err="1">
                <a:solidFill>
                  <a:schemeClr val="bg1"/>
                </a:solidFill>
                <a:latin typeface="Agency FB" pitchFamily="34" charset="0"/>
                <a:sym typeface="Wingdings" pitchFamily="2" charset="2"/>
              </a:rPr>
              <a:t>Psl</a:t>
            </a:r>
            <a:r>
              <a:rPr lang="en-US" sz="1400" b="1" dirty="0">
                <a:solidFill>
                  <a:schemeClr val="bg1"/>
                </a:solidFill>
                <a:latin typeface="Agency FB" pitchFamily="34" charset="0"/>
                <a:sym typeface="Wingdings" pitchFamily="2" charset="2"/>
              </a:rPr>
              <a:t> 33 (1)</a:t>
            </a:r>
            <a:endParaRPr lang="en-US" sz="1400" b="1" dirty="0">
              <a:solidFill>
                <a:schemeClr val="bg1"/>
              </a:solidFill>
              <a:latin typeface="Agency FB" pitchFamily="34" charset="0"/>
            </a:endParaRPr>
          </a:p>
        </p:txBody>
      </p:sp>
      <p:sp>
        <p:nvSpPr>
          <p:cNvPr id="6152" name="TextBox 16"/>
          <p:cNvSpPr txBox="1">
            <a:spLocks noChangeArrowheads="1"/>
          </p:cNvSpPr>
          <p:nvPr/>
        </p:nvSpPr>
        <p:spPr bwMode="auto">
          <a:xfrm>
            <a:off x="591456" y="1839176"/>
            <a:ext cx="4033838" cy="584775"/>
          </a:xfrm>
          <a:prstGeom prst="rect">
            <a:avLst/>
          </a:prstGeom>
          <a:solidFill>
            <a:srgbClr val="FFFF00"/>
          </a:solidFill>
          <a:ln w="9525">
            <a:noFill/>
            <a:miter lim="800000"/>
            <a:headEnd/>
            <a:tailEnd/>
          </a:ln>
        </p:spPr>
        <p:txBody>
          <a:bodyPr wrap="square">
            <a:spAutoFit/>
          </a:bodyPr>
          <a:lstStyle/>
          <a:p>
            <a:pPr algn="ctr"/>
            <a:r>
              <a:rPr lang="en-US" sz="1600" b="1">
                <a:latin typeface="Agency FB" pitchFamily="34" charset="0"/>
              </a:rPr>
              <a:t>BENDAHARA UMUM NEGARA</a:t>
            </a:r>
          </a:p>
          <a:p>
            <a:pPr algn="ctr"/>
            <a:r>
              <a:rPr lang="en-US" sz="1600" b="1">
                <a:latin typeface="Agency FB" pitchFamily="34" charset="0"/>
              </a:rPr>
              <a:t>(  MENTERI KEUANGAN )</a:t>
            </a:r>
          </a:p>
        </p:txBody>
      </p:sp>
      <p:sp>
        <p:nvSpPr>
          <p:cNvPr id="5" name="Rectangle 4"/>
          <p:cNvSpPr/>
          <p:nvPr/>
        </p:nvSpPr>
        <p:spPr bwMode="auto">
          <a:xfrm flipV="1">
            <a:off x="4857750" y="1784719"/>
            <a:ext cx="3929063" cy="4896946"/>
          </a:xfrm>
          <a:prstGeom prst="rect">
            <a:avLst/>
          </a:prstGeom>
          <a:solidFill>
            <a:srgbClr val="FF4E5E"/>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latin typeface="Agency FB" pitchFamily="34" charset="0"/>
            </a:endParaRPr>
          </a:p>
        </p:txBody>
      </p:sp>
      <p:sp>
        <p:nvSpPr>
          <p:cNvPr id="6156" name="TextBox 8"/>
          <p:cNvSpPr txBox="1">
            <a:spLocks noChangeArrowheads="1"/>
          </p:cNvSpPr>
          <p:nvPr/>
        </p:nvSpPr>
        <p:spPr bwMode="auto">
          <a:xfrm>
            <a:off x="4929187" y="2612368"/>
            <a:ext cx="3143228" cy="564028"/>
          </a:xfrm>
          <a:prstGeom prst="rect">
            <a:avLst/>
          </a:prstGeom>
          <a:solidFill>
            <a:srgbClr val="FFC000"/>
          </a:solidFill>
          <a:ln w="9525">
            <a:noFill/>
            <a:miter lim="800000"/>
            <a:headEnd/>
            <a:tailEnd/>
          </a:ln>
        </p:spPr>
        <p:txBody>
          <a:bodyPr>
            <a:spAutoFit/>
          </a:bodyPr>
          <a:lstStyle/>
          <a:p>
            <a:r>
              <a:rPr lang="en-US" sz="1600" b="1">
                <a:latin typeface="Agency FB" pitchFamily="34" charset="0"/>
              </a:rPr>
              <a:t>BELANJA YANG DIDANAI DARI HIBAH, BERUPA :</a:t>
            </a:r>
          </a:p>
        </p:txBody>
      </p:sp>
      <p:sp>
        <p:nvSpPr>
          <p:cNvPr id="6157" name="TextBox 10"/>
          <p:cNvSpPr txBox="1">
            <a:spLocks noChangeArrowheads="1"/>
          </p:cNvSpPr>
          <p:nvPr/>
        </p:nvSpPr>
        <p:spPr bwMode="auto">
          <a:xfrm>
            <a:off x="4929187" y="3233105"/>
            <a:ext cx="3143228" cy="1077218"/>
          </a:xfrm>
          <a:prstGeom prst="rect">
            <a:avLst/>
          </a:prstGeom>
          <a:noFill/>
          <a:ln w="9525">
            <a:noFill/>
            <a:miter lim="800000"/>
            <a:headEnd/>
            <a:tailEnd/>
          </a:ln>
        </p:spPr>
        <p:txBody>
          <a:bodyPr>
            <a:spAutoFit/>
          </a:bodyPr>
          <a:lstStyle/>
          <a:p>
            <a:r>
              <a:rPr lang="en-US" sz="1600" b="1" dirty="0">
                <a:solidFill>
                  <a:schemeClr val="bg1"/>
                </a:solidFill>
                <a:latin typeface="Agency FB" pitchFamily="34" charset="0"/>
              </a:rPr>
              <a:t>BELANJA PEGAWAI  (51)</a:t>
            </a:r>
          </a:p>
          <a:p>
            <a:r>
              <a:rPr lang="en-US" sz="1600" b="1" dirty="0">
                <a:solidFill>
                  <a:schemeClr val="bg1"/>
                </a:solidFill>
                <a:latin typeface="Agency FB" pitchFamily="34" charset="0"/>
              </a:rPr>
              <a:t>BELANJA BARANG   (52)</a:t>
            </a:r>
          </a:p>
          <a:p>
            <a:r>
              <a:rPr lang="en-US" sz="1600" b="1" dirty="0">
                <a:solidFill>
                  <a:schemeClr val="bg1"/>
                </a:solidFill>
                <a:latin typeface="Agency FB" pitchFamily="34" charset="0"/>
              </a:rPr>
              <a:t>BELANJA MODAL      (53)</a:t>
            </a:r>
          </a:p>
          <a:p>
            <a:r>
              <a:rPr lang="en-US" sz="1600" b="1" dirty="0">
                <a:solidFill>
                  <a:schemeClr val="bg1"/>
                </a:solidFill>
                <a:latin typeface="Agency FB" pitchFamily="34" charset="0"/>
              </a:rPr>
              <a:t>BELANJA BANSOS    (57)</a:t>
            </a:r>
          </a:p>
        </p:txBody>
      </p:sp>
      <p:sp>
        <p:nvSpPr>
          <p:cNvPr id="6158" name="TextBox 11"/>
          <p:cNvSpPr txBox="1">
            <a:spLocks noChangeArrowheads="1"/>
          </p:cNvSpPr>
          <p:nvPr/>
        </p:nvSpPr>
        <p:spPr bwMode="auto">
          <a:xfrm>
            <a:off x="4975224" y="4405625"/>
            <a:ext cx="3143228" cy="357116"/>
          </a:xfrm>
          <a:prstGeom prst="rect">
            <a:avLst/>
          </a:prstGeom>
          <a:solidFill>
            <a:srgbClr val="FFC000"/>
          </a:solidFill>
          <a:ln w="9525">
            <a:noFill/>
            <a:miter lim="800000"/>
            <a:headEnd/>
            <a:tailEnd/>
          </a:ln>
        </p:spPr>
        <p:txBody>
          <a:bodyPr>
            <a:spAutoFit/>
          </a:bodyPr>
          <a:lstStyle/>
          <a:p>
            <a:r>
              <a:rPr lang="en-US" b="1">
                <a:latin typeface="Agency FB" pitchFamily="34" charset="0"/>
              </a:rPr>
              <a:t>SUMBER DANA  (DIPA)</a:t>
            </a:r>
          </a:p>
        </p:txBody>
      </p:sp>
      <p:sp>
        <p:nvSpPr>
          <p:cNvPr id="6159" name="TextBox 12"/>
          <p:cNvSpPr txBox="1">
            <a:spLocks noChangeArrowheads="1"/>
          </p:cNvSpPr>
          <p:nvPr/>
        </p:nvSpPr>
        <p:spPr bwMode="auto">
          <a:xfrm>
            <a:off x="4929187" y="4819454"/>
            <a:ext cx="3143228" cy="1077218"/>
          </a:xfrm>
          <a:prstGeom prst="rect">
            <a:avLst/>
          </a:prstGeom>
          <a:noFill/>
          <a:ln w="9525">
            <a:noFill/>
            <a:miter lim="800000"/>
            <a:headEnd/>
            <a:tailEnd/>
          </a:ln>
        </p:spPr>
        <p:txBody>
          <a:bodyPr>
            <a:spAutoFit/>
          </a:bodyPr>
          <a:lstStyle/>
          <a:p>
            <a:r>
              <a:rPr lang="en-US" sz="1600" b="1" dirty="0">
                <a:solidFill>
                  <a:schemeClr val="bg1"/>
                </a:solidFill>
                <a:latin typeface="Agency FB" pitchFamily="34" charset="0"/>
              </a:rPr>
              <a:t>1. RUPIAH MURNI </a:t>
            </a:r>
          </a:p>
          <a:p>
            <a:r>
              <a:rPr lang="en-US" sz="1600" b="1" dirty="0">
                <a:solidFill>
                  <a:schemeClr val="bg1"/>
                </a:solidFill>
                <a:latin typeface="Agency FB" pitchFamily="34" charset="0"/>
              </a:rPr>
              <a:t>2. PINJAMAN LN</a:t>
            </a:r>
          </a:p>
          <a:p>
            <a:r>
              <a:rPr lang="en-US" sz="1600" b="1" dirty="0">
                <a:solidFill>
                  <a:schemeClr val="bg1"/>
                </a:solidFill>
                <a:latin typeface="Agency FB" pitchFamily="34" charset="0"/>
              </a:rPr>
              <a:t>3. HIBAH </a:t>
            </a:r>
          </a:p>
          <a:p>
            <a:r>
              <a:rPr lang="en-US" sz="1600" b="1" dirty="0">
                <a:solidFill>
                  <a:schemeClr val="bg1"/>
                </a:solidFill>
                <a:latin typeface="Agency FB" pitchFamily="34" charset="0"/>
              </a:rPr>
              <a:t>4. PNBP</a:t>
            </a:r>
          </a:p>
        </p:txBody>
      </p:sp>
      <p:sp>
        <p:nvSpPr>
          <p:cNvPr id="6160" name="TextBox 17"/>
          <p:cNvSpPr txBox="1">
            <a:spLocks noChangeArrowheads="1"/>
          </p:cNvSpPr>
          <p:nvPr/>
        </p:nvSpPr>
        <p:spPr bwMode="auto">
          <a:xfrm>
            <a:off x="4909458" y="1824661"/>
            <a:ext cx="3833786" cy="584775"/>
          </a:xfrm>
          <a:prstGeom prst="rect">
            <a:avLst/>
          </a:prstGeom>
          <a:solidFill>
            <a:srgbClr val="FFC000"/>
          </a:solidFill>
          <a:ln w="9525">
            <a:noFill/>
            <a:miter lim="800000"/>
            <a:headEnd/>
            <a:tailEnd/>
          </a:ln>
        </p:spPr>
        <p:txBody>
          <a:bodyPr wrap="square">
            <a:spAutoFit/>
          </a:bodyPr>
          <a:lstStyle/>
          <a:p>
            <a:pPr algn="ctr"/>
            <a:r>
              <a:rPr lang="en-US" sz="1600" b="1" dirty="0">
                <a:latin typeface="Agency FB" pitchFamily="34" charset="0"/>
              </a:rPr>
              <a:t>KEMENTERIAN NEGARA  </a:t>
            </a:r>
          </a:p>
          <a:p>
            <a:pPr algn="ctr"/>
            <a:r>
              <a:rPr lang="en-US" sz="1600" b="1" dirty="0">
                <a:latin typeface="Agency FB" pitchFamily="34" charset="0"/>
              </a:rPr>
              <a:t>/LEMBAGA</a:t>
            </a:r>
          </a:p>
        </p:txBody>
      </p:sp>
      <p:sp>
        <p:nvSpPr>
          <p:cNvPr id="6154" name="TextBox 16"/>
          <p:cNvSpPr txBox="1">
            <a:spLocks noChangeArrowheads="1"/>
          </p:cNvSpPr>
          <p:nvPr/>
        </p:nvSpPr>
        <p:spPr bwMode="auto">
          <a:xfrm>
            <a:off x="623888" y="1106269"/>
            <a:ext cx="8215312" cy="646331"/>
          </a:xfrm>
          <a:prstGeom prst="rect">
            <a:avLst/>
          </a:prstGeom>
          <a:solidFill>
            <a:schemeClr val="bg1"/>
          </a:solidFill>
          <a:ln w="9525">
            <a:noFill/>
            <a:miter lim="800000"/>
            <a:headEnd/>
            <a:tailEnd/>
          </a:ln>
        </p:spPr>
        <p:txBody>
          <a:bodyPr>
            <a:spAutoFit/>
          </a:bodyPr>
          <a:lstStyle/>
          <a:p>
            <a:pPr algn="ctr"/>
            <a:r>
              <a:rPr lang="en-US" b="1" dirty="0">
                <a:latin typeface="Arial" panose="020B0604020202020204" pitchFamily="34" charset="0"/>
                <a:cs typeface="Arial" panose="020B0604020202020204" pitchFamily="34" charset="0"/>
              </a:rPr>
              <a:t>PERTANGGUNGJAWABAN HIBAH OLEH MENTERI KEUANGAN SEBAGAI BUN</a:t>
            </a:r>
          </a:p>
        </p:txBody>
      </p:sp>
      <p:sp>
        <p:nvSpPr>
          <p:cNvPr id="18" name="Rectangle 2"/>
          <p:cNvSpPr txBox="1">
            <a:spLocks noChangeArrowheads="1"/>
          </p:cNvSpPr>
          <p:nvPr/>
        </p:nvSpPr>
        <p:spPr>
          <a:xfrm>
            <a:off x="685800" y="4572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3200" b="1" dirty="0" smtClean="0">
                <a:solidFill>
                  <a:srgbClr val="1E3C61"/>
                </a:solidFill>
                <a:latin typeface="League Spartan" panose="00000800000000000000" pitchFamily="50" charset="0"/>
              </a:rPr>
              <a:t>PELAPORAN HIBAH</a:t>
            </a:r>
            <a:endParaRPr lang="es-ES" sz="3200" b="1" dirty="0">
              <a:solidFill>
                <a:srgbClr val="1E3C61"/>
              </a:solidFill>
              <a:latin typeface="League Spartan" panose="00000800000000000000" pitchFamily="50" charset="0"/>
            </a:endParaRPr>
          </a:p>
        </p:txBody>
      </p:sp>
      <p:sp>
        <p:nvSpPr>
          <p:cNvPr id="19" name="Rectangle 18"/>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21" name="Picture 20">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392674511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152400" y="1346797"/>
            <a:ext cx="1752600" cy="400110"/>
          </a:xfrm>
          <a:prstGeom prst="rect">
            <a:avLst/>
          </a:prstGeom>
          <a:solidFill>
            <a:srgbClr val="DB8A13"/>
          </a:solidFill>
        </p:spPr>
        <p:txBody>
          <a:bodyPr wrap="square" rtlCol="0">
            <a:spAutoFit/>
          </a:bodyPr>
          <a:lstStyle/>
          <a:p>
            <a:pPr algn="ctr"/>
            <a:r>
              <a:rPr lang="en-US" sz="2000" dirty="0" smtClean="0">
                <a:solidFill>
                  <a:schemeClr val="bg1"/>
                </a:solidFill>
                <a:latin typeface="Arial" panose="020B0604020202020204" pitchFamily="34" charset="0"/>
                <a:cs typeface="Arial" panose="020B0604020202020204" pitchFamily="34" charset="0"/>
              </a:rPr>
              <a:t>Donor  </a:t>
            </a:r>
            <a:endParaRPr lang="en-US" sz="2000" dirty="0">
              <a:solidFill>
                <a:schemeClr val="bg1"/>
              </a:solidFill>
              <a:latin typeface="Arial" panose="020B0604020202020204" pitchFamily="34" charset="0"/>
              <a:cs typeface="Arial" panose="020B0604020202020204" pitchFamily="34" charset="0"/>
            </a:endParaRPr>
          </a:p>
        </p:txBody>
      </p:sp>
      <p:sp>
        <p:nvSpPr>
          <p:cNvPr id="21" name="TextBox 20"/>
          <p:cNvSpPr txBox="1"/>
          <p:nvPr/>
        </p:nvSpPr>
        <p:spPr>
          <a:xfrm>
            <a:off x="3657600" y="1279527"/>
            <a:ext cx="1447800" cy="461665"/>
          </a:xfrm>
          <a:prstGeom prst="rect">
            <a:avLst/>
          </a:prstGeom>
          <a:solidFill>
            <a:srgbClr val="FF4E5E"/>
          </a:solidFill>
        </p:spPr>
        <p:txBody>
          <a:bodyPr wrap="square" rtlCol="0">
            <a:spAutoFit/>
          </a:bodyPr>
          <a:lstStyle/>
          <a:p>
            <a:pPr algn="ctr"/>
            <a:r>
              <a:rPr lang="en-US" sz="2400" dirty="0" smtClean="0">
                <a:solidFill>
                  <a:schemeClr val="bg1"/>
                </a:solidFill>
                <a:latin typeface="Arial" panose="020B0604020202020204" pitchFamily="34" charset="0"/>
                <a:cs typeface="Arial" panose="020B0604020202020204" pitchFamily="34" charset="0"/>
              </a:rPr>
              <a:t>KL</a:t>
            </a:r>
            <a:endParaRPr lang="en-US" sz="2400" dirty="0">
              <a:solidFill>
                <a:schemeClr val="bg1"/>
              </a:solidFill>
              <a:latin typeface="Arial" panose="020B0604020202020204" pitchFamily="34" charset="0"/>
              <a:cs typeface="Arial" panose="020B0604020202020204" pitchFamily="34" charset="0"/>
            </a:endParaRPr>
          </a:p>
        </p:txBody>
      </p:sp>
      <p:sp>
        <p:nvSpPr>
          <p:cNvPr id="22" name="Flowchart: Multidocument 21"/>
          <p:cNvSpPr/>
          <p:nvPr/>
        </p:nvSpPr>
        <p:spPr>
          <a:xfrm>
            <a:off x="2209800" y="1273845"/>
            <a:ext cx="1143000" cy="762000"/>
          </a:xfrm>
          <a:prstGeom prst="flowChartMultidocument">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1"/>
                </a:solidFill>
                <a:latin typeface="Arial" panose="020B0604020202020204" pitchFamily="34" charset="0"/>
                <a:cs typeface="Arial" panose="020B0604020202020204" pitchFamily="34" charset="0"/>
              </a:rPr>
              <a:t>NPH</a:t>
            </a:r>
            <a:endParaRPr lang="en-US" sz="2000" dirty="0">
              <a:solidFill>
                <a:schemeClr val="bg1"/>
              </a:solidFill>
              <a:latin typeface="Arial" panose="020B0604020202020204" pitchFamily="34" charset="0"/>
              <a:cs typeface="Arial" panose="020B0604020202020204" pitchFamily="34" charset="0"/>
            </a:endParaRPr>
          </a:p>
        </p:txBody>
      </p:sp>
      <p:sp>
        <p:nvSpPr>
          <p:cNvPr id="23" name="Flowchart: Multidocument 22"/>
          <p:cNvSpPr/>
          <p:nvPr/>
        </p:nvSpPr>
        <p:spPr>
          <a:xfrm>
            <a:off x="2286000" y="2574925"/>
            <a:ext cx="1060704" cy="762000"/>
          </a:xfrm>
          <a:prstGeom prst="flowChartMultidocument">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Arial" panose="020B0604020202020204" pitchFamily="34" charset="0"/>
                <a:cs typeface="Arial" panose="020B0604020202020204" pitchFamily="34" charset="0"/>
              </a:rPr>
              <a:t>BAST/ SPHL</a:t>
            </a:r>
            <a:endParaRPr lang="en-US" sz="2000" dirty="0">
              <a:solidFill>
                <a:schemeClr val="bg1"/>
              </a:solidFill>
              <a:latin typeface="Arial" panose="020B0604020202020204" pitchFamily="34" charset="0"/>
              <a:cs typeface="Arial" panose="020B0604020202020204" pitchFamily="34" charset="0"/>
            </a:endParaRPr>
          </a:p>
        </p:txBody>
      </p:sp>
      <p:sp>
        <p:nvSpPr>
          <p:cNvPr id="24" name="Flowchart: Multidocument 23"/>
          <p:cNvSpPr/>
          <p:nvPr/>
        </p:nvSpPr>
        <p:spPr>
          <a:xfrm>
            <a:off x="3505200" y="2574925"/>
            <a:ext cx="1828800" cy="2590800"/>
          </a:xfrm>
          <a:prstGeom prst="flowChartMultidocument">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cs typeface="Arial" panose="020B0604020202020204" pitchFamily="34" charset="0"/>
            </a:endParaRPr>
          </a:p>
        </p:txBody>
      </p:sp>
      <p:sp>
        <p:nvSpPr>
          <p:cNvPr id="25" name="TextBox 24"/>
          <p:cNvSpPr txBox="1"/>
          <p:nvPr/>
        </p:nvSpPr>
        <p:spPr>
          <a:xfrm>
            <a:off x="5562600" y="1279527"/>
            <a:ext cx="1447800" cy="969496"/>
          </a:xfrm>
          <a:prstGeom prst="rect">
            <a:avLst/>
          </a:prstGeom>
          <a:solidFill>
            <a:srgbClr val="FF4E5E"/>
          </a:solidFill>
        </p:spPr>
        <p:txBody>
          <a:bodyPr wrap="square" rtlCol="0">
            <a:spAutoFit/>
          </a:bodyPr>
          <a:lstStyle/>
          <a:p>
            <a:pPr algn="ctr"/>
            <a:endParaRPr lang="en-US" sz="2400" dirty="0" smtClean="0">
              <a:solidFill>
                <a:schemeClr val="bg1"/>
              </a:solidFill>
              <a:latin typeface="Arial" panose="020B0604020202020204" pitchFamily="34" charset="0"/>
              <a:cs typeface="Arial" panose="020B0604020202020204" pitchFamily="34" charset="0"/>
            </a:endParaRPr>
          </a:p>
          <a:p>
            <a:pPr algn="ctr"/>
            <a:r>
              <a:rPr lang="en-US" sz="2400" dirty="0" smtClean="0">
                <a:solidFill>
                  <a:schemeClr val="bg1"/>
                </a:solidFill>
                <a:latin typeface="Arial" panose="020B0604020202020204" pitchFamily="34" charset="0"/>
                <a:cs typeface="Arial" panose="020B0604020202020204" pitchFamily="34" charset="0"/>
              </a:rPr>
              <a:t>BUN</a:t>
            </a:r>
          </a:p>
          <a:p>
            <a:pPr algn="ctr"/>
            <a:r>
              <a:rPr lang="en-US" sz="900" dirty="0" smtClean="0">
                <a:solidFill>
                  <a:schemeClr val="bg1"/>
                </a:solidFill>
                <a:latin typeface="Arial" panose="020B0604020202020204" pitchFamily="34" charset="0"/>
                <a:cs typeface="Arial" panose="020B0604020202020204" pitchFamily="34" charset="0"/>
              </a:rPr>
              <a:t> </a:t>
            </a:r>
            <a:endParaRPr lang="en-US" sz="900" dirty="0">
              <a:solidFill>
                <a:schemeClr val="bg1"/>
              </a:solidFill>
              <a:latin typeface="Arial" panose="020B0604020202020204" pitchFamily="34" charset="0"/>
              <a:cs typeface="Arial" panose="020B0604020202020204" pitchFamily="34" charset="0"/>
            </a:endParaRPr>
          </a:p>
        </p:txBody>
      </p:sp>
      <p:sp>
        <p:nvSpPr>
          <p:cNvPr id="26" name="Flowchart: Multidocument 25"/>
          <p:cNvSpPr/>
          <p:nvPr/>
        </p:nvSpPr>
        <p:spPr>
          <a:xfrm>
            <a:off x="5562600" y="4251325"/>
            <a:ext cx="1981200" cy="2590800"/>
          </a:xfrm>
          <a:prstGeom prst="flowChartMultidocument">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cs typeface="Arial" panose="020B0604020202020204" pitchFamily="34" charset="0"/>
            </a:endParaRPr>
          </a:p>
        </p:txBody>
      </p:sp>
      <p:sp>
        <p:nvSpPr>
          <p:cNvPr id="27" name="TextBox 26"/>
          <p:cNvSpPr txBox="1"/>
          <p:nvPr/>
        </p:nvSpPr>
        <p:spPr>
          <a:xfrm>
            <a:off x="3594629" y="3100775"/>
            <a:ext cx="1524000" cy="1569660"/>
          </a:xfrm>
          <a:prstGeom prst="rect">
            <a:avLst/>
          </a:prstGeom>
          <a:noFill/>
        </p:spPr>
        <p:txBody>
          <a:bodyPr wrap="square" rtlCol="0">
            <a:spAutoFit/>
          </a:bodyPr>
          <a:lstStyle/>
          <a:p>
            <a:r>
              <a:rPr lang="en-US" sz="1600" dirty="0" err="1" smtClean="0">
                <a:solidFill>
                  <a:schemeClr val="bg1"/>
                </a:solidFill>
                <a:latin typeface="Arial" panose="020B0604020202020204" pitchFamily="34" charset="0"/>
                <a:ea typeface="Tahoma" panose="020B0604030504040204" pitchFamily="34" charset="0"/>
                <a:cs typeface="Arial" panose="020B0604020202020204" pitchFamily="34" charset="0"/>
              </a:rPr>
              <a:t>Sebagai</a:t>
            </a:r>
            <a:r>
              <a:rPr lang="en-US" sz="1600" dirty="0" smtClean="0">
                <a:solidFill>
                  <a:schemeClr val="bg1"/>
                </a:solidFill>
                <a:latin typeface="Arial" panose="020B0604020202020204" pitchFamily="34" charset="0"/>
                <a:ea typeface="Tahoma" panose="020B0604030504040204" pitchFamily="34" charset="0"/>
                <a:cs typeface="Arial" panose="020B0604020202020204" pitchFamily="34" charset="0"/>
              </a:rPr>
              <a:t> </a:t>
            </a:r>
            <a:r>
              <a:rPr lang="en-US" sz="1600" dirty="0" err="1" smtClean="0">
                <a:solidFill>
                  <a:schemeClr val="bg1"/>
                </a:solidFill>
                <a:latin typeface="Arial" panose="020B0604020202020204" pitchFamily="34" charset="0"/>
                <a:ea typeface="Tahoma" panose="020B0604030504040204" pitchFamily="34" charset="0"/>
                <a:cs typeface="Arial" panose="020B0604020202020204" pitchFamily="34" charset="0"/>
              </a:rPr>
              <a:t>Belanja</a:t>
            </a:r>
            <a:r>
              <a:rPr lang="en-US" sz="1600" dirty="0" smtClean="0">
                <a:solidFill>
                  <a:schemeClr val="bg1"/>
                </a:solidFill>
                <a:latin typeface="Arial" panose="020B0604020202020204" pitchFamily="34" charset="0"/>
                <a:ea typeface="Tahoma" panose="020B0604030504040204" pitchFamily="34" charset="0"/>
                <a:cs typeface="Arial" panose="020B0604020202020204" pitchFamily="34" charset="0"/>
              </a:rPr>
              <a:t> KL </a:t>
            </a:r>
            <a:r>
              <a:rPr lang="en-US" sz="1600" dirty="0" err="1" smtClean="0">
                <a:solidFill>
                  <a:schemeClr val="bg1"/>
                </a:solidFill>
                <a:latin typeface="Arial" panose="020B0604020202020204" pitchFamily="34" charset="0"/>
                <a:ea typeface="Tahoma" panose="020B0604030504040204" pitchFamily="34" charset="0"/>
                <a:cs typeface="Arial" panose="020B0604020202020204" pitchFamily="34" charset="0"/>
              </a:rPr>
              <a:t>Dlm</a:t>
            </a:r>
            <a:r>
              <a:rPr lang="en-US" sz="1600" dirty="0" smtClean="0">
                <a:solidFill>
                  <a:schemeClr val="bg1"/>
                </a:solidFill>
                <a:latin typeface="Arial" panose="020B0604020202020204" pitchFamily="34" charset="0"/>
                <a:ea typeface="Tahoma" panose="020B0604030504040204" pitchFamily="34" charset="0"/>
                <a:cs typeface="Arial" panose="020B0604020202020204" pitchFamily="34" charset="0"/>
              </a:rPr>
              <a:t> LK, </a:t>
            </a:r>
            <a:r>
              <a:rPr lang="en-US" sz="1600" dirty="0" err="1" smtClean="0">
                <a:solidFill>
                  <a:schemeClr val="bg1"/>
                </a:solidFill>
                <a:latin typeface="Arial" panose="020B0604020202020204" pitchFamily="34" charset="0"/>
                <a:ea typeface="Tahoma" panose="020B0604030504040204" pitchFamily="34" charset="0"/>
                <a:cs typeface="Arial" panose="020B0604020202020204" pitchFamily="34" charset="0"/>
              </a:rPr>
              <a:t>Beban</a:t>
            </a:r>
            <a:r>
              <a:rPr lang="en-US" sz="1600" dirty="0" smtClean="0">
                <a:solidFill>
                  <a:schemeClr val="bg1"/>
                </a:solidFill>
                <a:latin typeface="Arial" panose="020B0604020202020204" pitchFamily="34" charset="0"/>
                <a:ea typeface="Tahoma" panose="020B0604030504040204" pitchFamily="34" charset="0"/>
                <a:cs typeface="Arial" panose="020B0604020202020204" pitchFamily="34" charset="0"/>
              </a:rPr>
              <a:t> </a:t>
            </a:r>
            <a:r>
              <a:rPr lang="en-US" sz="1600" dirty="0" err="1" smtClean="0">
                <a:solidFill>
                  <a:schemeClr val="bg1"/>
                </a:solidFill>
                <a:latin typeface="Arial" panose="020B0604020202020204" pitchFamily="34" charset="0"/>
                <a:ea typeface="Tahoma" panose="020B0604030504040204" pitchFamily="34" charset="0"/>
                <a:cs typeface="Arial" panose="020B0604020202020204" pitchFamily="34" charset="0"/>
              </a:rPr>
              <a:t>Jasa</a:t>
            </a:r>
            <a:r>
              <a:rPr lang="en-US" sz="1600" dirty="0" smtClean="0">
                <a:solidFill>
                  <a:schemeClr val="bg1"/>
                </a:solidFill>
                <a:latin typeface="Arial" panose="020B0604020202020204" pitchFamily="34" charset="0"/>
                <a:ea typeface="Tahoma" panose="020B0604030504040204" pitchFamily="34" charset="0"/>
                <a:cs typeface="Arial" panose="020B0604020202020204" pitchFamily="34" charset="0"/>
              </a:rPr>
              <a:t> &amp; </a:t>
            </a:r>
            <a:r>
              <a:rPr lang="en-US" sz="1600" dirty="0" err="1" smtClean="0">
                <a:solidFill>
                  <a:schemeClr val="bg1"/>
                </a:solidFill>
                <a:latin typeface="Arial" panose="020B0604020202020204" pitchFamily="34" charset="0"/>
                <a:ea typeface="Tahoma" panose="020B0604030504040204" pitchFamily="34" charset="0"/>
                <a:cs typeface="Arial" panose="020B0604020202020204" pitchFamily="34" charset="0"/>
              </a:rPr>
              <a:t>Aset</a:t>
            </a:r>
            <a:r>
              <a:rPr lang="en-US" sz="1600" dirty="0" smtClean="0">
                <a:solidFill>
                  <a:schemeClr val="bg1"/>
                </a:solidFill>
                <a:latin typeface="Arial" panose="020B0604020202020204" pitchFamily="34" charset="0"/>
                <a:ea typeface="Tahoma" panose="020B0604030504040204" pitchFamily="34" charset="0"/>
                <a:cs typeface="Arial" panose="020B0604020202020204" pitchFamily="34" charset="0"/>
              </a:rPr>
              <a:t>/ </a:t>
            </a:r>
            <a:r>
              <a:rPr lang="en-US" sz="1600" dirty="0" err="1" smtClean="0">
                <a:solidFill>
                  <a:schemeClr val="bg1"/>
                </a:solidFill>
                <a:latin typeface="Arial" panose="020B0604020202020204" pitchFamily="34" charset="0"/>
                <a:ea typeface="Tahoma" panose="020B0604030504040204" pitchFamily="34" charset="0"/>
                <a:cs typeface="Arial" panose="020B0604020202020204" pitchFamily="34" charset="0"/>
              </a:rPr>
              <a:t>Persediaan</a:t>
            </a:r>
            <a:r>
              <a:rPr lang="en-US" sz="1600" dirty="0" smtClean="0">
                <a:solidFill>
                  <a:schemeClr val="bg1"/>
                </a:solidFill>
                <a:latin typeface="Arial" panose="020B0604020202020204" pitchFamily="34" charset="0"/>
                <a:ea typeface="Tahoma" panose="020B0604030504040204" pitchFamily="34" charset="0"/>
                <a:cs typeface="Arial" panose="020B0604020202020204" pitchFamily="34" charset="0"/>
              </a:rPr>
              <a:t>  </a:t>
            </a:r>
            <a:endParaRPr lang="en-US" sz="1600"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sp>
        <p:nvSpPr>
          <p:cNvPr id="28" name="TextBox 27"/>
          <p:cNvSpPr txBox="1"/>
          <p:nvPr/>
        </p:nvSpPr>
        <p:spPr>
          <a:xfrm>
            <a:off x="5638800" y="4879796"/>
            <a:ext cx="1600200" cy="923330"/>
          </a:xfrm>
          <a:prstGeom prst="rect">
            <a:avLst/>
          </a:prstGeom>
          <a:noFill/>
        </p:spPr>
        <p:txBody>
          <a:bodyPr wrap="square" rtlCol="0">
            <a:spAutoFit/>
          </a:bodyPr>
          <a:lstStyle/>
          <a:p>
            <a:pPr algn="ctr"/>
            <a:r>
              <a:rPr lang="en-US" dirty="0" err="1" smtClean="0">
                <a:solidFill>
                  <a:schemeClr val="bg1"/>
                </a:solidFill>
                <a:latin typeface="Arial" panose="020B0604020202020204" pitchFamily="34" charset="0"/>
                <a:ea typeface="Tahoma" panose="020B0604030504040204" pitchFamily="34" charset="0"/>
                <a:cs typeface="Arial" panose="020B0604020202020204" pitchFamily="34" charset="0"/>
              </a:rPr>
              <a:t>Sebagai</a:t>
            </a:r>
            <a:r>
              <a:rPr lang="en-US" dirty="0" smtClean="0">
                <a:solidFill>
                  <a:schemeClr val="bg1"/>
                </a:solidFill>
                <a:latin typeface="Arial" panose="020B0604020202020204" pitchFamily="34" charset="0"/>
                <a:ea typeface="Tahoma" panose="020B0604030504040204" pitchFamily="34" charset="0"/>
                <a:cs typeface="Arial" panose="020B0604020202020204" pitchFamily="34" charset="0"/>
              </a:rPr>
              <a:t> </a:t>
            </a:r>
            <a:r>
              <a:rPr lang="en-US" dirty="0" err="1" smtClean="0">
                <a:solidFill>
                  <a:schemeClr val="bg1"/>
                </a:solidFill>
                <a:latin typeface="Arial" panose="020B0604020202020204" pitchFamily="34" charset="0"/>
                <a:ea typeface="Tahoma" panose="020B0604030504040204" pitchFamily="34" charset="0"/>
                <a:cs typeface="Arial" panose="020B0604020202020204" pitchFamily="34" charset="0"/>
              </a:rPr>
              <a:t>Pendapatan</a:t>
            </a:r>
            <a:r>
              <a:rPr lang="en-US" dirty="0" smtClean="0">
                <a:solidFill>
                  <a:schemeClr val="bg1"/>
                </a:solidFill>
                <a:latin typeface="Arial" panose="020B0604020202020204" pitchFamily="34" charset="0"/>
                <a:ea typeface="Tahoma" panose="020B0604030504040204" pitchFamily="34" charset="0"/>
                <a:cs typeface="Arial" panose="020B0604020202020204" pitchFamily="34" charset="0"/>
              </a:rPr>
              <a:t> </a:t>
            </a:r>
            <a:r>
              <a:rPr lang="en-US" dirty="0" err="1" smtClean="0">
                <a:solidFill>
                  <a:schemeClr val="bg1"/>
                </a:solidFill>
                <a:latin typeface="Arial" panose="020B0604020202020204" pitchFamily="34" charset="0"/>
                <a:ea typeface="Tahoma" panose="020B0604030504040204" pitchFamily="34" charset="0"/>
                <a:cs typeface="Arial" panose="020B0604020202020204" pitchFamily="34" charset="0"/>
              </a:rPr>
              <a:t>Dalam</a:t>
            </a:r>
            <a:r>
              <a:rPr lang="en-US" dirty="0" smtClean="0">
                <a:solidFill>
                  <a:schemeClr val="bg1"/>
                </a:solidFill>
                <a:latin typeface="Arial" panose="020B0604020202020204" pitchFamily="34" charset="0"/>
                <a:ea typeface="Tahoma" panose="020B0604030504040204" pitchFamily="34" charset="0"/>
                <a:cs typeface="Arial" panose="020B0604020202020204" pitchFamily="34" charset="0"/>
              </a:rPr>
              <a:t> LKPP</a:t>
            </a:r>
            <a:endParaRPr lang="en-US"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cxnSp>
        <p:nvCxnSpPr>
          <p:cNvPr id="29" name="Straight Connector 28"/>
          <p:cNvCxnSpPr/>
          <p:nvPr/>
        </p:nvCxnSpPr>
        <p:spPr>
          <a:xfrm>
            <a:off x="2590800" y="3413125"/>
            <a:ext cx="0" cy="2895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2667000" y="3946525"/>
            <a:ext cx="838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2590800" y="6308725"/>
            <a:ext cx="2895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2590800" y="2065933"/>
            <a:ext cx="0" cy="4628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6248400" y="2270125"/>
            <a:ext cx="0" cy="1828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4355976" y="1761133"/>
            <a:ext cx="0" cy="8088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1979712" y="1489869"/>
            <a:ext cx="21602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H="1">
            <a:off x="3347864" y="1489869"/>
            <a:ext cx="21602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Rectangle 2"/>
          <p:cNvSpPr txBox="1">
            <a:spLocks noChangeArrowheads="1"/>
          </p:cNvSpPr>
          <p:nvPr/>
        </p:nvSpPr>
        <p:spPr>
          <a:xfrm>
            <a:off x="685800" y="2286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400" b="1" dirty="0">
                <a:solidFill>
                  <a:srgbClr val="1E3C61"/>
                </a:solidFill>
                <a:latin typeface="League Spartan" panose="00000800000000000000" pitchFamily="50" charset="0"/>
              </a:rPr>
              <a:t>SIKLUS PELAPORAN HIBAH (LANGSUNG) DALAM LAPORAN KEUANGAN</a:t>
            </a:r>
          </a:p>
        </p:txBody>
      </p:sp>
      <p:sp>
        <p:nvSpPr>
          <p:cNvPr id="36" name="Rectangle 35"/>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40" name="Picture 39">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195237929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3"/>
          <p:cNvGraphicFramePr>
            <a:graphicFrameLocks noGrp="1"/>
          </p:cNvGraphicFramePr>
          <p:nvPr>
            <p:ph idx="4294967295"/>
            <p:extLst>
              <p:ext uri="{D42A27DB-BD31-4B8C-83A1-F6EECF244321}">
                <p14:modId xmlns:p14="http://schemas.microsoft.com/office/powerpoint/2010/main" xmlns="" val="3779765857"/>
              </p:ext>
            </p:extLst>
          </p:nvPr>
        </p:nvGraphicFramePr>
        <p:xfrm>
          <a:off x="0" y="2309813"/>
          <a:ext cx="8229600" cy="99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Content Placeholder 3"/>
          <p:cNvGraphicFramePr>
            <a:graphicFrameLocks/>
          </p:cNvGraphicFramePr>
          <p:nvPr>
            <p:extLst>
              <p:ext uri="{D42A27DB-BD31-4B8C-83A1-F6EECF244321}">
                <p14:modId xmlns:p14="http://schemas.microsoft.com/office/powerpoint/2010/main" xmlns="" val="853224264"/>
              </p:ext>
            </p:extLst>
          </p:nvPr>
        </p:nvGraphicFramePr>
        <p:xfrm>
          <a:off x="734888" y="3894584"/>
          <a:ext cx="8229600" cy="137159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Rounded Rectangle 7"/>
          <p:cNvSpPr/>
          <p:nvPr/>
        </p:nvSpPr>
        <p:spPr bwMode="auto">
          <a:xfrm>
            <a:off x="811088" y="1700808"/>
            <a:ext cx="5867400" cy="533400"/>
          </a:xfrm>
          <a:prstGeom prst="round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bg1"/>
                </a:solidFill>
                <a:effectLst/>
                <a:latin typeface="Gulim" pitchFamily="2" charset="-127"/>
                <a:ea typeface="Gulim" pitchFamily="2" charset="-127"/>
              </a:rPr>
              <a:t>LAPORAN PELAKSANAAN</a:t>
            </a:r>
            <a:r>
              <a:rPr kumimoji="0" lang="en-US" sz="2400" b="0" i="0" u="none" strike="noStrike" cap="none" normalizeH="0" dirty="0" smtClean="0">
                <a:ln>
                  <a:noFill/>
                </a:ln>
                <a:solidFill>
                  <a:schemeClr val="bg1"/>
                </a:solidFill>
                <a:effectLst/>
                <a:latin typeface="Gulim" pitchFamily="2" charset="-127"/>
                <a:ea typeface="Gulim" pitchFamily="2" charset="-127"/>
              </a:rPr>
              <a:t> ANGGARAN</a:t>
            </a:r>
            <a:endParaRPr kumimoji="0" lang="en-US" sz="2400" b="0" i="0" u="none" strike="noStrike" cap="none" normalizeH="0" baseline="0" dirty="0" smtClean="0">
              <a:ln>
                <a:noFill/>
              </a:ln>
              <a:solidFill>
                <a:schemeClr val="bg1"/>
              </a:solidFill>
              <a:effectLst/>
              <a:latin typeface="Gulim" pitchFamily="2" charset="-127"/>
              <a:ea typeface="Gulim" pitchFamily="2" charset="-127"/>
            </a:endParaRPr>
          </a:p>
        </p:txBody>
      </p:sp>
      <p:sp>
        <p:nvSpPr>
          <p:cNvPr id="9" name="Rounded Rectangle 8"/>
          <p:cNvSpPr/>
          <p:nvPr/>
        </p:nvSpPr>
        <p:spPr bwMode="auto">
          <a:xfrm>
            <a:off x="811088" y="3453408"/>
            <a:ext cx="3429000" cy="533400"/>
          </a:xfrm>
          <a:prstGeom prst="round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bg1"/>
                </a:solidFill>
                <a:effectLst/>
                <a:latin typeface="Gulim" pitchFamily="2" charset="-127"/>
                <a:ea typeface="Gulim" pitchFamily="2" charset="-127"/>
              </a:rPr>
              <a:t>LAPORAN </a:t>
            </a:r>
            <a:r>
              <a:rPr lang="en-US" sz="2400" dirty="0" smtClean="0">
                <a:solidFill>
                  <a:schemeClr val="bg1"/>
                </a:solidFill>
                <a:latin typeface="Gulim" pitchFamily="2" charset="-127"/>
                <a:ea typeface="Gulim" pitchFamily="2" charset="-127"/>
              </a:rPr>
              <a:t>FINANSIAL</a:t>
            </a:r>
            <a:endParaRPr kumimoji="0" lang="en-US" sz="2400" b="0" i="0" u="none" strike="noStrike" cap="none" normalizeH="0" baseline="0" dirty="0" smtClean="0">
              <a:ln>
                <a:noFill/>
              </a:ln>
              <a:solidFill>
                <a:schemeClr val="bg1"/>
              </a:solidFill>
              <a:effectLst/>
              <a:latin typeface="Gulim" pitchFamily="2" charset="-127"/>
              <a:ea typeface="Gulim" pitchFamily="2" charset="-127"/>
            </a:endParaRPr>
          </a:p>
        </p:txBody>
      </p:sp>
      <p:sp>
        <p:nvSpPr>
          <p:cNvPr id="10" name="Rounded Rectangle 9"/>
          <p:cNvSpPr/>
          <p:nvPr/>
        </p:nvSpPr>
        <p:spPr bwMode="auto">
          <a:xfrm>
            <a:off x="811088" y="5129808"/>
            <a:ext cx="6019800" cy="533400"/>
          </a:xfrm>
          <a:prstGeom prst="round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0"/>
              </a:spcBef>
              <a:spcAft>
                <a:spcPct val="0"/>
              </a:spcAft>
              <a:buClrTx/>
              <a:buSzTx/>
              <a:buFontTx/>
              <a:buNone/>
              <a:tabLst/>
            </a:pPr>
            <a:r>
              <a:rPr lang="en-US" sz="2400" dirty="0" smtClean="0">
                <a:solidFill>
                  <a:schemeClr val="bg1"/>
                </a:solidFill>
                <a:latin typeface="Gulim" pitchFamily="2" charset="-127"/>
                <a:ea typeface="Gulim" pitchFamily="2" charset="-127"/>
              </a:rPr>
              <a:t>CATATAN ATAS LAPORAN KEUANGAN</a:t>
            </a:r>
            <a:endParaRPr kumimoji="0" lang="en-US" sz="2400" b="0" i="0" u="none" strike="noStrike" cap="none" normalizeH="0" baseline="0" dirty="0" smtClean="0">
              <a:ln>
                <a:noFill/>
              </a:ln>
              <a:solidFill>
                <a:schemeClr val="bg1"/>
              </a:solidFill>
              <a:effectLst/>
              <a:latin typeface="Gulim" pitchFamily="2" charset="-127"/>
              <a:ea typeface="Gulim" pitchFamily="2" charset="-127"/>
            </a:endParaRPr>
          </a:p>
        </p:txBody>
      </p:sp>
      <p:sp>
        <p:nvSpPr>
          <p:cNvPr id="11" name="Rectangle 2"/>
          <p:cNvSpPr txBox="1">
            <a:spLocks noChangeArrowheads="1"/>
          </p:cNvSpPr>
          <p:nvPr/>
        </p:nvSpPr>
        <p:spPr>
          <a:xfrm>
            <a:off x="685800" y="4572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400" b="1" dirty="0">
                <a:solidFill>
                  <a:srgbClr val="1E3C61"/>
                </a:solidFill>
                <a:latin typeface="League Spartan" panose="00000800000000000000" pitchFamily="50" charset="0"/>
              </a:rPr>
              <a:t>UNSUR LAPORAN KEUANGAN BERBASIS AKRUAL</a:t>
            </a:r>
          </a:p>
        </p:txBody>
      </p:sp>
      <p:sp>
        <p:nvSpPr>
          <p:cNvPr id="12" name="Rectangle 1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14" name="Picture 13">
            <a:hlinkClick r:id="rId12" action="ppaction://hlinksldjump"/>
          </p:cNvPr>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403371747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p Arrow 5"/>
          <p:cNvSpPr/>
          <p:nvPr/>
        </p:nvSpPr>
        <p:spPr>
          <a:xfrm rot="10800000">
            <a:off x="3527425" y="4077072"/>
            <a:ext cx="533400" cy="482600"/>
          </a:xfrm>
          <a:prstGeom prst="upArrow">
            <a:avLst/>
          </a:prstGeom>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endParaRPr lang="en-US">
              <a:solidFill>
                <a:srgbClr val="FFFFFF"/>
              </a:solidFill>
              <a:cs typeface="Arial"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xmlns="" val="2561799012"/>
              </p:ext>
            </p:extLst>
          </p:nvPr>
        </p:nvGraphicFramePr>
        <p:xfrm>
          <a:off x="228600" y="1216024"/>
          <a:ext cx="8763000" cy="2974976"/>
        </p:xfrm>
        <a:graphic>
          <a:graphicData uri="http://schemas.openxmlformats.org/drawingml/2006/table">
            <a:tbl>
              <a:tblPr/>
              <a:tblGrid>
                <a:gridCol w="2286000"/>
                <a:gridCol w="1905000"/>
                <a:gridCol w="4572000"/>
              </a:tblGrid>
              <a:tr h="481689">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FFFFFF"/>
                          </a:solidFill>
                          <a:effectLst/>
                          <a:latin typeface="Arial" panose="020B0604020202020204" pitchFamily="34" charset="0"/>
                          <a:cs typeface="Arial" panose="020B0604020202020204" pitchFamily="34" charset="0"/>
                        </a:rPr>
                        <a:t>Menteri</a:t>
                      </a:r>
                      <a:r>
                        <a:rPr kumimoji="0" lang="en-US" sz="1800" b="1" i="0" u="none" strike="noStrike" cap="none" normalizeH="0" baseline="0" dirty="0" smtClean="0">
                          <a:ln>
                            <a:noFill/>
                          </a:ln>
                          <a:solidFill>
                            <a:srgbClr val="FFFFFF"/>
                          </a:solidFill>
                          <a:effectLst/>
                          <a:latin typeface="Arial" panose="020B0604020202020204" pitchFamily="34" charset="0"/>
                          <a:cs typeface="Arial" panose="020B0604020202020204" pitchFamily="34" charset="0"/>
                        </a:rPr>
                        <a:t> </a:t>
                      </a:r>
                      <a:r>
                        <a:rPr kumimoji="0" lang="en-US" sz="1800" b="1" i="0" u="none" strike="noStrike" cap="none" normalizeH="0" baseline="0" dirty="0" err="1" smtClean="0">
                          <a:ln>
                            <a:noFill/>
                          </a:ln>
                          <a:solidFill>
                            <a:srgbClr val="FFFFFF"/>
                          </a:solidFill>
                          <a:effectLst/>
                          <a:latin typeface="Arial" panose="020B0604020202020204" pitchFamily="34" charset="0"/>
                          <a:cs typeface="Arial" panose="020B0604020202020204" pitchFamily="34" charset="0"/>
                        </a:rPr>
                        <a:t>Keuangan</a:t>
                      </a:r>
                      <a:r>
                        <a:rPr kumimoji="0" lang="en-US" sz="1800" b="1" i="0" u="none" strike="noStrike" cap="none" normalizeH="0" baseline="0" dirty="0" smtClean="0">
                          <a:ln>
                            <a:noFill/>
                          </a:ln>
                          <a:solidFill>
                            <a:srgbClr val="FFFFFF"/>
                          </a:solidFill>
                          <a:effectLst/>
                          <a:latin typeface="Arial" panose="020B0604020202020204" pitchFamily="34" charset="0"/>
                          <a:cs typeface="Arial" panose="020B0604020202020204" pitchFamily="34" charset="0"/>
                        </a:rPr>
                        <a:t> (BUN)</a:t>
                      </a:r>
                      <a:endParaRPr kumimoji="0" lang="en-US" sz="1800" b="1" i="0" u="none" strike="noStrike" cap="none" normalizeH="0" baseline="0" dirty="0" smtClean="0">
                        <a:ln>
                          <a:noFill/>
                        </a:ln>
                        <a:solidFill>
                          <a:srgbClr val="FFFF00"/>
                        </a:solidFill>
                        <a:effectLst/>
                        <a:latin typeface="Arial" panose="020B0604020202020204" pitchFamily="34" charset="0"/>
                        <a:cs typeface="Arial" panose="020B0604020202020204" pitchFamily="34" charset="0"/>
                      </a:endParaRP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FFFFFF"/>
                          </a:solidFill>
                          <a:effectLst/>
                          <a:latin typeface="Arial" panose="020B0604020202020204" pitchFamily="34" charset="0"/>
                          <a:cs typeface="Arial" panose="020B0604020202020204" pitchFamily="34" charset="0"/>
                        </a:rPr>
                        <a:t>Kementerian</a:t>
                      </a:r>
                      <a:r>
                        <a:rPr kumimoji="0" lang="en-US" sz="1800" b="1" i="0" u="none" strike="noStrike" cap="none" normalizeH="0" baseline="0" dirty="0" smtClean="0">
                          <a:ln>
                            <a:noFill/>
                          </a:ln>
                          <a:solidFill>
                            <a:srgbClr val="FFFFFF"/>
                          </a:solidFill>
                          <a:effectLst/>
                          <a:latin typeface="Arial" panose="020B0604020202020204" pitchFamily="34" charset="0"/>
                          <a:cs typeface="Arial" panose="020B0604020202020204" pitchFamily="34" charset="0"/>
                        </a:rPr>
                        <a:t> /</a:t>
                      </a:r>
                      <a:r>
                        <a:rPr kumimoji="0" lang="en-US" sz="1800" b="1" i="0" u="none" strike="noStrike" cap="none" normalizeH="0" baseline="0" dirty="0" err="1" smtClean="0">
                          <a:ln>
                            <a:noFill/>
                          </a:ln>
                          <a:solidFill>
                            <a:srgbClr val="FFFFFF"/>
                          </a:solidFill>
                          <a:effectLst/>
                          <a:latin typeface="Arial" panose="020B0604020202020204" pitchFamily="34" charset="0"/>
                          <a:cs typeface="Arial" panose="020B0604020202020204" pitchFamily="34" charset="0"/>
                        </a:rPr>
                        <a:t>Lembaga</a:t>
                      </a:r>
                      <a:endParaRPr kumimoji="0" lang="en-US" sz="1800" b="1" i="0" u="none" strike="noStrike" cap="none" normalizeH="0" baseline="0" dirty="0" smtClean="0">
                        <a:ln>
                          <a:noFill/>
                        </a:ln>
                        <a:solidFill>
                          <a:srgbClr val="FFFF00"/>
                        </a:solidFill>
                        <a:effectLst/>
                        <a:latin typeface="Arial" panose="020B0604020202020204" pitchFamily="34" charset="0"/>
                        <a:cs typeface="Arial" panose="020B0604020202020204" pitchFamily="34" charset="0"/>
                      </a:endParaRP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100579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Pendapatan</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Hibah</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E6D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Belanja Hibah</a:t>
                      </a: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E6D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Belanja</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yang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sumber</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dananya</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berasal</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dari</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hibah</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Belanja</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Barang</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Belanja</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Modal),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Beban</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Jasa</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dan</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Aset</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Persediaan</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dr</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hibah</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E6D3"/>
                    </a:solidFill>
                  </a:tcPr>
                </a:tc>
              </a:tr>
              <a:tr h="1005799">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Laporan</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Keuangan</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BUN BA 999.02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(LRA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Pendapatan</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Hibah</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LO, LPE,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Neraca</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CaLK</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F3EA"/>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Laporan</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Keuangan</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Kementerian</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Lembaga</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(LRA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Belanja</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yg</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Bersumber</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dr</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Hibah</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LO, LPE,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Neraca</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CaLK</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F3EA"/>
                    </a:solidFill>
                  </a:tcPr>
                </a:tc>
              </a:tr>
              <a:tr h="481689">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Laporan</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Keuangan</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Pemerintah</a:t>
                      </a:r>
                      <a:r>
                        <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Pusat</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E6D3"/>
                    </a:solidFill>
                  </a:tcPr>
                </a:tc>
                <a:tc hMerge="1">
                  <a:txBody>
                    <a:bodyPr/>
                    <a:lstStyle/>
                    <a:p>
                      <a:endParaRPr lang="en-US"/>
                    </a:p>
                  </a:txBody>
                  <a:tcPr/>
                </a:tc>
                <a:tc hMerge="1">
                  <a:txBody>
                    <a:bodyPr/>
                    <a:lstStyle/>
                    <a:p>
                      <a:endParaRPr lang="en-US"/>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xmlns="" val="2272479554"/>
              </p:ext>
            </p:extLst>
          </p:nvPr>
        </p:nvGraphicFramePr>
        <p:xfrm>
          <a:off x="1295400" y="4543797"/>
          <a:ext cx="4895850" cy="371475"/>
        </p:xfrm>
        <a:graphic>
          <a:graphicData uri="http://schemas.openxmlformats.org/drawingml/2006/table">
            <a:tbl>
              <a:tblPr>
                <a:tableStyleId>{35758FB7-9AC5-4552-8A53-C91805E547FA}</a:tableStyleId>
              </a:tblPr>
              <a:tblGrid>
                <a:gridCol w="4895850"/>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smtClean="0">
                          <a:ln>
                            <a:noFill/>
                          </a:ln>
                          <a:effectLst/>
                        </a:rPr>
                        <a:t>AUDIT BPK</a:t>
                      </a:r>
                      <a:endParaRPr kumimoji="0" lang="en-US" sz="1800" b="1" i="0" u="none" strike="noStrike" cap="none" normalizeH="0" baseline="0" dirty="0" smtClean="0">
                        <a:ln>
                          <a:noFill/>
                        </a:ln>
                        <a:solidFill>
                          <a:schemeClr val="tx1"/>
                        </a:solidFill>
                        <a:effectLst/>
                        <a:latin typeface="Calibri" pitchFamily="34" charset="0"/>
                        <a:cs typeface="Arial" pitchFamily="34" charset="0"/>
                      </a:endParaRPr>
                    </a:p>
                  </a:txBody>
                  <a:tcPr marT="45798" marB="45798" horzOverflow="overflow"/>
                </a:tc>
              </a:tr>
            </a:tbl>
          </a:graphicData>
        </a:graphic>
      </p:graphicFrame>
      <p:sp>
        <p:nvSpPr>
          <p:cNvPr id="8" name="Up Arrow 7"/>
          <p:cNvSpPr/>
          <p:nvPr/>
        </p:nvSpPr>
        <p:spPr>
          <a:xfrm rot="10800000">
            <a:off x="3527425" y="4943846"/>
            <a:ext cx="533400" cy="504825"/>
          </a:xfrm>
          <a:prstGeom prst="upArrow">
            <a:avLst/>
          </a:prstGeom>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endParaRPr lang="en-US">
              <a:solidFill>
                <a:srgbClr val="FFFFFF"/>
              </a:solidFill>
              <a:cs typeface="Arial" pitchFamily="34" charset="0"/>
            </a:endParaRPr>
          </a:p>
        </p:txBody>
      </p:sp>
      <p:graphicFrame>
        <p:nvGraphicFramePr>
          <p:cNvPr id="9" name="Table 8"/>
          <p:cNvGraphicFramePr>
            <a:graphicFrameLocks noGrp="1"/>
          </p:cNvGraphicFramePr>
          <p:nvPr/>
        </p:nvGraphicFramePr>
        <p:xfrm>
          <a:off x="1295400" y="5458197"/>
          <a:ext cx="4943475" cy="371475"/>
        </p:xfrm>
        <a:graphic>
          <a:graphicData uri="http://schemas.openxmlformats.org/drawingml/2006/table">
            <a:tbl>
              <a:tblPr>
                <a:tableStyleId>{35758FB7-9AC5-4552-8A53-C91805E547FA}</a:tableStyleId>
              </a:tblPr>
              <a:tblGrid>
                <a:gridCol w="4943475"/>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smtClean="0">
                          <a:ln>
                            <a:noFill/>
                          </a:ln>
                          <a:effectLst/>
                        </a:rPr>
                        <a:t>DPR</a:t>
                      </a:r>
                      <a:endParaRPr kumimoji="0" lang="en-US" sz="1800" b="1" i="0" u="none" strike="noStrike" cap="none" normalizeH="0" baseline="0" dirty="0" smtClean="0">
                        <a:ln>
                          <a:noFill/>
                        </a:ln>
                        <a:solidFill>
                          <a:schemeClr val="tx1"/>
                        </a:solidFill>
                        <a:effectLst/>
                        <a:latin typeface="Calibri" pitchFamily="34" charset="0"/>
                        <a:cs typeface="Arial" pitchFamily="34" charset="0"/>
                      </a:endParaRPr>
                    </a:p>
                  </a:txBody>
                  <a:tcPr marT="45798" marB="45798" horzOverflow="overflow"/>
                </a:tc>
              </a:tr>
            </a:tbl>
          </a:graphicData>
        </a:graphic>
      </p:graphicFrame>
      <p:sp>
        <p:nvSpPr>
          <p:cNvPr id="10" name="Up Arrow 9"/>
          <p:cNvSpPr/>
          <p:nvPr/>
        </p:nvSpPr>
        <p:spPr>
          <a:xfrm rot="10800000">
            <a:off x="3498850" y="5858246"/>
            <a:ext cx="533400" cy="504825"/>
          </a:xfrm>
          <a:prstGeom prst="upArrow">
            <a:avLst/>
          </a:prstGeom>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endParaRPr lang="en-US">
              <a:solidFill>
                <a:srgbClr val="FFFFFF"/>
              </a:solidFill>
              <a:cs typeface="Arial" pitchFamily="34" charset="0"/>
            </a:endParaRPr>
          </a:p>
        </p:txBody>
      </p:sp>
      <p:graphicFrame>
        <p:nvGraphicFramePr>
          <p:cNvPr id="11" name="Table 10"/>
          <p:cNvGraphicFramePr>
            <a:graphicFrameLocks noGrp="1"/>
          </p:cNvGraphicFramePr>
          <p:nvPr/>
        </p:nvGraphicFramePr>
        <p:xfrm>
          <a:off x="1295400" y="6363072"/>
          <a:ext cx="4895850" cy="371475"/>
        </p:xfrm>
        <a:graphic>
          <a:graphicData uri="http://schemas.openxmlformats.org/drawingml/2006/table">
            <a:tbl>
              <a:tblPr>
                <a:tableStyleId>{35758FB7-9AC5-4552-8A53-C91805E547FA}</a:tableStyleId>
              </a:tblPr>
              <a:tblGrid>
                <a:gridCol w="4895850"/>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smtClean="0">
                          <a:ln>
                            <a:noFill/>
                          </a:ln>
                          <a:effectLst/>
                        </a:rPr>
                        <a:t>UU </a:t>
                      </a:r>
                      <a:r>
                        <a:rPr kumimoji="0" lang="en-US" sz="1800" b="1" u="none" strike="noStrike" cap="none" normalizeH="0" baseline="0" dirty="0" err="1" smtClean="0">
                          <a:ln>
                            <a:noFill/>
                          </a:ln>
                          <a:effectLst/>
                        </a:rPr>
                        <a:t>Pertanggungjawaban</a:t>
                      </a:r>
                      <a:r>
                        <a:rPr kumimoji="0" lang="en-US" sz="1800" b="1" u="none" strike="noStrike" cap="none" normalizeH="0" baseline="0" dirty="0" smtClean="0">
                          <a:ln>
                            <a:noFill/>
                          </a:ln>
                          <a:effectLst/>
                        </a:rPr>
                        <a:t> APBN</a:t>
                      </a:r>
                      <a:endParaRPr kumimoji="0" lang="en-US" sz="1800" b="1" i="0" u="none" strike="noStrike" cap="none" normalizeH="0" baseline="0" dirty="0" smtClean="0">
                        <a:ln>
                          <a:noFill/>
                        </a:ln>
                        <a:solidFill>
                          <a:schemeClr val="tx1"/>
                        </a:solidFill>
                        <a:effectLst/>
                        <a:latin typeface="Calibri" pitchFamily="34" charset="0"/>
                        <a:cs typeface="Arial" pitchFamily="34" charset="0"/>
                      </a:endParaRPr>
                    </a:p>
                  </a:txBody>
                  <a:tcPr marT="45798" marB="45798" horzOverflow="overflow"/>
                </a:tc>
              </a:tr>
            </a:tbl>
          </a:graphicData>
        </a:graphic>
      </p:graphicFrame>
      <p:pic>
        <p:nvPicPr>
          <p:cNvPr id="12" name="Picture 11" descr="presentation.png"/>
          <p:cNvPicPr>
            <a:picLocks noChangeAspect="1"/>
          </p:cNvPicPr>
          <p:nvPr/>
        </p:nvPicPr>
        <p:blipFill>
          <a:blip r:embed="rId2" cstate="print"/>
          <a:stretch>
            <a:fillRect/>
          </a:stretch>
        </p:blipFill>
        <p:spPr>
          <a:xfrm>
            <a:off x="7010400" y="4343400"/>
            <a:ext cx="2057400" cy="2314575"/>
          </a:xfrm>
          <a:prstGeom prst="rect">
            <a:avLst/>
          </a:prstGeom>
          <a:ln>
            <a:noFill/>
          </a:ln>
          <a:effectLst>
            <a:outerShdw blurRad="292100" dist="139700" dir="2700000" algn="tl" rotWithShape="0">
              <a:srgbClr val="333333">
                <a:alpha val="65000"/>
              </a:srgbClr>
            </a:outerShdw>
          </a:effectLst>
        </p:spPr>
      </p:pic>
      <p:sp>
        <p:nvSpPr>
          <p:cNvPr id="13" name="Rectangle 2"/>
          <p:cNvSpPr txBox="1">
            <a:spLocks noChangeArrowheads="1"/>
          </p:cNvSpPr>
          <p:nvPr/>
        </p:nvSpPr>
        <p:spPr>
          <a:xfrm>
            <a:off x="685800" y="2286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400" b="1" dirty="0">
                <a:solidFill>
                  <a:srgbClr val="1E3C61"/>
                </a:solidFill>
                <a:latin typeface="League Spartan" panose="00000800000000000000" pitchFamily="50" charset="0"/>
              </a:rPr>
              <a:t>PELAPORAN HIBAH DALAM</a:t>
            </a:r>
          </a:p>
          <a:p>
            <a:pPr algn="l"/>
            <a:r>
              <a:rPr lang="es-ES" sz="2400" b="1" dirty="0">
                <a:solidFill>
                  <a:srgbClr val="1E3C61"/>
                </a:solidFill>
                <a:latin typeface="League Spartan" panose="00000800000000000000" pitchFamily="50" charset="0"/>
              </a:rPr>
              <a:t>LAPORAN KEUANGAN PEMERINTAH PUSAT</a:t>
            </a:r>
          </a:p>
        </p:txBody>
      </p:sp>
      <p:sp>
        <p:nvSpPr>
          <p:cNvPr id="14" name="Rectangle 13"/>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16" name="Picture 15">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1349392818"/>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0" y="1844824"/>
            <a:ext cx="9144000" cy="2016224"/>
          </a:xfrm>
          <a:prstGeom prst="rect">
            <a:avLst/>
          </a:prstGeom>
          <a:solidFill>
            <a:schemeClr val="tx2">
              <a:lumMod val="50000"/>
            </a:schemeClr>
          </a:solidFill>
          <a:ln>
            <a:headEnd/>
            <a:tailEnd/>
          </a:ln>
        </p:spPr>
        <p:style>
          <a:lnRef idx="1">
            <a:schemeClr val="accent3"/>
          </a:lnRef>
          <a:fillRef idx="2">
            <a:schemeClr val="accent3"/>
          </a:fillRef>
          <a:effectRef idx="1">
            <a:schemeClr val="accent3"/>
          </a:effectRef>
          <a:fontRef idx="minor">
            <a:schemeClr val="dk1"/>
          </a:fontRef>
        </p:style>
        <p:txBody>
          <a:bodyPr lIns="0" tIns="0" rIns="0" bIns="0" anchor="ctr"/>
          <a:lstStyle/>
          <a:p>
            <a:pPr algn="ctr">
              <a:spcBef>
                <a:spcPts val="0"/>
              </a:spcBef>
              <a:defRPr/>
            </a:pPr>
            <a:r>
              <a:rPr lang="en-US" sz="5400" b="1" dirty="0"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3. KONFIRMASI HIBAH</a:t>
            </a:r>
          </a:p>
        </p:txBody>
      </p:sp>
    </p:spTree>
    <p:extLst>
      <p:ext uri="{BB962C8B-B14F-4D97-AF65-F5344CB8AC3E}">
        <p14:creationId xmlns:p14="http://schemas.microsoft.com/office/powerpoint/2010/main" xmlns="" val="154348694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4"/>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A0D3EBD4-488C-4BD6-946B-9DCB287B7BE6}" type="slidenum">
              <a:rPr lang="en-US" altLang="en-US" sz="1200">
                <a:solidFill>
                  <a:srgbClr val="898989"/>
                </a:solidFill>
                <a:latin typeface="Times New Roman" panose="02020603050405020304" pitchFamily="18" charset="0"/>
              </a:rPr>
              <a:pPr>
                <a:spcBef>
                  <a:spcPct val="0"/>
                </a:spcBef>
                <a:buFontTx/>
                <a:buNone/>
              </a:pPr>
              <a:t>46</a:t>
            </a:fld>
            <a:endParaRPr lang="en-US" altLang="en-US" sz="1200">
              <a:solidFill>
                <a:srgbClr val="898989"/>
              </a:solidFill>
              <a:latin typeface="Times New Roman" panose="02020603050405020304" pitchFamily="18" charset="0"/>
            </a:endParaRPr>
          </a:p>
        </p:txBody>
      </p:sp>
      <p:graphicFrame>
        <p:nvGraphicFramePr>
          <p:cNvPr id="13" name="Content Placeholder 12"/>
          <p:cNvGraphicFramePr>
            <a:graphicFrameLocks noGrp="1"/>
          </p:cNvGraphicFramePr>
          <p:nvPr>
            <p:ph sz="half" idx="4294967295"/>
            <p:extLst>
              <p:ext uri="{D42A27DB-BD31-4B8C-83A1-F6EECF244321}">
                <p14:modId xmlns:p14="http://schemas.microsoft.com/office/powerpoint/2010/main" xmlns="" val="2510348380"/>
              </p:ext>
            </p:extLst>
          </p:nvPr>
        </p:nvGraphicFramePr>
        <p:xfrm>
          <a:off x="0" y="1231898"/>
          <a:ext cx="9143999" cy="3003552"/>
        </p:xfrm>
        <a:graphic>
          <a:graphicData uri="http://schemas.openxmlformats.org/drawingml/2006/table">
            <a:tbl>
              <a:tblPr firstRow="1" bandRow="1">
                <a:tableStyleId>{6E25E649-3F16-4E02-A733-19D2CDBF48F0}</a:tableStyleId>
              </a:tblPr>
              <a:tblGrid>
                <a:gridCol w="457200"/>
                <a:gridCol w="8686799"/>
              </a:tblGrid>
              <a:tr h="358222">
                <a:tc gridSpan="2">
                  <a:txBody>
                    <a:bodyPr/>
                    <a:lstStyle/>
                    <a:p>
                      <a:pPr algn="ctr"/>
                      <a:r>
                        <a:rPr lang="en-US" sz="1400" dirty="0" err="1" smtClean="0">
                          <a:solidFill>
                            <a:schemeClr val="bg1"/>
                          </a:solidFill>
                          <a:latin typeface="Arial" panose="020B0604020202020204" pitchFamily="34" charset="0"/>
                          <a:cs typeface="Arial" panose="020B0604020202020204" pitchFamily="34" charset="0"/>
                        </a:rPr>
                        <a:t>Pasal</a:t>
                      </a:r>
                      <a:r>
                        <a:rPr lang="en-US" sz="1400" baseline="0" dirty="0" smtClean="0">
                          <a:solidFill>
                            <a:schemeClr val="bg1"/>
                          </a:solidFill>
                          <a:latin typeface="Arial" panose="020B0604020202020204" pitchFamily="34" charset="0"/>
                          <a:cs typeface="Arial" panose="020B0604020202020204" pitchFamily="34" charset="0"/>
                        </a:rPr>
                        <a:t> 19</a:t>
                      </a:r>
                      <a:endParaRPr lang="en-US" sz="1400" dirty="0">
                        <a:solidFill>
                          <a:schemeClr val="bg1"/>
                        </a:solidFill>
                        <a:latin typeface="Arial" panose="020B0604020202020204" pitchFamily="34" charset="0"/>
                        <a:cs typeface="Arial" panose="020B0604020202020204" pitchFamily="34" charset="0"/>
                      </a:endParaRPr>
                    </a:p>
                  </a:txBody>
                  <a:tcPr marT="45724" marB="45724">
                    <a:solidFill>
                      <a:schemeClr val="accent6">
                        <a:lumMod val="75000"/>
                      </a:schemeClr>
                    </a:solidFill>
                  </a:tcPr>
                </a:tc>
                <a:tc hMerge="1">
                  <a:txBody>
                    <a:bodyPr/>
                    <a:lstStyle/>
                    <a:p>
                      <a:endParaRPr lang="en-US" dirty="0">
                        <a:solidFill>
                          <a:srgbClr val="000000"/>
                        </a:solidFill>
                      </a:endParaRPr>
                    </a:p>
                  </a:txBody>
                  <a:tcPr/>
                </a:tc>
              </a:tr>
              <a:tr h="578666">
                <a:tc>
                  <a:txBody>
                    <a:bodyPr/>
                    <a:lstStyle/>
                    <a:p>
                      <a:r>
                        <a:rPr lang="en-US" sz="1400" b="1" dirty="0" smtClean="0">
                          <a:solidFill>
                            <a:schemeClr val="bg2">
                              <a:lumMod val="10000"/>
                            </a:schemeClr>
                          </a:solidFill>
                          <a:latin typeface="Arial" panose="020B0604020202020204" pitchFamily="34" charset="0"/>
                          <a:cs typeface="Arial" panose="020B0604020202020204" pitchFamily="34" charset="0"/>
                        </a:rPr>
                        <a:t>(1)</a:t>
                      </a:r>
                      <a:endParaRPr lang="en-US" sz="1400" b="1" dirty="0">
                        <a:solidFill>
                          <a:schemeClr val="bg2">
                            <a:lumMod val="10000"/>
                          </a:schemeClr>
                        </a:solidFill>
                        <a:latin typeface="Arial" panose="020B0604020202020204" pitchFamily="34" charset="0"/>
                        <a:cs typeface="Arial" panose="020B0604020202020204" pitchFamily="34" charset="0"/>
                      </a:endParaRPr>
                    </a:p>
                  </a:txBody>
                  <a:tcPr marT="45724" marB="45724"/>
                </a:tc>
                <a:tc>
                  <a:txBody>
                    <a:bodyPr/>
                    <a:lstStyle/>
                    <a:p>
                      <a:r>
                        <a:rPr lang="en-US" sz="1400" b="1" dirty="0" smtClean="0">
                          <a:solidFill>
                            <a:srgbClr val="FF0000"/>
                          </a:solidFill>
                          <a:latin typeface="Arial" panose="020B0604020202020204" pitchFamily="34" charset="0"/>
                          <a:cs typeface="Arial" panose="020B0604020202020204" pitchFamily="34" charset="0"/>
                        </a:rPr>
                        <a:t>K/L </a:t>
                      </a:r>
                      <a:r>
                        <a:rPr lang="en-US" sz="1400" b="1" dirty="0" err="1" smtClean="0">
                          <a:solidFill>
                            <a:srgbClr val="FF0000"/>
                          </a:solidFill>
                          <a:latin typeface="Arial" panose="020B0604020202020204" pitchFamily="34" charset="0"/>
                          <a:cs typeface="Arial" panose="020B0604020202020204" pitchFamily="34" charset="0"/>
                        </a:rPr>
                        <a:t>melakukan</a:t>
                      </a:r>
                      <a:r>
                        <a:rPr lang="en-US" sz="1400" b="1" dirty="0" smtClean="0">
                          <a:solidFill>
                            <a:srgbClr val="FF0000"/>
                          </a:solidFill>
                          <a:latin typeface="Arial" panose="020B0604020202020204" pitchFamily="34" charset="0"/>
                          <a:cs typeface="Arial" panose="020B0604020202020204" pitchFamily="34" charset="0"/>
                        </a:rPr>
                        <a:t> </a:t>
                      </a:r>
                      <a:r>
                        <a:rPr lang="en-US" sz="1400" b="1" dirty="0" err="1" smtClean="0">
                          <a:solidFill>
                            <a:srgbClr val="FF0000"/>
                          </a:solidFill>
                          <a:latin typeface="Arial" panose="020B0604020202020204" pitchFamily="34" charset="0"/>
                          <a:cs typeface="Arial" panose="020B0604020202020204" pitchFamily="34" charset="0"/>
                        </a:rPr>
                        <a:t>konfirmasi</a:t>
                      </a:r>
                      <a:r>
                        <a:rPr lang="en-US" sz="1400" b="1" dirty="0" smtClean="0">
                          <a:solidFill>
                            <a:srgbClr val="FF0000"/>
                          </a:solidFill>
                          <a:latin typeface="Arial" panose="020B0604020202020204" pitchFamily="34" charset="0"/>
                          <a:cs typeface="Arial" panose="020B0604020202020204" pitchFamily="34" charset="0"/>
                        </a:rPr>
                        <a:t>  </a:t>
                      </a:r>
                      <a:r>
                        <a:rPr lang="en-US" sz="1400" b="1" dirty="0" err="1" smtClean="0">
                          <a:solidFill>
                            <a:srgbClr val="FF0000"/>
                          </a:solidFill>
                          <a:latin typeface="Arial" panose="020B0604020202020204" pitchFamily="34" charset="0"/>
                          <a:cs typeface="Arial" panose="020B0604020202020204" pitchFamily="34" charset="0"/>
                        </a:rPr>
                        <a:t>kepada</a:t>
                      </a:r>
                      <a:r>
                        <a:rPr lang="en-US" sz="1400" b="1" baseline="0" dirty="0" smtClean="0">
                          <a:solidFill>
                            <a:srgbClr val="FF0000"/>
                          </a:solidFill>
                          <a:latin typeface="Arial" panose="020B0604020202020204" pitchFamily="34" charset="0"/>
                          <a:cs typeface="Arial" panose="020B0604020202020204" pitchFamily="34" charset="0"/>
                        </a:rPr>
                        <a:t> DJPPR </a:t>
                      </a:r>
                      <a:r>
                        <a:rPr lang="en-US" sz="1400" baseline="0" dirty="0" err="1" smtClean="0">
                          <a:solidFill>
                            <a:schemeClr val="bg2">
                              <a:lumMod val="10000"/>
                            </a:schemeClr>
                          </a:solidFill>
                          <a:latin typeface="Arial" panose="020B0604020202020204" pitchFamily="34" charset="0"/>
                          <a:cs typeface="Arial" panose="020B0604020202020204" pitchFamily="34" charset="0"/>
                        </a:rPr>
                        <a:t>atas</a:t>
                      </a:r>
                      <a:r>
                        <a:rPr lang="en-US" sz="1400" baseline="0" dirty="0" smtClean="0">
                          <a:solidFill>
                            <a:schemeClr val="bg2">
                              <a:lumMod val="10000"/>
                            </a:schemeClr>
                          </a:solidFill>
                          <a:latin typeface="Arial" panose="020B0604020202020204" pitchFamily="34" charset="0"/>
                          <a:cs typeface="Arial" panose="020B0604020202020204" pitchFamily="34" charset="0"/>
                        </a:rPr>
                        <a:t> data </a:t>
                      </a:r>
                      <a:r>
                        <a:rPr lang="en-US" sz="1400" baseline="0" dirty="0" err="1" smtClean="0">
                          <a:solidFill>
                            <a:schemeClr val="bg2">
                              <a:lumMod val="10000"/>
                            </a:schemeClr>
                          </a:solidFill>
                          <a:latin typeface="Arial" panose="020B0604020202020204" pitchFamily="34" charset="0"/>
                          <a:cs typeface="Arial" panose="020B0604020202020204" pitchFamily="34" charset="0"/>
                        </a:rPr>
                        <a:t>realisasi</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hibah</a:t>
                      </a:r>
                      <a:r>
                        <a:rPr lang="en-US" sz="1400" baseline="0" dirty="0" smtClean="0">
                          <a:solidFill>
                            <a:schemeClr val="bg2">
                              <a:lumMod val="10000"/>
                            </a:schemeClr>
                          </a:solidFill>
                          <a:latin typeface="Arial" panose="020B0604020202020204" pitchFamily="34" charset="0"/>
                          <a:cs typeface="Arial" panose="020B0604020202020204" pitchFamily="34" charset="0"/>
                        </a:rPr>
                        <a:t> yang </a:t>
                      </a:r>
                      <a:r>
                        <a:rPr lang="en-US" sz="1400" baseline="0" dirty="0" err="1" smtClean="0">
                          <a:solidFill>
                            <a:schemeClr val="bg2">
                              <a:lumMod val="10000"/>
                            </a:schemeClr>
                          </a:solidFill>
                          <a:latin typeface="Arial" panose="020B0604020202020204" pitchFamily="34" charset="0"/>
                          <a:cs typeface="Arial" panose="020B0604020202020204" pitchFamily="34" charset="0"/>
                        </a:rPr>
                        <a:t>diterima</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secara</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langsung</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dari</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pemberi</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hibah</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1" baseline="0" dirty="0" err="1" smtClean="0">
                          <a:solidFill>
                            <a:srgbClr val="FF0000"/>
                          </a:solidFill>
                          <a:latin typeface="Arial" panose="020B0604020202020204" pitchFamily="34" charset="0"/>
                          <a:cs typeface="Arial" panose="020B0604020202020204" pitchFamily="34" charset="0"/>
                        </a:rPr>
                        <a:t>secara</a:t>
                      </a:r>
                      <a:r>
                        <a:rPr lang="en-US" sz="1400" b="1" baseline="0" dirty="0" smtClean="0">
                          <a:solidFill>
                            <a:srgbClr val="FF0000"/>
                          </a:solidFill>
                          <a:latin typeface="Arial" panose="020B0604020202020204" pitchFamily="34" charset="0"/>
                          <a:cs typeface="Arial" panose="020B0604020202020204" pitchFamily="34" charset="0"/>
                        </a:rPr>
                        <a:t> </a:t>
                      </a:r>
                      <a:r>
                        <a:rPr lang="en-US" sz="1400" b="1" baseline="0" dirty="0" err="1" smtClean="0">
                          <a:solidFill>
                            <a:srgbClr val="FF0000"/>
                          </a:solidFill>
                          <a:latin typeface="Arial" panose="020B0604020202020204" pitchFamily="34" charset="0"/>
                          <a:cs typeface="Arial" panose="020B0604020202020204" pitchFamily="34" charset="0"/>
                        </a:rPr>
                        <a:t>triwulan</a:t>
                      </a:r>
                      <a:r>
                        <a:rPr lang="en-US" sz="1400" baseline="0" dirty="0" smtClean="0">
                          <a:solidFill>
                            <a:schemeClr val="bg2">
                              <a:lumMod val="10000"/>
                            </a:schemeClr>
                          </a:solidFill>
                          <a:latin typeface="Arial" panose="020B0604020202020204" pitchFamily="34" charset="0"/>
                          <a:cs typeface="Arial" panose="020B0604020202020204" pitchFamily="34" charset="0"/>
                        </a:rPr>
                        <a:t>.</a:t>
                      </a:r>
                      <a:endParaRPr lang="en-US" sz="1400" dirty="0">
                        <a:solidFill>
                          <a:schemeClr val="bg2">
                            <a:lumMod val="10000"/>
                          </a:schemeClr>
                        </a:solidFill>
                        <a:latin typeface="Arial" panose="020B0604020202020204" pitchFamily="34" charset="0"/>
                        <a:cs typeface="Arial" panose="020B0604020202020204" pitchFamily="34" charset="0"/>
                      </a:endParaRPr>
                    </a:p>
                  </a:txBody>
                  <a:tcPr marT="45724" marB="45724"/>
                </a:tc>
              </a:tr>
              <a:tr h="578666">
                <a:tc>
                  <a:txBody>
                    <a:bodyPr/>
                    <a:lstStyle/>
                    <a:p>
                      <a:r>
                        <a:rPr lang="en-US" sz="1400" b="1" dirty="0" smtClean="0">
                          <a:solidFill>
                            <a:schemeClr val="bg2">
                              <a:lumMod val="10000"/>
                            </a:schemeClr>
                          </a:solidFill>
                          <a:latin typeface="Arial" panose="020B0604020202020204" pitchFamily="34" charset="0"/>
                          <a:cs typeface="Arial" panose="020B0604020202020204" pitchFamily="34" charset="0"/>
                        </a:rPr>
                        <a:t>(2)</a:t>
                      </a:r>
                      <a:endParaRPr lang="en-US" sz="1400" b="1" dirty="0">
                        <a:solidFill>
                          <a:schemeClr val="bg2">
                            <a:lumMod val="10000"/>
                          </a:schemeClr>
                        </a:solidFill>
                        <a:latin typeface="Arial" panose="020B0604020202020204" pitchFamily="34" charset="0"/>
                        <a:cs typeface="Arial" panose="020B0604020202020204" pitchFamily="34" charset="0"/>
                      </a:endParaRPr>
                    </a:p>
                  </a:txBody>
                  <a:tcPr marT="45724" marB="45724"/>
                </a:tc>
                <a:tc>
                  <a:txBody>
                    <a:bodyPr/>
                    <a:lstStyle/>
                    <a:p>
                      <a:r>
                        <a:rPr lang="en-US" sz="1400" dirty="0" err="1" smtClean="0">
                          <a:solidFill>
                            <a:schemeClr val="bg2">
                              <a:lumMod val="10000"/>
                            </a:schemeClr>
                          </a:solidFill>
                          <a:latin typeface="Arial" panose="020B0604020202020204" pitchFamily="34" charset="0"/>
                          <a:cs typeface="Arial" panose="020B0604020202020204" pitchFamily="34" charset="0"/>
                        </a:rPr>
                        <a:t>Konfirmasi</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sebagaimana</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dimaksud</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pada</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ayat</a:t>
                      </a:r>
                      <a:r>
                        <a:rPr lang="en-US" sz="1400" baseline="0" dirty="0" smtClean="0">
                          <a:solidFill>
                            <a:schemeClr val="bg2">
                              <a:lumMod val="10000"/>
                            </a:schemeClr>
                          </a:solidFill>
                          <a:latin typeface="Arial" panose="020B0604020202020204" pitchFamily="34" charset="0"/>
                          <a:cs typeface="Arial" panose="020B0604020202020204" pitchFamily="34" charset="0"/>
                        </a:rPr>
                        <a:t> (1) </a:t>
                      </a:r>
                      <a:r>
                        <a:rPr lang="en-US" sz="1400" baseline="0" dirty="0" err="1" smtClean="0">
                          <a:solidFill>
                            <a:schemeClr val="bg2">
                              <a:lumMod val="10000"/>
                            </a:schemeClr>
                          </a:solidFill>
                          <a:latin typeface="Arial" panose="020B0604020202020204" pitchFamily="34" charset="0"/>
                          <a:cs typeface="Arial" panose="020B0604020202020204" pitchFamily="34" charset="0"/>
                        </a:rPr>
                        <a:t>dapat</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dilakukan</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dari</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tingkat</a:t>
                      </a:r>
                      <a:r>
                        <a:rPr lang="en-US" sz="1400" baseline="0" dirty="0" smtClean="0">
                          <a:solidFill>
                            <a:schemeClr val="bg2">
                              <a:lumMod val="10000"/>
                            </a:schemeClr>
                          </a:solidFill>
                          <a:latin typeface="Arial" panose="020B0604020202020204" pitchFamily="34" charset="0"/>
                          <a:cs typeface="Arial" panose="020B0604020202020204" pitchFamily="34" charset="0"/>
                        </a:rPr>
                        <a:t> K/L </a:t>
                      </a:r>
                      <a:r>
                        <a:rPr lang="en-US" sz="1400" baseline="0" dirty="0" err="1" smtClean="0">
                          <a:solidFill>
                            <a:schemeClr val="bg2">
                              <a:lumMod val="10000"/>
                            </a:schemeClr>
                          </a:solidFill>
                          <a:latin typeface="Arial" panose="020B0604020202020204" pitchFamily="34" charset="0"/>
                          <a:cs typeface="Arial" panose="020B0604020202020204" pitchFamily="34" charset="0"/>
                        </a:rPr>
                        <a:t>sampai</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dengan</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satuan</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kerja</a:t>
                      </a:r>
                      <a:r>
                        <a:rPr lang="en-US" sz="1400" baseline="0" dirty="0" smtClean="0">
                          <a:solidFill>
                            <a:schemeClr val="bg2">
                              <a:lumMod val="10000"/>
                            </a:schemeClr>
                          </a:solidFill>
                          <a:latin typeface="Arial" panose="020B0604020202020204" pitchFamily="34" charset="0"/>
                          <a:cs typeface="Arial" panose="020B0604020202020204" pitchFamily="34" charset="0"/>
                        </a:rPr>
                        <a:t>.</a:t>
                      </a:r>
                      <a:endParaRPr lang="en-US" sz="1400" dirty="0">
                        <a:solidFill>
                          <a:schemeClr val="bg2">
                            <a:lumMod val="10000"/>
                          </a:schemeClr>
                        </a:solidFill>
                        <a:latin typeface="Arial" panose="020B0604020202020204" pitchFamily="34" charset="0"/>
                        <a:cs typeface="Arial" panose="020B0604020202020204" pitchFamily="34" charset="0"/>
                      </a:endParaRPr>
                    </a:p>
                  </a:txBody>
                  <a:tcPr marT="45724" marB="45724"/>
                </a:tc>
              </a:tr>
              <a:tr h="330666">
                <a:tc>
                  <a:txBody>
                    <a:bodyPr/>
                    <a:lstStyle/>
                    <a:p>
                      <a:r>
                        <a:rPr lang="en-US" sz="1400" b="1" dirty="0" smtClean="0">
                          <a:solidFill>
                            <a:schemeClr val="bg2">
                              <a:lumMod val="10000"/>
                            </a:schemeClr>
                          </a:solidFill>
                          <a:latin typeface="Arial" panose="020B0604020202020204" pitchFamily="34" charset="0"/>
                          <a:cs typeface="Arial" panose="020B0604020202020204" pitchFamily="34" charset="0"/>
                        </a:rPr>
                        <a:t>(3)</a:t>
                      </a:r>
                      <a:endParaRPr lang="en-US" sz="1400" b="1" dirty="0">
                        <a:solidFill>
                          <a:schemeClr val="bg2">
                            <a:lumMod val="10000"/>
                          </a:schemeClr>
                        </a:solidFill>
                        <a:latin typeface="Arial" panose="020B0604020202020204" pitchFamily="34" charset="0"/>
                        <a:cs typeface="Arial" panose="020B0604020202020204" pitchFamily="34" charset="0"/>
                      </a:endParaRPr>
                    </a:p>
                  </a:txBody>
                  <a:tcPr marT="45724" marB="45724"/>
                </a:tc>
                <a:tc>
                  <a:txBody>
                    <a:bodyPr/>
                    <a:lstStyle/>
                    <a:p>
                      <a:r>
                        <a:rPr lang="en-US" sz="1400" dirty="0" err="1" smtClean="0">
                          <a:solidFill>
                            <a:schemeClr val="bg2">
                              <a:lumMod val="10000"/>
                            </a:schemeClr>
                          </a:solidFill>
                          <a:latin typeface="Arial" panose="020B0604020202020204" pitchFamily="34" charset="0"/>
                          <a:cs typeface="Arial" panose="020B0604020202020204" pitchFamily="34" charset="0"/>
                        </a:rPr>
                        <a:t>Dalam</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hal</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terjadi</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ketidakcocokan</a:t>
                      </a:r>
                      <a:r>
                        <a:rPr lang="en-US" sz="1400" baseline="0" dirty="0" smtClean="0">
                          <a:solidFill>
                            <a:schemeClr val="bg2">
                              <a:lumMod val="10000"/>
                            </a:schemeClr>
                          </a:solidFill>
                          <a:latin typeface="Arial" panose="020B0604020202020204" pitchFamily="34" charset="0"/>
                          <a:cs typeface="Arial" panose="020B0604020202020204" pitchFamily="34" charset="0"/>
                        </a:rPr>
                        <a:t> data, </a:t>
                      </a:r>
                      <a:r>
                        <a:rPr lang="en-US" sz="1400" baseline="0" dirty="0" err="1" smtClean="0">
                          <a:solidFill>
                            <a:schemeClr val="bg2">
                              <a:lumMod val="10000"/>
                            </a:schemeClr>
                          </a:solidFill>
                          <a:latin typeface="Arial" panose="020B0604020202020204" pitchFamily="34" charset="0"/>
                          <a:cs typeface="Arial" panose="020B0604020202020204" pitchFamily="34" charset="0"/>
                        </a:rPr>
                        <a:t>kedua</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belah</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pihak</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melakukan</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penelusuran</a:t>
                      </a:r>
                      <a:endParaRPr lang="en-US" sz="1400" dirty="0">
                        <a:solidFill>
                          <a:schemeClr val="bg2">
                            <a:lumMod val="10000"/>
                          </a:schemeClr>
                        </a:solidFill>
                        <a:latin typeface="Arial" panose="020B0604020202020204" pitchFamily="34" charset="0"/>
                        <a:cs typeface="Arial" panose="020B0604020202020204" pitchFamily="34" charset="0"/>
                      </a:endParaRPr>
                    </a:p>
                  </a:txBody>
                  <a:tcPr marT="45724" marB="45724"/>
                </a:tc>
              </a:tr>
              <a:tr h="578666">
                <a:tc>
                  <a:txBody>
                    <a:bodyPr/>
                    <a:lstStyle/>
                    <a:p>
                      <a:r>
                        <a:rPr lang="en-US" sz="1400" b="1" dirty="0" smtClean="0">
                          <a:solidFill>
                            <a:schemeClr val="bg2">
                              <a:lumMod val="10000"/>
                            </a:schemeClr>
                          </a:solidFill>
                          <a:latin typeface="Arial" panose="020B0604020202020204" pitchFamily="34" charset="0"/>
                          <a:cs typeface="Arial" panose="020B0604020202020204" pitchFamily="34" charset="0"/>
                        </a:rPr>
                        <a:t>(4)</a:t>
                      </a:r>
                      <a:endParaRPr lang="en-US" sz="1400" b="1" dirty="0">
                        <a:solidFill>
                          <a:schemeClr val="bg2">
                            <a:lumMod val="10000"/>
                          </a:schemeClr>
                        </a:solidFill>
                        <a:latin typeface="Arial" panose="020B0604020202020204" pitchFamily="34" charset="0"/>
                        <a:cs typeface="Arial" panose="020B0604020202020204" pitchFamily="34" charset="0"/>
                      </a:endParaRPr>
                    </a:p>
                  </a:txBody>
                  <a:tcPr marT="45724" marB="45724"/>
                </a:tc>
                <a:tc>
                  <a:txBody>
                    <a:bodyPr/>
                    <a:lstStyle/>
                    <a:p>
                      <a:r>
                        <a:rPr lang="en-US" sz="1400" dirty="0" err="1" smtClean="0">
                          <a:solidFill>
                            <a:schemeClr val="bg2">
                              <a:lumMod val="10000"/>
                            </a:schemeClr>
                          </a:solidFill>
                          <a:latin typeface="Arial" panose="020B0604020202020204" pitchFamily="34" charset="0"/>
                          <a:cs typeface="Arial" panose="020B0604020202020204" pitchFamily="34" charset="0"/>
                        </a:rPr>
                        <a:t>Hasil</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konfirmasi</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sebagaimana</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dimaksud</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pada</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ayat</a:t>
                      </a:r>
                      <a:r>
                        <a:rPr lang="en-US" sz="1400" dirty="0" smtClean="0">
                          <a:solidFill>
                            <a:schemeClr val="bg2">
                              <a:lumMod val="10000"/>
                            </a:schemeClr>
                          </a:solidFill>
                          <a:latin typeface="Arial" panose="020B0604020202020204" pitchFamily="34" charset="0"/>
                          <a:cs typeface="Arial" panose="020B0604020202020204" pitchFamily="34" charset="0"/>
                        </a:rPr>
                        <a:t> (1) </a:t>
                      </a:r>
                      <a:r>
                        <a:rPr lang="en-US" sz="1400" dirty="0" err="1" smtClean="0">
                          <a:solidFill>
                            <a:schemeClr val="bg2">
                              <a:lumMod val="10000"/>
                            </a:schemeClr>
                          </a:solidFill>
                          <a:latin typeface="Arial" panose="020B0604020202020204" pitchFamily="34" charset="0"/>
                          <a:cs typeface="Arial" panose="020B0604020202020204" pitchFamily="34" charset="0"/>
                        </a:rPr>
                        <a:t>dan</a:t>
                      </a:r>
                      <a:r>
                        <a:rPr lang="en-US" sz="1400" dirty="0" smtClean="0">
                          <a:solidFill>
                            <a:schemeClr val="bg2">
                              <a:lumMod val="10000"/>
                            </a:schemeClr>
                          </a:solidFill>
                          <a:latin typeface="Arial" panose="020B0604020202020204" pitchFamily="34" charset="0"/>
                          <a:cs typeface="Arial" panose="020B0604020202020204" pitchFamily="34" charset="0"/>
                        </a:rPr>
                        <a:t> (2) </a:t>
                      </a:r>
                      <a:r>
                        <a:rPr lang="en-US" sz="1400" dirty="0" err="1" smtClean="0">
                          <a:solidFill>
                            <a:schemeClr val="bg2">
                              <a:lumMod val="10000"/>
                            </a:schemeClr>
                          </a:solidFill>
                          <a:latin typeface="Arial" panose="020B0604020202020204" pitchFamily="34" charset="0"/>
                          <a:cs typeface="Arial" panose="020B0604020202020204" pitchFamily="34" charset="0"/>
                        </a:rPr>
                        <a:t>dituangkan</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dalam</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Berita</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Acara</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Rekonsiliasi</a:t>
                      </a:r>
                      <a:endParaRPr lang="en-US" sz="1400" dirty="0">
                        <a:solidFill>
                          <a:schemeClr val="bg2">
                            <a:lumMod val="10000"/>
                          </a:schemeClr>
                        </a:solidFill>
                        <a:latin typeface="Arial" panose="020B0604020202020204" pitchFamily="34" charset="0"/>
                        <a:cs typeface="Arial" panose="020B0604020202020204" pitchFamily="34" charset="0"/>
                      </a:endParaRPr>
                    </a:p>
                  </a:txBody>
                  <a:tcPr marT="45724" marB="45724"/>
                </a:tc>
              </a:tr>
              <a:tr h="578666">
                <a:tc>
                  <a:txBody>
                    <a:bodyPr/>
                    <a:lstStyle/>
                    <a:p>
                      <a:r>
                        <a:rPr lang="en-US" sz="1400" b="1" dirty="0" smtClean="0">
                          <a:solidFill>
                            <a:schemeClr val="bg2">
                              <a:lumMod val="10000"/>
                            </a:schemeClr>
                          </a:solidFill>
                          <a:latin typeface="Arial" panose="020B0604020202020204" pitchFamily="34" charset="0"/>
                          <a:cs typeface="Arial" panose="020B0604020202020204" pitchFamily="34" charset="0"/>
                        </a:rPr>
                        <a:t>(5)</a:t>
                      </a:r>
                      <a:endParaRPr lang="en-US" sz="1400" b="1" dirty="0">
                        <a:solidFill>
                          <a:schemeClr val="bg2">
                            <a:lumMod val="10000"/>
                          </a:schemeClr>
                        </a:solidFill>
                        <a:latin typeface="Arial" panose="020B0604020202020204" pitchFamily="34" charset="0"/>
                        <a:cs typeface="Arial" panose="020B0604020202020204" pitchFamily="34" charset="0"/>
                      </a:endParaRPr>
                    </a:p>
                  </a:txBody>
                  <a:tcPr marT="45724" marB="45724"/>
                </a:tc>
                <a:tc>
                  <a:txBody>
                    <a:bodyPr/>
                    <a:lstStyle/>
                    <a:p>
                      <a:r>
                        <a:rPr lang="en-US" sz="1400" dirty="0" err="1" smtClean="0">
                          <a:solidFill>
                            <a:schemeClr val="bg2">
                              <a:lumMod val="10000"/>
                            </a:schemeClr>
                          </a:solidFill>
                          <a:latin typeface="Arial" panose="020B0604020202020204" pitchFamily="34" charset="0"/>
                          <a:cs typeface="Arial" panose="020B0604020202020204" pitchFamily="34" charset="0"/>
                        </a:rPr>
                        <a:t>Berdasarkan</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berita</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acara</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sebagaimana</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dimaksud</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pada</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ayat</a:t>
                      </a:r>
                      <a:r>
                        <a:rPr lang="en-US" sz="1400" baseline="0" dirty="0" smtClean="0">
                          <a:solidFill>
                            <a:schemeClr val="bg2">
                              <a:lumMod val="10000"/>
                            </a:schemeClr>
                          </a:solidFill>
                          <a:latin typeface="Arial" panose="020B0604020202020204" pitchFamily="34" charset="0"/>
                          <a:cs typeface="Arial" panose="020B0604020202020204" pitchFamily="34" charset="0"/>
                        </a:rPr>
                        <a:t> (4), DJPPR </a:t>
                      </a:r>
                      <a:r>
                        <a:rPr lang="en-US" sz="1400" baseline="0" dirty="0" err="1" smtClean="0">
                          <a:solidFill>
                            <a:schemeClr val="bg2">
                              <a:lumMod val="10000"/>
                            </a:schemeClr>
                          </a:solidFill>
                          <a:latin typeface="Arial" panose="020B0604020202020204" pitchFamily="34" charset="0"/>
                          <a:cs typeface="Arial" panose="020B0604020202020204" pitchFamily="34" charset="0"/>
                        </a:rPr>
                        <a:t>dapat</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melalukan</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koreksi</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pendapatan</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hibah</a:t>
                      </a:r>
                      <a:r>
                        <a:rPr lang="en-US" sz="1400" baseline="0" dirty="0" smtClean="0">
                          <a:solidFill>
                            <a:schemeClr val="bg2">
                              <a:lumMod val="10000"/>
                            </a:schemeClr>
                          </a:solidFill>
                          <a:latin typeface="Arial" panose="020B0604020202020204" pitchFamily="34" charset="0"/>
                          <a:cs typeface="Arial" panose="020B0604020202020204" pitchFamily="34" charset="0"/>
                        </a:rPr>
                        <a:t>.</a:t>
                      </a:r>
                      <a:endParaRPr lang="en-US" sz="1400" dirty="0">
                        <a:solidFill>
                          <a:schemeClr val="bg2">
                            <a:lumMod val="10000"/>
                          </a:schemeClr>
                        </a:solidFill>
                        <a:latin typeface="Arial" panose="020B0604020202020204" pitchFamily="34" charset="0"/>
                        <a:cs typeface="Arial" panose="020B0604020202020204" pitchFamily="34" charset="0"/>
                      </a:endParaRPr>
                    </a:p>
                  </a:txBody>
                  <a:tcPr marT="45724" marB="45724"/>
                </a:tc>
              </a:tr>
            </a:tbl>
          </a:graphicData>
        </a:graphic>
      </p:graphicFrame>
      <p:graphicFrame>
        <p:nvGraphicFramePr>
          <p:cNvPr id="5" name="Content Placeholder 12"/>
          <p:cNvGraphicFramePr>
            <a:graphicFrameLocks/>
          </p:cNvGraphicFramePr>
          <p:nvPr>
            <p:extLst>
              <p:ext uri="{D42A27DB-BD31-4B8C-83A1-F6EECF244321}">
                <p14:modId xmlns:p14="http://schemas.microsoft.com/office/powerpoint/2010/main" xmlns="" val="317896076"/>
              </p:ext>
            </p:extLst>
          </p:nvPr>
        </p:nvGraphicFramePr>
        <p:xfrm>
          <a:off x="0" y="4235449"/>
          <a:ext cx="9144000" cy="2698751"/>
        </p:xfrm>
        <a:graphic>
          <a:graphicData uri="http://schemas.openxmlformats.org/drawingml/2006/table">
            <a:tbl>
              <a:tblPr firstRow="1" bandRow="1">
                <a:tableStyleId>{5C22544A-7EE6-4342-B048-85BDC9FD1C3A}</a:tableStyleId>
              </a:tblPr>
              <a:tblGrid>
                <a:gridCol w="457200"/>
                <a:gridCol w="8686800"/>
              </a:tblGrid>
              <a:tr h="350838">
                <a:tc gridSpan="2">
                  <a:txBody>
                    <a:bodyPr/>
                    <a:lstStyle/>
                    <a:p>
                      <a:pPr algn="ctr"/>
                      <a:r>
                        <a:rPr lang="en-US" sz="1400" dirty="0" err="1" smtClean="0">
                          <a:solidFill>
                            <a:schemeClr val="bg1"/>
                          </a:solidFill>
                          <a:latin typeface="Arial" panose="020B0604020202020204" pitchFamily="34" charset="0"/>
                          <a:cs typeface="Arial" panose="020B0604020202020204" pitchFamily="34" charset="0"/>
                        </a:rPr>
                        <a:t>Pasal</a:t>
                      </a:r>
                      <a:r>
                        <a:rPr lang="en-US" sz="1400" baseline="0" dirty="0" smtClean="0">
                          <a:solidFill>
                            <a:schemeClr val="bg1"/>
                          </a:solidFill>
                          <a:latin typeface="Arial" panose="020B0604020202020204" pitchFamily="34" charset="0"/>
                          <a:cs typeface="Arial" panose="020B0604020202020204" pitchFamily="34" charset="0"/>
                        </a:rPr>
                        <a:t> 20</a:t>
                      </a:r>
                      <a:endParaRPr lang="en-US" sz="1400" dirty="0">
                        <a:solidFill>
                          <a:schemeClr val="bg1"/>
                        </a:solidFill>
                        <a:latin typeface="Arial" panose="020B0604020202020204" pitchFamily="34" charset="0"/>
                        <a:cs typeface="Arial" panose="020B0604020202020204" pitchFamily="34" charset="0"/>
                      </a:endParaRPr>
                    </a:p>
                  </a:txBody>
                  <a:tcPr marT="45722" marB="45722">
                    <a:solidFill>
                      <a:schemeClr val="accent6">
                        <a:lumMod val="75000"/>
                      </a:schemeClr>
                    </a:solidFill>
                  </a:tcPr>
                </a:tc>
                <a:tc hMerge="1">
                  <a:txBody>
                    <a:bodyPr/>
                    <a:lstStyle/>
                    <a:p>
                      <a:endParaRPr lang="en-US" dirty="0">
                        <a:solidFill>
                          <a:srgbClr val="000000"/>
                        </a:solidFill>
                      </a:endParaRPr>
                    </a:p>
                  </a:txBody>
                  <a:tcPr/>
                </a:tc>
              </a:tr>
              <a:tr h="566737">
                <a:tc>
                  <a:txBody>
                    <a:bodyPr/>
                    <a:lstStyle/>
                    <a:p>
                      <a:r>
                        <a:rPr lang="en-US" sz="1400" b="1" dirty="0" smtClean="0">
                          <a:solidFill>
                            <a:schemeClr val="bg2">
                              <a:lumMod val="10000"/>
                            </a:schemeClr>
                          </a:solidFill>
                          <a:latin typeface="Arial" panose="020B0604020202020204" pitchFamily="34" charset="0"/>
                          <a:cs typeface="Arial" panose="020B0604020202020204" pitchFamily="34" charset="0"/>
                        </a:rPr>
                        <a:t>(1)</a:t>
                      </a:r>
                      <a:endParaRPr lang="en-US" sz="1400" b="1" dirty="0">
                        <a:solidFill>
                          <a:schemeClr val="bg2">
                            <a:lumMod val="10000"/>
                          </a:schemeClr>
                        </a:solidFill>
                        <a:latin typeface="Arial" panose="020B0604020202020204" pitchFamily="34" charset="0"/>
                        <a:cs typeface="Arial" panose="020B0604020202020204" pitchFamily="34" charset="0"/>
                      </a:endParaRPr>
                    </a:p>
                  </a:txBody>
                  <a:tcPr marT="45722" marB="45722"/>
                </a:tc>
                <a:tc>
                  <a:txBody>
                    <a:bodyPr/>
                    <a:lstStyle/>
                    <a:p>
                      <a:r>
                        <a:rPr lang="en-US" sz="1400" b="1" dirty="0" smtClean="0">
                          <a:solidFill>
                            <a:srgbClr val="FF0000"/>
                          </a:solidFill>
                          <a:latin typeface="Arial" panose="020B0604020202020204" pitchFamily="34" charset="0"/>
                          <a:cs typeface="Arial" panose="020B0604020202020204" pitchFamily="34" charset="0"/>
                        </a:rPr>
                        <a:t>K/L </a:t>
                      </a:r>
                      <a:r>
                        <a:rPr lang="en-US" sz="1400" b="1" dirty="0" err="1" smtClean="0">
                          <a:solidFill>
                            <a:srgbClr val="FF0000"/>
                          </a:solidFill>
                          <a:latin typeface="Arial" panose="020B0604020202020204" pitchFamily="34" charset="0"/>
                          <a:cs typeface="Arial" panose="020B0604020202020204" pitchFamily="34" charset="0"/>
                        </a:rPr>
                        <a:t>melakukan</a:t>
                      </a:r>
                      <a:r>
                        <a:rPr lang="en-US" sz="1400" b="1" dirty="0" smtClean="0">
                          <a:solidFill>
                            <a:srgbClr val="FF0000"/>
                          </a:solidFill>
                          <a:latin typeface="Arial" panose="020B0604020202020204" pitchFamily="34" charset="0"/>
                          <a:cs typeface="Arial" panose="020B0604020202020204" pitchFamily="34" charset="0"/>
                        </a:rPr>
                        <a:t> </a:t>
                      </a:r>
                      <a:r>
                        <a:rPr lang="en-US" sz="1400" b="1" dirty="0" err="1" smtClean="0">
                          <a:solidFill>
                            <a:srgbClr val="FF0000"/>
                          </a:solidFill>
                          <a:latin typeface="Arial" panose="020B0604020202020204" pitchFamily="34" charset="0"/>
                          <a:cs typeface="Arial" panose="020B0604020202020204" pitchFamily="34" charset="0"/>
                        </a:rPr>
                        <a:t>konfirmasi</a:t>
                      </a:r>
                      <a:r>
                        <a:rPr lang="en-US" sz="1400" b="1" dirty="0" smtClean="0">
                          <a:solidFill>
                            <a:srgbClr val="FF0000"/>
                          </a:solidFill>
                          <a:latin typeface="Arial" panose="020B0604020202020204" pitchFamily="34" charset="0"/>
                          <a:cs typeface="Arial" panose="020B0604020202020204" pitchFamily="34" charset="0"/>
                        </a:rPr>
                        <a:t> </a:t>
                      </a:r>
                      <a:r>
                        <a:rPr lang="en-US" sz="1400" b="1" dirty="0" err="1" smtClean="0">
                          <a:solidFill>
                            <a:srgbClr val="FF0000"/>
                          </a:solidFill>
                          <a:latin typeface="Arial" panose="020B0604020202020204" pitchFamily="34" charset="0"/>
                          <a:cs typeface="Arial" panose="020B0604020202020204" pitchFamily="34" charset="0"/>
                        </a:rPr>
                        <a:t>dengan</a:t>
                      </a:r>
                      <a:r>
                        <a:rPr lang="en-US" sz="1400" b="1" baseline="0" dirty="0" smtClean="0">
                          <a:solidFill>
                            <a:srgbClr val="FF0000"/>
                          </a:solidFill>
                          <a:latin typeface="Arial" panose="020B0604020202020204" pitchFamily="34" charset="0"/>
                          <a:cs typeface="Arial" panose="020B0604020202020204" pitchFamily="34" charset="0"/>
                        </a:rPr>
                        <a:t> </a:t>
                      </a:r>
                      <a:r>
                        <a:rPr lang="en-US" sz="1400" b="1" baseline="0" dirty="0" err="1" smtClean="0">
                          <a:solidFill>
                            <a:srgbClr val="FF0000"/>
                          </a:solidFill>
                          <a:latin typeface="Arial" panose="020B0604020202020204" pitchFamily="34" charset="0"/>
                          <a:cs typeface="Arial" panose="020B0604020202020204" pitchFamily="34" charset="0"/>
                        </a:rPr>
                        <a:t>pemberi</a:t>
                      </a:r>
                      <a:r>
                        <a:rPr lang="en-US" sz="1400" b="1" baseline="0" dirty="0" smtClean="0">
                          <a:solidFill>
                            <a:srgbClr val="FF0000"/>
                          </a:solidFill>
                          <a:latin typeface="Arial" panose="020B0604020202020204" pitchFamily="34" charset="0"/>
                          <a:cs typeface="Arial" panose="020B0604020202020204" pitchFamily="34" charset="0"/>
                        </a:rPr>
                        <a:t> </a:t>
                      </a:r>
                      <a:r>
                        <a:rPr lang="en-US" sz="1400" b="1" baseline="0" dirty="0" err="1" smtClean="0">
                          <a:solidFill>
                            <a:srgbClr val="FF0000"/>
                          </a:solidFill>
                          <a:latin typeface="Arial" panose="020B0604020202020204" pitchFamily="34" charset="0"/>
                          <a:cs typeface="Arial" panose="020B0604020202020204" pitchFamily="34" charset="0"/>
                        </a:rPr>
                        <a:t>hibah</a:t>
                      </a:r>
                      <a:r>
                        <a:rPr lang="en-US" sz="1400" b="1" baseline="0" dirty="0" smtClean="0">
                          <a:solidFill>
                            <a:srgbClr val="FF0000"/>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atas</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realisasi</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hibah</a:t>
                      </a:r>
                      <a:r>
                        <a:rPr lang="en-US" sz="1400" baseline="0" dirty="0" smtClean="0">
                          <a:solidFill>
                            <a:schemeClr val="bg2">
                              <a:lumMod val="10000"/>
                            </a:schemeClr>
                          </a:solidFill>
                          <a:latin typeface="Arial" panose="020B0604020202020204" pitchFamily="34" charset="0"/>
                          <a:cs typeface="Arial" panose="020B0604020202020204" pitchFamily="34" charset="0"/>
                        </a:rPr>
                        <a:t> yang </a:t>
                      </a:r>
                      <a:r>
                        <a:rPr lang="en-US" sz="1400" baseline="0" dirty="0" err="1" smtClean="0">
                          <a:solidFill>
                            <a:schemeClr val="bg2">
                              <a:lumMod val="10000"/>
                            </a:schemeClr>
                          </a:solidFill>
                          <a:latin typeface="Arial" panose="020B0604020202020204" pitchFamily="34" charset="0"/>
                          <a:cs typeface="Arial" panose="020B0604020202020204" pitchFamily="34" charset="0"/>
                        </a:rPr>
                        <a:t>diterima</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secara</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langsung</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dari</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pemberi</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hibah</a:t>
                      </a:r>
                      <a:endParaRPr lang="en-US" sz="1400" dirty="0">
                        <a:solidFill>
                          <a:schemeClr val="bg2">
                            <a:lumMod val="10000"/>
                          </a:schemeClr>
                        </a:solidFill>
                        <a:latin typeface="Arial" panose="020B0604020202020204" pitchFamily="34" charset="0"/>
                        <a:cs typeface="Arial" panose="020B0604020202020204" pitchFamily="34" charset="0"/>
                      </a:endParaRPr>
                    </a:p>
                  </a:txBody>
                  <a:tcPr marT="45722" marB="45722"/>
                </a:tc>
              </a:tr>
              <a:tr h="323851">
                <a:tc>
                  <a:txBody>
                    <a:bodyPr/>
                    <a:lstStyle/>
                    <a:p>
                      <a:r>
                        <a:rPr lang="en-US" sz="1400" b="1" dirty="0" smtClean="0">
                          <a:solidFill>
                            <a:schemeClr val="bg2">
                              <a:lumMod val="10000"/>
                            </a:schemeClr>
                          </a:solidFill>
                          <a:latin typeface="Arial" panose="020B0604020202020204" pitchFamily="34" charset="0"/>
                          <a:cs typeface="Arial" panose="020B0604020202020204" pitchFamily="34" charset="0"/>
                        </a:rPr>
                        <a:t>(2)</a:t>
                      </a:r>
                      <a:endParaRPr lang="en-US" sz="1400" b="1" dirty="0">
                        <a:solidFill>
                          <a:schemeClr val="bg2">
                            <a:lumMod val="10000"/>
                          </a:schemeClr>
                        </a:solidFill>
                        <a:latin typeface="Arial" panose="020B0604020202020204" pitchFamily="34" charset="0"/>
                        <a:cs typeface="Arial" panose="020B0604020202020204" pitchFamily="34" charset="0"/>
                      </a:endParaRPr>
                    </a:p>
                  </a:txBody>
                  <a:tcPr marT="45722" marB="45722"/>
                </a:tc>
                <a:tc>
                  <a:txBody>
                    <a:bodyPr/>
                    <a:lstStyle/>
                    <a:p>
                      <a:r>
                        <a:rPr lang="en-US" sz="1400" dirty="0" err="1" smtClean="0">
                          <a:solidFill>
                            <a:schemeClr val="bg2">
                              <a:lumMod val="10000"/>
                            </a:schemeClr>
                          </a:solidFill>
                          <a:latin typeface="Arial" panose="020B0604020202020204" pitchFamily="34" charset="0"/>
                          <a:cs typeface="Arial" panose="020B0604020202020204" pitchFamily="34" charset="0"/>
                        </a:rPr>
                        <a:t>Dalam</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hal</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terjadi</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ketidakcocokan</a:t>
                      </a:r>
                      <a:r>
                        <a:rPr lang="en-US" sz="1400" baseline="0" dirty="0" smtClean="0">
                          <a:solidFill>
                            <a:schemeClr val="bg2">
                              <a:lumMod val="10000"/>
                            </a:schemeClr>
                          </a:solidFill>
                          <a:latin typeface="Arial" panose="020B0604020202020204" pitchFamily="34" charset="0"/>
                          <a:cs typeface="Arial" panose="020B0604020202020204" pitchFamily="34" charset="0"/>
                        </a:rPr>
                        <a:t> data, </a:t>
                      </a:r>
                      <a:r>
                        <a:rPr lang="en-US" sz="1400" baseline="0" dirty="0" err="1" smtClean="0">
                          <a:solidFill>
                            <a:schemeClr val="bg2">
                              <a:lumMod val="10000"/>
                            </a:schemeClr>
                          </a:solidFill>
                          <a:latin typeface="Arial" panose="020B0604020202020204" pitchFamily="34" charset="0"/>
                          <a:cs typeface="Arial" panose="020B0604020202020204" pitchFamily="34" charset="0"/>
                        </a:rPr>
                        <a:t>kedua</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belah</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pihak</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melakukan</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penelusuran</a:t>
                      </a:r>
                      <a:endParaRPr lang="en-US" sz="1400" dirty="0">
                        <a:solidFill>
                          <a:schemeClr val="bg2">
                            <a:lumMod val="10000"/>
                          </a:schemeClr>
                        </a:solidFill>
                        <a:latin typeface="Arial" panose="020B0604020202020204" pitchFamily="34" charset="0"/>
                        <a:cs typeface="Arial" panose="020B0604020202020204" pitchFamily="34" charset="0"/>
                      </a:endParaRPr>
                    </a:p>
                  </a:txBody>
                  <a:tcPr marT="45722" marB="45722"/>
                </a:tc>
              </a:tr>
              <a:tr h="323851">
                <a:tc>
                  <a:txBody>
                    <a:bodyPr/>
                    <a:lstStyle/>
                    <a:p>
                      <a:r>
                        <a:rPr lang="en-US" sz="1400" b="1" dirty="0" smtClean="0">
                          <a:solidFill>
                            <a:schemeClr val="bg2">
                              <a:lumMod val="10000"/>
                            </a:schemeClr>
                          </a:solidFill>
                          <a:latin typeface="Arial" panose="020B0604020202020204" pitchFamily="34" charset="0"/>
                          <a:cs typeface="Arial" panose="020B0604020202020204" pitchFamily="34" charset="0"/>
                        </a:rPr>
                        <a:t>(3)</a:t>
                      </a:r>
                      <a:endParaRPr lang="en-US" sz="1400" b="1" dirty="0">
                        <a:solidFill>
                          <a:schemeClr val="bg2">
                            <a:lumMod val="10000"/>
                          </a:schemeClr>
                        </a:solidFill>
                        <a:latin typeface="Arial" panose="020B0604020202020204" pitchFamily="34" charset="0"/>
                        <a:cs typeface="Arial" panose="020B0604020202020204" pitchFamily="34" charset="0"/>
                      </a:endParaRPr>
                    </a:p>
                  </a:txBody>
                  <a:tcPr marT="45722" marB="45722"/>
                </a:tc>
                <a:tc>
                  <a:txBody>
                    <a:bodyPr/>
                    <a:lstStyle/>
                    <a:p>
                      <a:r>
                        <a:rPr lang="en-US" sz="1400" dirty="0" err="1" smtClean="0">
                          <a:solidFill>
                            <a:schemeClr val="bg2">
                              <a:lumMod val="10000"/>
                            </a:schemeClr>
                          </a:solidFill>
                          <a:latin typeface="Arial" panose="020B0604020202020204" pitchFamily="34" charset="0"/>
                          <a:cs typeface="Arial" panose="020B0604020202020204" pitchFamily="34" charset="0"/>
                        </a:rPr>
                        <a:t>Hasil</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konfirmasi</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sebagaimana</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dimaksud</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pada</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ayat</a:t>
                      </a:r>
                      <a:r>
                        <a:rPr lang="en-US" sz="1400" dirty="0" smtClean="0">
                          <a:solidFill>
                            <a:schemeClr val="bg2">
                              <a:lumMod val="10000"/>
                            </a:schemeClr>
                          </a:solidFill>
                          <a:latin typeface="Arial" panose="020B0604020202020204" pitchFamily="34" charset="0"/>
                          <a:cs typeface="Arial" panose="020B0604020202020204" pitchFamily="34" charset="0"/>
                        </a:rPr>
                        <a:t> (1) </a:t>
                      </a:r>
                      <a:r>
                        <a:rPr lang="en-US" sz="1400" dirty="0" err="1" smtClean="0">
                          <a:solidFill>
                            <a:schemeClr val="bg2">
                              <a:lumMod val="10000"/>
                            </a:schemeClr>
                          </a:solidFill>
                          <a:latin typeface="Arial" panose="020B0604020202020204" pitchFamily="34" charset="0"/>
                          <a:cs typeface="Arial" panose="020B0604020202020204" pitchFamily="34" charset="0"/>
                        </a:rPr>
                        <a:t>dituangkan</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dalam</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berita</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acara</a:t>
                      </a:r>
                      <a:endParaRPr lang="en-US" sz="1400" dirty="0">
                        <a:solidFill>
                          <a:schemeClr val="bg2">
                            <a:lumMod val="10000"/>
                          </a:schemeClr>
                        </a:solidFill>
                        <a:latin typeface="Arial" panose="020B0604020202020204" pitchFamily="34" charset="0"/>
                        <a:cs typeface="Arial" panose="020B0604020202020204" pitchFamily="34" charset="0"/>
                      </a:endParaRPr>
                    </a:p>
                  </a:txBody>
                  <a:tcPr marT="45722" marB="45722"/>
                </a:tc>
              </a:tr>
              <a:tr h="566737">
                <a:tc>
                  <a:txBody>
                    <a:bodyPr/>
                    <a:lstStyle/>
                    <a:p>
                      <a:r>
                        <a:rPr lang="en-US" sz="1400" b="1" dirty="0" smtClean="0">
                          <a:solidFill>
                            <a:schemeClr val="bg2">
                              <a:lumMod val="10000"/>
                            </a:schemeClr>
                          </a:solidFill>
                          <a:latin typeface="Arial" panose="020B0604020202020204" pitchFamily="34" charset="0"/>
                          <a:cs typeface="Arial" panose="020B0604020202020204" pitchFamily="34" charset="0"/>
                        </a:rPr>
                        <a:t>(4)</a:t>
                      </a:r>
                      <a:endParaRPr lang="en-US" sz="1400" b="1" dirty="0">
                        <a:solidFill>
                          <a:schemeClr val="bg2">
                            <a:lumMod val="10000"/>
                          </a:schemeClr>
                        </a:solidFill>
                        <a:latin typeface="Arial" panose="020B0604020202020204" pitchFamily="34" charset="0"/>
                        <a:cs typeface="Arial" panose="020B0604020202020204" pitchFamily="34" charset="0"/>
                      </a:endParaRPr>
                    </a:p>
                  </a:txBody>
                  <a:tcPr marT="45722" marB="45722"/>
                </a:tc>
                <a:tc>
                  <a:txBody>
                    <a:bodyPr/>
                    <a:lstStyle/>
                    <a:p>
                      <a:r>
                        <a:rPr lang="en-US" sz="1400" dirty="0" err="1" smtClean="0">
                          <a:solidFill>
                            <a:schemeClr val="bg2">
                              <a:lumMod val="10000"/>
                            </a:schemeClr>
                          </a:solidFill>
                          <a:latin typeface="Arial" panose="020B0604020202020204" pitchFamily="34" charset="0"/>
                          <a:cs typeface="Arial" panose="020B0604020202020204" pitchFamily="34" charset="0"/>
                        </a:rPr>
                        <a:t>Salinan</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berita</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acara</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sebagaimana</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dimaksud</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pada</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ayat</a:t>
                      </a:r>
                      <a:r>
                        <a:rPr lang="en-US" sz="1400" baseline="0" dirty="0" smtClean="0">
                          <a:solidFill>
                            <a:schemeClr val="bg2">
                              <a:lumMod val="10000"/>
                            </a:schemeClr>
                          </a:solidFill>
                          <a:latin typeface="Arial" panose="020B0604020202020204" pitchFamily="34" charset="0"/>
                          <a:cs typeface="Arial" panose="020B0604020202020204" pitchFamily="34" charset="0"/>
                        </a:rPr>
                        <a:t> (3) </a:t>
                      </a:r>
                      <a:r>
                        <a:rPr lang="en-US" sz="1400" baseline="0" dirty="0" err="1" smtClean="0">
                          <a:solidFill>
                            <a:schemeClr val="bg2">
                              <a:lumMod val="10000"/>
                            </a:schemeClr>
                          </a:solidFill>
                          <a:latin typeface="Arial" panose="020B0604020202020204" pitchFamily="34" charset="0"/>
                          <a:cs typeface="Arial" panose="020B0604020202020204" pitchFamily="34" charset="0"/>
                        </a:rPr>
                        <a:t>disampaikan</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kepada</a:t>
                      </a:r>
                      <a:r>
                        <a:rPr lang="en-US" sz="1400" baseline="0" dirty="0" smtClean="0">
                          <a:solidFill>
                            <a:schemeClr val="bg2">
                              <a:lumMod val="10000"/>
                            </a:schemeClr>
                          </a:solidFill>
                          <a:latin typeface="Arial" panose="020B0604020202020204" pitchFamily="34" charset="0"/>
                          <a:cs typeface="Arial" panose="020B0604020202020204" pitchFamily="34" charset="0"/>
                        </a:rPr>
                        <a:t> DJPPR </a:t>
                      </a:r>
                      <a:r>
                        <a:rPr lang="en-US" sz="1400" baseline="0" dirty="0" err="1" smtClean="0">
                          <a:solidFill>
                            <a:schemeClr val="bg2">
                              <a:lumMod val="10000"/>
                            </a:schemeClr>
                          </a:solidFill>
                          <a:latin typeface="Arial" panose="020B0604020202020204" pitchFamily="34" charset="0"/>
                          <a:cs typeface="Arial" panose="020B0604020202020204" pitchFamily="34" charset="0"/>
                        </a:rPr>
                        <a:t>c.q</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Direktorat</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Evaluasi</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Akuntansi</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dan</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Setelmen</a:t>
                      </a:r>
                      <a:endParaRPr lang="en-US" sz="1400" dirty="0">
                        <a:solidFill>
                          <a:schemeClr val="bg2">
                            <a:lumMod val="10000"/>
                          </a:schemeClr>
                        </a:solidFill>
                        <a:latin typeface="Arial" panose="020B0604020202020204" pitchFamily="34" charset="0"/>
                        <a:cs typeface="Arial" panose="020B0604020202020204" pitchFamily="34" charset="0"/>
                      </a:endParaRPr>
                    </a:p>
                  </a:txBody>
                  <a:tcPr marT="45722" marB="45722"/>
                </a:tc>
              </a:tr>
              <a:tr h="566737">
                <a:tc>
                  <a:txBody>
                    <a:bodyPr/>
                    <a:lstStyle/>
                    <a:p>
                      <a:r>
                        <a:rPr lang="en-US" sz="1400" b="1" dirty="0" smtClean="0">
                          <a:solidFill>
                            <a:schemeClr val="bg2">
                              <a:lumMod val="10000"/>
                            </a:schemeClr>
                          </a:solidFill>
                          <a:latin typeface="Arial" panose="020B0604020202020204" pitchFamily="34" charset="0"/>
                          <a:cs typeface="Arial" panose="020B0604020202020204" pitchFamily="34" charset="0"/>
                        </a:rPr>
                        <a:t>(5)</a:t>
                      </a:r>
                      <a:endParaRPr lang="en-US" sz="1400" b="1" dirty="0">
                        <a:solidFill>
                          <a:schemeClr val="bg2">
                            <a:lumMod val="10000"/>
                          </a:schemeClr>
                        </a:solidFill>
                        <a:latin typeface="Arial" panose="020B0604020202020204" pitchFamily="34" charset="0"/>
                        <a:cs typeface="Arial" panose="020B0604020202020204" pitchFamily="34" charset="0"/>
                      </a:endParaRPr>
                    </a:p>
                  </a:txBody>
                  <a:tcPr marT="45722" marB="4572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err="1" smtClean="0">
                          <a:solidFill>
                            <a:schemeClr val="bg2">
                              <a:lumMod val="10000"/>
                            </a:schemeClr>
                          </a:solidFill>
                          <a:latin typeface="Arial" panose="020B0604020202020204" pitchFamily="34" charset="0"/>
                          <a:cs typeface="Arial" panose="020B0604020202020204" pitchFamily="34" charset="0"/>
                        </a:rPr>
                        <a:t>Berdasarkan</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berita</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acara</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sebagaimana</a:t>
                      </a:r>
                      <a:r>
                        <a:rPr lang="en-US" sz="1400" dirty="0" smtClean="0">
                          <a:solidFill>
                            <a:schemeClr val="bg2">
                              <a:lumMod val="10000"/>
                            </a:schemeClr>
                          </a:solidFill>
                          <a:latin typeface="Arial" panose="020B0604020202020204" pitchFamily="34" charset="0"/>
                          <a:cs typeface="Arial" panose="020B0604020202020204" pitchFamily="34" charset="0"/>
                        </a:rPr>
                        <a:t> </a:t>
                      </a:r>
                      <a:r>
                        <a:rPr lang="en-US" sz="1400" dirty="0" err="1" smtClean="0">
                          <a:solidFill>
                            <a:schemeClr val="bg2">
                              <a:lumMod val="10000"/>
                            </a:schemeClr>
                          </a:solidFill>
                          <a:latin typeface="Arial" panose="020B0604020202020204" pitchFamily="34" charset="0"/>
                          <a:cs typeface="Arial" panose="020B0604020202020204" pitchFamily="34" charset="0"/>
                        </a:rPr>
                        <a:t>dimaksud</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pada</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ayat</a:t>
                      </a:r>
                      <a:r>
                        <a:rPr lang="en-US" sz="1400" baseline="0" dirty="0" smtClean="0">
                          <a:solidFill>
                            <a:schemeClr val="bg2">
                              <a:lumMod val="10000"/>
                            </a:schemeClr>
                          </a:solidFill>
                          <a:latin typeface="Arial" panose="020B0604020202020204" pitchFamily="34" charset="0"/>
                          <a:cs typeface="Arial" panose="020B0604020202020204" pitchFamily="34" charset="0"/>
                        </a:rPr>
                        <a:t> (3), DJPPR </a:t>
                      </a:r>
                      <a:r>
                        <a:rPr lang="en-US" sz="1400" baseline="0" dirty="0" err="1" smtClean="0">
                          <a:solidFill>
                            <a:schemeClr val="bg2">
                              <a:lumMod val="10000"/>
                            </a:schemeClr>
                          </a:solidFill>
                          <a:latin typeface="Arial" panose="020B0604020202020204" pitchFamily="34" charset="0"/>
                          <a:cs typeface="Arial" panose="020B0604020202020204" pitchFamily="34" charset="0"/>
                        </a:rPr>
                        <a:t>dapat</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melalukan</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koreksi</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pendapatan</a:t>
                      </a:r>
                      <a:r>
                        <a:rPr lang="en-US" sz="1400" baseline="0" dirty="0" smtClean="0">
                          <a:solidFill>
                            <a:schemeClr val="bg2">
                              <a:lumMod val="10000"/>
                            </a:schemeClr>
                          </a:solidFill>
                          <a:latin typeface="Arial" panose="020B0604020202020204" pitchFamily="34" charset="0"/>
                          <a:cs typeface="Arial" panose="020B0604020202020204" pitchFamily="34" charset="0"/>
                        </a:rPr>
                        <a:t> </a:t>
                      </a:r>
                      <a:r>
                        <a:rPr lang="en-US" sz="1400" baseline="0" dirty="0" err="1" smtClean="0">
                          <a:solidFill>
                            <a:schemeClr val="bg2">
                              <a:lumMod val="10000"/>
                            </a:schemeClr>
                          </a:solidFill>
                          <a:latin typeface="Arial" panose="020B0604020202020204" pitchFamily="34" charset="0"/>
                          <a:cs typeface="Arial" panose="020B0604020202020204" pitchFamily="34" charset="0"/>
                        </a:rPr>
                        <a:t>hibah</a:t>
                      </a:r>
                      <a:r>
                        <a:rPr lang="en-US" sz="1400" baseline="0" dirty="0" smtClean="0">
                          <a:solidFill>
                            <a:schemeClr val="bg2">
                              <a:lumMod val="10000"/>
                            </a:schemeClr>
                          </a:solidFill>
                          <a:latin typeface="Arial" panose="020B0604020202020204" pitchFamily="34" charset="0"/>
                          <a:cs typeface="Arial" panose="020B0604020202020204" pitchFamily="34" charset="0"/>
                        </a:rPr>
                        <a:t>.</a:t>
                      </a:r>
                      <a:endParaRPr lang="en-US" sz="1400" dirty="0" smtClean="0">
                        <a:solidFill>
                          <a:schemeClr val="bg2">
                            <a:lumMod val="10000"/>
                          </a:schemeClr>
                        </a:solidFill>
                        <a:latin typeface="Arial" panose="020B0604020202020204" pitchFamily="34" charset="0"/>
                        <a:cs typeface="Arial" panose="020B0604020202020204" pitchFamily="34" charset="0"/>
                      </a:endParaRPr>
                    </a:p>
                  </a:txBody>
                  <a:tcPr marT="45722" marB="45722"/>
                </a:tc>
              </a:tr>
            </a:tbl>
          </a:graphicData>
        </a:graphic>
      </p:graphicFrame>
      <p:sp>
        <p:nvSpPr>
          <p:cNvPr id="6" name="Rectangle 2"/>
          <p:cNvSpPr txBox="1">
            <a:spLocks noChangeArrowheads="1"/>
          </p:cNvSpPr>
          <p:nvPr/>
        </p:nvSpPr>
        <p:spPr>
          <a:xfrm>
            <a:off x="685800" y="2286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400" b="1" dirty="0">
                <a:solidFill>
                  <a:srgbClr val="1E3C61"/>
                </a:solidFill>
                <a:latin typeface="League Spartan" panose="00000800000000000000" pitchFamily="50" charset="0"/>
              </a:rPr>
              <a:t>KONFIRMASI PENERIMAAN DATA HIBAH </a:t>
            </a:r>
            <a:r>
              <a:rPr lang="es-ES" sz="2400" b="1" dirty="0" smtClean="0">
                <a:solidFill>
                  <a:srgbClr val="1E3C61"/>
                </a:solidFill>
                <a:latin typeface="League Spartan" panose="00000800000000000000" pitchFamily="50" charset="0"/>
              </a:rPr>
              <a:t>(PMK 271/2014</a:t>
            </a:r>
            <a:r>
              <a:rPr lang="es-ES" sz="2400" b="1" dirty="0">
                <a:solidFill>
                  <a:srgbClr val="1E3C61"/>
                </a:solidFill>
                <a:latin typeface="League Spartan" panose="00000800000000000000" pitchFamily="50" charset="0"/>
              </a:rPr>
              <a:t>)</a:t>
            </a:r>
          </a:p>
        </p:txBody>
      </p:sp>
      <p:sp>
        <p:nvSpPr>
          <p:cNvPr id="8" name="Rectangle 7"/>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10" name="Picture 9">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2643203551"/>
      </p:ext>
    </p:ext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xmlns="" val="1381741007"/>
              </p:ext>
            </p:extLst>
          </p:nvPr>
        </p:nvGraphicFramePr>
        <p:xfrm>
          <a:off x="1619672" y="1556794"/>
          <a:ext cx="6096000" cy="17441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3251" name="TextBox 7"/>
          <p:cNvSpPr txBox="1">
            <a:spLocks noChangeArrowheads="1"/>
          </p:cNvSpPr>
          <p:nvPr/>
        </p:nvSpPr>
        <p:spPr bwMode="auto">
          <a:xfrm>
            <a:off x="3209925" y="1862138"/>
            <a:ext cx="6976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b="1">
                <a:solidFill>
                  <a:schemeClr val="tx2"/>
                </a:solidFill>
                <a:latin typeface="Arial" panose="020B0604020202020204" pitchFamily="34" charset="0"/>
                <a:cs typeface="Arial" panose="020B0604020202020204" pitchFamily="34" charset="0"/>
              </a:rPr>
              <a:t>1000</a:t>
            </a:r>
          </a:p>
        </p:txBody>
      </p:sp>
      <p:sp>
        <p:nvSpPr>
          <p:cNvPr id="53252" name="TextBox 8"/>
          <p:cNvSpPr txBox="1">
            <a:spLocks noChangeArrowheads="1"/>
          </p:cNvSpPr>
          <p:nvPr/>
        </p:nvSpPr>
        <p:spPr bwMode="auto">
          <a:xfrm>
            <a:off x="5416550" y="1862138"/>
            <a:ext cx="61266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000" b="1">
                <a:solidFill>
                  <a:schemeClr val="tx2"/>
                </a:solidFill>
                <a:latin typeface="Arial" panose="020B0604020202020204" pitchFamily="34" charset="0"/>
                <a:cs typeface="Arial" panose="020B0604020202020204" pitchFamily="34" charset="0"/>
              </a:rPr>
              <a:t>700</a:t>
            </a:r>
          </a:p>
        </p:txBody>
      </p:sp>
      <p:grpSp>
        <p:nvGrpSpPr>
          <p:cNvPr id="2" name="Group 13"/>
          <p:cNvGrpSpPr>
            <a:grpSpLocks/>
          </p:cNvGrpSpPr>
          <p:nvPr/>
        </p:nvGrpSpPr>
        <p:grpSpPr bwMode="auto">
          <a:xfrm>
            <a:off x="3938588" y="4021138"/>
            <a:ext cx="1601787" cy="1041400"/>
            <a:chOff x="2434580" y="351614"/>
            <a:chExt cx="1734839" cy="1040903"/>
          </a:xfrm>
          <a:solidFill>
            <a:srgbClr val="7030A0"/>
          </a:solidFill>
        </p:grpSpPr>
        <p:sp>
          <p:nvSpPr>
            <p:cNvPr id="15" name="Rounded Rectangle 14"/>
            <p:cNvSpPr/>
            <p:nvPr/>
          </p:nvSpPr>
          <p:spPr>
            <a:xfrm>
              <a:off x="2434580" y="351614"/>
              <a:ext cx="1734839" cy="1040903"/>
            </a:xfrm>
            <a:prstGeom prst="roundRect">
              <a:avLst>
                <a:gd name="adj" fmla="val 10000"/>
              </a:avLst>
            </a:prstGeom>
            <a:grpFill/>
          </p:spPr>
          <p:style>
            <a:lnRef idx="3">
              <a:schemeClr val="lt1"/>
            </a:lnRef>
            <a:fillRef idx="1">
              <a:schemeClr val="accent1"/>
            </a:fillRef>
            <a:effectRef idx="1">
              <a:schemeClr val="accent1"/>
            </a:effectRef>
            <a:fontRef idx="minor">
              <a:schemeClr val="lt1"/>
            </a:fontRef>
          </p:style>
          <p:txBody>
            <a:bodyPr/>
            <a:lstStyle/>
            <a:p>
              <a:pPr fontAlgn="auto">
                <a:spcBef>
                  <a:spcPts val="0"/>
                </a:spcBef>
                <a:spcAft>
                  <a:spcPts val="0"/>
                </a:spcAft>
                <a:defRPr/>
              </a:pPr>
              <a:r>
                <a:rPr lang="en-US" dirty="0">
                  <a:solidFill>
                    <a:schemeClr val="bg1"/>
                  </a:solidFill>
                  <a:latin typeface="Arial" panose="020B0604020202020204" pitchFamily="34" charset="0"/>
                  <a:cs typeface="Arial" panose="020B0604020202020204" pitchFamily="34" charset="0"/>
                </a:rPr>
                <a:t> </a:t>
              </a:r>
            </a:p>
          </p:txBody>
        </p:sp>
        <p:sp>
          <p:nvSpPr>
            <p:cNvPr id="16" name="Rounded Rectangle 4"/>
            <p:cNvSpPr/>
            <p:nvPr/>
          </p:nvSpPr>
          <p:spPr>
            <a:xfrm>
              <a:off x="2465529" y="381762"/>
              <a:ext cx="1672942" cy="980607"/>
            </a:xfrm>
            <a:prstGeom prst="rect">
              <a:avLst/>
            </a:prstGeom>
            <a:grpFill/>
          </p:spPr>
          <p:style>
            <a:lnRef idx="0">
              <a:scrgbClr r="0" g="0" b="0"/>
            </a:lnRef>
            <a:fillRef idx="0">
              <a:scrgbClr r="0" g="0" b="0"/>
            </a:fillRef>
            <a:effectRef idx="0">
              <a:scrgbClr r="0" g="0" b="0"/>
            </a:effectRef>
            <a:fontRef idx="minor">
              <a:schemeClr val="lt1"/>
            </a:fontRef>
          </p:style>
          <p:txBody>
            <a:bodyPr lIns="102870" tIns="102870" rIns="102870" bIns="102870" spcCol="1270" anchor="ctr"/>
            <a:lstStyle/>
            <a:p>
              <a:pPr algn="ctr" defTabSz="1200150" fontAlgn="auto">
                <a:lnSpc>
                  <a:spcPct val="90000"/>
                </a:lnSpc>
                <a:spcBef>
                  <a:spcPts val="0"/>
                </a:spcBef>
                <a:spcAft>
                  <a:spcPct val="35000"/>
                </a:spcAft>
                <a:defRPr/>
              </a:pPr>
              <a:r>
                <a:rPr lang="en-US" sz="2700">
                  <a:solidFill>
                    <a:schemeClr val="bg1"/>
                  </a:solidFill>
                  <a:latin typeface="Arial" panose="020B0604020202020204" pitchFamily="34" charset="0"/>
                  <a:cs typeface="Arial" panose="020B0604020202020204" pitchFamily="34" charset="0"/>
                </a:rPr>
                <a:t>DJPPR</a:t>
              </a:r>
              <a:endParaRPr lang="en-US" sz="2700" dirty="0">
                <a:solidFill>
                  <a:schemeClr val="bg1"/>
                </a:solidFill>
                <a:latin typeface="Arial" panose="020B0604020202020204" pitchFamily="34" charset="0"/>
                <a:cs typeface="Arial" panose="020B0604020202020204" pitchFamily="34" charset="0"/>
              </a:endParaRPr>
            </a:p>
          </p:txBody>
        </p:sp>
      </p:grpSp>
      <p:cxnSp>
        <p:nvCxnSpPr>
          <p:cNvPr id="26" name="Shape 32"/>
          <p:cNvCxnSpPr>
            <a:endCxn id="15" idx="3"/>
          </p:cNvCxnSpPr>
          <p:nvPr/>
        </p:nvCxnSpPr>
        <p:spPr>
          <a:xfrm rot="5400000">
            <a:off x="5404644" y="3140869"/>
            <a:ext cx="1536700" cy="1265238"/>
          </a:xfrm>
          <a:prstGeom prst="curvedConnector2">
            <a:avLst/>
          </a:prstGeom>
          <a:ln>
            <a:solidFill>
              <a:schemeClr val="accent2"/>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34" name="Shape 32"/>
          <p:cNvCxnSpPr>
            <a:endCxn id="16" idx="1"/>
          </p:cNvCxnSpPr>
          <p:nvPr/>
        </p:nvCxnSpPr>
        <p:spPr>
          <a:xfrm rot="16200000" flipH="1">
            <a:off x="2542382" y="3118644"/>
            <a:ext cx="1536700" cy="1309687"/>
          </a:xfrm>
          <a:prstGeom prst="curvedConnector2">
            <a:avLst/>
          </a:prstGeom>
          <a:ln>
            <a:solidFill>
              <a:srgbClr val="1D54C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2222500" y="3538538"/>
            <a:ext cx="1198563" cy="646112"/>
          </a:xfrm>
          <a:prstGeom prst="rect">
            <a:avLst/>
          </a:prstGeom>
          <a:solidFill>
            <a:schemeClr val="accent4">
              <a:lumMod val="20000"/>
              <a:lumOff val="80000"/>
            </a:schemeClr>
          </a:solidFill>
        </p:spPr>
        <p:txBody>
          <a:bodyPr wrap="none">
            <a:spAutoFit/>
          </a:bodyPr>
          <a:lstStyle/>
          <a:p>
            <a:pPr fontAlgn="auto">
              <a:spcBef>
                <a:spcPts val="0"/>
              </a:spcBef>
              <a:spcAft>
                <a:spcPts val="0"/>
              </a:spcAft>
              <a:defRPr/>
            </a:pPr>
            <a:r>
              <a:rPr lang="en-US" dirty="0" err="1">
                <a:solidFill>
                  <a:srgbClr val="000000"/>
                </a:solidFill>
                <a:latin typeface="Arial" panose="020B0604020202020204" pitchFamily="34" charset="0"/>
                <a:ea typeface="ＭＳ Ｐゴシック" pitchFamily="-106" charset="-128"/>
                <a:cs typeface="Arial" panose="020B0604020202020204" pitchFamily="34" charset="0"/>
              </a:rPr>
              <a:t>Konfimasi</a:t>
            </a:r>
            <a:endParaRPr lang="en-US" dirty="0">
              <a:solidFill>
                <a:srgbClr val="000000"/>
              </a:solidFill>
              <a:latin typeface="Arial" panose="020B0604020202020204" pitchFamily="34" charset="0"/>
              <a:ea typeface="ＭＳ Ｐゴシック" pitchFamily="-106" charset="-128"/>
              <a:cs typeface="Arial" panose="020B0604020202020204" pitchFamily="34" charset="0"/>
            </a:endParaRPr>
          </a:p>
          <a:p>
            <a:pPr algn="ctr" fontAlgn="auto">
              <a:spcBef>
                <a:spcPts val="0"/>
              </a:spcBef>
              <a:spcAft>
                <a:spcPts val="0"/>
              </a:spcAft>
              <a:defRPr/>
            </a:pPr>
            <a:r>
              <a:rPr lang="en-US" dirty="0">
                <a:solidFill>
                  <a:srgbClr val="000000"/>
                </a:solidFill>
                <a:latin typeface="Arial" panose="020B0604020202020204" pitchFamily="34" charset="0"/>
                <a:ea typeface="ＭＳ Ｐゴシック" pitchFamily="-106" charset="-128"/>
                <a:cs typeface="Arial" panose="020B0604020202020204" pitchFamily="34" charset="0"/>
              </a:rPr>
              <a:t>1000</a:t>
            </a:r>
          </a:p>
        </p:txBody>
      </p:sp>
      <p:sp>
        <p:nvSpPr>
          <p:cNvPr id="43" name="TextBox 42"/>
          <p:cNvSpPr txBox="1"/>
          <p:nvPr/>
        </p:nvSpPr>
        <p:spPr>
          <a:xfrm>
            <a:off x="5922963" y="3578225"/>
            <a:ext cx="1255712" cy="584200"/>
          </a:xfrm>
          <a:prstGeom prst="rect">
            <a:avLst/>
          </a:prstGeom>
          <a:solidFill>
            <a:schemeClr val="accent4">
              <a:lumMod val="20000"/>
              <a:lumOff val="80000"/>
            </a:schemeClr>
          </a:solidFill>
        </p:spPr>
        <p:txBody>
          <a:bodyPr wrap="none">
            <a:spAutoFit/>
          </a:bodyPr>
          <a:lstStyle/>
          <a:p>
            <a:pPr algn="ctr" fontAlgn="auto">
              <a:spcBef>
                <a:spcPts val="0"/>
              </a:spcBef>
              <a:spcAft>
                <a:spcPts val="0"/>
              </a:spcAft>
              <a:defRPr/>
            </a:pPr>
            <a:r>
              <a:rPr lang="en-US" sz="1600" dirty="0" err="1">
                <a:solidFill>
                  <a:srgbClr val="000000"/>
                </a:solidFill>
                <a:latin typeface="Arial" panose="020B0604020202020204" pitchFamily="34" charset="0"/>
                <a:ea typeface="ＭＳ Ｐゴシック" pitchFamily="-106" charset="-128"/>
                <a:cs typeface="Arial" panose="020B0604020202020204" pitchFamily="34" charset="0"/>
              </a:rPr>
              <a:t>Konfirmasi</a:t>
            </a:r>
            <a:r>
              <a:rPr lang="en-US" sz="1600" dirty="0">
                <a:solidFill>
                  <a:srgbClr val="000000"/>
                </a:solidFill>
                <a:latin typeface="Arial" panose="020B0604020202020204" pitchFamily="34" charset="0"/>
                <a:ea typeface="ＭＳ Ｐゴシック" pitchFamily="-106" charset="-128"/>
                <a:cs typeface="Arial" panose="020B0604020202020204" pitchFamily="34" charset="0"/>
              </a:rPr>
              <a:t> </a:t>
            </a:r>
          </a:p>
          <a:p>
            <a:pPr algn="ctr" fontAlgn="auto">
              <a:spcBef>
                <a:spcPts val="0"/>
              </a:spcBef>
              <a:spcAft>
                <a:spcPts val="0"/>
              </a:spcAft>
              <a:defRPr/>
            </a:pPr>
            <a:r>
              <a:rPr lang="en-US" sz="1600" dirty="0">
                <a:solidFill>
                  <a:srgbClr val="000000"/>
                </a:solidFill>
                <a:latin typeface="Arial" panose="020B0604020202020204" pitchFamily="34" charset="0"/>
                <a:ea typeface="ＭＳ Ｐゴシック" pitchFamily="-106" charset="-128"/>
                <a:cs typeface="Arial" panose="020B0604020202020204" pitchFamily="34" charset="0"/>
              </a:rPr>
              <a:t>700</a:t>
            </a:r>
          </a:p>
        </p:txBody>
      </p:sp>
      <p:sp>
        <p:nvSpPr>
          <p:cNvPr id="66570" name="TextBox 43"/>
          <p:cNvSpPr txBox="1">
            <a:spLocks noChangeArrowheads="1"/>
          </p:cNvSpPr>
          <p:nvPr/>
        </p:nvSpPr>
        <p:spPr bwMode="auto">
          <a:xfrm>
            <a:off x="249238" y="5353050"/>
            <a:ext cx="8894762" cy="708025"/>
          </a:xfrm>
          <a:prstGeom prst="rect">
            <a:avLst/>
          </a:prstGeom>
          <a:solidFill>
            <a:schemeClr val="tx2">
              <a:lumMod val="50000"/>
            </a:schemeClr>
          </a:solidFill>
          <a:ln>
            <a:headEnd/>
            <a:tailEnd/>
          </a:ln>
        </p:spPr>
        <p:style>
          <a:lnRef idx="3">
            <a:schemeClr val="lt1"/>
          </a:lnRef>
          <a:fillRef idx="1">
            <a:schemeClr val="accent1"/>
          </a:fillRef>
          <a:effectRef idx="1">
            <a:schemeClr val="accent1"/>
          </a:effectRef>
          <a:fontRef idx="minor">
            <a:schemeClr val="lt1"/>
          </a:fontRef>
        </p:style>
        <p:txBody>
          <a:bodyPr>
            <a:spAutoFit/>
          </a:bodyPr>
          <a:lstStyle/>
          <a:p>
            <a:pPr algn="ctr">
              <a:defRPr/>
            </a:pPr>
            <a:r>
              <a:rPr lang="en-US" sz="2000" dirty="0" err="1">
                <a:solidFill>
                  <a:schemeClr val="bg1"/>
                </a:solidFill>
                <a:latin typeface="Arial" panose="020B0604020202020204" pitchFamily="34" charset="0"/>
                <a:ea typeface="MS PGothic" pitchFamily="34" charset="-128"/>
                <a:cs typeface="Arial" panose="020B0604020202020204" pitchFamily="34" charset="0"/>
              </a:rPr>
              <a:t>Setiap</a:t>
            </a:r>
            <a:r>
              <a:rPr lang="en-US" sz="2000" dirty="0">
                <a:solidFill>
                  <a:schemeClr val="bg1"/>
                </a:solidFill>
                <a:latin typeface="Arial" panose="020B0604020202020204" pitchFamily="34" charset="0"/>
                <a:ea typeface="MS PGothic" pitchFamily="34" charset="-128"/>
                <a:cs typeface="Arial" panose="020B0604020202020204" pitchFamily="34" charset="0"/>
              </a:rPr>
              <a:t> </a:t>
            </a:r>
            <a:r>
              <a:rPr lang="en-US" sz="2000" dirty="0" err="1">
                <a:solidFill>
                  <a:schemeClr val="bg1"/>
                </a:solidFill>
                <a:latin typeface="Arial" panose="020B0604020202020204" pitchFamily="34" charset="0"/>
                <a:ea typeface="MS PGothic" pitchFamily="34" charset="-128"/>
                <a:cs typeface="Arial" panose="020B0604020202020204" pitchFamily="34" charset="0"/>
              </a:rPr>
              <a:t>perbedaan</a:t>
            </a:r>
            <a:r>
              <a:rPr lang="en-US" sz="2000" dirty="0">
                <a:solidFill>
                  <a:schemeClr val="bg1"/>
                </a:solidFill>
                <a:latin typeface="Arial" panose="020B0604020202020204" pitchFamily="34" charset="0"/>
                <a:ea typeface="MS PGothic" pitchFamily="34" charset="-128"/>
                <a:cs typeface="Arial" panose="020B0604020202020204" pitchFamily="34" charset="0"/>
              </a:rPr>
              <a:t> data </a:t>
            </a:r>
            <a:r>
              <a:rPr lang="en-US" sz="2000" err="1">
                <a:solidFill>
                  <a:schemeClr val="bg1"/>
                </a:solidFill>
                <a:latin typeface="Arial" panose="020B0604020202020204" pitchFamily="34" charset="0"/>
                <a:ea typeface="MS PGothic" pitchFamily="34" charset="-128"/>
                <a:cs typeface="Arial" panose="020B0604020202020204" pitchFamily="34" charset="0"/>
              </a:rPr>
              <a:t>antara</a:t>
            </a:r>
            <a:r>
              <a:rPr lang="en-US" sz="2000">
                <a:solidFill>
                  <a:schemeClr val="bg1"/>
                </a:solidFill>
                <a:latin typeface="Arial" panose="020B0604020202020204" pitchFamily="34" charset="0"/>
                <a:ea typeface="MS PGothic" pitchFamily="34" charset="-128"/>
                <a:cs typeface="Arial" panose="020B0604020202020204" pitchFamily="34" charset="0"/>
              </a:rPr>
              <a:t> DJPPR, </a:t>
            </a:r>
            <a:r>
              <a:rPr lang="en-US" sz="2000" dirty="0">
                <a:solidFill>
                  <a:schemeClr val="bg1"/>
                </a:solidFill>
                <a:latin typeface="Arial" panose="020B0604020202020204" pitchFamily="34" charset="0"/>
                <a:ea typeface="MS PGothic" pitchFamily="34" charset="-128"/>
                <a:cs typeface="Arial" panose="020B0604020202020204" pitchFamily="34" charset="0"/>
              </a:rPr>
              <a:t>donor, K/L </a:t>
            </a:r>
            <a:r>
              <a:rPr lang="en-US" sz="2000" dirty="0" err="1">
                <a:solidFill>
                  <a:schemeClr val="bg1"/>
                </a:solidFill>
                <a:latin typeface="Arial" panose="020B0604020202020204" pitchFamily="34" charset="0"/>
                <a:ea typeface="MS PGothic" pitchFamily="34" charset="-128"/>
                <a:cs typeface="Arial" panose="020B0604020202020204" pitchFamily="34" charset="0"/>
              </a:rPr>
              <a:t>dijelaskan</a:t>
            </a:r>
            <a:r>
              <a:rPr lang="en-US" sz="2000" dirty="0">
                <a:solidFill>
                  <a:schemeClr val="bg1"/>
                </a:solidFill>
                <a:latin typeface="Arial" panose="020B0604020202020204" pitchFamily="34" charset="0"/>
                <a:ea typeface="MS PGothic" pitchFamily="34" charset="-128"/>
                <a:cs typeface="Arial" panose="020B0604020202020204" pitchFamily="34" charset="0"/>
              </a:rPr>
              <a:t> </a:t>
            </a:r>
            <a:r>
              <a:rPr lang="en-US" sz="2000" dirty="0" err="1">
                <a:solidFill>
                  <a:schemeClr val="bg1"/>
                </a:solidFill>
                <a:latin typeface="Arial" panose="020B0604020202020204" pitchFamily="34" charset="0"/>
                <a:ea typeface="MS PGothic" pitchFamily="34" charset="-128"/>
                <a:cs typeface="Arial" panose="020B0604020202020204" pitchFamily="34" charset="0"/>
              </a:rPr>
              <a:t>dalam</a:t>
            </a:r>
            <a:r>
              <a:rPr lang="en-US" sz="2000" dirty="0">
                <a:solidFill>
                  <a:schemeClr val="bg1"/>
                </a:solidFill>
                <a:latin typeface="Arial" panose="020B0604020202020204" pitchFamily="34" charset="0"/>
                <a:ea typeface="MS PGothic" pitchFamily="34" charset="-128"/>
                <a:cs typeface="Arial" panose="020B0604020202020204" pitchFamily="34" charset="0"/>
              </a:rPr>
              <a:t> </a:t>
            </a:r>
            <a:r>
              <a:rPr lang="en-US" sz="2000" dirty="0" err="1">
                <a:solidFill>
                  <a:schemeClr val="bg1"/>
                </a:solidFill>
                <a:latin typeface="Arial" panose="020B0604020202020204" pitchFamily="34" charset="0"/>
                <a:ea typeface="MS PGothic" pitchFamily="34" charset="-128"/>
                <a:cs typeface="Arial" panose="020B0604020202020204" pitchFamily="34" charset="0"/>
              </a:rPr>
              <a:t>Berita</a:t>
            </a:r>
            <a:r>
              <a:rPr lang="en-US" sz="2000" dirty="0">
                <a:solidFill>
                  <a:schemeClr val="bg1"/>
                </a:solidFill>
                <a:latin typeface="Arial" panose="020B0604020202020204" pitchFamily="34" charset="0"/>
                <a:ea typeface="MS PGothic" pitchFamily="34" charset="-128"/>
                <a:cs typeface="Arial" panose="020B0604020202020204" pitchFamily="34" charset="0"/>
              </a:rPr>
              <a:t> </a:t>
            </a:r>
            <a:r>
              <a:rPr lang="en-US" sz="2000" dirty="0" err="1">
                <a:solidFill>
                  <a:schemeClr val="bg1"/>
                </a:solidFill>
                <a:latin typeface="Arial" panose="020B0604020202020204" pitchFamily="34" charset="0"/>
                <a:ea typeface="MS PGothic" pitchFamily="34" charset="-128"/>
                <a:cs typeface="Arial" panose="020B0604020202020204" pitchFamily="34" charset="0"/>
              </a:rPr>
              <a:t>Acara</a:t>
            </a:r>
            <a:r>
              <a:rPr lang="en-US" sz="2000" dirty="0">
                <a:solidFill>
                  <a:schemeClr val="bg1"/>
                </a:solidFill>
                <a:latin typeface="Arial" panose="020B0604020202020204" pitchFamily="34" charset="0"/>
                <a:ea typeface="MS PGothic" pitchFamily="34" charset="-128"/>
                <a:cs typeface="Arial" panose="020B0604020202020204" pitchFamily="34" charset="0"/>
              </a:rPr>
              <a:t> </a:t>
            </a:r>
            <a:r>
              <a:rPr lang="en-US" sz="2000" dirty="0" err="1">
                <a:solidFill>
                  <a:schemeClr val="bg1"/>
                </a:solidFill>
                <a:latin typeface="Arial" panose="020B0604020202020204" pitchFamily="34" charset="0"/>
                <a:ea typeface="MS PGothic" pitchFamily="34" charset="-128"/>
                <a:cs typeface="Arial" panose="020B0604020202020204" pitchFamily="34" charset="0"/>
              </a:rPr>
              <a:t>Konfirmasi</a:t>
            </a:r>
            <a:endParaRPr lang="en-US" sz="2000" dirty="0">
              <a:solidFill>
                <a:schemeClr val="bg1"/>
              </a:solidFill>
              <a:latin typeface="Arial" panose="020B0604020202020204" pitchFamily="34" charset="0"/>
              <a:ea typeface="MS PGothic" pitchFamily="34" charset="-128"/>
              <a:cs typeface="Arial" panose="020B0604020202020204" pitchFamily="34" charset="0"/>
            </a:endParaRPr>
          </a:p>
        </p:txBody>
      </p:sp>
      <p:sp>
        <p:nvSpPr>
          <p:cNvPr id="14" name="Rectangle 2"/>
          <p:cNvSpPr txBox="1">
            <a:spLocks noChangeArrowheads="1"/>
          </p:cNvSpPr>
          <p:nvPr/>
        </p:nvSpPr>
        <p:spPr>
          <a:xfrm>
            <a:off x="685800" y="4572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3200" b="1" dirty="0" smtClean="0">
                <a:solidFill>
                  <a:srgbClr val="1E3C61"/>
                </a:solidFill>
                <a:latin typeface="League Spartan" panose="00000800000000000000" pitchFamily="50" charset="0"/>
              </a:rPr>
              <a:t>ISU TERKAIT KONFIRMASI</a:t>
            </a:r>
            <a:endParaRPr lang="es-ES" sz="3200" b="1" dirty="0">
              <a:solidFill>
                <a:srgbClr val="1E3C61"/>
              </a:solidFill>
              <a:latin typeface="League Spartan" panose="00000800000000000000" pitchFamily="50" charset="0"/>
            </a:endParaRPr>
          </a:p>
        </p:txBody>
      </p:sp>
      <p:sp>
        <p:nvSpPr>
          <p:cNvPr id="18" name="Rectangle 17"/>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21" name="Picture 20">
            <a:hlinkClick r:id="rId7" action="ppaction://hlinksldjump"/>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2847271170"/>
      </p:ext>
    </p:extLst>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0" y="1844824"/>
            <a:ext cx="9144000" cy="2016224"/>
          </a:xfrm>
          <a:prstGeom prst="rect">
            <a:avLst/>
          </a:prstGeom>
          <a:solidFill>
            <a:schemeClr val="tx2">
              <a:lumMod val="50000"/>
            </a:schemeClr>
          </a:solidFill>
          <a:ln>
            <a:headEnd/>
            <a:tailEnd/>
          </a:ln>
        </p:spPr>
        <p:style>
          <a:lnRef idx="1">
            <a:schemeClr val="accent3"/>
          </a:lnRef>
          <a:fillRef idx="2">
            <a:schemeClr val="accent3"/>
          </a:fillRef>
          <a:effectRef idx="1">
            <a:schemeClr val="accent3"/>
          </a:effectRef>
          <a:fontRef idx="minor">
            <a:schemeClr val="dk1"/>
          </a:fontRef>
        </p:style>
        <p:txBody>
          <a:bodyPr lIns="0" tIns="0" rIns="0" bIns="0" anchor="ctr"/>
          <a:lstStyle/>
          <a:p>
            <a:pPr algn="ctr">
              <a:spcBef>
                <a:spcPts val="0"/>
              </a:spcBef>
              <a:defRPr/>
            </a:pPr>
            <a:r>
              <a:rPr lang="en-US" sz="4800" b="1" dirty="0" smtClean="0">
                <a:solidFill>
                  <a:schemeClr val="bg1"/>
                </a:solidFill>
                <a:effectLst>
                  <a:outerShdw blurRad="50800" dist="50800" dir="18900000" algn="tl" rotWithShape="0">
                    <a:schemeClr val="tx2">
                      <a:alpha val="43000"/>
                    </a:schemeClr>
                  </a:outerShdw>
                </a:effectLst>
                <a:latin typeface="Arial" panose="020B0604020202020204" pitchFamily="34" charset="0"/>
                <a:ea typeface="+mj-ea"/>
                <a:cs typeface="Arial" panose="020B0604020202020204" pitchFamily="34" charset="0"/>
              </a:rPr>
              <a:t>4. POTENSI TEMUAN BPK RI</a:t>
            </a:r>
          </a:p>
        </p:txBody>
      </p:sp>
    </p:spTree>
    <p:extLst>
      <p:ext uri="{BB962C8B-B14F-4D97-AF65-F5344CB8AC3E}">
        <p14:creationId xmlns:p14="http://schemas.microsoft.com/office/powerpoint/2010/main" xmlns="" val="334596674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251520" y="1207824"/>
            <a:ext cx="8136904" cy="3135576"/>
          </a:xfrm>
          <a:prstGeom prst="rect">
            <a:avLst/>
          </a:prstGeom>
        </p:spPr>
        <p:txBody>
          <a:bodyPr>
            <a:noAutofit/>
          </a:bodyPr>
          <a:lstStyle/>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pitchFamily="2" charset="2"/>
              <a:buChar char="Ø"/>
              <a:tabLst/>
              <a:defRPr/>
            </a:pPr>
            <a:r>
              <a:rPr lang="en-US" sz="2000" b="1" noProof="0" dirty="0" smtClean="0">
                <a:solidFill>
                  <a:srgbClr val="FF4E5E"/>
                </a:solidFill>
                <a:latin typeface="Arial" panose="020B0604020202020204" pitchFamily="34" charset="0"/>
                <a:cs typeface="Arial" panose="020B0604020202020204" pitchFamily="34" charset="0"/>
              </a:rPr>
              <a:t>Hal </a:t>
            </a:r>
            <a:r>
              <a:rPr lang="en-US" sz="2000" b="1" noProof="0" dirty="0" err="1" smtClean="0">
                <a:solidFill>
                  <a:srgbClr val="FF4E5E"/>
                </a:solidFill>
                <a:latin typeface="Arial" panose="020B0604020202020204" pitchFamily="34" charset="0"/>
                <a:cs typeface="Arial" panose="020B0604020202020204" pitchFamily="34" charset="0"/>
              </a:rPr>
              <a:t>hal</a:t>
            </a:r>
            <a:r>
              <a:rPr lang="en-US" sz="2000" b="1" noProof="0" dirty="0" smtClean="0">
                <a:solidFill>
                  <a:srgbClr val="FF4E5E"/>
                </a:solidFill>
                <a:latin typeface="Arial" panose="020B0604020202020204" pitchFamily="34" charset="0"/>
                <a:cs typeface="Arial" panose="020B0604020202020204" pitchFamily="34" charset="0"/>
              </a:rPr>
              <a:t> yang </a:t>
            </a:r>
            <a:r>
              <a:rPr lang="en-US" sz="2000" b="1" noProof="0" dirty="0" err="1" smtClean="0">
                <a:solidFill>
                  <a:srgbClr val="FF4E5E"/>
                </a:solidFill>
                <a:latin typeface="Arial" panose="020B0604020202020204" pitchFamily="34" charset="0"/>
                <a:cs typeface="Arial" panose="020B0604020202020204" pitchFamily="34" charset="0"/>
              </a:rPr>
              <a:t>menjadi</a:t>
            </a:r>
            <a:r>
              <a:rPr lang="en-US" sz="2000" b="1" noProof="0" dirty="0" smtClean="0">
                <a:solidFill>
                  <a:srgbClr val="FF4E5E"/>
                </a:solidFill>
                <a:latin typeface="Arial" panose="020B0604020202020204" pitchFamily="34" charset="0"/>
                <a:cs typeface="Arial" panose="020B0604020202020204" pitchFamily="34" charset="0"/>
              </a:rPr>
              <a:t> </a:t>
            </a:r>
            <a:r>
              <a:rPr lang="en-US" sz="2000" b="1" noProof="0" dirty="0" err="1" smtClean="0">
                <a:solidFill>
                  <a:srgbClr val="FF4E5E"/>
                </a:solidFill>
                <a:latin typeface="Arial" panose="020B0604020202020204" pitchFamily="34" charset="0"/>
                <a:cs typeface="Arial" panose="020B0604020202020204" pitchFamily="34" charset="0"/>
              </a:rPr>
              <a:t>potensi</a:t>
            </a:r>
            <a:r>
              <a:rPr lang="en-US" sz="2000" b="1" noProof="0" dirty="0" smtClean="0">
                <a:solidFill>
                  <a:srgbClr val="FF4E5E"/>
                </a:solidFill>
                <a:latin typeface="Arial" panose="020B0604020202020204" pitchFamily="34" charset="0"/>
                <a:cs typeface="Arial" panose="020B0604020202020204" pitchFamily="34" charset="0"/>
              </a:rPr>
              <a:t> </a:t>
            </a:r>
            <a:r>
              <a:rPr lang="en-US" sz="2000" b="1" noProof="0" dirty="0" err="1" smtClean="0">
                <a:solidFill>
                  <a:srgbClr val="FF4E5E"/>
                </a:solidFill>
                <a:latin typeface="Arial" panose="020B0604020202020204" pitchFamily="34" charset="0"/>
                <a:cs typeface="Arial" panose="020B0604020202020204" pitchFamily="34" charset="0"/>
              </a:rPr>
              <a:t>temuan</a:t>
            </a:r>
            <a:r>
              <a:rPr lang="en-US" sz="2000" b="1" noProof="0" dirty="0" smtClean="0">
                <a:solidFill>
                  <a:srgbClr val="FF4E5E"/>
                </a:solidFill>
                <a:latin typeface="Arial" panose="020B0604020202020204" pitchFamily="34" charset="0"/>
                <a:cs typeface="Arial" panose="020B0604020202020204" pitchFamily="34" charset="0"/>
              </a:rPr>
              <a:t> BPK R.I. :</a:t>
            </a: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tabLst/>
              <a:defRPr/>
            </a:pPr>
            <a:endParaRPr lang="en-US" b="1" noProof="0" dirty="0" smtClean="0">
              <a:solidFill>
                <a:srgbClr val="6600FF"/>
              </a:solidFill>
              <a:latin typeface="Arial" panose="020B0604020202020204" pitchFamily="34" charset="0"/>
              <a:cs typeface="Arial" panose="020B0604020202020204" pitchFamily="34" charset="0"/>
            </a:endParaRPr>
          </a:p>
          <a:p>
            <a:pPr marL="1005840" lvl="1" indent="-411480" algn="just">
              <a:spcBef>
                <a:spcPct val="20000"/>
              </a:spcBef>
              <a:buClr>
                <a:schemeClr val="tx1">
                  <a:shade val="95000"/>
                </a:schemeClr>
              </a:buClr>
              <a:buSzPct val="65000"/>
              <a:buFont typeface="Wingdings 2"/>
              <a:buChar char=""/>
              <a:defRPr/>
            </a:pPr>
            <a:r>
              <a:rPr lang="en-US" noProof="0" dirty="0" err="1" smtClean="0">
                <a:latin typeface="Arial" panose="020B0604020202020204" pitchFamily="34" charset="0"/>
                <a:cs typeface="Arial" panose="020B0604020202020204" pitchFamily="34" charset="0"/>
              </a:rPr>
              <a:t>Perjanjian</a:t>
            </a:r>
            <a:r>
              <a:rPr lang="en-US" noProof="0" dirty="0" smtClean="0">
                <a:latin typeface="Arial" panose="020B0604020202020204" pitchFamily="34" charset="0"/>
                <a:cs typeface="Arial" panose="020B0604020202020204" pitchFamily="34" charset="0"/>
              </a:rPr>
              <a:t> </a:t>
            </a:r>
            <a:r>
              <a:rPr lang="en-US" noProof="0" dirty="0" err="1" smtClean="0">
                <a:latin typeface="Arial" panose="020B0604020202020204" pitchFamily="34" charset="0"/>
                <a:cs typeface="Arial" panose="020B0604020202020204" pitchFamily="34" charset="0"/>
              </a:rPr>
              <a:t>Hibah</a:t>
            </a:r>
            <a:r>
              <a:rPr lang="en-US" noProof="0" dirty="0" smtClean="0">
                <a:latin typeface="Arial" panose="020B0604020202020204" pitchFamily="34" charset="0"/>
                <a:cs typeface="Arial" panose="020B0604020202020204" pitchFamily="34" charset="0"/>
              </a:rPr>
              <a:t> yang </a:t>
            </a:r>
            <a:r>
              <a:rPr lang="en-US" noProof="0" dirty="0" err="1" smtClean="0">
                <a:latin typeface="Arial" panose="020B0604020202020204" pitchFamily="34" charset="0"/>
                <a:cs typeface="Arial" panose="020B0604020202020204" pitchFamily="34" charset="0"/>
              </a:rPr>
              <a:t>telah</a:t>
            </a:r>
            <a:r>
              <a:rPr lang="en-US" noProof="0" dirty="0" smtClean="0">
                <a:latin typeface="Arial" panose="020B0604020202020204" pitchFamily="34" charset="0"/>
                <a:cs typeface="Arial" panose="020B0604020202020204" pitchFamily="34" charset="0"/>
              </a:rPr>
              <a:t> </a:t>
            </a:r>
            <a:r>
              <a:rPr lang="en-US" noProof="0" dirty="0" err="1" smtClean="0">
                <a:latin typeface="Arial" panose="020B0604020202020204" pitchFamily="34" charset="0"/>
                <a:cs typeface="Arial" panose="020B0604020202020204" pitchFamily="34" charset="0"/>
              </a:rPr>
              <a:t>ditandatangani</a:t>
            </a:r>
            <a:r>
              <a:rPr lang="en-US" noProof="0" dirty="0" smtClean="0">
                <a:latin typeface="Arial" panose="020B0604020202020204" pitchFamily="34" charset="0"/>
                <a:cs typeface="Arial" panose="020B0604020202020204" pitchFamily="34" charset="0"/>
              </a:rPr>
              <a:t> K/L </a:t>
            </a:r>
            <a:r>
              <a:rPr lang="en-US" noProof="0" dirty="0" err="1" smtClean="0">
                <a:latin typeface="Arial" panose="020B0604020202020204" pitchFamily="34" charset="0"/>
                <a:cs typeface="Arial" panose="020B0604020202020204" pitchFamily="34" charset="0"/>
              </a:rPr>
              <a:t>namun</a:t>
            </a:r>
            <a:r>
              <a:rPr lang="en-US" noProof="0" dirty="0" smtClean="0">
                <a:latin typeface="Arial" panose="020B0604020202020204" pitchFamily="34" charset="0"/>
                <a:cs typeface="Arial" panose="020B0604020202020204" pitchFamily="34" charset="0"/>
              </a:rPr>
              <a:t> </a:t>
            </a:r>
            <a:r>
              <a:rPr lang="en-US" noProof="0" dirty="0" err="1" smtClean="0">
                <a:latin typeface="Arial" panose="020B0604020202020204" pitchFamily="34" charset="0"/>
                <a:cs typeface="Arial" panose="020B0604020202020204" pitchFamily="34" charset="0"/>
              </a:rPr>
              <a:t>tidak</a:t>
            </a:r>
            <a:r>
              <a:rPr lang="en-US" noProof="0" dirty="0" smtClean="0">
                <a:latin typeface="Arial" panose="020B0604020202020204" pitchFamily="34" charset="0"/>
                <a:cs typeface="Arial" panose="020B0604020202020204" pitchFamily="34" charset="0"/>
              </a:rPr>
              <a:t> </a:t>
            </a:r>
            <a:r>
              <a:rPr lang="en-US" noProof="0" dirty="0" err="1" smtClean="0">
                <a:latin typeface="Arial" panose="020B0604020202020204" pitchFamily="34" charset="0"/>
                <a:cs typeface="Arial" panose="020B0604020202020204" pitchFamily="34" charset="0"/>
              </a:rPr>
              <a:t>diregistrasi</a:t>
            </a:r>
            <a:r>
              <a:rPr lang="en-US" noProof="0" dirty="0" smtClean="0">
                <a:latin typeface="Arial" panose="020B0604020202020204" pitchFamily="34" charset="0"/>
                <a:cs typeface="Arial" panose="020B0604020202020204" pitchFamily="34" charset="0"/>
              </a:rPr>
              <a:t>;</a:t>
            </a:r>
          </a:p>
          <a:p>
            <a:pPr marL="1005840" lvl="1" indent="-411480" algn="just">
              <a:spcBef>
                <a:spcPct val="20000"/>
              </a:spcBef>
              <a:buClr>
                <a:schemeClr val="tx1">
                  <a:shade val="95000"/>
                </a:schemeClr>
              </a:buClr>
              <a:buSzPct val="65000"/>
              <a:buFont typeface="Wingdings 2"/>
              <a:buChar char=""/>
              <a:defRPr/>
            </a:pPr>
            <a:r>
              <a:rPr lang="en-US" dirty="0" smtClean="0">
                <a:latin typeface="Arial" panose="020B0604020202020204" pitchFamily="34" charset="0"/>
                <a:cs typeface="Arial" panose="020B0604020202020204" pitchFamily="34" charset="0"/>
              </a:rPr>
              <a:t>Dana </a:t>
            </a:r>
            <a:r>
              <a:rPr lang="en-US" dirty="0" err="1" smtClean="0">
                <a:latin typeface="Arial" panose="020B0604020202020204" pitchFamily="34" charset="0"/>
                <a:cs typeface="Arial" panose="020B0604020202020204" pitchFamily="34" charset="0"/>
              </a:rPr>
              <a:t>hibah</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ditampung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pada</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rekening</a:t>
            </a:r>
            <a:r>
              <a:rPr lang="en-US" dirty="0" smtClean="0">
                <a:latin typeface="Arial" panose="020B0604020202020204" pitchFamily="34" charset="0"/>
                <a:cs typeface="Arial" panose="020B0604020202020204" pitchFamily="34" charset="0"/>
              </a:rPr>
              <a:t> yang </a:t>
            </a:r>
            <a:r>
              <a:rPr lang="en-US" dirty="0" err="1" smtClean="0">
                <a:latin typeface="Arial" panose="020B0604020202020204" pitchFamily="34" charset="0"/>
                <a:cs typeface="Arial" panose="020B0604020202020204" pitchFamily="34" charset="0"/>
              </a:rPr>
              <a:t>belum</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mendapat</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izin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Menkeu</a:t>
            </a:r>
            <a:r>
              <a:rPr lang="en-US" dirty="0" smtClean="0">
                <a:latin typeface="Arial" panose="020B0604020202020204" pitchFamily="34" charset="0"/>
                <a:cs typeface="Arial" panose="020B0604020202020204" pitchFamily="34" charset="0"/>
              </a:rPr>
              <a:t> (BUN);</a:t>
            </a:r>
          </a:p>
          <a:p>
            <a:pPr marL="1005840" lvl="1" indent="-411480" algn="just">
              <a:spcBef>
                <a:spcPct val="20000"/>
              </a:spcBef>
              <a:buClr>
                <a:schemeClr val="tx1">
                  <a:shade val="95000"/>
                </a:schemeClr>
              </a:buClr>
              <a:buSzPct val="65000"/>
              <a:buFont typeface="Wingdings 2"/>
              <a:buChar char=""/>
              <a:defRPr/>
            </a:pPr>
            <a:r>
              <a:rPr lang="en-US" dirty="0" smtClean="0">
                <a:latin typeface="Arial" panose="020B0604020202020204" pitchFamily="34" charset="0"/>
                <a:cs typeface="Arial" panose="020B0604020202020204" pitchFamily="34" charset="0"/>
              </a:rPr>
              <a:t>Dana </a:t>
            </a:r>
            <a:r>
              <a:rPr lang="en-US" dirty="0" err="1" smtClean="0">
                <a:latin typeface="Arial" panose="020B0604020202020204" pitchFamily="34" charset="0"/>
                <a:cs typeface="Arial" panose="020B0604020202020204" pitchFamily="34" charset="0"/>
              </a:rPr>
              <a:t>hibah</a:t>
            </a:r>
            <a:r>
              <a:rPr lang="en-US" dirty="0" smtClean="0">
                <a:latin typeface="Arial" panose="020B0604020202020204" pitchFamily="34" charset="0"/>
                <a:cs typeface="Arial" panose="020B0604020202020204" pitchFamily="34" charset="0"/>
              </a:rPr>
              <a:t> yang </a:t>
            </a:r>
            <a:r>
              <a:rPr lang="en-US" dirty="0" err="1" smtClean="0">
                <a:latin typeface="Arial" panose="020B0604020202020204" pitchFamily="34" charset="0"/>
                <a:cs typeface="Arial" panose="020B0604020202020204" pitchFamily="34" charset="0"/>
              </a:rPr>
              <a:t>telah</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diterima</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dan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dibelanjakan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namun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tidak</a:t>
            </a:r>
            <a:r>
              <a:rPr lang="en-US" dirty="0" smtClean="0">
                <a:latin typeface="Arial" panose="020B0604020202020204" pitchFamily="34" charset="0"/>
                <a:cs typeface="Arial" panose="020B0604020202020204" pitchFamily="34" charset="0"/>
              </a:rPr>
              <a:t>/</a:t>
            </a:r>
            <a:r>
              <a:rPr lang="en-US" dirty="0" err="1" smtClean="0">
                <a:latin typeface="Arial" panose="020B0604020202020204" pitchFamily="34" charset="0"/>
                <a:cs typeface="Arial" panose="020B0604020202020204" pitchFamily="34" charset="0"/>
              </a:rPr>
              <a:t>terlambat</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disahkan</a:t>
            </a:r>
            <a:r>
              <a:rPr lang="en-US" dirty="0" smtClean="0">
                <a:latin typeface="Arial" panose="020B0604020202020204" pitchFamily="34" charset="0"/>
                <a:cs typeface="Arial" panose="020B0604020202020204" pitchFamily="34" charset="0"/>
              </a:rPr>
              <a:t>;</a:t>
            </a:r>
          </a:p>
          <a:p>
            <a:pPr marL="1005840" lvl="1" indent="-411480" algn="just">
              <a:spcBef>
                <a:spcPct val="20000"/>
              </a:spcBef>
              <a:buClr>
                <a:schemeClr val="tx1">
                  <a:shade val="95000"/>
                </a:schemeClr>
              </a:buClr>
              <a:buSzPct val="65000"/>
              <a:buFont typeface="Wingdings 2"/>
              <a:buChar char=""/>
              <a:defRPr/>
            </a:pPr>
            <a:r>
              <a:rPr lang="en-US" noProof="0" dirty="0" err="1" smtClean="0">
                <a:latin typeface="Arial" panose="020B0604020202020204" pitchFamily="34" charset="0"/>
                <a:cs typeface="Arial" panose="020B0604020202020204" pitchFamily="34" charset="0"/>
              </a:rPr>
              <a:t>Saldo</a:t>
            </a:r>
            <a:r>
              <a:rPr lang="en-US" noProof="0" dirty="0" smtClean="0">
                <a:latin typeface="Arial" panose="020B0604020202020204" pitchFamily="34" charset="0"/>
                <a:cs typeface="Arial" panose="020B0604020202020204" pitchFamily="34" charset="0"/>
              </a:rPr>
              <a:t> </a:t>
            </a:r>
            <a:r>
              <a:rPr lang="en-US" noProof="0" dirty="0" err="1" smtClean="0">
                <a:latin typeface="Arial" panose="020B0604020202020204" pitchFamily="34" charset="0"/>
                <a:cs typeface="Arial" panose="020B0604020202020204" pitchFamily="34" charset="0"/>
              </a:rPr>
              <a:t>dana</a:t>
            </a:r>
            <a:r>
              <a:rPr lang="en-US" noProof="0" dirty="0" smtClean="0">
                <a:latin typeface="Arial" panose="020B0604020202020204" pitchFamily="34" charset="0"/>
                <a:cs typeface="Arial" panose="020B0604020202020204" pitchFamily="34" charset="0"/>
              </a:rPr>
              <a:t> </a:t>
            </a:r>
            <a:r>
              <a:rPr lang="en-US" noProof="0" dirty="0" err="1" smtClean="0">
                <a:latin typeface="Arial" panose="020B0604020202020204" pitchFamily="34" charset="0"/>
                <a:cs typeface="Arial" panose="020B0604020202020204" pitchFamily="34" charset="0"/>
              </a:rPr>
              <a:t>hibah</a:t>
            </a:r>
            <a:r>
              <a:rPr lang="en-US" noProof="0" dirty="0" smtClean="0">
                <a:latin typeface="Arial" panose="020B0604020202020204" pitchFamily="34" charset="0"/>
                <a:cs typeface="Arial" panose="020B0604020202020204" pitchFamily="34" charset="0"/>
              </a:rPr>
              <a:t> </a:t>
            </a:r>
            <a:r>
              <a:rPr lang="en-US" noProof="0" dirty="0" err="1" smtClean="0">
                <a:latin typeface="Arial" panose="020B0604020202020204" pitchFamily="34" charset="0"/>
                <a:cs typeface="Arial" panose="020B0604020202020204" pitchFamily="34" charset="0"/>
              </a:rPr>
              <a:t>pada</a:t>
            </a:r>
            <a:r>
              <a:rPr lang="en-US" noProof="0" dirty="0" smtClean="0">
                <a:latin typeface="Arial" panose="020B0604020202020204" pitchFamily="34" charset="0"/>
                <a:cs typeface="Arial" panose="020B0604020202020204" pitchFamily="34" charset="0"/>
              </a:rPr>
              <a:t> </a:t>
            </a:r>
            <a:r>
              <a:rPr lang="en-US" noProof="0" dirty="0" err="1" smtClean="0">
                <a:latin typeface="Arial" panose="020B0604020202020204" pitchFamily="34" charset="0"/>
                <a:cs typeface="Arial" panose="020B0604020202020204" pitchFamily="34" charset="0"/>
              </a:rPr>
              <a:t>rekening</a:t>
            </a:r>
            <a:r>
              <a:rPr lang="en-US" noProof="0" dirty="0" smtClean="0">
                <a:latin typeface="Arial" panose="020B0604020202020204" pitchFamily="34" charset="0"/>
                <a:cs typeface="Arial" panose="020B0604020202020204" pitchFamily="34" charset="0"/>
              </a:rPr>
              <a:t> </a:t>
            </a:r>
            <a:r>
              <a:rPr lang="en-US" noProof="0" dirty="0" err="1" smtClean="0">
                <a:latin typeface="Arial" panose="020B0604020202020204" pitchFamily="34" charset="0"/>
                <a:cs typeface="Arial" panose="020B0604020202020204" pitchFamily="34" charset="0"/>
              </a:rPr>
              <a:t>berbeda</a:t>
            </a:r>
            <a:r>
              <a:rPr lang="en-US" noProof="0" dirty="0" smtClean="0">
                <a:latin typeface="Arial" panose="020B0604020202020204" pitchFamily="34" charset="0"/>
                <a:cs typeface="Arial" panose="020B0604020202020204" pitchFamily="34" charset="0"/>
              </a:rPr>
              <a:t> </a:t>
            </a:r>
            <a:r>
              <a:rPr lang="en-US" noProof="0" dirty="0" err="1" smtClean="0">
                <a:latin typeface="Arial" panose="020B0604020202020204" pitchFamily="34" charset="0"/>
                <a:cs typeface="Arial" panose="020B0604020202020204" pitchFamily="34" charset="0"/>
              </a:rPr>
              <a:t>dengan</a:t>
            </a:r>
            <a:r>
              <a:rPr lang="en-US" noProof="0" dirty="0" smtClean="0">
                <a:latin typeface="Arial" panose="020B0604020202020204" pitchFamily="34" charset="0"/>
                <a:cs typeface="Arial" panose="020B0604020202020204" pitchFamily="34" charset="0"/>
              </a:rPr>
              <a:t> </a:t>
            </a:r>
            <a:r>
              <a:rPr lang="en-US" noProof="0" dirty="0" err="1" smtClean="0">
                <a:latin typeface="Arial" panose="020B0604020202020204" pitchFamily="34" charset="0"/>
                <a:cs typeface="Arial" panose="020B0604020202020204" pitchFamily="34" charset="0"/>
              </a:rPr>
              <a:t>saldo</a:t>
            </a:r>
            <a:r>
              <a:rPr lang="en-US" noProof="0" dirty="0" smtClean="0">
                <a:latin typeface="Arial" panose="020B0604020202020204" pitchFamily="34" charset="0"/>
                <a:cs typeface="Arial" panose="020B0604020202020204" pitchFamily="34" charset="0"/>
              </a:rPr>
              <a:t> </a:t>
            </a:r>
            <a:r>
              <a:rPr lang="en-US" noProof="0" dirty="0" err="1" smtClean="0">
                <a:latin typeface="Arial" panose="020B0604020202020204" pitchFamily="34" charset="0"/>
                <a:cs typeface="Arial" panose="020B0604020202020204" pitchFamily="34" charset="0"/>
              </a:rPr>
              <a:t>dana</a:t>
            </a:r>
            <a:r>
              <a:rPr lang="en-US" noProof="0" dirty="0" smtClean="0">
                <a:latin typeface="Arial" panose="020B0604020202020204" pitchFamily="34" charset="0"/>
                <a:cs typeface="Arial" panose="020B0604020202020204" pitchFamily="34" charset="0"/>
              </a:rPr>
              <a:t> </a:t>
            </a:r>
            <a:r>
              <a:rPr lang="en-US" noProof="0" dirty="0" err="1" smtClean="0">
                <a:latin typeface="Arial" panose="020B0604020202020204" pitchFamily="34" charset="0"/>
                <a:cs typeface="Arial" panose="020B0604020202020204" pitchFamily="34" charset="0"/>
              </a:rPr>
              <a:t>hibah</a:t>
            </a:r>
            <a:r>
              <a:rPr lang="en-US" noProof="0" dirty="0" smtClean="0">
                <a:latin typeface="Arial" panose="020B0604020202020204" pitchFamily="34" charset="0"/>
                <a:cs typeface="Arial" panose="020B0604020202020204" pitchFamily="34" charset="0"/>
              </a:rPr>
              <a:t> </a:t>
            </a:r>
            <a:r>
              <a:rPr lang="en-US" noProof="0" dirty="0" err="1" smtClean="0">
                <a:latin typeface="Arial" panose="020B0604020202020204" pitchFamily="34" charset="0"/>
                <a:cs typeface="Arial" panose="020B0604020202020204" pitchFamily="34" charset="0"/>
              </a:rPr>
              <a:t>secara</a:t>
            </a:r>
            <a:r>
              <a:rPr lang="en-US" noProof="0" dirty="0" smtClean="0">
                <a:latin typeface="Arial" panose="020B0604020202020204" pitchFamily="34" charset="0"/>
                <a:cs typeface="Arial" panose="020B0604020202020204" pitchFamily="34" charset="0"/>
              </a:rPr>
              <a:t> </a:t>
            </a:r>
            <a:r>
              <a:rPr lang="en-US" noProof="0" dirty="0" err="1" smtClean="0">
                <a:latin typeface="Arial" panose="020B0604020202020204" pitchFamily="34" charset="0"/>
                <a:cs typeface="Arial" panose="020B0604020202020204" pitchFamily="34" charset="0"/>
              </a:rPr>
              <a:t>fisik</a:t>
            </a:r>
            <a:r>
              <a:rPr lang="en-US" noProof="0" dirty="0" smtClean="0">
                <a:latin typeface="Arial" panose="020B0604020202020204" pitchFamily="34" charset="0"/>
                <a:cs typeface="Arial" panose="020B0604020202020204" pitchFamily="34" charset="0"/>
              </a:rPr>
              <a:t>;</a:t>
            </a:r>
          </a:p>
          <a:p>
            <a:pPr marL="1005840" lvl="1" indent="-411480" algn="just">
              <a:spcBef>
                <a:spcPct val="20000"/>
              </a:spcBef>
              <a:buClr>
                <a:schemeClr val="tx1">
                  <a:shade val="95000"/>
                </a:schemeClr>
              </a:buClr>
              <a:buSzPct val="65000"/>
              <a:buFont typeface="Wingdings 2"/>
              <a:buChar char=""/>
              <a:defRPr/>
            </a:pPr>
            <a:r>
              <a:rPr kumimoji="0" lang="en-US" i="0" u="none" strike="noStrike" kern="1200" cap="none" spc="0" normalizeH="0" baseline="0" dirty="0" err="1" smtClean="0">
                <a:ln>
                  <a:noFill/>
                </a:ln>
                <a:effectLst/>
                <a:uLnTx/>
                <a:uFillTx/>
                <a:latin typeface="Arial" panose="020B0604020202020204" pitchFamily="34" charset="0"/>
                <a:cs typeface="Arial" panose="020B0604020202020204" pitchFamily="34" charset="0"/>
              </a:rPr>
              <a:t>Hibah</a:t>
            </a:r>
            <a:r>
              <a:rPr kumimoji="0" lang="en-US" i="0" u="none" strike="noStrike" kern="1200" cap="none" spc="0" normalizeH="0" dirty="0" smtClean="0">
                <a:ln>
                  <a:noFill/>
                </a:ln>
                <a:effectLst/>
                <a:uLnTx/>
                <a:uFillTx/>
                <a:latin typeface="Arial" panose="020B0604020202020204" pitchFamily="34" charset="0"/>
                <a:cs typeface="Arial" panose="020B0604020202020204" pitchFamily="34" charset="0"/>
              </a:rPr>
              <a:t> </a:t>
            </a:r>
            <a:r>
              <a:rPr kumimoji="0" lang="en-US" i="0" u="none" strike="noStrike" kern="1200" cap="none" spc="0" normalizeH="0" dirty="0" err="1" smtClean="0">
                <a:ln>
                  <a:noFill/>
                </a:ln>
                <a:effectLst/>
                <a:uLnTx/>
                <a:uFillTx/>
                <a:latin typeface="Arial" panose="020B0604020202020204" pitchFamily="34" charset="0"/>
                <a:cs typeface="Arial" panose="020B0604020202020204" pitchFamily="34" charset="0"/>
              </a:rPr>
              <a:t>barang</a:t>
            </a:r>
            <a:r>
              <a:rPr kumimoji="0" lang="en-US" i="0" u="none" strike="noStrike" kern="1200" cap="none" spc="0" normalizeH="0" dirty="0" smtClean="0">
                <a:ln>
                  <a:noFill/>
                </a:ln>
                <a:effectLst/>
                <a:uLnTx/>
                <a:uFillTx/>
                <a:latin typeface="Arial" panose="020B0604020202020204" pitchFamily="34" charset="0"/>
                <a:cs typeface="Arial" panose="020B0604020202020204" pitchFamily="34" charset="0"/>
              </a:rPr>
              <a:t>/</a:t>
            </a:r>
            <a:r>
              <a:rPr kumimoji="0" lang="en-US" i="0" u="none" strike="noStrike" kern="1200" cap="none" spc="0" normalizeH="0" dirty="0" err="1" smtClean="0">
                <a:ln>
                  <a:noFill/>
                </a:ln>
                <a:effectLst/>
                <a:uLnTx/>
                <a:uFillTx/>
                <a:latin typeface="Arial" panose="020B0604020202020204" pitchFamily="34" charset="0"/>
                <a:cs typeface="Arial" panose="020B0604020202020204" pitchFamily="34" charset="0"/>
              </a:rPr>
              <a:t>jasa</a:t>
            </a:r>
            <a:r>
              <a:rPr kumimoji="0" lang="en-US" i="0" u="none" strike="noStrike" kern="1200" cap="none" spc="0" normalizeH="0" dirty="0" smtClean="0">
                <a:ln>
                  <a:noFill/>
                </a:ln>
                <a:effectLst/>
                <a:uLnTx/>
                <a:uFillTx/>
                <a:latin typeface="Arial" panose="020B0604020202020204" pitchFamily="34" charset="0"/>
                <a:cs typeface="Arial" panose="020B0604020202020204" pitchFamily="34" charset="0"/>
              </a:rPr>
              <a:t> yang </a:t>
            </a:r>
            <a:r>
              <a:rPr kumimoji="0" lang="en-US" i="0" u="none" strike="noStrike" kern="1200" cap="none" spc="0" normalizeH="0" dirty="0" err="1" smtClean="0">
                <a:ln>
                  <a:noFill/>
                </a:ln>
                <a:effectLst/>
                <a:uLnTx/>
                <a:uFillTx/>
                <a:latin typeface="Arial" panose="020B0604020202020204" pitchFamily="34" charset="0"/>
                <a:cs typeface="Arial" panose="020B0604020202020204" pitchFamily="34" charset="0"/>
              </a:rPr>
              <a:t>telah</a:t>
            </a:r>
            <a:r>
              <a:rPr kumimoji="0" lang="en-US" i="0" u="none" strike="noStrike" kern="1200" cap="none" spc="0" normalizeH="0" dirty="0" smtClean="0">
                <a:ln>
                  <a:noFill/>
                </a:ln>
                <a:effectLst/>
                <a:uLnTx/>
                <a:uFillTx/>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serah</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terima</a:t>
            </a:r>
            <a:r>
              <a:rPr kumimoji="0" lang="en-US" i="0" u="none" strike="noStrike" kern="1200" cap="none" spc="0" normalizeH="0" dirty="0" smtClean="0">
                <a:ln>
                  <a:noFill/>
                </a:ln>
                <a:effectLst/>
                <a:uLnTx/>
                <a:uFillTx/>
                <a:latin typeface="Arial" panose="020B0604020202020204" pitchFamily="34" charset="0"/>
                <a:cs typeface="Arial" panose="020B0604020202020204" pitchFamily="34" charset="0"/>
              </a:rPr>
              <a:t> (BAST) </a:t>
            </a:r>
            <a:r>
              <a:rPr kumimoji="0" lang="en-US" i="0" u="none" strike="noStrike" kern="1200" cap="none" spc="0" normalizeH="0" dirty="0" err="1" smtClean="0">
                <a:ln>
                  <a:noFill/>
                </a:ln>
                <a:effectLst/>
                <a:uLnTx/>
                <a:uFillTx/>
                <a:latin typeface="Arial" panose="020B0604020202020204" pitchFamily="34" charset="0"/>
                <a:cs typeface="Arial" panose="020B0604020202020204" pitchFamily="34" charset="0"/>
              </a:rPr>
              <a:t>namun</a:t>
            </a:r>
            <a:r>
              <a:rPr kumimoji="0" lang="en-US" i="0" u="none" strike="noStrike" kern="1200" cap="none" spc="0" normalizeH="0" dirty="0" smtClean="0">
                <a:ln>
                  <a:noFill/>
                </a:ln>
                <a:effectLst/>
                <a:uLnTx/>
                <a:uFillTx/>
                <a:latin typeface="Arial" panose="020B0604020202020204" pitchFamily="34" charset="0"/>
                <a:cs typeface="Arial" panose="020B0604020202020204" pitchFamily="34" charset="0"/>
              </a:rPr>
              <a:t> </a:t>
            </a:r>
            <a:r>
              <a:rPr kumimoji="0" lang="en-US" i="0" u="none" strike="noStrike" kern="1200" cap="none" spc="0" normalizeH="0" dirty="0" err="1" smtClean="0">
                <a:ln>
                  <a:noFill/>
                </a:ln>
                <a:effectLst/>
                <a:uLnTx/>
                <a:uFillTx/>
                <a:latin typeface="Arial" panose="020B0604020202020204" pitchFamily="34" charset="0"/>
                <a:cs typeface="Arial" panose="020B0604020202020204" pitchFamily="34" charset="0"/>
              </a:rPr>
              <a:t>tidak</a:t>
            </a:r>
            <a:r>
              <a:rPr kumimoji="0" lang="en-US" i="0" u="none" strike="noStrike" kern="1200" cap="none" spc="0" normalizeH="0" dirty="0" smtClean="0">
                <a:ln>
                  <a:noFill/>
                </a:ln>
                <a:effectLst/>
                <a:uLnTx/>
                <a:uFillTx/>
                <a:latin typeface="Arial" panose="020B0604020202020204" pitchFamily="34" charset="0"/>
                <a:cs typeface="Arial" panose="020B0604020202020204" pitchFamily="34" charset="0"/>
              </a:rPr>
              <a:t>/</a:t>
            </a:r>
            <a:r>
              <a:rPr kumimoji="0" lang="en-US" i="0" u="none" strike="noStrike" kern="1200" cap="none" spc="0" normalizeH="0" dirty="0" err="1" smtClean="0">
                <a:ln>
                  <a:noFill/>
                </a:ln>
                <a:effectLst/>
                <a:uLnTx/>
                <a:uFillTx/>
                <a:latin typeface="Arial" panose="020B0604020202020204" pitchFamily="34" charset="0"/>
                <a:cs typeface="Arial" panose="020B0604020202020204" pitchFamily="34" charset="0"/>
              </a:rPr>
              <a:t>terlambat</a:t>
            </a:r>
            <a:r>
              <a:rPr kumimoji="0" lang="en-US" i="0" u="none" strike="noStrike" kern="1200" cap="none" spc="0" normalizeH="0" dirty="0" smtClean="0">
                <a:ln>
                  <a:noFill/>
                </a:ln>
                <a:effectLst/>
                <a:uLnTx/>
                <a:uFillTx/>
                <a:latin typeface="Arial" panose="020B0604020202020204" pitchFamily="34" charset="0"/>
                <a:cs typeface="Arial" panose="020B0604020202020204" pitchFamily="34" charset="0"/>
              </a:rPr>
              <a:t> </a:t>
            </a:r>
            <a:r>
              <a:rPr kumimoji="0" lang="en-US" i="0" u="none" strike="noStrike" kern="1200" cap="none" spc="0" normalizeH="0" dirty="0" err="1" smtClean="0">
                <a:ln>
                  <a:noFill/>
                </a:ln>
                <a:effectLst/>
                <a:uLnTx/>
                <a:uFillTx/>
                <a:latin typeface="Arial" panose="020B0604020202020204" pitchFamily="34" charset="0"/>
                <a:cs typeface="Arial" panose="020B0604020202020204" pitchFamily="34" charset="0"/>
              </a:rPr>
              <a:t>disahkan</a:t>
            </a:r>
            <a:r>
              <a:rPr lang="en-US" dirty="0" smtClean="0">
                <a:latin typeface="Arial" panose="020B0604020202020204" pitchFamily="34" charset="0"/>
                <a:cs typeface="Arial" panose="020B0604020202020204" pitchFamily="34" charset="0"/>
              </a:rPr>
              <a:t> </a:t>
            </a:r>
            <a:endParaRPr lang="en-US" b="1" dirty="0" smtClean="0">
              <a:solidFill>
                <a:srgbClr val="6600FF"/>
              </a:solidFill>
              <a:latin typeface="Arial" panose="020B0604020202020204" pitchFamily="34" charset="0"/>
              <a:cs typeface="Arial" panose="020B0604020202020204" pitchFamily="34" charset="0"/>
            </a:endParaRPr>
          </a:p>
          <a:p>
            <a:pPr marL="868680" marR="0" lvl="1" indent="-283464" algn="l" defTabSz="914400" rtl="0" eaLnBrk="1" fontAlgn="auto" latinLnBrk="0" hangingPunct="1">
              <a:lnSpc>
                <a:spcPct val="100000"/>
              </a:lnSpc>
              <a:spcBef>
                <a:spcPct val="20000"/>
              </a:spcBef>
              <a:spcAft>
                <a:spcPts val="0"/>
              </a:spcAft>
              <a:buClr>
                <a:schemeClr val="tx1"/>
              </a:buClr>
              <a:buSzPct val="80000"/>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endParaRPr>
          </a:p>
        </p:txBody>
      </p:sp>
      <p:sp>
        <p:nvSpPr>
          <p:cNvPr id="5" name="Rectangle 2"/>
          <p:cNvSpPr txBox="1">
            <a:spLocks noChangeArrowheads="1"/>
          </p:cNvSpPr>
          <p:nvPr/>
        </p:nvSpPr>
        <p:spPr>
          <a:xfrm>
            <a:off x="685800" y="4572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3200" b="1" dirty="0" smtClean="0">
                <a:solidFill>
                  <a:srgbClr val="1E3C61"/>
                </a:solidFill>
                <a:latin typeface="League Spartan" panose="00000800000000000000" pitchFamily="50" charset="0"/>
              </a:rPr>
              <a:t>POTENSI TEMUAN BPK RI</a:t>
            </a:r>
            <a:endParaRPr lang="es-ES" sz="3200" b="1" dirty="0">
              <a:solidFill>
                <a:srgbClr val="1E3C61"/>
              </a:solidFill>
              <a:latin typeface="League Spartan" panose="00000800000000000000" pitchFamily="50" charset="0"/>
            </a:endParaRPr>
          </a:p>
        </p:txBody>
      </p:sp>
      <p:sp>
        <p:nvSpPr>
          <p:cNvPr id="6" name="Rectangle 5"/>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8" name="Picture 7">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342455466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DASAR HUKUM (1)</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25" name="TextBox 11"/>
          <p:cNvSpPr txBox="1">
            <a:spLocks noChangeArrowheads="1"/>
          </p:cNvSpPr>
          <p:nvPr/>
        </p:nvSpPr>
        <p:spPr bwMode="auto">
          <a:xfrm>
            <a:off x="381000" y="1519535"/>
            <a:ext cx="2362200" cy="461665"/>
          </a:xfrm>
          <a:prstGeom prst="rect">
            <a:avLst/>
          </a:prstGeom>
          <a:solidFill>
            <a:schemeClr val="tx2"/>
          </a:solidFill>
          <a:ln>
            <a:headEnd/>
            <a:tailEnd/>
          </a:ln>
        </p:spPr>
        <p:style>
          <a:lnRef idx="3">
            <a:schemeClr val="lt1"/>
          </a:lnRef>
          <a:fillRef idx="1">
            <a:schemeClr val="accent2"/>
          </a:fillRef>
          <a:effectRef idx="1">
            <a:schemeClr val="accent2"/>
          </a:effectRef>
          <a:fontRef idx="minor">
            <a:schemeClr val="lt1"/>
          </a:fontRef>
        </p:style>
        <p:txBody>
          <a:bodyPr>
            <a:spAutoFit/>
          </a:bodyPr>
          <a:lstStyle/>
          <a:p>
            <a:pPr algn="ctr" fontAlgn="auto">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UU No.1/ 2004 </a:t>
            </a:r>
            <a:r>
              <a:rPr lang="en-US" sz="1200" dirty="0" err="1">
                <a:solidFill>
                  <a:schemeClr val="bg1"/>
                </a:solidFill>
                <a:latin typeface="Arial" panose="020B0604020202020204" pitchFamily="34" charset="0"/>
                <a:cs typeface="Arial" panose="020B0604020202020204" pitchFamily="34" charset="0"/>
              </a:rPr>
              <a:t>tentang</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Perbendaharaan</a:t>
            </a:r>
            <a:r>
              <a:rPr lang="id-ID" sz="1200" dirty="0">
                <a:solidFill>
                  <a:schemeClr val="bg1"/>
                </a:solidFill>
                <a:latin typeface="Arial" panose="020B0604020202020204" pitchFamily="34" charset="0"/>
                <a:cs typeface="Arial" panose="020B0604020202020204" pitchFamily="34" charset="0"/>
              </a:rPr>
              <a:t> Negara</a:t>
            </a:r>
            <a:r>
              <a:rPr lang="en-US" sz="1200" dirty="0">
                <a:solidFill>
                  <a:schemeClr val="bg1"/>
                </a:solidFill>
                <a:latin typeface="Arial" panose="020B0604020202020204" pitchFamily="34" charset="0"/>
                <a:cs typeface="Arial" panose="020B0604020202020204" pitchFamily="34" charset="0"/>
              </a:rPr>
              <a:t> </a:t>
            </a:r>
          </a:p>
        </p:txBody>
      </p:sp>
      <p:sp>
        <p:nvSpPr>
          <p:cNvPr id="26" name="TextBox 11"/>
          <p:cNvSpPr txBox="1">
            <a:spLocks noChangeArrowheads="1"/>
          </p:cNvSpPr>
          <p:nvPr/>
        </p:nvSpPr>
        <p:spPr bwMode="auto">
          <a:xfrm>
            <a:off x="2078038" y="4686378"/>
            <a:ext cx="1978025" cy="1015663"/>
          </a:xfrm>
          <a:prstGeom prst="rect">
            <a:avLst/>
          </a:prstGeom>
          <a:solidFill>
            <a:srgbClr val="FF4E5E"/>
          </a:solidFill>
          <a:ln>
            <a:solidFill>
              <a:srgbClr val="C00000"/>
            </a:solidFill>
            <a:headEnd/>
            <a:tailEnd/>
          </a:ln>
        </p:spPr>
        <p:style>
          <a:lnRef idx="1">
            <a:schemeClr val="accent2"/>
          </a:lnRef>
          <a:fillRef idx="2">
            <a:schemeClr val="accent2"/>
          </a:fillRef>
          <a:effectRef idx="1">
            <a:schemeClr val="accent2"/>
          </a:effectRef>
          <a:fontRef idx="minor">
            <a:schemeClr val="dk1"/>
          </a:fontRef>
        </p:style>
        <p:txBody>
          <a:bodyPr>
            <a:spAutoFit/>
          </a:bodyPr>
          <a:lstStyle/>
          <a:p>
            <a:pPr algn="ctr" fontAlgn="auto">
              <a:spcBef>
                <a:spcPts val="0"/>
              </a:spcBef>
              <a:spcAft>
                <a:spcPts val="0"/>
              </a:spcAft>
              <a:defRPr/>
            </a:pPr>
            <a:r>
              <a:rPr lang="en-US" sz="1200" b="1" dirty="0">
                <a:solidFill>
                  <a:srgbClr val="FFFF00"/>
                </a:solidFill>
                <a:latin typeface="Arial" panose="020B0604020202020204" pitchFamily="34" charset="0"/>
                <a:cs typeface="Arial" panose="020B0604020202020204" pitchFamily="34" charset="0"/>
              </a:rPr>
              <a:t>PMK No. 271/2014 </a:t>
            </a:r>
            <a:r>
              <a:rPr lang="en-US" sz="1200" b="1" dirty="0" err="1">
                <a:solidFill>
                  <a:srgbClr val="FFFF00"/>
                </a:solidFill>
                <a:latin typeface="Arial" panose="020B0604020202020204" pitchFamily="34" charset="0"/>
                <a:cs typeface="Arial" panose="020B0604020202020204" pitchFamily="34" charset="0"/>
              </a:rPr>
              <a:t>Tentang</a:t>
            </a:r>
            <a:r>
              <a:rPr lang="en-US" sz="1200" b="1" dirty="0">
                <a:solidFill>
                  <a:srgbClr val="FFFF00"/>
                </a:solidFill>
                <a:latin typeface="Arial" panose="020B0604020202020204" pitchFamily="34" charset="0"/>
                <a:cs typeface="Arial" panose="020B0604020202020204" pitchFamily="34" charset="0"/>
              </a:rPr>
              <a:t> </a:t>
            </a:r>
            <a:r>
              <a:rPr lang="en-US" sz="1200" b="1" dirty="0" err="1">
                <a:solidFill>
                  <a:srgbClr val="FFFF00"/>
                </a:solidFill>
                <a:latin typeface="Arial" panose="020B0604020202020204" pitchFamily="34" charset="0"/>
                <a:cs typeface="Arial" panose="020B0604020202020204" pitchFamily="34" charset="0"/>
              </a:rPr>
              <a:t>Sistem</a:t>
            </a:r>
            <a:r>
              <a:rPr lang="en-US" sz="1200" b="1" dirty="0">
                <a:solidFill>
                  <a:srgbClr val="FFFF00"/>
                </a:solidFill>
                <a:latin typeface="Arial" panose="020B0604020202020204" pitchFamily="34" charset="0"/>
                <a:cs typeface="Arial" panose="020B0604020202020204" pitchFamily="34" charset="0"/>
              </a:rPr>
              <a:t> </a:t>
            </a:r>
            <a:r>
              <a:rPr lang="en-US" sz="1200" b="1" dirty="0" err="1">
                <a:solidFill>
                  <a:srgbClr val="FFFF00"/>
                </a:solidFill>
                <a:latin typeface="Arial" panose="020B0604020202020204" pitchFamily="34" charset="0"/>
                <a:cs typeface="Arial" panose="020B0604020202020204" pitchFamily="34" charset="0"/>
              </a:rPr>
              <a:t>Akuntansi</a:t>
            </a:r>
            <a:r>
              <a:rPr lang="en-US" sz="1200" b="1" dirty="0">
                <a:solidFill>
                  <a:srgbClr val="FFFF00"/>
                </a:solidFill>
                <a:latin typeface="Arial" panose="020B0604020202020204" pitchFamily="34" charset="0"/>
                <a:cs typeface="Arial" panose="020B0604020202020204" pitchFamily="34" charset="0"/>
              </a:rPr>
              <a:t> </a:t>
            </a:r>
            <a:r>
              <a:rPr lang="en-US" sz="1200" b="1" dirty="0" err="1">
                <a:solidFill>
                  <a:srgbClr val="FFFF00"/>
                </a:solidFill>
                <a:latin typeface="Arial" panose="020B0604020202020204" pitchFamily="34" charset="0"/>
                <a:cs typeface="Arial" panose="020B0604020202020204" pitchFamily="34" charset="0"/>
              </a:rPr>
              <a:t>dan</a:t>
            </a:r>
            <a:r>
              <a:rPr lang="en-US" sz="1200" b="1" dirty="0">
                <a:solidFill>
                  <a:srgbClr val="FFFF00"/>
                </a:solidFill>
                <a:latin typeface="Arial" panose="020B0604020202020204" pitchFamily="34" charset="0"/>
                <a:cs typeface="Arial" panose="020B0604020202020204" pitchFamily="34" charset="0"/>
              </a:rPr>
              <a:t> </a:t>
            </a:r>
            <a:r>
              <a:rPr lang="en-US" sz="1200" b="1" dirty="0" err="1">
                <a:solidFill>
                  <a:srgbClr val="FFFF00"/>
                </a:solidFill>
                <a:latin typeface="Arial" panose="020B0604020202020204" pitchFamily="34" charset="0"/>
                <a:cs typeface="Arial" panose="020B0604020202020204" pitchFamily="34" charset="0"/>
              </a:rPr>
              <a:t>Pelaporan</a:t>
            </a:r>
            <a:r>
              <a:rPr lang="en-US" sz="1200" b="1" dirty="0">
                <a:solidFill>
                  <a:srgbClr val="FFFF00"/>
                </a:solidFill>
                <a:latin typeface="Arial" panose="020B0604020202020204" pitchFamily="34" charset="0"/>
                <a:cs typeface="Arial" panose="020B0604020202020204" pitchFamily="34" charset="0"/>
              </a:rPr>
              <a:t> </a:t>
            </a:r>
            <a:r>
              <a:rPr lang="en-US" sz="1200" b="1" dirty="0" err="1">
                <a:solidFill>
                  <a:srgbClr val="FFFF00"/>
                </a:solidFill>
                <a:latin typeface="Arial" panose="020B0604020202020204" pitchFamily="34" charset="0"/>
                <a:cs typeface="Arial" panose="020B0604020202020204" pitchFamily="34" charset="0"/>
              </a:rPr>
              <a:t>Keuangan</a:t>
            </a:r>
            <a:r>
              <a:rPr lang="en-US" sz="1200" b="1" dirty="0">
                <a:solidFill>
                  <a:srgbClr val="FFFF00"/>
                </a:solidFill>
                <a:latin typeface="Arial" panose="020B0604020202020204" pitchFamily="34" charset="0"/>
                <a:cs typeface="Arial" panose="020B0604020202020204" pitchFamily="34" charset="0"/>
              </a:rPr>
              <a:t> </a:t>
            </a:r>
            <a:r>
              <a:rPr lang="en-US" sz="1200" b="1" dirty="0" err="1">
                <a:solidFill>
                  <a:srgbClr val="FFFF00"/>
                </a:solidFill>
                <a:latin typeface="Arial" panose="020B0604020202020204" pitchFamily="34" charset="0"/>
                <a:cs typeface="Arial" panose="020B0604020202020204" pitchFamily="34" charset="0"/>
              </a:rPr>
              <a:t>Hibah</a:t>
            </a:r>
            <a:endParaRPr lang="en-US" sz="1200" b="1" dirty="0">
              <a:solidFill>
                <a:srgbClr val="FFFF00"/>
              </a:solidFill>
              <a:latin typeface="Arial" panose="020B0604020202020204" pitchFamily="34" charset="0"/>
              <a:cs typeface="Arial" panose="020B0604020202020204" pitchFamily="34" charset="0"/>
            </a:endParaRPr>
          </a:p>
        </p:txBody>
      </p:sp>
      <p:sp>
        <p:nvSpPr>
          <p:cNvPr id="27" name="TextBox 11"/>
          <p:cNvSpPr txBox="1">
            <a:spLocks noChangeArrowheads="1"/>
          </p:cNvSpPr>
          <p:nvPr/>
        </p:nvSpPr>
        <p:spPr bwMode="auto">
          <a:xfrm>
            <a:off x="3124200" y="1367135"/>
            <a:ext cx="2743200" cy="461665"/>
          </a:xfrm>
          <a:prstGeom prst="rect">
            <a:avLst/>
          </a:prstGeom>
          <a:solidFill>
            <a:schemeClr val="tx2"/>
          </a:solidFill>
          <a:ln>
            <a:headEnd/>
            <a:tailEnd/>
          </a:ln>
        </p:spPr>
        <p:style>
          <a:lnRef idx="3">
            <a:schemeClr val="lt1"/>
          </a:lnRef>
          <a:fillRef idx="1">
            <a:schemeClr val="accent2"/>
          </a:fillRef>
          <a:effectRef idx="1">
            <a:schemeClr val="accent2"/>
          </a:effectRef>
          <a:fontRef idx="minor">
            <a:schemeClr val="lt1"/>
          </a:fontRef>
        </p:style>
        <p:txBody>
          <a:bodyPr>
            <a:spAutoFit/>
          </a:bodyPr>
          <a:lstStyle/>
          <a:p>
            <a:pPr algn="ctr" fontAlgn="auto">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UU No.17/2003 </a:t>
            </a:r>
            <a:r>
              <a:rPr lang="en-US" sz="1200" dirty="0" err="1">
                <a:solidFill>
                  <a:schemeClr val="bg1"/>
                </a:solidFill>
                <a:latin typeface="Arial" panose="020B0604020202020204" pitchFamily="34" charset="0"/>
                <a:cs typeface="Arial" panose="020B0604020202020204" pitchFamily="34" charset="0"/>
              </a:rPr>
              <a:t>tentang</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Keuangan</a:t>
            </a:r>
            <a:r>
              <a:rPr lang="en-US" sz="1200" dirty="0">
                <a:solidFill>
                  <a:schemeClr val="bg1"/>
                </a:solidFill>
                <a:latin typeface="Arial" panose="020B0604020202020204" pitchFamily="34" charset="0"/>
                <a:cs typeface="Arial" panose="020B0604020202020204" pitchFamily="34" charset="0"/>
              </a:rPr>
              <a:t> Negara </a:t>
            </a:r>
          </a:p>
        </p:txBody>
      </p:sp>
      <p:sp>
        <p:nvSpPr>
          <p:cNvPr id="28" name="TextBox 11"/>
          <p:cNvSpPr txBox="1">
            <a:spLocks noChangeArrowheads="1"/>
          </p:cNvSpPr>
          <p:nvPr/>
        </p:nvSpPr>
        <p:spPr bwMode="auto">
          <a:xfrm>
            <a:off x="36513" y="4694700"/>
            <a:ext cx="1979612" cy="646331"/>
          </a:xfrm>
          <a:prstGeom prst="rect">
            <a:avLst/>
          </a:prstGeom>
          <a:solidFill>
            <a:srgbClr val="FF4E5E"/>
          </a:solidFill>
          <a:ln>
            <a:solidFill>
              <a:srgbClr val="C00000"/>
            </a:solidFill>
            <a:headEnd/>
            <a:tailEnd/>
          </a:ln>
        </p:spPr>
        <p:style>
          <a:lnRef idx="1">
            <a:schemeClr val="accent2"/>
          </a:lnRef>
          <a:fillRef idx="2">
            <a:schemeClr val="accent2"/>
          </a:fillRef>
          <a:effectRef idx="1">
            <a:schemeClr val="accent2"/>
          </a:effectRef>
          <a:fontRef idx="minor">
            <a:schemeClr val="dk1"/>
          </a:fontRef>
        </p:style>
        <p:txBody>
          <a:bodyPr>
            <a:spAutoFit/>
          </a:bodyPr>
          <a:lstStyle/>
          <a:p>
            <a:pPr algn="ctr" fontAlgn="auto">
              <a:spcBef>
                <a:spcPts val="0"/>
              </a:spcBef>
              <a:spcAft>
                <a:spcPts val="0"/>
              </a:spcAft>
              <a:defRPr/>
            </a:pPr>
            <a:r>
              <a:rPr lang="en-US" sz="1200" b="1" dirty="0">
                <a:solidFill>
                  <a:srgbClr val="FFFF00"/>
                </a:solidFill>
                <a:latin typeface="Arial" panose="020B0604020202020204" pitchFamily="34" charset="0"/>
                <a:cs typeface="Arial" panose="020B0604020202020204" pitchFamily="34" charset="0"/>
              </a:rPr>
              <a:t>PMK No. 191/2011 </a:t>
            </a:r>
            <a:r>
              <a:rPr lang="en-US" sz="1200" dirty="0" err="1">
                <a:solidFill>
                  <a:srgbClr val="FFFF00"/>
                </a:solidFill>
                <a:latin typeface="Arial" panose="020B0604020202020204" pitchFamily="34" charset="0"/>
                <a:cs typeface="Arial" panose="020B0604020202020204" pitchFamily="34" charset="0"/>
              </a:rPr>
              <a:t>Tentang</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Mekanisme</a:t>
            </a:r>
            <a:r>
              <a:rPr lang="en-US" sz="1200" dirty="0">
                <a:solidFill>
                  <a:srgbClr val="FFFF00"/>
                </a:solidFill>
                <a:latin typeface="Arial" panose="020B0604020202020204" pitchFamily="34" charset="0"/>
                <a:cs typeface="Arial" panose="020B0604020202020204" pitchFamily="34" charset="0"/>
              </a:rPr>
              <a:t> Pengelolaan </a:t>
            </a:r>
            <a:r>
              <a:rPr lang="en-US" sz="1200" dirty="0" err="1">
                <a:solidFill>
                  <a:srgbClr val="FFFF00"/>
                </a:solidFill>
                <a:latin typeface="Arial" panose="020B0604020202020204" pitchFamily="34" charset="0"/>
                <a:cs typeface="Arial" panose="020B0604020202020204" pitchFamily="34" charset="0"/>
              </a:rPr>
              <a:t>Hibah</a:t>
            </a:r>
            <a:endParaRPr lang="en-US" sz="1200" dirty="0">
              <a:solidFill>
                <a:srgbClr val="FFFF00"/>
              </a:solidFill>
              <a:latin typeface="Arial" panose="020B0604020202020204" pitchFamily="34" charset="0"/>
              <a:cs typeface="Arial" panose="020B0604020202020204" pitchFamily="34" charset="0"/>
            </a:endParaRPr>
          </a:p>
        </p:txBody>
      </p:sp>
      <p:sp>
        <p:nvSpPr>
          <p:cNvPr id="29" name="Rounded Rectangle 28"/>
          <p:cNvSpPr/>
          <p:nvPr/>
        </p:nvSpPr>
        <p:spPr>
          <a:xfrm>
            <a:off x="34925" y="2982913"/>
            <a:ext cx="3168650" cy="906462"/>
          </a:xfrm>
          <a:prstGeom prst="roundRect">
            <a:avLst>
              <a:gd name="adj" fmla="val 50000"/>
            </a:avLst>
          </a:prstGeom>
          <a:solidFill>
            <a:srgbClr val="FF4E5E"/>
          </a:solidFill>
          <a:ln w="38100">
            <a:solidFill>
              <a:srgbClr val="336600"/>
            </a:solidFill>
          </a:ln>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en-US" sz="1200" dirty="0">
                <a:solidFill>
                  <a:srgbClr val="FFFF00"/>
                </a:solidFill>
                <a:latin typeface="Arial" panose="020B0604020202020204" pitchFamily="34" charset="0"/>
                <a:cs typeface="Arial" panose="020B0604020202020204" pitchFamily="34" charset="0"/>
              </a:rPr>
              <a:t>PP.10/2011 </a:t>
            </a:r>
            <a:r>
              <a:rPr lang="en-US" sz="1200" dirty="0" err="1">
                <a:solidFill>
                  <a:srgbClr val="FFFF00"/>
                </a:solidFill>
                <a:latin typeface="Arial" panose="020B0604020202020204" pitchFamily="34" charset="0"/>
                <a:cs typeface="Arial" panose="020B0604020202020204" pitchFamily="34" charset="0"/>
              </a:rPr>
              <a:t>Tentang</a:t>
            </a:r>
            <a:r>
              <a:rPr lang="en-US" sz="1200" dirty="0">
                <a:solidFill>
                  <a:srgbClr val="FFFF00"/>
                </a:solidFill>
                <a:latin typeface="Arial" panose="020B0604020202020204" pitchFamily="34" charset="0"/>
                <a:cs typeface="Arial" panose="020B0604020202020204" pitchFamily="34" charset="0"/>
              </a:rPr>
              <a:t> Tata Cara </a:t>
            </a:r>
            <a:r>
              <a:rPr lang="en-US" sz="1200" dirty="0" err="1">
                <a:solidFill>
                  <a:srgbClr val="FFFF00"/>
                </a:solidFill>
                <a:latin typeface="Arial" panose="020B0604020202020204" pitchFamily="34" charset="0"/>
                <a:cs typeface="Arial" panose="020B0604020202020204" pitchFamily="34" charset="0"/>
              </a:rPr>
              <a:t>Pengadaan</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Pinjaman</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Luar</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Negeri</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dan</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Penerimaan</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Hibah</a:t>
            </a:r>
            <a:endParaRPr lang="en-US" sz="1200" dirty="0">
              <a:solidFill>
                <a:srgbClr val="FFFF00"/>
              </a:solidFill>
              <a:latin typeface="Arial" panose="020B0604020202020204" pitchFamily="34" charset="0"/>
              <a:cs typeface="Arial" panose="020B0604020202020204" pitchFamily="34" charset="0"/>
            </a:endParaRPr>
          </a:p>
        </p:txBody>
      </p:sp>
      <p:sp>
        <p:nvSpPr>
          <p:cNvPr id="30" name="Down Arrow 29"/>
          <p:cNvSpPr/>
          <p:nvPr/>
        </p:nvSpPr>
        <p:spPr>
          <a:xfrm>
            <a:off x="2843213" y="4149080"/>
            <a:ext cx="3352800" cy="457200"/>
          </a:xfrm>
          <a:prstGeom prst="downArrow">
            <a:avLst/>
          </a:prstGeom>
          <a:solidFill>
            <a:srgbClr val="FF4E5E"/>
          </a:solidFill>
          <a:ln>
            <a:solidFill>
              <a:schemeClr val="bg2">
                <a:lumMod val="50000"/>
              </a:schemeClr>
            </a:solidFill>
          </a:ln>
        </p:spPr>
        <p:style>
          <a:lnRef idx="2">
            <a:schemeClr val="accent4"/>
          </a:lnRef>
          <a:fillRef idx="1">
            <a:schemeClr val="lt1"/>
          </a:fillRef>
          <a:effectRef idx="0">
            <a:schemeClr val="accent4"/>
          </a:effectRef>
          <a:fontRef idx="minor">
            <a:schemeClr val="dk1"/>
          </a:fontRef>
        </p:style>
        <p:txBody>
          <a:bodyPr anchor="ctr"/>
          <a:lstStyle/>
          <a:p>
            <a:pPr algn="ctr" fontAlgn="auto">
              <a:spcBef>
                <a:spcPts val="0"/>
              </a:spcBef>
              <a:spcAft>
                <a:spcPts val="0"/>
              </a:spcAft>
              <a:defRPr/>
            </a:pPr>
            <a:endParaRPr lang="en-US" sz="1200">
              <a:latin typeface="Arial" panose="020B0604020202020204" pitchFamily="34" charset="0"/>
              <a:cs typeface="Arial" panose="020B0604020202020204" pitchFamily="34" charset="0"/>
            </a:endParaRPr>
          </a:p>
        </p:txBody>
      </p:sp>
      <p:sp>
        <p:nvSpPr>
          <p:cNvPr id="32" name="TextBox 11"/>
          <p:cNvSpPr txBox="1">
            <a:spLocks noChangeArrowheads="1"/>
          </p:cNvSpPr>
          <p:nvPr/>
        </p:nvSpPr>
        <p:spPr bwMode="auto">
          <a:xfrm>
            <a:off x="35496" y="5410200"/>
            <a:ext cx="1994913" cy="1200329"/>
          </a:xfrm>
          <a:prstGeom prst="rect">
            <a:avLst/>
          </a:prstGeom>
          <a:solidFill>
            <a:srgbClr val="FF4E5E"/>
          </a:solidFill>
          <a:ln>
            <a:solidFill>
              <a:srgbClr val="C00000"/>
            </a:solidFill>
            <a:headEnd/>
            <a:tailEnd/>
          </a:ln>
        </p:spPr>
        <p:style>
          <a:lnRef idx="1">
            <a:schemeClr val="accent6"/>
          </a:lnRef>
          <a:fillRef idx="2">
            <a:schemeClr val="accent6"/>
          </a:fillRef>
          <a:effectRef idx="1">
            <a:schemeClr val="accent6"/>
          </a:effectRef>
          <a:fontRef idx="minor">
            <a:schemeClr val="dk1"/>
          </a:fontRef>
        </p:style>
        <p:txBody>
          <a:bodyPr wrap="square">
            <a:spAutoFit/>
          </a:bodyPr>
          <a:lstStyle/>
          <a:p>
            <a:pPr algn="ctr" fontAlgn="auto">
              <a:spcBef>
                <a:spcPts val="0"/>
              </a:spcBef>
              <a:spcAft>
                <a:spcPts val="0"/>
              </a:spcAft>
              <a:defRPr/>
            </a:pPr>
            <a:r>
              <a:rPr lang="en-US" sz="1200" b="1" dirty="0">
                <a:solidFill>
                  <a:srgbClr val="FFFF00"/>
                </a:solidFill>
                <a:latin typeface="Arial" panose="020B0604020202020204" pitchFamily="34" charset="0"/>
                <a:cs typeface="Arial" panose="020B0604020202020204" pitchFamily="34" charset="0"/>
              </a:rPr>
              <a:t>PMK No. 180/2012 </a:t>
            </a:r>
            <a:r>
              <a:rPr lang="en-US" sz="1200" dirty="0" err="1">
                <a:solidFill>
                  <a:srgbClr val="FFFF00"/>
                </a:solidFill>
                <a:latin typeface="Arial" panose="020B0604020202020204" pitchFamily="34" charset="0"/>
                <a:cs typeface="Arial" panose="020B0604020202020204" pitchFamily="34" charset="0"/>
              </a:rPr>
              <a:t>Tentang</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Perubahan</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Atas</a:t>
            </a:r>
            <a:r>
              <a:rPr lang="en-US" sz="1200" dirty="0">
                <a:solidFill>
                  <a:srgbClr val="FFFF00"/>
                </a:solidFill>
                <a:latin typeface="Arial" panose="020B0604020202020204" pitchFamily="34" charset="0"/>
                <a:cs typeface="Arial" panose="020B0604020202020204" pitchFamily="34" charset="0"/>
              </a:rPr>
              <a:t> PMK 224/2011 Tata Cara </a:t>
            </a:r>
            <a:r>
              <a:rPr lang="en-US" sz="1200" dirty="0" err="1">
                <a:solidFill>
                  <a:srgbClr val="FFFF00"/>
                </a:solidFill>
                <a:latin typeface="Arial" panose="020B0604020202020204" pitchFamily="34" charset="0"/>
                <a:cs typeface="Arial" panose="020B0604020202020204" pitchFamily="34" charset="0"/>
              </a:rPr>
              <a:t>Pemantauan</a:t>
            </a:r>
            <a:r>
              <a:rPr lang="en-US" sz="1200" dirty="0">
                <a:solidFill>
                  <a:srgbClr val="FFFF00"/>
                </a:solidFill>
                <a:latin typeface="Arial" panose="020B0604020202020204" pitchFamily="34" charset="0"/>
                <a:cs typeface="Arial" panose="020B0604020202020204" pitchFamily="34" charset="0"/>
              </a:rPr>
              <a:t> &amp; </a:t>
            </a:r>
            <a:r>
              <a:rPr lang="en-US" sz="1200" dirty="0" err="1">
                <a:solidFill>
                  <a:srgbClr val="FFFF00"/>
                </a:solidFill>
                <a:latin typeface="Arial" panose="020B0604020202020204" pitchFamily="34" charset="0"/>
                <a:cs typeface="Arial" panose="020B0604020202020204" pitchFamily="34" charset="0"/>
              </a:rPr>
              <a:t>Evaluasi</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atas</a:t>
            </a:r>
            <a:r>
              <a:rPr lang="en-US" sz="1200" dirty="0">
                <a:solidFill>
                  <a:srgbClr val="FFFF00"/>
                </a:solidFill>
                <a:latin typeface="Arial" panose="020B0604020202020204" pitchFamily="34" charset="0"/>
                <a:cs typeface="Arial" panose="020B0604020202020204" pitchFamily="34" charset="0"/>
              </a:rPr>
              <a:t> PH </a:t>
            </a:r>
            <a:r>
              <a:rPr lang="en-US" sz="1200" dirty="0" err="1">
                <a:solidFill>
                  <a:srgbClr val="FFFF00"/>
                </a:solidFill>
                <a:latin typeface="Arial" panose="020B0604020202020204" pitchFamily="34" charset="0"/>
                <a:cs typeface="Arial" panose="020B0604020202020204" pitchFamily="34" charset="0"/>
              </a:rPr>
              <a:t>Kepada</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Pemerintah</a:t>
            </a:r>
            <a:endParaRPr lang="en-US" sz="1200" dirty="0">
              <a:solidFill>
                <a:srgbClr val="FFFF00"/>
              </a:solidFill>
              <a:latin typeface="Arial" panose="020B0604020202020204" pitchFamily="34" charset="0"/>
              <a:cs typeface="Arial" panose="020B0604020202020204" pitchFamily="34" charset="0"/>
            </a:endParaRPr>
          </a:p>
        </p:txBody>
      </p:sp>
      <p:sp>
        <p:nvSpPr>
          <p:cNvPr id="33" name="TextBox 11"/>
          <p:cNvSpPr txBox="1">
            <a:spLocks noChangeArrowheads="1"/>
          </p:cNvSpPr>
          <p:nvPr/>
        </p:nvSpPr>
        <p:spPr bwMode="auto">
          <a:xfrm>
            <a:off x="6088063" y="1334869"/>
            <a:ext cx="2876550" cy="646331"/>
          </a:xfrm>
          <a:prstGeom prst="rect">
            <a:avLst/>
          </a:prstGeom>
          <a:solidFill>
            <a:schemeClr val="tx2"/>
          </a:solidFill>
          <a:ln>
            <a:headEnd/>
            <a:tailEnd/>
          </a:ln>
        </p:spPr>
        <p:style>
          <a:lnRef idx="3">
            <a:schemeClr val="lt1"/>
          </a:lnRef>
          <a:fillRef idx="1">
            <a:schemeClr val="accent2"/>
          </a:fillRef>
          <a:effectRef idx="1">
            <a:schemeClr val="accent2"/>
          </a:effectRef>
          <a:fontRef idx="minor">
            <a:schemeClr val="lt1"/>
          </a:fontRef>
        </p:style>
        <p:txBody>
          <a:bodyPr>
            <a:spAutoFit/>
          </a:bodyPr>
          <a:lstStyle/>
          <a:p>
            <a:pPr algn="ctr" fontAlgn="auto">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UU No.33 /2004 </a:t>
            </a:r>
            <a:r>
              <a:rPr lang="en-US" sz="1200" dirty="0" err="1">
                <a:solidFill>
                  <a:schemeClr val="bg1"/>
                </a:solidFill>
                <a:latin typeface="Arial" panose="020B0604020202020204" pitchFamily="34" charset="0"/>
                <a:cs typeface="Arial" panose="020B0604020202020204" pitchFamily="34" charset="0"/>
              </a:rPr>
              <a:t>tentang</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Perimbangan</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Keuangan</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Antara</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Pemerintah</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Pusat</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dan</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Pemerintah</a:t>
            </a:r>
            <a:r>
              <a:rPr lang="en-US" sz="1200" dirty="0">
                <a:solidFill>
                  <a:schemeClr val="bg1"/>
                </a:solidFill>
                <a:latin typeface="Arial" panose="020B0604020202020204" pitchFamily="34" charset="0"/>
                <a:cs typeface="Arial" panose="020B0604020202020204" pitchFamily="34" charset="0"/>
              </a:rPr>
              <a:t> Daerah </a:t>
            </a:r>
          </a:p>
        </p:txBody>
      </p:sp>
      <p:cxnSp>
        <p:nvCxnSpPr>
          <p:cNvPr id="34" name="Elbow Connector 33"/>
          <p:cNvCxnSpPr>
            <a:stCxn id="25" idx="2"/>
            <a:endCxn id="36" idx="0"/>
          </p:cNvCxnSpPr>
          <p:nvPr/>
        </p:nvCxnSpPr>
        <p:spPr>
          <a:xfrm rot="16200000" flipH="1">
            <a:off x="2770982" y="772318"/>
            <a:ext cx="511175" cy="2928938"/>
          </a:xfrm>
          <a:prstGeom prst="bentConnector3">
            <a:avLst>
              <a:gd name="adj1" fmla="val 50000"/>
            </a:avLst>
          </a:prstGeom>
          <a:ln w="254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27" idx="2"/>
            <a:endCxn id="36" idx="0"/>
          </p:cNvCxnSpPr>
          <p:nvPr/>
        </p:nvCxnSpPr>
        <p:spPr>
          <a:xfrm flipH="1">
            <a:off x="4491038" y="1828800"/>
            <a:ext cx="4762" cy="663575"/>
          </a:xfrm>
          <a:prstGeom prst="line">
            <a:avLst/>
          </a:prstGeom>
          <a:ln w="254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36" name="Down Arrow 35"/>
          <p:cNvSpPr/>
          <p:nvPr/>
        </p:nvSpPr>
        <p:spPr>
          <a:xfrm>
            <a:off x="3143250" y="2492375"/>
            <a:ext cx="2695575" cy="415925"/>
          </a:xfrm>
          <a:prstGeom prst="downArrow">
            <a:avLst>
              <a:gd name="adj1" fmla="val 50000"/>
              <a:gd name="adj2" fmla="val 50000"/>
            </a:avLst>
          </a:prstGeom>
          <a:solidFill>
            <a:srgbClr val="FF4E5E"/>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a:latin typeface="Arial" panose="020B0604020202020204" pitchFamily="34" charset="0"/>
              <a:cs typeface="Arial" panose="020B0604020202020204" pitchFamily="34" charset="0"/>
            </a:endParaRPr>
          </a:p>
        </p:txBody>
      </p:sp>
      <p:sp>
        <p:nvSpPr>
          <p:cNvPr id="37" name="Rounded Rectangle 36"/>
          <p:cNvSpPr/>
          <p:nvPr/>
        </p:nvSpPr>
        <p:spPr>
          <a:xfrm>
            <a:off x="3419475" y="3054350"/>
            <a:ext cx="2520950" cy="835025"/>
          </a:xfrm>
          <a:prstGeom prst="roundRect">
            <a:avLst>
              <a:gd name="adj" fmla="val 50000"/>
            </a:avLst>
          </a:prstGeom>
          <a:solidFill>
            <a:srgbClr val="FFFF00"/>
          </a:solidFill>
          <a:ln>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en-US" sz="1200" dirty="0" smtClean="0">
                <a:solidFill>
                  <a:schemeClr val="tx1"/>
                </a:solidFill>
                <a:latin typeface="Arial" panose="020B0604020202020204" pitchFamily="34" charset="0"/>
                <a:cs typeface="Arial" panose="020B0604020202020204" pitchFamily="34" charset="0"/>
              </a:rPr>
              <a:t>PP 71 </a:t>
            </a:r>
            <a:r>
              <a:rPr lang="en-US" sz="1200" dirty="0" err="1" smtClean="0">
                <a:solidFill>
                  <a:schemeClr val="tx1"/>
                </a:solidFill>
                <a:latin typeface="Arial" panose="020B0604020202020204" pitchFamily="34" charset="0"/>
                <a:cs typeface="Arial" panose="020B0604020202020204" pitchFamily="34" charset="0"/>
              </a:rPr>
              <a:t>Tahun</a:t>
            </a:r>
            <a:r>
              <a:rPr lang="en-US" sz="1200" dirty="0" smtClean="0">
                <a:solidFill>
                  <a:schemeClr val="tx1"/>
                </a:solidFill>
                <a:latin typeface="Arial" panose="020B0604020202020204" pitchFamily="34" charset="0"/>
                <a:cs typeface="Arial" panose="020B0604020202020204" pitchFamily="34" charset="0"/>
              </a:rPr>
              <a:t> 2010 </a:t>
            </a:r>
            <a:r>
              <a:rPr lang="en-US" sz="1200" dirty="0" err="1" smtClean="0">
                <a:solidFill>
                  <a:schemeClr val="tx1"/>
                </a:solidFill>
                <a:latin typeface="Arial" panose="020B0604020202020204" pitchFamily="34" charset="0"/>
                <a:cs typeface="Arial" panose="020B0604020202020204" pitchFamily="34" charset="0"/>
              </a:rPr>
              <a:t>Tentang</a:t>
            </a:r>
            <a:r>
              <a:rPr lang="en-US" sz="1200" dirty="0" smtClean="0">
                <a:solidFill>
                  <a:schemeClr val="tx1"/>
                </a:solidFill>
                <a:latin typeface="Arial" panose="020B0604020202020204" pitchFamily="34" charset="0"/>
                <a:cs typeface="Arial" panose="020B0604020202020204" pitchFamily="34" charset="0"/>
              </a:rPr>
              <a:t> </a:t>
            </a:r>
            <a:r>
              <a:rPr lang="en-US" sz="1200" dirty="0" err="1" smtClean="0">
                <a:solidFill>
                  <a:schemeClr val="tx1"/>
                </a:solidFill>
                <a:latin typeface="Arial" panose="020B0604020202020204" pitchFamily="34" charset="0"/>
                <a:cs typeface="Arial" panose="020B0604020202020204" pitchFamily="34" charset="0"/>
              </a:rPr>
              <a:t>Standar</a:t>
            </a:r>
            <a:r>
              <a:rPr lang="en-US" sz="1200" dirty="0" smtClean="0">
                <a:solidFill>
                  <a:schemeClr val="tx1"/>
                </a:solidFill>
                <a:latin typeface="Arial" panose="020B0604020202020204" pitchFamily="34" charset="0"/>
                <a:cs typeface="Arial" panose="020B0604020202020204" pitchFamily="34" charset="0"/>
              </a:rPr>
              <a:t> </a:t>
            </a:r>
            <a:r>
              <a:rPr lang="en-US" sz="1200" dirty="0" err="1" smtClean="0">
                <a:solidFill>
                  <a:schemeClr val="tx1"/>
                </a:solidFill>
                <a:latin typeface="Arial" panose="020B0604020202020204" pitchFamily="34" charset="0"/>
                <a:cs typeface="Arial" panose="020B0604020202020204" pitchFamily="34" charset="0"/>
              </a:rPr>
              <a:t>Akuntansi</a:t>
            </a:r>
            <a:r>
              <a:rPr lang="en-US" sz="1200" dirty="0" smtClean="0">
                <a:solidFill>
                  <a:schemeClr val="tx1"/>
                </a:solidFill>
                <a:latin typeface="Arial" panose="020B0604020202020204" pitchFamily="34" charset="0"/>
                <a:cs typeface="Arial" panose="020B0604020202020204" pitchFamily="34" charset="0"/>
              </a:rPr>
              <a:t> </a:t>
            </a:r>
            <a:r>
              <a:rPr lang="en-US" sz="1200" dirty="0" err="1" smtClean="0">
                <a:solidFill>
                  <a:schemeClr val="tx1"/>
                </a:solidFill>
                <a:latin typeface="Arial" panose="020B0604020202020204" pitchFamily="34" charset="0"/>
                <a:cs typeface="Arial" panose="020B0604020202020204" pitchFamily="34" charset="0"/>
              </a:rPr>
              <a:t>Pemerintah</a:t>
            </a:r>
            <a:endParaRPr lang="en-US" sz="1200" dirty="0">
              <a:solidFill>
                <a:schemeClr val="tx1"/>
              </a:solidFill>
              <a:latin typeface="Arial" panose="020B0604020202020204" pitchFamily="34" charset="0"/>
              <a:cs typeface="Arial" panose="020B0604020202020204" pitchFamily="34" charset="0"/>
            </a:endParaRPr>
          </a:p>
        </p:txBody>
      </p:sp>
      <p:cxnSp>
        <p:nvCxnSpPr>
          <p:cNvPr id="38" name="Elbow Connector 37"/>
          <p:cNvCxnSpPr>
            <a:stCxn id="29" idx="2"/>
          </p:cNvCxnSpPr>
          <p:nvPr/>
        </p:nvCxnSpPr>
        <p:spPr>
          <a:xfrm rot="16200000" flipH="1">
            <a:off x="3001169" y="2507456"/>
            <a:ext cx="260350" cy="3024188"/>
          </a:xfrm>
          <a:prstGeom prst="bentConnector2">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Elbow Connector 38"/>
          <p:cNvCxnSpPr>
            <a:stCxn id="41" idx="2"/>
          </p:cNvCxnSpPr>
          <p:nvPr/>
        </p:nvCxnSpPr>
        <p:spPr>
          <a:xfrm rot="5400000">
            <a:off x="5972969" y="2559844"/>
            <a:ext cx="260350" cy="2919412"/>
          </a:xfrm>
          <a:prstGeom prst="bentConnector2">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Elbow Connector 39"/>
          <p:cNvCxnSpPr>
            <a:stCxn id="36" idx="0"/>
            <a:endCxn id="33" idx="2"/>
          </p:cNvCxnSpPr>
          <p:nvPr/>
        </p:nvCxnSpPr>
        <p:spPr>
          <a:xfrm rot="5400000" flipH="1" flipV="1">
            <a:off x="5753101" y="719138"/>
            <a:ext cx="511175" cy="3035300"/>
          </a:xfrm>
          <a:prstGeom prst="bentConnector3">
            <a:avLst>
              <a:gd name="adj1" fmla="val 50000"/>
            </a:avLst>
          </a:prstGeom>
          <a:ln w="254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41" name="Rounded Rectangle 40"/>
          <p:cNvSpPr/>
          <p:nvPr/>
        </p:nvSpPr>
        <p:spPr>
          <a:xfrm>
            <a:off x="6088063" y="3054350"/>
            <a:ext cx="2947987" cy="835025"/>
          </a:xfrm>
          <a:prstGeom prst="roundRect">
            <a:avLst>
              <a:gd name="adj" fmla="val 50000"/>
            </a:avLst>
          </a:prstGeom>
          <a:solidFill>
            <a:schemeClr val="accent2">
              <a:lumMod val="50000"/>
            </a:schemeClr>
          </a:solidFill>
          <a:ln>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en-US" sz="1200" dirty="0">
                <a:solidFill>
                  <a:srgbClr val="FFFF00"/>
                </a:solidFill>
                <a:latin typeface="Arial" panose="020B0604020202020204" pitchFamily="34" charset="0"/>
                <a:cs typeface="Arial" panose="020B0604020202020204" pitchFamily="34" charset="0"/>
              </a:rPr>
              <a:t>PP</a:t>
            </a:r>
            <a:r>
              <a:rPr lang="id-ID" sz="1200" dirty="0">
                <a:solidFill>
                  <a:srgbClr val="FFFF00"/>
                </a:solidFill>
                <a:latin typeface="Arial" panose="020B0604020202020204" pitchFamily="34" charset="0"/>
                <a:cs typeface="Arial" panose="020B0604020202020204" pitchFamily="34" charset="0"/>
              </a:rPr>
              <a:t>.</a:t>
            </a:r>
            <a:r>
              <a:rPr lang="en-US" sz="1200" dirty="0">
                <a:solidFill>
                  <a:srgbClr val="FFFF00"/>
                </a:solidFill>
                <a:latin typeface="Arial" panose="020B0604020202020204" pitchFamily="34" charset="0"/>
                <a:cs typeface="Arial" panose="020B0604020202020204" pitchFamily="34" charset="0"/>
              </a:rPr>
              <a:t> </a:t>
            </a:r>
            <a:r>
              <a:rPr lang="id-ID" sz="1200" dirty="0">
                <a:solidFill>
                  <a:srgbClr val="FFFF00"/>
                </a:solidFill>
                <a:latin typeface="Arial" panose="020B0604020202020204" pitchFamily="34" charset="0"/>
                <a:cs typeface="Arial" panose="020B0604020202020204" pitchFamily="34" charset="0"/>
              </a:rPr>
              <a:t>27</a:t>
            </a:r>
            <a:r>
              <a:rPr lang="en-US" sz="1200" dirty="0">
                <a:solidFill>
                  <a:srgbClr val="FFFF00"/>
                </a:solidFill>
                <a:latin typeface="Arial" panose="020B0604020202020204" pitchFamily="34" charset="0"/>
                <a:cs typeface="Arial" panose="020B0604020202020204" pitchFamily="34" charset="0"/>
              </a:rPr>
              <a:t>/20</a:t>
            </a:r>
            <a:r>
              <a:rPr lang="id-ID" sz="1200" dirty="0" smtClean="0">
                <a:solidFill>
                  <a:srgbClr val="FFFF00"/>
                </a:solidFill>
                <a:latin typeface="Arial" panose="020B0604020202020204" pitchFamily="34" charset="0"/>
                <a:cs typeface="Arial" panose="020B0604020202020204" pitchFamily="34" charset="0"/>
              </a:rPr>
              <a:t>14</a:t>
            </a:r>
            <a:r>
              <a:rPr lang="en-US" sz="1200" dirty="0" smtClean="0">
                <a:solidFill>
                  <a:srgbClr val="FFFF00"/>
                </a:solidFill>
                <a:latin typeface="Arial" panose="020B0604020202020204" pitchFamily="34" charset="0"/>
                <a:cs typeface="Arial" panose="020B0604020202020204" pitchFamily="34" charset="0"/>
              </a:rPr>
              <a:t> </a:t>
            </a:r>
            <a:r>
              <a:rPr lang="en-US" sz="1200" dirty="0" err="1" smtClean="0">
                <a:solidFill>
                  <a:srgbClr val="FFFF00"/>
                </a:solidFill>
                <a:latin typeface="Arial" panose="020B0604020202020204" pitchFamily="34" charset="0"/>
                <a:cs typeface="Arial" panose="020B0604020202020204" pitchFamily="34" charset="0"/>
              </a:rPr>
              <a:t>Tentang</a:t>
            </a:r>
            <a:r>
              <a:rPr lang="en-US" sz="1200" dirty="0" smtClean="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Pengelolaan</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Barang</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Milik</a:t>
            </a:r>
            <a:r>
              <a:rPr lang="en-US" sz="1200" dirty="0">
                <a:solidFill>
                  <a:srgbClr val="FFFF00"/>
                </a:solidFill>
                <a:latin typeface="Arial" panose="020B0604020202020204" pitchFamily="34" charset="0"/>
                <a:cs typeface="Arial" panose="020B0604020202020204" pitchFamily="34" charset="0"/>
              </a:rPr>
              <a:t> Negara</a:t>
            </a:r>
            <a:r>
              <a:rPr lang="id-ID" sz="1200" dirty="0">
                <a:solidFill>
                  <a:srgbClr val="FFFF00"/>
                </a:solidFill>
                <a:latin typeface="Arial" panose="020B0604020202020204" pitchFamily="34" charset="0"/>
                <a:cs typeface="Arial" panose="020B0604020202020204" pitchFamily="34" charset="0"/>
              </a:rPr>
              <a:t>/ Daerah</a:t>
            </a:r>
            <a:endParaRPr lang="en-US" sz="1200" dirty="0">
              <a:solidFill>
                <a:srgbClr val="FFFF00"/>
              </a:solidFill>
              <a:latin typeface="Arial" panose="020B0604020202020204" pitchFamily="34" charset="0"/>
              <a:cs typeface="Arial" panose="020B0604020202020204" pitchFamily="34" charset="0"/>
            </a:endParaRPr>
          </a:p>
        </p:txBody>
      </p:sp>
      <p:sp>
        <p:nvSpPr>
          <p:cNvPr id="42" name="TextBox 11"/>
          <p:cNvSpPr txBox="1">
            <a:spLocks noChangeArrowheads="1"/>
          </p:cNvSpPr>
          <p:nvPr/>
        </p:nvSpPr>
        <p:spPr bwMode="auto">
          <a:xfrm>
            <a:off x="6229350" y="4724400"/>
            <a:ext cx="2879725" cy="1015663"/>
          </a:xfrm>
          <a:prstGeom prst="rect">
            <a:avLst/>
          </a:prstGeom>
          <a:solidFill>
            <a:schemeClr val="accent2">
              <a:lumMod val="50000"/>
            </a:schemeClr>
          </a:solidFill>
          <a:ln>
            <a:solidFill>
              <a:srgbClr val="C00000"/>
            </a:solidFill>
            <a:headEnd/>
            <a:tailEnd/>
          </a:ln>
        </p:spPr>
        <p:style>
          <a:lnRef idx="1">
            <a:schemeClr val="accent6"/>
          </a:lnRef>
          <a:fillRef idx="2">
            <a:schemeClr val="accent6"/>
          </a:fillRef>
          <a:effectRef idx="1">
            <a:schemeClr val="accent6"/>
          </a:effectRef>
          <a:fontRef idx="minor">
            <a:schemeClr val="dk1"/>
          </a:fontRef>
        </p:style>
        <p:txBody>
          <a:bodyPr>
            <a:spAutoFit/>
          </a:bodyPr>
          <a:lstStyle/>
          <a:p>
            <a:pPr algn="ctr">
              <a:defRPr/>
            </a:pPr>
            <a:r>
              <a:rPr lang="en-US" sz="1200" b="1" dirty="0">
                <a:solidFill>
                  <a:srgbClr val="FFFF00"/>
                </a:solidFill>
                <a:latin typeface="Arial" panose="020B0604020202020204" pitchFamily="34" charset="0"/>
                <a:cs typeface="Arial" panose="020B0604020202020204" pitchFamily="34" charset="0"/>
              </a:rPr>
              <a:t>PMK No. 96/2007 </a:t>
            </a:r>
          </a:p>
          <a:p>
            <a:pPr algn="ctr">
              <a:defRPr/>
            </a:pPr>
            <a:r>
              <a:rPr lang="en-US" sz="1200" dirty="0" err="1">
                <a:solidFill>
                  <a:srgbClr val="FFFF00"/>
                </a:solidFill>
                <a:latin typeface="Arial" panose="020B0604020202020204" pitchFamily="34" charset="0"/>
                <a:cs typeface="Arial" panose="020B0604020202020204" pitchFamily="34" charset="0"/>
              </a:rPr>
              <a:t>Tentang</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Pelaksanaan</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Penggunaan</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Pemanfaatan</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penghapusan</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dan</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Pemindahtanganan</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Barang</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Milik</a:t>
            </a:r>
            <a:r>
              <a:rPr lang="en-US" sz="1200" dirty="0">
                <a:solidFill>
                  <a:srgbClr val="FFFF00"/>
                </a:solidFill>
                <a:latin typeface="Arial" panose="020B0604020202020204" pitchFamily="34" charset="0"/>
                <a:cs typeface="Arial" panose="020B0604020202020204" pitchFamily="34" charset="0"/>
              </a:rPr>
              <a:t> Negara</a:t>
            </a:r>
          </a:p>
        </p:txBody>
      </p:sp>
      <p:sp>
        <p:nvSpPr>
          <p:cNvPr id="43" name="TextBox 11"/>
          <p:cNvSpPr txBox="1">
            <a:spLocks noChangeArrowheads="1"/>
          </p:cNvSpPr>
          <p:nvPr/>
        </p:nvSpPr>
        <p:spPr bwMode="auto">
          <a:xfrm>
            <a:off x="4139952" y="5562600"/>
            <a:ext cx="1973262" cy="830997"/>
          </a:xfrm>
          <a:prstGeom prst="rect">
            <a:avLst/>
          </a:prstGeom>
          <a:solidFill>
            <a:srgbClr val="DB8A13"/>
          </a:solidFill>
          <a:ln>
            <a:solidFill>
              <a:srgbClr val="C00000"/>
            </a:solidFill>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pPr algn="ctr" fontAlgn="auto">
              <a:spcBef>
                <a:spcPts val="0"/>
              </a:spcBef>
              <a:spcAft>
                <a:spcPts val="0"/>
              </a:spcAft>
              <a:defRPr/>
            </a:pPr>
            <a:r>
              <a:rPr lang="en-US" sz="1200" b="1" dirty="0">
                <a:solidFill>
                  <a:schemeClr val="bg1"/>
                </a:solidFill>
                <a:latin typeface="Arial" panose="020B0604020202020204" pitchFamily="34" charset="0"/>
                <a:cs typeface="Arial" panose="020B0604020202020204" pitchFamily="34" charset="0"/>
              </a:rPr>
              <a:t>PMK No. 84/2015 </a:t>
            </a:r>
          </a:p>
          <a:p>
            <a:pPr algn="ctr" fontAlgn="auto">
              <a:spcBef>
                <a:spcPts val="0"/>
              </a:spcBef>
              <a:spcAft>
                <a:spcPts val="0"/>
              </a:spcAft>
              <a:defRPr/>
            </a:pPr>
            <a:r>
              <a:rPr lang="en-US" sz="1200" dirty="0" err="1">
                <a:solidFill>
                  <a:schemeClr val="bg1"/>
                </a:solidFill>
                <a:latin typeface="Arial" panose="020B0604020202020204" pitchFamily="34" charset="0"/>
                <a:cs typeface="Arial" panose="020B0604020202020204" pitchFamily="34" charset="0"/>
              </a:rPr>
              <a:t>Tentang</a:t>
            </a:r>
            <a:r>
              <a:rPr lang="en-US" sz="1200" dirty="0">
                <a:solidFill>
                  <a:schemeClr val="bg1"/>
                </a:solidFill>
                <a:latin typeface="Arial" panose="020B0604020202020204" pitchFamily="34" charset="0"/>
                <a:cs typeface="Arial" panose="020B0604020202020204" pitchFamily="34" charset="0"/>
              </a:rPr>
              <a:t> Tata Cara </a:t>
            </a:r>
            <a:r>
              <a:rPr lang="en-US" sz="1200" dirty="0" err="1">
                <a:solidFill>
                  <a:schemeClr val="bg1"/>
                </a:solidFill>
                <a:latin typeface="Arial" panose="020B0604020202020204" pitchFamily="34" charset="0"/>
                <a:cs typeface="Arial" panose="020B0604020202020204" pitchFamily="34" charset="0"/>
              </a:rPr>
              <a:t>Penarikan</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Pinjaman</a:t>
            </a:r>
            <a:r>
              <a:rPr lang="en-US" sz="1200" dirty="0">
                <a:solidFill>
                  <a:schemeClr val="bg1"/>
                </a:solidFill>
                <a:latin typeface="Arial" panose="020B0604020202020204" pitchFamily="34" charset="0"/>
                <a:cs typeface="Arial" panose="020B0604020202020204" pitchFamily="34" charset="0"/>
              </a:rPr>
              <a:t> Dan/ </a:t>
            </a:r>
            <a:r>
              <a:rPr lang="en-US" sz="1200" dirty="0" err="1">
                <a:solidFill>
                  <a:schemeClr val="bg1"/>
                </a:solidFill>
                <a:latin typeface="Arial" panose="020B0604020202020204" pitchFamily="34" charset="0"/>
                <a:cs typeface="Arial" panose="020B0604020202020204" pitchFamily="34" charset="0"/>
              </a:rPr>
              <a:t>Atau</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Hibah</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Luar</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Negeri</a:t>
            </a:r>
            <a:endParaRPr lang="en-US" sz="1200" dirty="0">
              <a:solidFill>
                <a:schemeClr val="bg1"/>
              </a:solidFill>
              <a:latin typeface="Arial" panose="020B0604020202020204" pitchFamily="34" charset="0"/>
              <a:cs typeface="Arial" panose="020B0604020202020204" pitchFamily="34" charset="0"/>
            </a:endParaRPr>
          </a:p>
        </p:txBody>
      </p:sp>
      <p:sp>
        <p:nvSpPr>
          <p:cNvPr id="44" name="TextBox 11"/>
          <p:cNvSpPr txBox="1">
            <a:spLocks noChangeArrowheads="1"/>
          </p:cNvSpPr>
          <p:nvPr/>
        </p:nvSpPr>
        <p:spPr bwMode="auto">
          <a:xfrm>
            <a:off x="6228779" y="5805264"/>
            <a:ext cx="2879725" cy="646331"/>
          </a:xfrm>
          <a:prstGeom prst="rect">
            <a:avLst/>
          </a:prstGeom>
          <a:solidFill>
            <a:schemeClr val="accent2">
              <a:lumMod val="50000"/>
            </a:schemeClr>
          </a:solidFill>
          <a:ln>
            <a:solidFill>
              <a:srgbClr val="C00000"/>
            </a:solidFill>
            <a:headEnd/>
            <a:tailEnd/>
          </a:ln>
        </p:spPr>
        <p:style>
          <a:lnRef idx="1">
            <a:schemeClr val="accent6"/>
          </a:lnRef>
          <a:fillRef idx="2">
            <a:schemeClr val="accent6"/>
          </a:fillRef>
          <a:effectRef idx="1">
            <a:schemeClr val="accent6"/>
          </a:effectRef>
          <a:fontRef idx="minor">
            <a:schemeClr val="dk1"/>
          </a:fontRef>
        </p:style>
        <p:txBody>
          <a:bodyPr>
            <a:spAutoFit/>
          </a:bodyPr>
          <a:lstStyle/>
          <a:p>
            <a:pPr algn="ctr">
              <a:defRPr/>
            </a:pPr>
            <a:r>
              <a:rPr lang="en-US" sz="1200" b="1" dirty="0">
                <a:solidFill>
                  <a:srgbClr val="FFFF00"/>
                </a:solidFill>
                <a:latin typeface="Arial" panose="020B0604020202020204" pitchFamily="34" charset="0"/>
                <a:cs typeface="Arial" panose="020B0604020202020204" pitchFamily="34" charset="0"/>
              </a:rPr>
              <a:t>PMK No. 123/2013 </a:t>
            </a:r>
          </a:p>
          <a:p>
            <a:pPr algn="ctr">
              <a:defRPr/>
            </a:pPr>
            <a:r>
              <a:rPr lang="en-US" sz="1200" dirty="0" err="1">
                <a:solidFill>
                  <a:srgbClr val="FFFF00"/>
                </a:solidFill>
                <a:latin typeface="Arial" panose="020B0604020202020204" pitchFamily="34" charset="0"/>
                <a:cs typeface="Arial" panose="020B0604020202020204" pitchFamily="34" charset="0"/>
              </a:rPr>
              <a:t>Tentang</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Pengelolaan</a:t>
            </a:r>
            <a:r>
              <a:rPr lang="en-US" sz="1200" dirty="0">
                <a:solidFill>
                  <a:srgbClr val="FFFF00"/>
                </a:solidFill>
                <a:latin typeface="Arial" panose="020B0604020202020204" pitchFamily="34" charset="0"/>
                <a:cs typeface="Arial" panose="020B0604020202020204" pitchFamily="34" charset="0"/>
              </a:rPr>
              <a:t> BMN </a:t>
            </a:r>
            <a:r>
              <a:rPr lang="en-US" sz="1200" dirty="0" err="1">
                <a:solidFill>
                  <a:srgbClr val="FFFF00"/>
                </a:solidFill>
                <a:latin typeface="Arial" panose="020B0604020202020204" pitchFamily="34" charset="0"/>
                <a:cs typeface="Arial" panose="020B0604020202020204" pitchFamily="34" charset="0"/>
              </a:rPr>
              <a:t>yg</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Berasal</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dari</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Aset</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Lainnya</a:t>
            </a:r>
            <a:endParaRPr lang="en-US" sz="1200" dirty="0">
              <a:solidFill>
                <a:srgbClr val="FFFF00"/>
              </a:solidFill>
              <a:latin typeface="Arial" panose="020B0604020202020204" pitchFamily="34" charset="0"/>
              <a:cs typeface="Arial" panose="020B0604020202020204" pitchFamily="34" charset="0"/>
            </a:endParaRPr>
          </a:p>
        </p:txBody>
      </p:sp>
      <p:sp>
        <p:nvSpPr>
          <p:cNvPr id="45" name="TextBox 11"/>
          <p:cNvSpPr txBox="1">
            <a:spLocks noChangeArrowheads="1"/>
          </p:cNvSpPr>
          <p:nvPr/>
        </p:nvSpPr>
        <p:spPr bwMode="auto">
          <a:xfrm>
            <a:off x="4139407" y="4686816"/>
            <a:ext cx="1973262" cy="830997"/>
          </a:xfrm>
          <a:prstGeom prst="rect">
            <a:avLst/>
          </a:prstGeom>
          <a:solidFill>
            <a:srgbClr val="DB8A13"/>
          </a:solidFill>
          <a:ln>
            <a:solidFill>
              <a:srgbClr val="C00000"/>
            </a:solidFill>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pPr algn="ctr" fontAlgn="auto">
              <a:spcBef>
                <a:spcPts val="0"/>
              </a:spcBef>
              <a:spcAft>
                <a:spcPts val="0"/>
              </a:spcAft>
              <a:defRPr/>
            </a:pPr>
            <a:r>
              <a:rPr lang="en-US" sz="1200" b="1" dirty="0">
                <a:solidFill>
                  <a:schemeClr val="bg1"/>
                </a:solidFill>
                <a:latin typeface="Arial" panose="020B0604020202020204" pitchFamily="34" charset="0"/>
                <a:cs typeface="Arial" panose="020B0604020202020204" pitchFamily="34" charset="0"/>
              </a:rPr>
              <a:t>PMK No. </a:t>
            </a:r>
            <a:r>
              <a:rPr lang="en-US" sz="1200" b="1" dirty="0" smtClean="0">
                <a:solidFill>
                  <a:schemeClr val="bg1"/>
                </a:solidFill>
                <a:latin typeface="Arial" panose="020B0604020202020204" pitchFamily="34" charset="0"/>
                <a:cs typeface="Arial" panose="020B0604020202020204" pitchFamily="34" charset="0"/>
              </a:rPr>
              <a:t>213/2013 </a:t>
            </a:r>
            <a:endParaRPr lang="en-US" sz="1200" b="1" dirty="0">
              <a:solidFill>
                <a:schemeClr val="bg1"/>
              </a:solidFill>
              <a:latin typeface="Arial" panose="020B0604020202020204" pitchFamily="34" charset="0"/>
              <a:cs typeface="Arial" panose="020B0604020202020204" pitchFamily="34" charset="0"/>
            </a:endParaRPr>
          </a:p>
          <a:p>
            <a:pPr algn="ctr" fontAlgn="auto">
              <a:spcBef>
                <a:spcPts val="0"/>
              </a:spcBef>
              <a:spcAft>
                <a:spcPts val="0"/>
              </a:spcAft>
              <a:defRPr/>
            </a:pPr>
            <a:r>
              <a:rPr lang="en-US" sz="1200" dirty="0" err="1">
                <a:solidFill>
                  <a:schemeClr val="bg1"/>
                </a:solidFill>
                <a:latin typeface="Arial" panose="020B0604020202020204" pitchFamily="34" charset="0"/>
                <a:cs typeface="Arial" panose="020B0604020202020204" pitchFamily="34" charset="0"/>
              </a:rPr>
              <a:t>Tentang</a:t>
            </a:r>
            <a:r>
              <a:rPr lang="en-US" sz="1200" dirty="0">
                <a:solidFill>
                  <a:schemeClr val="bg1"/>
                </a:solidFill>
                <a:latin typeface="Arial" panose="020B0604020202020204" pitchFamily="34" charset="0"/>
                <a:cs typeface="Arial" panose="020B0604020202020204" pitchFamily="34" charset="0"/>
              </a:rPr>
              <a:t> </a:t>
            </a:r>
            <a:r>
              <a:rPr lang="en-US" sz="1200" dirty="0" err="1" smtClean="0">
                <a:solidFill>
                  <a:schemeClr val="bg1"/>
                </a:solidFill>
                <a:latin typeface="Arial" panose="020B0604020202020204" pitchFamily="34" charset="0"/>
                <a:cs typeface="Arial" panose="020B0604020202020204" pitchFamily="34" charset="0"/>
              </a:rPr>
              <a:t>Sistem</a:t>
            </a:r>
            <a:r>
              <a:rPr lang="en-US" sz="1200" dirty="0" smtClean="0">
                <a:solidFill>
                  <a:schemeClr val="bg1"/>
                </a:solidFill>
                <a:latin typeface="Arial" panose="020B0604020202020204" pitchFamily="34" charset="0"/>
                <a:cs typeface="Arial" panose="020B0604020202020204" pitchFamily="34" charset="0"/>
              </a:rPr>
              <a:t> </a:t>
            </a:r>
            <a:r>
              <a:rPr lang="en-US" sz="1200" dirty="0" err="1" smtClean="0">
                <a:solidFill>
                  <a:schemeClr val="bg1"/>
                </a:solidFill>
                <a:latin typeface="Arial" panose="020B0604020202020204" pitchFamily="34" charset="0"/>
                <a:cs typeface="Arial" panose="020B0604020202020204" pitchFamily="34" charset="0"/>
              </a:rPr>
              <a:t>Akuntansi</a:t>
            </a:r>
            <a:r>
              <a:rPr lang="en-US" sz="1200" dirty="0" smtClean="0">
                <a:solidFill>
                  <a:schemeClr val="bg1"/>
                </a:solidFill>
                <a:latin typeface="Arial" panose="020B0604020202020204" pitchFamily="34" charset="0"/>
                <a:cs typeface="Arial" panose="020B0604020202020204" pitchFamily="34" charset="0"/>
              </a:rPr>
              <a:t> </a:t>
            </a:r>
            <a:r>
              <a:rPr lang="en-US" sz="1200" dirty="0" err="1" smtClean="0">
                <a:solidFill>
                  <a:schemeClr val="bg1"/>
                </a:solidFill>
                <a:latin typeface="Arial" panose="020B0604020202020204" pitchFamily="34" charset="0"/>
                <a:cs typeface="Arial" panose="020B0604020202020204" pitchFamily="34" charset="0"/>
              </a:rPr>
              <a:t>dan</a:t>
            </a:r>
            <a:r>
              <a:rPr lang="en-US" sz="1200" dirty="0" smtClean="0">
                <a:solidFill>
                  <a:schemeClr val="bg1"/>
                </a:solidFill>
                <a:latin typeface="Arial" panose="020B0604020202020204" pitchFamily="34" charset="0"/>
                <a:cs typeface="Arial" panose="020B0604020202020204" pitchFamily="34" charset="0"/>
              </a:rPr>
              <a:t> </a:t>
            </a:r>
            <a:r>
              <a:rPr lang="en-US" sz="1200" dirty="0" err="1" smtClean="0">
                <a:solidFill>
                  <a:schemeClr val="bg1"/>
                </a:solidFill>
                <a:latin typeface="Arial" panose="020B0604020202020204" pitchFamily="34" charset="0"/>
                <a:cs typeface="Arial" panose="020B0604020202020204" pitchFamily="34" charset="0"/>
              </a:rPr>
              <a:t>Pelaporan</a:t>
            </a:r>
            <a:r>
              <a:rPr lang="en-US" sz="1200" dirty="0" smtClean="0">
                <a:solidFill>
                  <a:schemeClr val="bg1"/>
                </a:solidFill>
                <a:latin typeface="Arial" panose="020B0604020202020204" pitchFamily="34" charset="0"/>
                <a:cs typeface="Arial" panose="020B0604020202020204" pitchFamily="34" charset="0"/>
              </a:rPr>
              <a:t> </a:t>
            </a:r>
            <a:r>
              <a:rPr lang="en-US" sz="1200" dirty="0" err="1" smtClean="0">
                <a:solidFill>
                  <a:schemeClr val="bg1"/>
                </a:solidFill>
                <a:latin typeface="Arial" panose="020B0604020202020204" pitchFamily="34" charset="0"/>
                <a:cs typeface="Arial" panose="020B0604020202020204" pitchFamily="34" charset="0"/>
              </a:rPr>
              <a:t>Keuangan</a:t>
            </a:r>
            <a:r>
              <a:rPr lang="en-US" sz="1200" dirty="0" smtClean="0">
                <a:solidFill>
                  <a:schemeClr val="bg1"/>
                </a:solidFill>
                <a:latin typeface="Arial" panose="020B0604020202020204" pitchFamily="34" charset="0"/>
                <a:cs typeface="Arial" panose="020B0604020202020204" pitchFamily="34" charset="0"/>
              </a:rPr>
              <a:t> </a:t>
            </a:r>
            <a:r>
              <a:rPr lang="en-US" sz="1200" dirty="0" err="1" smtClean="0">
                <a:solidFill>
                  <a:schemeClr val="bg1"/>
                </a:solidFill>
                <a:latin typeface="Arial" panose="020B0604020202020204" pitchFamily="34" charset="0"/>
                <a:cs typeface="Arial" panose="020B0604020202020204" pitchFamily="34" charset="0"/>
              </a:rPr>
              <a:t>Pemerintah</a:t>
            </a:r>
            <a:r>
              <a:rPr lang="en-US" sz="1200" dirty="0" smtClean="0">
                <a:solidFill>
                  <a:schemeClr val="bg1"/>
                </a:solidFill>
                <a:latin typeface="Arial" panose="020B0604020202020204" pitchFamily="34" charset="0"/>
                <a:cs typeface="Arial" panose="020B0604020202020204" pitchFamily="34" charset="0"/>
              </a:rPr>
              <a:t> </a:t>
            </a:r>
            <a:r>
              <a:rPr lang="en-US" sz="1200" dirty="0" err="1" smtClean="0">
                <a:solidFill>
                  <a:schemeClr val="bg1"/>
                </a:solidFill>
                <a:latin typeface="Arial" panose="020B0604020202020204" pitchFamily="34" charset="0"/>
                <a:cs typeface="Arial" panose="020B0604020202020204" pitchFamily="34" charset="0"/>
              </a:rPr>
              <a:t>Pusat</a:t>
            </a:r>
            <a:endParaRPr lang="en-US" sz="1200" dirty="0">
              <a:solidFill>
                <a:schemeClr val="bg1"/>
              </a:solidFill>
              <a:latin typeface="Arial" panose="020B0604020202020204" pitchFamily="34" charset="0"/>
              <a:cs typeface="Arial" panose="020B0604020202020204" pitchFamily="34" charset="0"/>
            </a:endParaRPr>
          </a:p>
        </p:txBody>
      </p:sp>
      <p:pic>
        <p:nvPicPr>
          <p:cNvPr id="24" name="Picture 23">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188988668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xmlns="" val="4292193089"/>
              </p:ext>
            </p:extLst>
          </p:nvPr>
        </p:nvGraphicFramePr>
        <p:xfrm>
          <a:off x="395536" y="2758440"/>
          <a:ext cx="8382000" cy="3870960"/>
        </p:xfrm>
        <a:graphic>
          <a:graphicData uri="http://schemas.openxmlformats.org/drawingml/2006/table">
            <a:tbl>
              <a:tblPr firstRow="1" bandRow="1">
                <a:tableStyleId>{00A15C55-8517-42AA-B614-E9B94910E393}</a:tableStyleId>
              </a:tblPr>
              <a:tblGrid>
                <a:gridCol w="432048"/>
                <a:gridCol w="4680520"/>
                <a:gridCol w="3269432"/>
              </a:tblGrid>
              <a:tr h="267284">
                <a:tc>
                  <a:txBody>
                    <a:bodyPr/>
                    <a:lstStyle/>
                    <a:p>
                      <a:pPr algn="ctr"/>
                      <a:r>
                        <a:rPr lang="en-US" sz="1600" dirty="0" smtClean="0"/>
                        <a:t>No</a:t>
                      </a:r>
                      <a:endParaRPr lang="en-US" sz="1600" dirty="0"/>
                    </a:p>
                  </a:txBody>
                  <a:tcPr/>
                </a:tc>
                <a:tc>
                  <a:txBody>
                    <a:bodyPr/>
                    <a:lstStyle/>
                    <a:p>
                      <a:pPr algn="ctr"/>
                      <a:r>
                        <a:rPr lang="en-US" sz="1600" dirty="0" err="1" smtClean="0"/>
                        <a:t>Kondisi</a:t>
                      </a:r>
                      <a:endParaRPr lang="en-US" sz="1600" dirty="0"/>
                    </a:p>
                  </a:txBody>
                  <a:tcPr/>
                </a:tc>
                <a:tc>
                  <a:txBody>
                    <a:bodyPr/>
                    <a:lstStyle/>
                    <a:p>
                      <a:pPr algn="ctr"/>
                      <a:r>
                        <a:rPr lang="en-US" sz="1600" dirty="0" err="1" smtClean="0"/>
                        <a:t>Perlakuan</a:t>
                      </a:r>
                      <a:endParaRPr lang="en-US" sz="1600" dirty="0"/>
                    </a:p>
                  </a:txBody>
                  <a:tcPr/>
                </a:tc>
              </a:tr>
              <a:tr h="527245">
                <a:tc>
                  <a:txBody>
                    <a:bodyPr/>
                    <a:lstStyle/>
                    <a:p>
                      <a:r>
                        <a:rPr lang="en-US" sz="1600" dirty="0" smtClean="0"/>
                        <a:t>a.</a:t>
                      </a:r>
                      <a:endParaRPr lang="en-US" sz="1600" dirty="0"/>
                    </a:p>
                  </a:txBody>
                  <a:tcPr/>
                </a:tc>
                <a:tc>
                  <a:txBody>
                    <a:bodyPr/>
                    <a:lstStyle/>
                    <a:p>
                      <a:r>
                        <a:rPr lang="en-US" sz="1600" kern="1200" baseline="0" dirty="0" err="1" smtClean="0">
                          <a:solidFill>
                            <a:schemeClr val="dk1"/>
                          </a:solidFill>
                          <a:latin typeface="+mn-lt"/>
                          <a:ea typeface="+mn-ea"/>
                          <a:cs typeface="+mn-cs"/>
                        </a:rPr>
                        <a:t>Hibah</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ditandatangani</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sebelum</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dan</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pada</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a:t>
                      </a:r>
                      <a:r>
                        <a:rPr lang="en-US" sz="1600" kern="1200" baseline="0" dirty="0" err="1" smtClean="0">
                          <a:solidFill>
                            <a:schemeClr val="dk1"/>
                          </a:solidFill>
                          <a:latin typeface="+mn-lt"/>
                          <a:ea typeface="+mn-ea"/>
                          <a:cs typeface="+mn-cs"/>
                        </a:rPr>
                        <a:t>berakhir</a:t>
                      </a:r>
                      <a:r>
                        <a:rPr lang="en-US" sz="1600" kern="1200" baseline="0" dirty="0" smtClean="0">
                          <a:solidFill>
                            <a:schemeClr val="dk1"/>
                          </a:solidFill>
                          <a:latin typeface="+mn-lt"/>
                          <a:ea typeface="+mn-ea"/>
                          <a:cs typeface="+mn-cs"/>
                        </a:rPr>
                        <a:t> (closing date)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BAST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a:t>
                      </a:r>
                      <a:r>
                        <a:rPr lang="en-US" sz="1600" kern="1200" baseline="0" dirty="0" err="1" smtClean="0">
                          <a:solidFill>
                            <a:schemeClr val="dk1"/>
                          </a:solidFill>
                          <a:latin typeface="+mn-lt"/>
                          <a:ea typeface="+mn-ea"/>
                          <a:cs typeface="+mn-cs"/>
                        </a:rPr>
                        <a:t>namun</a:t>
                      </a:r>
                      <a:r>
                        <a:rPr lang="en-US" sz="1600" kern="1200" baseline="0" dirty="0" smtClean="0">
                          <a:solidFill>
                            <a:schemeClr val="dk1"/>
                          </a:solidFill>
                          <a:latin typeface="+mn-lt"/>
                          <a:ea typeface="+mn-ea"/>
                          <a:cs typeface="+mn-cs"/>
                        </a:rPr>
                        <a:t> </a:t>
                      </a:r>
                      <a:r>
                        <a:rPr lang="nb-NO" sz="1600" kern="1200" baseline="0" dirty="0" smtClean="0">
                          <a:solidFill>
                            <a:schemeClr val="dk1"/>
                          </a:solidFill>
                          <a:latin typeface="+mn-lt"/>
                          <a:ea typeface="+mn-ea"/>
                          <a:cs typeface="+mn-cs"/>
                        </a:rPr>
                        <a:t>belum diregister.</a:t>
                      </a:r>
                      <a:endParaRPr lang="en-US" sz="1600" dirty="0"/>
                    </a:p>
                  </a:txBody>
                  <a:tcPr/>
                </a:tc>
                <a:tc>
                  <a:txBody>
                    <a:bodyPr/>
                    <a:lstStyle/>
                    <a:p>
                      <a:r>
                        <a:rPr lang="en-US" sz="1600" dirty="0" err="1" smtClean="0"/>
                        <a:t>Dicatat</a:t>
                      </a:r>
                      <a:r>
                        <a:rPr lang="en-US" sz="1600" baseline="0" dirty="0" smtClean="0"/>
                        <a:t> </a:t>
                      </a:r>
                      <a:r>
                        <a:rPr lang="en-US" sz="1600" baseline="0" dirty="0" err="1" smtClean="0"/>
                        <a:t>di</a:t>
                      </a:r>
                      <a:r>
                        <a:rPr lang="en-US" sz="1600" baseline="0" dirty="0" smtClean="0"/>
                        <a:t> SMAK BMN KL </a:t>
                      </a:r>
                      <a:r>
                        <a:rPr lang="en-US" sz="1600" baseline="0" dirty="0" err="1" smtClean="0"/>
                        <a:t>tanpa</a:t>
                      </a:r>
                      <a:r>
                        <a:rPr lang="en-US" sz="1600" baseline="0" dirty="0" smtClean="0"/>
                        <a:t> </a:t>
                      </a:r>
                      <a:r>
                        <a:rPr lang="en-US" sz="1600" baseline="0" dirty="0" err="1" smtClean="0"/>
                        <a:t>pengajuan</a:t>
                      </a:r>
                      <a:r>
                        <a:rPr lang="en-US" sz="1600" baseline="0" dirty="0" smtClean="0"/>
                        <a:t> register </a:t>
                      </a:r>
                      <a:r>
                        <a:rPr lang="en-US" sz="1600" baseline="0" dirty="0" err="1" smtClean="0"/>
                        <a:t>dan</a:t>
                      </a:r>
                      <a:r>
                        <a:rPr lang="en-US" sz="1600" baseline="0" dirty="0" smtClean="0"/>
                        <a:t> </a:t>
                      </a:r>
                      <a:r>
                        <a:rPr lang="en-US" sz="1600" baseline="0" dirty="0" err="1" smtClean="0"/>
                        <a:t>tanpa</a:t>
                      </a:r>
                      <a:r>
                        <a:rPr lang="en-US" sz="1600" baseline="0" dirty="0" smtClean="0"/>
                        <a:t> </a:t>
                      </a:r>
                      <a:r>
                        <a:rPr lang="en-US" sz="1600" baseline="0" dirty="0" err="1" smtClean="0"/>
                        <a:t>pengesahan</a:t>
                      </a:r>
                      <a:r>
                        <a:rPr lang="en-US" sz="1600" baseline="0" dirty="0" smtClean="0"/>
                        <a:t>.</a:t>
                      </a:r>
                    </a:p>
                  </a:txBody>
                  <a:tcPr/>
                </a:tc>
              </a:tr>
              <a:tr h="527245">
                <a:tc>
                  <a:txBody>
                    <a:bodyPr/>
                    <a:lstStyle/>
                    <a:p>
                      <a:r>
                        <a:rPr lang="en-US" sz="1600" dirty="0" smtClean="0"/>
                        <a:t>b.</a:t>
                      </a:r>
                      <a:endParaRPr lang="en-US" sz="1600" dirty="0"/>
                    </a:p>
                  </a:txBody>
                  <a:tcPr/>
                </a:tc>
                <a:tc>
                  <a:txBody>
                    <a:bodyPr/>
                    <a:lstStyle/>
                    <a:p>
                      <a:r>
                        <a:rPr lang="en-US" sz="1600" kern="1200" baseline="0" dirty="0" err="1" smtClean="0">
                          <a:solidFill>
                            <a:schemeClr val="dk1"/>
                          </a:solidFill>
                          <a:latin typeface="+mn-lt"/>
                          <a:ea typeface="+mn-ea"/>
                          <a:cs typeface="+mn-cs"/>
                        </a:rPr>
                        <a:t>Hibah</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ditandatangani</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sebelum</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dan</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pada</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a:t>
                      </a:r>
                      <a:r>
                        <a:rPr lang="en-US" sz="1600" kern="1200" baseline="0" dirty="0" err="1" smtClean="0">
                          <a:solidFill>
                            <a:schemeClr val="dk1"/>
                          </a:solidFill>
                          <a:latin typeface="+mn-lt"/>
                          <a:ea typeface="+mn-ea"/>
                          <a:cs typeface="+mn-cs"/>
                        </a:rPr>
                        <a:t>berakhir</a:t>
                      </a:r>
                      <a:r>
                        <a:rPr lang="en-US" sz="1600" kern="1200" baseline="0" dirty="0" smtClean="0">
                          <a:solidFill>
                            <a:schemeClr val="dk1"/>
                          </a:solidFill>
                          <a:latin typeface="+mn-lt"/>
                          <a:ea typeface="+mn-ea"/>
                          <a:cs typeface="+mn-cs"/>
                        </a:rPr>
                        <a:t> (closing date)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BAST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20X1, </a:t>
                      </a:r>
                      <a:r>
                        <a:rPr lang="en-US" sz="1600" kern="1200" baseline="0" dirty="0" err="1" smtClean="0">
                          <a:solidFill>
                            <a:schemeClr val="dk1"/>
                          </a:solidFill>
                          <a:latin typeface="+mn-lt"/>
                          <a:ea typeface="+mn-ea"/>
                          <a:cs typeface="+mn-cs"/>
                        </a:rPr>
                        <a:t>namun</a:t>
                      </a:r>
                      <a:r>
                        <a:rPr lang="en-US" sz="1600" kern="1200" baseline="0" dirty="0" smtClean="0">
                          <a:solidFill>
                            <a:schemeClr val="dk1"/>
                          </a:solidFill>
                          <a:latin typeface="+mn-lt"/>
                          <a:ea typeface="+mn-ea"/>
                          <a:cs typeface="+mn-cs"/>
                        </a:rPr>
                        <a:t> </a:t>
                      </a:r>
                      <a:r>
                        <a:rPr lang="nb-NO" sz="1600" kern="1200" baseline="0" dirty="0" smtClean="0">
                          <a:solidFill>
                            <a:schemeClr val="dk1"/>
                          </a:solidFill>
                          <a:latin typeface="+mn-lt"/>
                          <a:ea typeface="+mn-ea"/>
                          <a:cs typeface="+mn-cs"/>
                        </a:rPr>
                        <a:t>belum diregister.</a:t>
                      </a:r>
                      <a:endParaRPr lang="en-US" sz="1600" dirty="0"/>
                    </a:p>
                  </a:txBody>
                  <a:tcPr/>
                </a:tc>
                <a:tc>
                  <a:txBody>
                    <a:bodyPr/>
                    <a:lstStyle/>
                    <a:p>
                      <a:r>
                        <a:rPr lang="en-US" sz="1600" dirty="0" err="1" smtClean="0"/>
                        <a:t>Diajukan</a:t>
                      </a:r>
                      <a:r>
                        <a:rPr lang="en-US" sz="1600" dirty="0" smtClean="0"/>
                        <a:t> register </a:t>
                      </a:r>
                      <a:r>
                        <a:rPr lang="en-US" sz="1600" dirty="0" err="1" smtClean="0"/>
                        <a:t>berdasarkan</a:t>
                      </a:r>
                      <a:r>
                        <a:rPr lang="en-US" sz="1600" baseline="0" dirty="0" smtClean="0"/>
                        <a:t> BAST </a:t>
                      </a:r>
                      <a:r>
                        <a:rPr lang="en-US" sz="1600" baseline="0" dirty="0" err="1" smtClean="0"/>
                        <a:t>dan</a:t>
                      </a:r>
                      <a:r>
                        <a:rPr lang="en-US" sz="1600" baseline="0" dirty="0" smtClean="0"/>
                        <a:t> </a:t>
                      </a:r>
                      <a:r>
                        <a:rPr lang="en-US" sz="1600" baseline="0" dirty="0" err="1" smtClean="0"/>
                        <a:t>diajukan</a:t>
                      </a:r>
                      <a:r>
                        <a:rPr lang="en-US" sz="1600" baseline="0" dirty="0" smtClean="0"/>
                        <a:t> </a:t>
                      </a:r>
                      <a:r>
                        <a:rPr lang="en-US" sz="1600" baseline="0" dirty="0" err="1" smtClean="0"/>
                        <a:t>pengesahan</a:t>
                      </a:r>
                      <a:r>
                        <a:rPr lang="en-US" sz="1600" baseline="0" dirty="0" smtClean="0"/>
                        <a:t>.</a:t>
                      </a:r>
                      <a:endParaRPr lang="en-US" sz="1600" dirty="0"/>
                    </a:p>
                  </a:txBody>
                  <a:tcPr/>
                </a:tc>
              </a:tr>
              <a:tr h="527245">
                <a:tc>
                  <a:txBody>
                    <a:bodyPr/>
                    <a:lstStyle/>
                    <a:p>
                      <a:r>
                        <a:rPr lang="en-US" sz="1600" dirty="0" smtClean="0"/>
                        <a:t>c.</a:t>
                      </a:r>
                      <a:endParaRPr lang="en-US" sz="1600" dirty="0"/>
                    </a:p>
                  </a:txBody>
                  <a:tcPr/>
                </a:tc>
                <a:tc>
                  <a:txBody>
                    <a:bodyPr/>
                    <a:lstStyle/>
                    <a:p>
                      <a:r>
                        <a:rPr lang="en-US" sz="1600" kern="1200" baseline="0" dirty="0" err="1" smtClean="0">
                          <a:solidFill>
                            <a:schemeClr val="dk1"/>
                          </a:solidFill>
                          <a:latin typeface="+mn-lt"/>
                          <a:ea typeface="+mn-ea"/>
                          <a:cs typeface="+mn-cs"/>
                        </a:rPr>
                        <a:t>Hibah</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ditandatangani</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sebelum</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dan</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pada</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a:t>
                      </a:r>
                      <a:r>
                        <a:rPr lang="en-US" sz="1600" kern="1200" baseline="0" dirty="0" err="1" smtClean="0">
                          <a:solidFill>
                            <a:schemeClr val="dk1"/>
                          </a:solidFill>
                          <a:latin typeface="+mn-lt"/>
                          <a:ea typeface="+mn-ea"/>
                          <a:cs typeface="+mn-cs"/>
                        </a:rPr>
                        <a:t>berakhir</a:t>
                      </a:r>
                      <a:r>
                        <a:rPr lang="en-US" sz="1600" kern="1200" baseline="0" dirty="0" smtClean="0">
                          <a:solidFill>
                            <a:schemeClr val="dk1"/>
                          </a:solidFill>
                          <a:latin typeface="+mn-lt"/>
                          <a:ea typeface="+mn-ea"/>
                          <a:cs typeface="+mn-cs"/>
                        </a:rPr>
                        <a:t> (closing date)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BAST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20X1, </a:t>
                      </a:r>
                      <a:r>
                        <a:rPr lang="en-US" sz="1600" kern="1200" baseline="0" dirty="0" err="1" smtClean="0">
                          <a:solidFill>
                            <a:schemeClr val="dk1"/>
                          </a:solidFill>
                          <a:latin typeface="+mn-lt"/>
                          <a:ea typeface="+mn-ea"/>
                          <a:cs typeface="+mn-cs"/>
                        </a:rPr>
                        <a:t>dan</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sudah</a:t>
                      </a:r>
                      <a:r>
                        <a:rPr lang="en-US" sz="1600" kern="1200" baseline="0" dirty="0" smtClean="0">
                          <a:solidFill>
                            <a:schemeClr val="dk1"/>
                          </a:solidFill>
                          <a:latin typeface="+mn-lt"/>
                          <a:ea typeface="+mn-ea"/>
                          <a:cs typeface="+mn-cs"/>
                        </a:rPr>
                        <a:t> </a:t>
                      </a:r>
                      <a:r>
                        <a:rPr lang="nb-NO" sz="1600" kern="1200" baseline="0" dirty="0" smtClean="0">
                          <a:solidFill>
                            <a:schemeClr val="dk1"/>
                          </a:solidFill>
                          <a:latin typeface="+mn-lt"/>
                          <a:ea typeface="+mn-ea"/>
                          <a:cs typeface="+mn-cs"/>
                        </a:rPr>
                        <a:t>diregister.</a:t>
                      </a:r>
                      <a:endParaRPr lang="en-US" sz="1600" dirty="0"/>
                    </a:p>
                  </a:txBody>
                  <a:tcPr/>
                </a:tc>
                <a:tc>
                  <a:txBody>
                    <a:bodyPr/>
                    <a:lstStyle/>
                    <a:p>
                      <a:r>
                        <a:rPr lang="en-US" sz="1600" dirty="0" err="1" smtClean="0"/>
                        <a:t>Diajukan</a:t>
                      </a:r>
                      <a:r>
                        <a:rPr lang="en-US" sz="1600" dirty="0" smtClean="0"/>
                        <a:t> </a:t>
                      </a:r>
                      <a:r>
                        <a:rPr lang="en-US" sz="1600" dirty="0" err="1" smtClean="0"/>
                        <a:t>pengesahan</a:t>
                      </a:r>
                      <a:r>
                        <a:rPr lang="en-US" sz="1600" dirty="0" smtClean="0"/>
                        <a:t>.</a:t>
                      </a:r>
                      <a:endParaRPr lang="en-US" sz="1600" dirty="0"/>
                    </a:p>
                  </a:txBody>
                  <a:tcPr/>
                </a:tc>
              </a:tr>
              <a:tr h="527245">
                <a:tc>
                  <a:txBody>
                    <a:bodyPr/>
                    <a:lstStyle/>
                    <a:p>
                      <a:r>
                        <a:rPr lang="en-US" sz="1600" dirty="0" smtClean="0"/>
                        <a:t>d.</a:t>
                      </a:r>
                      <a:endParaRPr lang="en-US" sz="1600" dirty="0"/>
                    </a:p>
                  </a:txBody>
                  <a:tcPr/>
                </a:tc>
                <a:tc>
                  <a:txBody>
                    <a:bodyPr/>
                    <a:lstStyle/>
                    <a:p>
                      <a:r>
                        <a:rPr lang="en-US" sz="1600" kern="1200" baseline="0" dirty="0" err="1" smtClean="0">
                          <a:solidFill>
                            <a:schemeClr val="dk1"/>
                          </a:solidFill>
                          <a:latin typeface="+mn-lt"/>
                          <a:ea typeface="+mn-ea"/>
                          <a:cs typeface="+mn-cs"/>
                        </a:rPr>
                        <a:t>Hibah</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ditandatangani</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sebelum</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dan</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pada</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a:t>
                      </a:r>
                      <a:r>
                        <a:rPr lang="en-US" sz="1600" kern="1200" baseline="0" dirty="0" err="1" smtClean="0">
                          <a:solidFill>
                            <a:schemeClr val="dk1"/>
                          </a:solidFill>
                          <a:latin typeface="+mn-lt"/>
                          <a:ea typeface="+mn-ea"/>
                          <a:cs typeface="+mn-cs"/>
                        </a:rPr>
                        <a:t>berakhir</a:t>
                      </a:r>
                      <a:r>
                        <a:rPr lang="en-US" sz="1600" kern="1200" baseline="0" dirty="0" smtClean="0">
                          <a:solidFill>
                            <a:schemeClr val="dk1"/>
                          </a:solidFill>
                          <a:latin typeface="+mn-lt"/>
                          <a:ea typeface="+mn-ea"/>
                          <a:cs typeface="+mn-cs"/>
                        </a:rPr>
                        <a:t> (closing date) </a:t>
                      </a:r>
                      <a:r>
                        <a:rPr lang="en-US" sz="1600" kern="1200" baseline="0" dirty="0" err="1" smtClean="0">
                          <a:solidFill>
                            <a:schemeClr val="dk1"/>
                          </a:solidFill>
                          <a:latin typeface="+mn-lt"/>
                          <a:ea typeface="+mn-ea"/>
                          <a:cs typeface="+mn-cs"/>
                        </a:rPr>
                        <a:t>setelah</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a:t>
                      </a:r>
                      <a:r>
                        <a:rPr lang="en-US" sz="1600" kern="1200" baseline="0" dirty="0" err="1" smtClean="0">
                          <a:solidFill>
                            <a:schemeClr val="dk1"/>
                          </a:solidFill>
                          <a:latin typeface="+mn-lt"/>
                          <a:ea typeface="+mn-ea"/>
                          <a:cs typeface="+mn-cs"/>
                        </a:rPr>
                        <a:t>multiyears</a:t>
                      </a:r>
                      <a:r>
                        <a:rPr lang="en-US" sz="1600" kern="1200" baseline="0" dirty="0" smtClean="0">
                          <a:solidFill>
                            <a:schemeClr val="dk1"/>
                          </a:solidFill>
                          <a:latin typeface="+mn-lt"/>
                          <a:ea typeface="+mn-ea"/>
                          <a:cs typeface="+mn-cs"/>
                        </a:rPr>
                        <a:t>), BAST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20X1, </a:t>
                      </a:r>
                      <a:r>
                        <a:rPr lang="en-US" sz="1600" kern="1200" baseline="0" dirty="0" err="1" smtClean="0">
                          <a:solidFill>
                            <a:schemeClr val="dk1"/>
                          </a:solidFill>
                          <a:latin typeface="+mn-lt"/>
                          <a:ea typeface="+mn-ea"/>
                          <a:cs typeface="+mn-cs"/>
                        </a:rPr>
                        <a:t>namun</a:t>
                      </a:r>
                      <a:r>
                        <a:rPr lang="en-US" sz="1600" kern="1200" baseline="0" dirty="0" smtClean="0">
                          <a:solidFill>
                            <a:schemeClr val="dk1"/>
                          </a:solidFill>
                          <a:latin typeface="+mn-lt"/>
                          <a:ea typeface="+mn-ea"/>
                          <a:cs typeface="+mn-cs"/>
                        </a:rPr>
                        <a:t> </a:t>
                      </a:r>
                      <a:r>
                        <a:rPr lang="nb-NO" sz="1600" kern="1200" baseline="0" dirty="0" smtClean="0">
                          <a:solidFill>
                            <a:schemeClr val="dk1"/>
                          </a:solidFill>
                          <a:latin typeface="+mn-lt"/>
                          <a:ea typeface="+mn-ea"/>
                          <a:cs typeface="+mn-cs"/>
                        </a:rPr>
                        <a:t>belum diregister.</a:t>
                      </a:r>
                      <a:endParaRPr lang="en-US" sz="1600" dirty="0"/>
                    </a:p>
                  </a:txBody>
                  <a:tcPr/>
                </a:tc>
                <a:tc>
                  <a:txBody>
                    <a:bodyPr/>
                    <a:lstStyle/>
                    <a:p>
                      <a:r>
                        <a:rPr lang="en-US" sz="1600" dirty="0" err="1" smtClean="0"/>
                        <a:t>Diajukan</a:t>
                      </a:r>
                      <a:r>
                        <a:rPr lang="en-US" sz="1600" dirty="0" smtClean="0"/>
                        <a:t> register </a:t>
                      </a:r>
                      <a:r>
                        <a:rPr lang="en-US" sz="1600" dirty="0" err="1" smtClean="0"/>
                        <a:t>dengan</a:t>
                      </a:r>
                      <a:r>
                        <a:rPr lang="en-US" sz="1600" baseline="0" dirty="0" smtClean="0"/>
                        <a:t> </a:t>
                      </a:r>
                      <a:r>
                        <a:rPr lang="en-US" sz="1600" baseline="0" dirty="0" err="1" smtClean="0"/>
                        <a:t>dasar</a:t>
                      </a:r>
                      <a:r>
                        <a:rPr lang="en-US" sz="1600" baseline="0" dirty="0" smtClean="0"/>
                        <a:t> NPH </a:t>
                      </a:r>
                      <a:r>
                        <a:rPr lang="en-US" sz="1600" baseline="0" dirty="0" err="1" smtClean="0"/>
                        <a:t>dan</a:t>
                      </a:r>
                      <a:r>
                        <a:rPr lang="en-US" sz="1600" baseline="0" dirty="0" smtClean="0"/>
                        <a:t> </a:t>
                      </a:r>
                      <a:r>
                        <a:rPr lang="en-US" sz="1600" baseline="0" dirty="0" err="1" smtClean="0"/>
                        <a:t>diajukan</a:t>
                      </a:r>
                      <a:r>
                        <a:rPr lang="en-US" sz="1600" baseline="0" dirty="0" smtClean="0"/>
                        <a:t> </a:t>
                      </a:r>
                      <a:r>
                        <a:rPr lang="en-US" sz="1600" baseline="0" dirty="0" err="1" smtClean="0"/>
                        <a:t>pengesahan</a:t>
                      </a:r>
                      <a:r>
                        <a:rPr lang="en-US" sz="1600" baseline="0" dirty="0" smtClean="0"/>
                        <a:t>.</a:t>
                      </a:r>
                      <a:endParaRPr lang="en-US" sz="1600" dirty="0"/>
                    </a:p>
                  </a:txBody>
                  <a:tcPr/>
                </a:tc>
              </a:tr>
            </a:tbl>
          </a:graphicData>
        </a:graphic>
      </p:graphicFrame>
      <p:sp>
        <p:nvSpPr>
          <p:cNvPr id="6" name="Content Placeholder 2"/>
          <p:cNvSpPr txBox="1">
            <a:spLocks/>
          </p:cNvSpPr>
          <p:nvPr/>
        </p:nvSpPr>
        <p:spPr>
          <a:xfrm>
            <a:off x="0" y="1230272"/>
            <a:ext cx="8892480" cy="903328"/>
          </a:xfrm>
          <a:prstGeom prst="rect">
            <a:avLst/>
          </a:prstGeom>
        </p:spPr>
        <p:txBody>
          <a:bodyPr>
            <a:noAutofit/>
          </a:bodyPr>
          <a:lstStyle/>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endParaRPr kumimoji="0" lang="en-US" sz="500" b="1" i="0" u="none" strike="noStrike" kern="1200" cap="none" spc="0" normalizeH="0" baseline="0" noProof="0" dirty="0" smtClean="0">
              <a:ln>
                <a:noFill/>
              </a:ln>
              <a:solidFill>
                <a:srgbClr val="6600FF"/>
              </a:solidFill>
              <a:effectLst/>
              <a:uLnTx/>
              <a:uFillTx/>
              <a:latin typeface="Arial" panose="020B0604020202020204" pitchFamily="34" charset="0"/>
              <a:cs typeface="Arial" panose="020B0604020202020204" pitchFamily="34" charset="0"/>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pitchFamily="2" charset="2"/>
              <a:buChar char="Ø"/>
              <a:tabLst/>
              <a:defRPr/>
            </a:pPr>
            <a:r>
              <a:rPr lang="en-US" sz="1600" b="1" dirty="0" err="1" smtClean="0">
                <a:solidFill>
                  <a:srgbClr val="FF4E5E"/>
                </a:solidFill>
                <a:latin typeface="Arial" panose="020B0604020202020204" pitchFamily="34" charset="0"/>
                <a:cs typeface="Arial" panose="020B0604020202020204" pitchFamily="34" charset="0"/>
              </a:rPr>
              <a:t>Sesuai</a:t>
            </a:r>
            <a:r>
              <a:rPr lang="en-US" sz="1600" b="1" dirty="0" smtClean="0">
                <a:solidFill>
                  <a:srgbClr val="FF4E5E"/>
                </a:solidFill>
                <a:latin typeface="Arial" panose="020B0604020202020204" pitchFamily="34" charset="0"/>
                <a:cs typeface="Arial" panose="020B0604020202020204" pitchFamily="34" charset="0"/>
              </a:rPr>
              <a:t> S-4714/PB/2014 </a:t>
            </a:r>
            <a:r>
              <a:rPr lang="en-US" sz="1600" b="1" dirty="0" err="1" smtClean="0">
                <a:solidFill>
                  <a:srgbClr val="FF4E5E"/>
                </a:solidFill>
                <a:latin typeface="Arial" panose="020B0604020202020204" pitchFamily="34" charset="0"/>
                <a:cs typeface="Arial" panose="020B0604020202020204" pitchFamily="34" charset="0"/>
              </a:rPr>
              <a:t>tanggal</a:t>
            </a:r>
            <a:r>
              <a:rPr lang="en-US" sz="1600" b="1" dirty="0" smtClean="0">
                <a:solidFill>
                  <a:srgbClr val="FF4E5E"/>
                </a:solidFill>
                <a:latin typeface="Arial" panose="020B0604020202020204" pitchFamily="34" charset="0"/>
                <a:cs typeface="Arial" panose="020B0604020202020204" pitchFamily="34" charset="0"/>
              </a:rPr>
              <a:t> 24 </a:t>
            </a:r>
            <a:r>
              <a:rPr lang="en-US" sz="1600" b="1" dirty="0" err="1" smtClean="0">
                <a:solidFill>
                  <a:srgbClr val="FF4E5E"/>
                </a:solidFill>
                <a:latin typeface="Arial" panose="020B0604020202020204" pitchFamily="34" charset="0"/>
                <a:cs typeface="Arial" panose="020B0604020202020204" pitchFamily="34" charset="0"/>
              </a:rPr>
              <a:t>Juli</a:t>
            </a:r>
            <a:r>
              <a:rPr lang="en-US" sz="1600" b="1" dirty="0" smtClean="0">
                <a:solidFill>
                  <a:srgbClr val="FF4E5E"/>
                </a:solidFill>
                <a:latin typeface="Arial" panose="020B0604020202020204" pitchFamily="34" charset="0"/>
                <a:cs typeface="Arial" panose="020B0604020202020204" pitchFamily="34" charset="0"/>
              </a:rPr>
              <a:t> 2014 </a:t>
            </a:r>
            <a:r>
              <a:rPr lang="en-US" sz="1600" b="1" dirty="0" err="1" smtClean="0">
                <a:solidFill>
                  <a:srgbClr val="FF4E5E"/>
                </a:solidFill>
                <a:latin typeface="Arial" panose="020B0604020202020204" pitchFamily="34" charset="0"/>
                <a:cs typeface="Arial" panose="020B0604020202020204" pitchFamily="34" charset="0"/>
              </a:rPr>
              <a:t>perihal</a:t>
            </a:r>
            <a:r>
              <a:rPr lang="en-US" sz="1600" b="1" dirty="0" smtClean="0">
                <a:solidFill>
                  <a:srgbClr val="FF4E5E"/>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Petunjuk</a:t>
            </a:r>
            <a:r>
              <a:rPr lang="en-US" sz="1600" b="1" dirty="0" smtClean="0">
                <a:solidFill>
                  <a:srgbClr val="FF4E5E"/>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Lebih</a:t>
            </a:r>
            <a:r>
              <a:rPr lang="en-US" sz="1600" b="1" dirty="0" smtClean="0">
                <a:solidFill>
                  <a:srgbClr val="FF4E5E"/>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Lanjut</a:t>
            </a:r>
            <a:r>
              <a:rPr lang="en-US" sz="1600" b="1" dirty="0" smtClean="0">
                <a:solidFill>
                  <a:srgbClr val="FF4E5E"/>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Penerbitan</a:t>
            </a:r>
            <a:r>
              <a:rPr lang="en-US" sz="1600" b="1" dirty="0" smtClean="0">
                <a:solidFill>
                  <a:srgbClr val="FF4E5E"/>
                </a:solidFill>
                <a:latin typeface="Arial" panose="020B0604020202020204" pitchFamily="34" charset="0"/>
                <a:cs typeface="Arial" panose="020B0604020202020204" pitchFamily="34" charset="0"/>
              </a:rPr>
              <a:t> Register </a:t>
            </a:r>
            <a:r>
              <a:rPr lang="en-US" sz="1600" b="1" dirty="0" err="1" smtClean="0">
                <a:solidFill>
                  <a:srgbClr val="FF4E5E"/>
                </a:solidFill>
                <a:latin typeface="Arial" panose="020B0604020202020204" pitchFamily="34" charset="0"/>
                <a:cs typeface="Arial" panose="020B0604020202020204" pitchFamily="34" charset="0"/>
              </a:rPr>
              <a:t>Hibah</a:t>
            </a:r>
            <a:r>
              <a:rPr lang="en-US" sz="1600" b="1" dirty="0" smtClean="0">
                <a:solidFill>
                  <a:srgbClr val="FF4E5E"/>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dan</a:t>
            </a:r>
            <a:r>
              <a:rPr lang="en-US" sz="1600" b="1" dirty="0" smtClean="0">
                <a:solidFill>
                  <a:srgbClr val="FF4E5E"/>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Pengesahan</a:t>
            </a:r>
            <a:r>
              <a:rPr lang="en-US" sz="1600" b="1" dirty="0" smtClean="0">
                <a:solidFill>
                  <a:srgbClr val="FF4E5E"/>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Pendapatan</a:t>
            </a:r>
            <a:r>
              <a:rPr lang="en-US" sz="1600" b="1" dirty="0" smtClean="0">
                <a:solidFill>
                  <a:srgbClr val="FF4E5E"/>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Hibah</a:t>
            </a:r>
            <a:r>
              <a:rPr lang="en-US" sz="1600" b="1" dirty="0" smtClean="0">
                <a:solidFill>
                  <a:srgbClr val="FF4E5E"/>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Langsung</a:t>
            </a:r>
            <a:r>
              <a:rPr lang="en-US" sz="1600" b="1" dirty="0" smtClean="0">
                <a:solidFill>
                  <a:srgbClr val="FF4E5E"/>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dinyatakan</a:t>
            </a:r>
            <a:r>
              <a:rPr lang="en-US" sz="1600" b="1" dirty="0" smtClean="0">
                <a:solidFill>
                  <a:srgbClr val="FF4E5E"/>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sebagai</a:t>
            </a:r>
            <a:r>
              <a:rPr lang="en-US" sz="1600" b="1" dirty="0" smtClean="0">
                <a:solidFill>
                  <a:srgbClr val="FF4E5E"/>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berikut</a:t>
            </a:r>
            <a:r>
              <a:rPr lang="en-US" sz="1600" b="1" dirty="0" smtClean="0">
                <a:solidFill>
                  <a:srgbClr val="FF4E5E"/>
                </a:solidFill>
                <a:latin typeface="Arial" panose="020B0604020202020204" pitchFamily="34" charset="0"/>
                <a:cs typeface="Arial" panose="020B0604020202020204" pitchFamily="34" charset="0"/>
              </a:rPr>
              <a:t> :</a:t>
            </a:r>
          </a:p>
          <a:p>
            <a:pPr marL="1005840" lvl="1" indent="-411480">
              <a:spcBef>
                <a:spcPct val="20000"/>
              </a:spcBef>
              <a:buClr>
                <a:schemeClr val="tx1">
                  <a:shade val="95000"/>
                </a:schemeClr>
              </a:buClr>
              <a:buSzPct val="65000"/>
              <a:buFont typeface="Wingdings" pitchFamily="2" charset="2"/>
              <a:buChar char="q"/>
              <a:defRPr/>
            </a:pPr>
            <a:r>
              <a:rPr lang="en-US" sz="1600" dirty="0" err="1" smtClean="0">
                <a:latin typeface="Arial" panose="020B0604020202020204" pitchFamily="34" charset="0"/>
                <a:cs typeface="Arial" panose="020B0604020202020204" pitchFamily="34" charset="0"/>
              </a:rPr>
              <a:t>Perlakuan</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Hibah</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dalam</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Bentuk</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Barang</a:t>
            </a:r>
            <a:r>
              <a:rPr lang="en-US" sz="1600" dirty="0" smtClean="0">
                <a:latin typeface="Arial" panose="020B0604020202020204" pitchFamily="34" charset="0"/>
                <a:cs typeface="Arial" panose="020B0604020202020204" pitchFamily="34" charset="0"/>
              </a:rPr>
              <a:t>/</a:t>
            </a:r>
            <a:r>
              <a:rPr lang="en-US" sz="1600" dirty="0" err="1" smtClean="0">
                <a:latin typeface="Arial" panose="020B0604020202020204" pitchFamily="34" charset="0"/>
                <a:cs typeface="Arial" panose="020B0604020202020204" pitchFamily="34" charset="0"/>
              </a:rPr>
              <a:t>Jasa</a:t>
            </a:r>
            <a:r>
              <a:rPr lang="en-US" sz="1600" dirty="0" smtClean="0">
                <a:latin typeface="Arial" panose="020B0604020202020204" pitchFamily="34" charset="0"/>
                <a:cs typeface="Arial" panose="020B0604020202020204" pitchFamily="34" charset="0"/>
              </a:rPr>
              <a:t>/</a:t>
            </a:r>
            <a:r>
              <a:rPr lang="en-US" sz="1600" dirty="0" err="1" smtClean="0">
                <a:latin typeface="Arial" panose="020B0604020202020204" pitchFamily="34" charset="0"/>
                <a:cs typeface="Arial" panose="020B0604020202020204" pitchFamily="34" charset="0"/>
              </a:rPr>
              <a:t>Surat</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Berharga</a:t>
            </a:r>
            <a:r>
              <a:rPr lang="en-US" sz="1600" dirty="0" smtClean="0">
                <a:latin typeface="Arial" panose="020B0604020202020204" pitchFamily="34" charset="0"/>
                <a:cs typeface="Arial" panose="020B0604020202020204" pitchFamily="34" charset="0"/>
              </a:rPr>
              <a:t> yang </a:t>
            </a:r>
            <a:r>
              <a:rPr lang="en-US" sz="1600" dirty="0" err="1" smtClean="0">
                <a:latin typeface="Arial" panose="020B0604020202020204" pitchFamily="34" charset="0"/>
                <a:cs typeface="Arial" panose="020B0604020202020204" pitchFamily="34" charset="0"/>
              </a:rPr>
              <a:t>Belum</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Diregister</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dan</a:t>
            </a:r>
            <a:r>
              <a:rPr lang="en-US" sz="1600" dirty="0" smtClean="0">
                <a:latin typeface="Arial" panose="020B0604020202020204" pitchFamily="34" charset="0"/>
                <a:cs typeface="Arial" panose="020B0604020202020204" pitchFamily="34" charset="0"/>
              </a:rPr>
              <a:t>/</a:t>
            </a:r>
            <a:r>
              <a:rPr lang="en-US" sz="1600" dirty="0" err="1" smtClean="0">
                <a:latin typeface="Arial" panose="020B0604020202020204" pitchFamily="34" charset="0"/>
                <a:cs typeface="Arial" panose="020B0604020202020204" pitchFamily="34" charset="0"/>
              </a:rPr>
              <a:t>atau</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Belum</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Disahkan</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s.d</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Berakhirnya</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Tahun</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Anggaran</a:t>
            </a:r>
            <a:r>
              <a:rPr lang="en-US" sz="1600" dirty="0" smtClean="0">
                <a:latin typeface="Arial" panose="020B0604020202020204" pitchFamily="34" charset="0"/>
                <a:cs typeface="Arial" panose="020B0604020202020204" pitchFamily="34" charset="0"/>
              </a:rPr>
              <a:t> 20X0</a:t>
            </a:r>
          </a:p>
          <a:p>
            <a:pPr marL="1005840" lvl="1" indent="-411480">
              <a:spcBef>
                <a:spcPct val="20000"/>
              </a:spcBef>
              <a:buClr>
                <a:schemeClr val="tx1">
                  <a:shade val="95000"/>
                </a:schemeClr>
              </a:buClr>
              <a:buSzPct val="65000"/>
              <a:buFont typeface="Wingdings" pitchFamily="2" charset="2"/>
              <a:buChar char="Ø"/>
              <a:defRPr/>
            </a:pPr>
            <a:endParaRPr lang="en-US" sz="1600" b="1" dirty="0" smtClean="0">
              <a:solidFill>
                <a:srgbClr val="6600FF"/>
              </a:solidFill>
              <a:latin typeface="Arial" panose="020B0604020202020204" pitchFamily="34" charset="0"/>
              <a:cs typeface="Arial" panose="020B0604020202020204" pitchFamily="34" charset="0"/>
            </a:endParaRPr>
          </a:p>
          <a:p>
            <a:pPr marL="868680" marR="0" lvl="1" indent="-283464" algn="l" defTabSz="914400" rtl="0" eaLnBrk="1" fontAlgn="auto" latinLnBrk="0" hangingPunct="1">
              <a:lnSpc>
                <a:spcPct val="100000"/>
              </a:lnSpc>
              <a:spcBef>
                <a:spcPct val="20000"/>
              </a:spcBef>
              <a:spcAft>
                <a:spcPts val="0"/>
              </a:spcAft>
              <a:buClr>
                <a:schemeClr val="tx1"/>
              </a:buClr>
              <a:buSzPct val="80000"/>
              <a:buFont typeface="Wingdings 2"/>
              <a:buChar char=""/>
              <a:tabLst/>
              <a:defRPr/>
            </a:pPr>
            <a:endParaRPr kumimoji="0" lang="en-US" sz="20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endParaRPr>
          </a:p>
        </p:txBody>
      </p:sp>
      <p:sp>
        <p:nvSpPr>
          <p:cNvPr id="7" name="Rectangle 2"/>
          <p:cNvSpPr txBox="1">
            <a:spLocks noChangeArrowheads="1"/>
          </p:cNvSpPr>
          <p:nvPr/>
        </p:nvSpPr>
        <p:spPr>
          <a:xfrm>
            <a:off x="685800" y="4572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400" b="1" dirty="0">
                <a:solidFill>
                  <a:srgbClr val="1E3C61"/>
                </a:solidFill>
                <a:latin typeface="League Spartan" panose="00000800000000000000" pitchFamily="50" charset="0"/>
              </a:rPr>
              <a:t>PERLAKUAN HIBAH YANG BELUM DISAHKAN </a:t>
            </a:r>
            <a:r>
              <a:rPr lang="es-ES" sz="2400" b="1" dirty="0" smtClean="0">
                <a:solidFill>
                  <a:srgbClr val="1E3C61"/>
                </a:solidFill>
                <a:latin typeface="League Spartan" panose="00000800000000000000" pitchFamily="50" charset="0"/>
              </a:rPr>
              <a:t>(I) </a:t>
            </a:r>
            <a:endParaRPr lang="es-ES" sz="2400" b="1" dirty="0">
              <a:solidFill>
                <a:srgbClr val="1E3C61"/>
              </a:solidFill>
              <a:latin typeface="League Spartan" panose="00000800000000000000" pitchFamily="50" charset="0"/>
            </a:endParaRPr>
          </a:p>
        </p:txBody>
      </p:sp>
      <p:sp>
        <p:nvSpPr>
          <p:cNvPr id="8" name="Rectangle 7"/>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9" name="Picture 8">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423216433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251520" y="1141018"/>
            <a:ext cx="8640960" cy="6021782"/>
          </a:xfrm>
          <a:prstGeom prst="rect">
            <a:avLst/>
          </a:prstGeom>
        </p:spPr>
        <p:txBody>
          <a:bodyPr>
            <a:noAutofit/>
          </a:bodyPr>
          <a:lstStyle/>
          <a:p>
            <a:pPr marL="1005840" lvl="1" indent="-411480">
              <a:spcBef>
                <a:spcPct val="20000"/>
              </a:spcBef>
              <a:buClr>
                <a:schemeClr val="tx1">
                  <a:shade val="95000"/>
                </a:schemeClr>
              </a:buClr>
              <a:buSzPct val="65000"/>
              <a:buFont typeface="Wingdings 2"/>
              <a:buChar char=""/>
              <a:defRPr/>
            </a:pPr>
            <a:r>
              <a:rPr lang="en-US" dirty="0" err="1" smtClean="0">
                <a:latin typeface="Arial" panose="020B0604020202020204" pitchFamily="34" charset="0"/>
                <a:cs typeface="Arial" panose="020B0604020202020204" pitchFamily="34" charset="0"/>
              </a:rPr>
              <a:t>Perlakuan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Hibah</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dalam</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Bentuk</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Uang</a:t>
            </a:r>
            <a:r>
              <a:rPr lang="en-US" dirty="0" smtClean="0">
                <a:latin typeface="Arial" panose="020B0604020202020204" pitchFamily="34" charset="0"/>
                <a:cs typeface="Arial" panose="020B0604020202020204" pitchFamily="34" charset="0"/>
              </a:rPr>
              <a:t> yang </a:t>
            </a:r>
            <a:r>
              <a:rPr lang="en-US" dirty="0" err="1" smtClean="0">
                <a:latin typeface="Arial" panose="020B0604020202020204" pitchFamily="34" charset="0"/>
                <a:cs typeface="Arial" panose="020B0604020202020204" pitchFamily="34" charset="0"/>
              </a:rPr>
              <a:t>Belum</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Diregister</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dan</a:t>
            </a:r>
            <a:r>
              <a:rPr lang="en-US" dirty="0" smtClean="0">
                <a:latin typeface="Arial" panose="020B0604020202020204" pitchFamily="34" charset="0"/>
                <a:cs typeface="Arial" panose="020B0604020202020204" pitchFamily="34" charset="0"/>
              </a:rPr>
              <a:t>/</a:t>
            </a:r>
            <a:r>
              <a:rPr lang="en-US" dirty="0" err="1" smtClean="0">
                <a:latin typeface="Arial" panose="020B0604020202020204" pitchFamily="34" charset="0"/>
                <a:cs typeface="Arial" panose="020B0604020202020204" pitchFamily="34" charset="0"/>
              </a:rPr>
              <a:t>atau</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Belum</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Disahkan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s.d</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Berakhirnya</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Tahun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Anggaran</a:t>
            </a:r>
            <a:r>
              <a:rPr lang="en-US" dirty="0" smtClean="0">
                <a:latin typeface="Arial" panose="020B0604020202020204" pitchFamily="34" charset="0"/>
                <a:cs typeface="Arial" panose="020B0604020202020204" pitchFamily="34" charset="0"/>
              </a:rPr>
              <a:t> 20X0</a:t>
            </a:r>
          </a:p>
          <a:p>
            <a:pPr marL="1005840" lvl="1" indent="-411480">
              <a:spcBef>
                <a:spcPct val="20000"/>
              </a:spcBef>
              <a:buClr>
                <a:schemeClr val="tx1">
                  <a:shade val="95000"/>
                </a:schemeClr>
              </a:buClr>
              <a:buSzPct val="65000"/>
              <a:buFont typeface="Wingdings 2"/>
              <a:buChar char=""/>
              <a:defRPr/>
            </a:pPr>
            <a:endParaRPr lang="en-US" sz="1600" dirty="0" smtClean="0">
              <a:latin typeface="Arial" panose="020B0604020202020204" pitchFamily="34" charset="0"/>
              <a:cs typeface="Arial" panose="020B0604020202020204" pitchFamily="34" charset="0"/>
            </a:endParaRPr>
          </a:p>
          <a:p>
            <a:pPr marL="1005840" lvl="1" indent="-411480">
              <a:spcBef>
                <a:spcPct val="20000"/>
              </a:spcBef>
              <a:buClr>
                <a:schemeClr val="tx1">
                  <a:shade val="95000"/>
                </a:schemeClr>
              </a:buClr>
              <a:buSzPct val="65000"/>
              <a:buFont typeface="Wingdings 2"/>
              <a:buChar char=""/>
              <a:defRPr/>
            </a:pPr>
            <a:endParaRPr lang="en-US" sz="2000" b="1" dirty="0" smtClean="0">
              <a:solidFill>
                <a:srgbClr val="6600FF"/>
              </a:solidFill>
              <a:latin typeface="Arial" panose="020B0604020202020204" pitchFamily="34" charset="0"/>
              <a:cs typeface="Arial" panose="020B0604020202020204" pitchFamily="34" charset="0"/>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endParaRPr kumimoji="0" lang="en-US" sz="14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endParaRPr>
          </a:p>
          <a:p>
            <a:pPr marL="868680" marR="0" lvl="1" indent="-283464" algn="l" defTabSz="914400" rtl="0" eaLnBrk="1" fontAlgn="auto" latinLnBrk="0" hangingPunct="1">
              <a:lnSpc>
                <a:spcPct val="100000"/>
              </a:lnSpc>
              <a:spcBef>
                <a:spcPct val="20000"/>
              </a:spcBef>
              <a:spcAft>
                <a:spcPts val="0"/>
              </a:spcAft>
              <a:buClr>
                <a:schemeClr val="tx1"/>
              </a:buClr>
              <a:buSzPct val="80000"/>
              <a:buFont typeface="Wingdings 2"/>
              <a:buChar char=""/>
              <a:tabLst/>
              <a:defRPr/>
            </a:pPr>
            <a:endParaRPr kumimoji="0" lang="en-US" sz="14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endParaRPr>
          </a:p>
          <a:p>
            <a:pPr marL="868680" marR="0" lvl="1" indent="-283464" algn="l" defTabSz="914400" rtl="0" eaLnBrk="1" fontAlgn="auto" latinLnBrk="0" hangingPunct="1">
              <a:lnSpc>
                <a:spcPct val="100000"/>
              </a:lnSpc>
              <a:spcBef>
                <a:spcPct val="20000"/>
              </a:spcBef>
              <a:spcAft>
                <a:spcPts val="0"/>
              </a:spcAft>
              <a:buClr>
                <a:schemeClr val="tx1"/>
              </a:buClr>
              <a:buSzPct val="80000"/>
              <a:buFont typeface="Wingdings 2"/>
              <a:buChar char=""/>
              <a:tabLst/>
              <a:defRPr/>
            </a:pPr>
            <a:endParaRPr kumimoji="0" lang="en-US" sz="14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endParaRPr>
          </a:p>
          <a:p>
            <a:pPr marL="868680" marR="0" lvl="1" indent="-283464" algn="l" defTabSz="914400" rtl="0" eaLnBrk="1" fontAlgn="auto" latinLnBrk="0" hangingPunct="1">
              <a:lnSpc>
                <a:spcPct val="100000"/>
              </a:lnSpc>
              <a:spcBef>
                <a:spcPct val="20000"/>
              </a:spcBef>
              <a:spcAft>
                <a:spcPts val="0"/>
              </a:spcAft>
              <a:buClr>
                <a:schemeClr val="tx1"/>
              </a:buClr>
              <a:buSzPct val="80000"/>
              <a:buFont typeface="Wingdings 2"/>
              <a:buChar char=""/>
              <a:tabLst/>
              <a:defRPr/>
            </a:pPr>
            <a:endParaRPr kumimoji="0" lang="en-US" sz="20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xmlns="" val="1080565140"/>
              </p:ext>
            </p:extLst>
          </p:nvPr>
        </p:nvGraphicFramePr>
        <p:xfrm>
          <a:off x="381000" y="1915160"/>
          <a:ext cx="8382000" cy="4638040"/>
        </p:xfrm>
        <a:graphic>
          <a:graphicData uri="http://schemas.openxmlformats.org/drawingml/2006/table">
            <a:tbl>
              <a:tblPr firstRow="1" bandRow="1">
                <a:tableStyleId>{00A15C55-8517-42AA-B614-E9B94910E393}</a:tableStyleId>
              </a:tblPr>
              <a:tblGrid>
                <a:gridCol w="533400"/>
                <a:gridCol w="3962400"/>
                <a:gridCol w="3886200"/>
              </a:tblGrid>
              <a:tr h="370840">
                <a:tc>
                  <a:txBody>
                    <a:bodyPr/>
                    <a:lstStyle/>
                    <a:p>
                      <a:pPr algn="ctr"/>
                      <a:r>
                        <a:rPr lang="en-US" sz="1600" dirty="0" smtClean="0"/>
                        <a:t>No.</a:t>
                      </a:r>
                      <a:endParaRPr lang="en-US" sz="1600" dirty="0"/>
                    </a:p>
                  </a:txBody>
                  <a:tcPr/>
                </a:tc>
                <a:tc>
                  <a:txBody>
                    <a:bodyPr/>
                    <a:lstStyle/>
                    <a:p>
                      <a:pPr algn="ctr"/>
                      <a:r>
                        <a:rPr lang="en-US" sz="1600" dirty="0" err="1" smtClean="0"/>
                        <a:t>Kondisi</a:t>
                      </a:r>
                      <a:endParaRPr lang="en-US" sz="1600" dirty="0"/>
                    </a:p>
                  </a:txBody>
                  <a:tcPr/>
                </a:tc>
                <a:tc>
                  <a:txBody>
                    <a:bodyPr/>
                    <a:lstStyle/>
                    <a:p>
                      <a:pPr algn="ctr"/>
                      <a:r>
                        <a:rPr lang="en-US" sz="1600" dirty="0" err="1" smtClean="0"/>
                        <a:t>Perlakuan</a:t>
                      </a:r>
                      <a:endParaRPr lang="en-US" sz="1600" dirty="0"/>
                    </a:p>
                  </a:txBody>
                  <a:tcPr/>
                </a:tc>
              </a:tr>
              <a:tr h="370840">
                <a:tc>
                  <a:txBody>
                    <a:bodyPr/>
                    <a:lstStyle/>
                    <a:p>
                      <a:r>
                        <a:rPr lang="en-US" sz="1600" dirty="0" smtClean="0"/>
                        <a:t>a.</a:t>
                      </a:r>
                      <a:endParaRPr lang="en-US" sz="1600" dirty="0"/>
                    </a:p>
                  </a:txBody>
                  <a:tcPr/>
                </a:tc>
                <a:tc>
                  <a:txBody>
                    <a:bodyPr/>
                    <a:lstStyle/>
                    <a:p>
                      <a:r>
                        <a:rPr lang="en-US" sz="1600" kern="1200" baseline="0" dirty="0" err="1" smtClean="0">
                          <a:solidFill>
                            <a:schemeClr val="dk1"/>
                          </a:solidFill>
                          <a:latin typeface="+mn-lt"/>
                          <a:ea typeface="+mn-ea"/>
                          <a:cs typeface="+mn-cs"/>
                        </a:rPr>
                        <a:t>Hibah</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ditandatangani</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sebelum</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dan</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pada</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a:t>
                      </a:r>
                      <a:r>
                        <a:rPr lang="en-US" sz="1600" kern="1200" baseline="0" dirty="0" err="1" smtClean="0">
                          <a:solidFill>
                            <a:schemeClr val="dk1"/>
                          </a:solidFill>
                          <a:latin typeface="+mn-lt"/>
                          <a:ea typeface="+mn-ea"/>
                          <a:cs typeface="+mn-cs"/>
                        </a:rPr>
                        <a:t>berakhir</a:t>
                      </a:r>
                      <a:r>
                        <a:rPr lang="en-US" sz="1600" kern="1200" baseline="0" dirty="0" smtClean="0">
                          <a:solidFill>
                            <a:schemeClr val="dk1"/>
                          </a:solidFill>
                          <a:latin typeface="+mn-lt"/>
                          <a:ea typeface="+mn-ea"/>
                          <a:cs typeface="+mn-cs"/>
                        </a:rPr>
                        <a:t> (closing date)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a:t>
                      </a:r>
                      <a:r>
                        <a:rPr lang="nb-NO" sz="1600" kern="1200" baseline="0" dirty="0" smtClean="0">
                          <a:solidFill>
                            <a:schemeClr val="dk1"/>
                          </a:solidFill>
                          <a:latin typeface="+mn-lt"/>
                          <a:ea typeface="+mn-ea"/>
                          <a:cs typeface="+mn-cs"/>
                        </a:rPr>
                        <a:t>belum diregister, dan tidak terdapat saldo kas.</a:t>
                      </a:r>
                      <a:endParaRPr lang="en-US" sz="1600" dirty="0"/>
                    </a:p>
                  </a:txBody>
                  <a:tcPr/>
                </a:tc>
                <a:tc>
                  <a:txBody>
                    <a:bodyPr/>
                    <a:lstStyle/>
                    <a:p>
                      <a:r>
                        <a:rPr lang="en-US" sz="1600" dirty="0" err="1" smtClean="0"/>
                        <a:t>Tidak</a:t>
                      </a:r>
                      <a:r>
                        <a:rPr lang="en-US" sz="1600" dirty="0" smtClean="0"/>
                        <a:t> </a:t>
                      </a:r>
                      <a:r>
                        <a:rPr lang="en-US" sz="1600" dirty="0" err="1" smtClean="0"/>
                        <a:t>diperlukan</a:t>
                      </a:r>
                      <a:r>
                        <a:rPr lang="en-US" sz="1600" baseline="0" dirty="0" smtClean="0"/>
                        <a:t> </a:t>
                      </a:r>
                      <a:r>
                        <a:rPr lang="en-US" sz="1600" baseline="0" dirty="0" err="1" smtClean="0"/>
                        <a:t>registrasi</a:t>
                      </a:r>
                      <a:r>
                        <a:rPr lang="en-US" sz="1600" baseline="0" dirty="0" smtClean="0"/>
                        <a:t> </a:t>
                      </a:r>
                      <a:r>
                        <a:rPr lang="en-US" sz="1600" baseline="0" dirty="0" err="1" smtClean="0"/>
                        <a:t>dan</a:t>
                      </a:r>
                      <a:r>
                        <a:rPr lang="en-US" sz="1600" baseline="0" dirty="0" smtClean="0"/>
                        <a:t> </a:t>
                      </a:r>
                      <a:r>
                        <a:rPr lang="en-US" sz="1600" baseline="0" dirty="0" err="1" smtClean="0"/>
                        <a:t>pengesahan</a:t>
                      </a:r>
                      <a:endParaRPr lang="en-US" sz="1600" baseline="0" dirty="0" smtClean="0"/>
                    </a:p>
                    <a:p>
                      <a:r>
                        <a:rPr lang="en-US" sz="1600" baseline="0" dirty="0" err="1" smtClean="0"/>
                        <a:t>Jika</a:t>
                      </a:r>
                      <a:r>
                        <a:rPr lang="en-US" sz="1600" baseline="0" dirty="0" smtClean="0"/>
                        <a:t> </a:t>
                      </a:r>
                      <a:r>
                        <a:rPr lang="en-US" sz="1600" baseline="0" dirty="0" err="1" smtClean="0"/>
                        <a:t>menghasilkan</a:t>
                      </a:r>
                      <a:r>
                        <a:rPr lang="en-US" sz="1600" baseline="0" dirty="0" smtClean="0"/>
                        <a:t> </a:t>
                      </a:r>
                      <a:r>
                        <a:rPr lang="en-US" sz="1600" baseline="0" dirty="0" err="1" smtClean="0"/>
                        <a:t>aset</a:t>
                      </a:r>
                      <a:r>
                        <a:rPr lang="en-US" sz="1600" baseline="0" dirty="0" smtClean="0"/>
                        <a:t>, </a:t>
                      </a:r>
                      <a:r>
                        <a:rPr lang="en-US" sz="1600" baseline="0" dirty="0" err="1" smtClean="0"/>
                        <a:t>maka</a:t>
                      </a:r>
                      <a:r>
                        <a:rPr lang="en-US" sz="1600" baseline="0" dirty="0" smtClean="0"/>
                        <a:t> </a:t>
                      </a:r>
                      <a:r>
                        <a:rPr lang="en-US" sz="1600" baseline="0" dirty="0" err="1" smtClean="0"/>
                        <a:t>dicatat</a:t>
                      </a:r>
                      <a:r>
                        <a:rPr lang="en-US" sz="1600" baseline="0" dirty="0" smtClean="0"/>
                        <a:t> </a:t>
                      </a:r>
                      <a:r>
                        <a:rPr lang="en-US" sz="1600" baseline="0" dirty="0" err="1" smtClean="0"/>
                        <a:t>dalam</a:t>
                      </a:r>
                      <a:r>
                        <a:rPr lang="en-US" sz="1600" baseline="0" dirty="0" smtClean="0"/>
                        <a:t> SIMAK BMN KL.</a:t>
                      </a:r>
                    </a:p>
                  </a:txBody>
                  <a:tcPr/>
                </a:tc>
              </a:tr>
              <a:tr h="370840">
                <a:tc>
                  <a:txBody>
                    <a:bodyPr/>
                    <a:lstStyle/>
                    <a:p>
                      <a:r>
                        <a:rPr lang="en-US" sz="1600" dirty="0" smtClean="0"/>
                        <a:t>b.</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err="1" smtClean="0">
                          <a:solidFill>
                            <a:schemeClr val="dk1"/>
                          </a:solidFill>
                          <a:latin typeface="+mn-lt"/>
                          <a:ea typeface="+mn-ea"/>
                          <a:cs typeface="+mn-cs"/>
                        </a:rPr>
                        <a:t>Hibah</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ditandatangani</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sebelum</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dan</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pada</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a:t>
                      </a:r>
                      <a:r>
                        <a:rPr lang="en-US" sz="1600" kern="1200" baseline="0" dirty="0" err="1" smtClean="0">
                          <a:solidFill>
                            <a:schemeClr val="dk1"/>
                          </a:solidFill>
                          <a:latin typeface="+mn-lt"/>
                          <a:ea typeface="+mn-ea"/>
                          <a:cs typeface="+mn-cs"/>
                        </a:rPr>
                        <a:t>berakhir</a:t>
                      </a:r>
                      <a:r>
                        <a:rPr lang="en-US" sz="1600" kern="1200" baseline="0" dirty="0" smtClean="0">
                          <a:solidFill>
                            <a:schemeClr val="dk1"/>
                          </a:solidFill>
                          <a:latin typeface="+mn-lt"/>
                          <a:ea typeface="+mn-ea"/>
                          <a:cs typeface="+mn-cs"/>
                        </a:rPr>
                        <a:t> (closing date)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a:t>
                      </a:r>
                      <a:r>
                        <a:rPr lang="nb-NO" sz="1600" kern="1200" baseline="0" dirty="0" smtClean="0">
                          <a:solidFill>
                            <a:schemeClr val="dk1"/>
                          </a:solidFill>
                          <a:latin typeface="+mn-lt"/>
                          <a:ea typeface="+mn-ea"/>
                          <a:cs typeface="+mn-cs"/>
                        </a:rPr>
                        <a:t>belum diregister, dan terdapat saldo kas.</a:t>
                      </a:r>
                      <a:endParaRPr lang="en-US" sz="1600" dirty="0" smtClean="0"/>
                    </a:p>
                  </a:txBody>
                  <a:tcPr/>
                </a:tc>
                <a:tc>
                  <a:txBody>
                    <a:bodyPr/>
                    <a:lstStyle/>
                    <a:p>
                      <a:r>
                        <a:rPr lang="en-US" sz="1600" dirty="0" err="1" smtClean="0"/>
                        <a:t>Dalam</a:t>
                      </a:r>
                      <a:r>
                        <a:rPr lang="en-US" sz="1600" dirty="0" smtClean="0"/>
                        <a:t> </a:t>
                      </a:r>
                      <a:r>
                        <a:rPr lang="en-US" sz="1600" dirty="0" err="1" smtClean="0"/>
                        <a:t>hal</a:t>
                      </a:r>
                      <a:r>
                        <a:rPr lang="en-US" sz="1600" dirty="0" smtClean="0"/>
                        <a:t> </a:t>
                      </a:r>
                      <a:r>
                        <a:rPr lang="en-US" sz="1600" dirty="0" err="1" smtClean="0"/>
                        <a:t>sisa</a:t>
                      </a:r>
                      <a:r>
                        <a:rPr lang="en-US" sz="1600" dirty="0" smtClean="0"/>
                        <a:t> </a:t>
                      </a:r>
                      <a:r>
                        <a:rPr lang="en-US" sz="1600" dirty="0" err="1" smtClean="0"/>
                        <a:t>dana</a:t>
                      </a:r>
                      <a:r>
                        <a:rPr lang="en-US" sz="1600" dirty="0" smtClean="0"/>
                        <a:t> </a:t>
                      </a:r>
                      <a:r>
                        <a:rPr lang="en-US" sz="1600" dirty="0" err="1" smtClean="0"/>
                        <a:t>akan</a:t>
                      </a:r>
                      <a:r>
                        <a:rPr lang="en-US" sz="1600" dirty="0" smtClean="0"/>
                        <a:t> </a:t>
                      </a:r>
                      <a:r>
                        <a:rPr lang="en-US" sz="1600" dirty="0" err="1" smtClean="0"/>
                        <a:t>dibelanjakan</a:t>
                      </a:r>
                      <a:r>
                        <a:rPr lang="en-US" sz="1600" dirty="0" smtClean="0"/>
                        <a:t>,</a:t>
                      </a:r>
                      <a:r>
                        <a:rPr lang="en-US" sz="1600" baseline="0" dirty="0" smtClean="0"/>
                        <a:t> </a:t>
                      </a:r>
                      <a:r>
                        <a:rPr lang="en-US" sz="1600" baseline="0" dirty="0" err="1" smtClean="0"/>
                        <a:t>dapat</a:t>
                      </a:r>
                      <a:r>
                        <a:rPr lang="en-US" sz="1600" baseline="0" dirty="0" smtClean="0"/>
                        <a:t> </a:t>
                      </a:r>
                      <a:r>
                        <a:rPr lang="en-US" sz="1600" baseline="0" dirty="0" err="1" smtClean="0"/>
                        <a:t>mengajukan</a:t>
                      </a:r>
                      <a:r>
                        <a:rPr lang="en-US" sz="1600" baseline="0" dirty="0" smtClean="0"/>
                        <a:t> </a:t>
                      </a:r>
                      <a:r>
                        <a:rPr lang="en-US" sz="1600" baseline="0" dirty="0" err="1" smtClean="0"/>
                        <a:t>nomor</a:t>
                      </a:r>
                      <a:r>
                        <a:rPr lang="en-US" sz="1600" baseline="0" dirty="0" smtClean="0"/>
                        <a:t> register </a:t>
                      </a:r>
                      <a:r>
                        <a:rPr lang="en-US" sz="1600" baseline="0" dirty="0" err="1" smtClean="0"/>
                        <a:t>dengan</a:t>
                      </a:r>
                      <a:r>
                        <a:rPr lang="en-US" sz="1600" baseline="0" dirty="0" smtClean="0"/>
                        <a:t> </a:t>
                      </a:r>
                      <a:r>
                        <a:rPr lang="en-US" sz="1600" baseline="0" dirty="0" err="1" smtClean="0"/>
                        <a:t>melampirkan</a:t>
                      </a:r>
                      <a:r>
                        <a:rPr lang="en-US" sz="1600" baseline="0" dirty="0" smtClean="0"/>
                        <a:t> NPH, SPTJM </a:t>
                      </a:r>
                      <a:r>
                        <a:rPr lang="en-US" sz="1600" baseline="0" dirty="0" err="1" smtClean="0"/>
                        <a:t>dan</a:t>
                      </a:r>
                      <a:r>
                        <a:rPr lang="en-US" sz="1600" baseline="0" dirty="0" smtClean="0"/>
                        <a:t> </a:t>
                      </a:r>
                      <a:r>
                        <a:rPr lang="en-US" sz="1600" baseline="0" dirty="0" err="1" smtClean="0"/>
                        <a:t>bukti</a:t>
                      </a:r>
                      <a:r>
                        <a:rPr lang="en-US" sz="1600" baseline="0" dirty="0" smtClean="0"/>
                        <a:t> </a:t>
                      </a:r>
                      <a:r>
                        <a:rPr lang="en-US" sz="1600" baseline="0" dirty="0" err="1" smtClean="0"/>
                        <a:t>rekening</a:t>
                      </a:r>
                      <a:r>
                        <a:rPr lang="en-US" sz="1600" baseline="0" dirty="0" smtClean="0"/>
                        <a:t> </a:t>
                      </a:r>
                      <a:r>
                        <a:rPr lang="en-US" sz="1600" baseline="0" dirty="0" err="1" smtClean="0"/>
                        <a:t>koran</a:t>
                      </a:r>
                      <a:r>
                        <a:rPr lang="en-US" sz="1600" baseline="0" dirty="0" smtClean="0"/>
                        <a:t> </a:t>
                      </a:r>
                      <a:r>
                        <a:rPr lang="en-US" sz="1600" baseline="0" dirty="0" err="1" smtClean="0"/>
                        <a:t>atas</a:t>
                      </a:r>
                      <a:r>
                        <a:rPr lang="en-US" sz="1600" baseline="0" dirty="0" smtClean="0"/>
                        <a:t> </a:t>
                      </a:r>
                      <a:r>
                        <a:rPr lang="en-US" sz="1600" baseline="0" dirty="0" err="1" smtClean="0"/>
                        <a:t>sisa</a:t>
                      </a:r>
                      <a:r>
                        <a:rPr lang="en-US" sz="1600" baseline="0" dirty="0" smtClean="0"/>
                        <a:t> </a:t>
                      </a:r>
                      <a:r>
                        <a:rPr lang="en-US" sz="1600" baseline="0" dirty="0" err="1" smtClean="0"/>
                        <a:t>dana</a:t>
                      </a:r>
                      <a:r>
                        <a:rPr lang="en-US" sz="1600" baseline="0" dirty="0" smtClean="0"/>
                        <a:t>.</a:t>
                      </a:r>
                      <a:endParaRPr lang="en-US" sz="1600" dirty="0"/>
                    </a:p>
                  </a:txBody>
                  <a:tcPr/>
                </a:tc>
              </a:tr>
              <a:tr h="370840">
                <a:tc>
                  <a:txBody>
                    <a:bodyPr/>
                    <a:lstStyle/>
                    <a:p>
                      <a:r>
                        <a:rPr lang="en-US" sz="1600" dirty="0" smtClean="0"/>
                        <a:t>c.</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err="1" smtClean="0">
                          <a:solidFill>
                            <a:schemeClr val="dk1"/>
                          </a:solidFill>
                          <a:latin typeface="+mn-lt"/>
                          <a:ea typeface="+mn-ea"/>
                          <a:cs typeface="+mn-cs"/>
                        </a:rPr>
                        <a:t>Hibah</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ditandatangani</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sebelum</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dan</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pada</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a:t>
                      </a:r>
                      <a:r>
                        <a:rPr lang="en-US" sz="1600" kern="1200" baseline="0" dirty="0" err="1" smtClean="0">
                          <a:solidFill>
                            <a:schemeClr val="dk1"/>
                          </a:solidFill>
                          <a:latin typeface="+mn-lt"/>
                          <a:ea typeface="+mn-ea"/>
                          <a:cs typeface="+mn-cs"/>
                        </a:rPr>
                        <a:t>berakhir</a:t>
                      </a:r>
                      <a:r>
                        <a:rPr lang="en-US" sz="1600" kern="1200" baseline="0" dirty="0" smtClean="0">
                          <a:solidFill>
                            <a:schemeClr val="dk1"/>
                          </a:solidFill>
                          <a:latin typeface="+mn-lt"/>
                          <a:ea typeface="+mn-ea"/>
                          <a:cs typeface="+mn-cs"/>
                        </a:rPr>
                        <a:t> (closing date)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a:t>
                      </a:r>
                      <a:r>
                        <a:rPr lang="nb-NO" sz="1600" kern="1200" baseline="0" dirty="0" smtClean="0">
                          <a:solidFill>
                            <a:schemeClr val="dk1"/>
                          </a:solidFill>
                          <a:latin typeface="+mn-lt"/>
                          <a:ea typeface="+mn-ea"/>
                          <a:cs typeface="+mn-cs"/>
                        </a:rPr>
                        <a:t>sudah diregister, dan terdapat saldo kas.</a:t>
                      </a:r>
                      <a:endParaRPr lang="en-US" sz="1600" dirty="0" smtClean="0"/>
                    </a:p>
                  </a:txBody>
                  <a:tcPr/>
                </a:tc>
                <a:tc>
                  <a:txBody>
                    <a:bodyPr/>
                    <a:lstStyle/>
                    <a:p>
                      <a:r>
                        <a:rPr lang="en-US" sz="1600" dirty="0" err="1" smtClean="0"/>
                        <a:t>Dalam</a:t>
                      </a:r>
                      <a:r>
                        <a:rPr lang="en-US" sz="1600" dirty="0" smtClean="0"/>
                        <a:t> </a:t>
                      </a:r>
                      <a:r>
                        <a:rPr lang="en-US" sz="1600" dirty="0" err="1" smtClean="0"/>
                        <a:t>hal</a:t>
                      </a:r>
                      <a:r>
                        <a:rPr lang="en-US" sz="1600" dirty="0" smtClean="0"/>
                        <a:t> </a:t>
                      </a:r>
                      <a:r>
                        <a:rPr lang="en-US" sz="1600" dirty="0" err="1" smtClean="0"/>
                        <a:t>sisa</a:t>
                      </a:r>
                      <a:r>
                        <a:rPr lang="en-US" sz="1600" dirty="0" smtClean="0"/>
                        <a:t> </a:t>
                      </a:r>
                      <a:r>
                        <a:rPr lang="en-US" sz="1600" dirty="0" err="1" smtClean="0"/>
                        <a:t>dana</a:t>
                      </a:r>
                      <a:r>
                        <a:rPr lang="en-US" sz="1600" dirty="0" smtClean="0"/>
                        <a:t> </a:t>
                      </a:r>
                      <a:r>
                        <a:rPr lang="en-US" sz="1600" dirty="0" err="1" smtClean="0"/>
                        <a:t>akan</a:t>
                      </a:r>
                      <a:r>
                        <a:rPr lang="en-US" sz="1600" dirty="0" smtClean="0"/>
                        <a:t> </a:t>
                      </a:r>
                      <a:r>
                        <a:rPr lang="en-US" sz="1600" dirty="0" err="1" smtClean="0"/>
                        <a:t>dibelanjakan</a:t>
                      </a:r>
                      <a:r>
                        <a:rPr lang="en-US" sz="1600" dirty="0" smtClean="0"/>
                        <a:t>,</a:t>
                      </a:r>
                      <a:r>
                        <a:rPr lang="en-US" sz="1600" baseline="0" dirty="0" smtClean="0"/>
                        <a:t> </a:t>
                      </a:r>
                      <a:r>
                        <a:rPr lang="en-US" sz="1600" baseline="0" dirty="0" err="1" smtClean="0"/>
                        <a:t>maka</a:t>
                      </a:r>
                      <a:r>
                        <a:rPr lang="en-US" sz="1600" baseline="0" dirty="0" smtClean="0"/>
                        <a:t> </a:t>
                      </a:r>
                      <a:r>
                        <a:rPr lang="en-US" sz="1600" baseline="0" dirty="0" err="1" smtClean="0"/>
                        <a:t>diajukan</a:t>
                      </a:r>
                      <a:r>
                        <a:rPr lang="en-US" sz="1600" baseline="0" dirty="0" smtClean="0"/>
                        <a:t> </a:t>
                      </a:r>
                      <a:r>
                        <a:rPr lang="en-US" sz="1600" baseline="0" dirty="0" err="1" smtClean="0"/>
                        <a:t>revisi</a:t>
                      </a:r>
                      <a:r>
                        <a:rPr lang="en-US" sz="1600" baseline="0" dirty="0" smtClean="0"/>
                        <a:t> DIPA </a:t>
                      </a:r>
                      <a:r>
                        <a:rPr lang="en-US" sz="1600" baseline="0" dirty="0" err="1" smtClean="0"/>
                        <a:t>dan</a:t>
                      </a:r>
                      <a:r>
                        <a:rPr lang="en-US" sz="1600" baseline="0" dirty="0" smtClean="0"/>
                        <a:t> </a:t>
                      </a:r>
                      <a:r>
                        <a:rPr lang="en-US" sz="1600" baseline="0" dirty="0" err="1" smtClean="0"/>
                        <a:t>pengesahan</a:t>
                      </a:r>
                      <a:r>
                        <a:rPr lang="en-US" sz="1600" baseline="0" dirty="0" smtClean="0"/>
                        <a:t>.</a:t>
                      </a:r>
                      <a:endParaRPr lang="en-US" sz="1600" dirty="0"/>
                    </a:p>
                  </a:txBody>
                  <a:tcPr/>
                </a:tc>
              </a:tr>
              <a:tr h="370840">
                <a:tc>
                  <a:txBody>
                    <a:bodyPr/>
                    <a:lstStyle/>
                    <a:p>
                      <a:r>
                        <a:rPr lang="en-US" sz="1600" dirty="0" smtClean="0"/>
                        <a:t>d.</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err="1" smtClean="0">
                          <a:solidFill>
                            <a:schemeClr val="dk1"/>
                          </a:solidFill>
                          <a:latin typeface="+mn-lt"/>
                          <a:ea typeface="+mn-ea"/>
                          <a:cs typeface="+mn-cs"/>
                        </a:rPr>
                        <a:t>Hibah</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ditandatangani</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sebelum</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dan</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pada</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a:t>
                      </a:r>
                      <a:r>
                        <a:rPr lang="en-US" sz="1600" kern="1200" baseline="0" dirty="0" err="1" smtClean="0">
                          <a:solidFill>
                            <a:schemeClr val="dk1"/>
                          </a:solidFill>
                          <a:latin typeface="+mn-lt"/>
                          <a:ea typeface="+mn-ea"/>
                          <a:cs typeface="+mn-cs"/>
                        </a:rPr>
                        <a:t>berakhir</a:t>
                      </a:r>
                      <a:r>
                        <a:rPr lang="en-US" sz="1600" kern="1200" baseline="0" dirty="0" smtClean="0">
                          <a:solidFill>
                            <a:schemeClr val="dk1"/>
                          </a:solidFill>
                          <a:latin typeface="+mn-lt"/>
                          <a:ea typeface="+mn-ea"/>
                          <a:cs typeface="+mn-cs"/>
                        </a:rPr>
                        <a:t> (closing date) </a:t>
                      </a:r>
                      <a:r>
                        <a:rPr lang="en-US" sz="1600" kern="1200" baseline="0" dirty="0" err="1" smtClean="0">
                          <a:solidFill>
                            <a:schemeClr val="dk1"/>
                          </a:solidFill>
                          <a:latin typeface="+mn-lt"/>
                          <a:ea typeface="+mn-ea"/>
                          <a:cs typeface="+mn-cs"/>
                        </a:rPr>
                        <a:t>setelah</a:t>
                      </a:r>
                      <a:r>
                        <a:rPr lang="en-US" sz="1600" kern="1200" baseline="0" dirty="0" smtClean="0">
                          <a:solidFill>
                            <a:schemeClr val="dk1"/>
                          </a:solidFill>
                          <a:latin typeface="+mn-lt"/>
                          <a:ea typeface="+mn-ea"/>
                          <a:cs typeface="+mn-cs"/>
                        </a:rPr>
                        <a:t> </a:t>
                      </a:r>
                      <a:r>
                        <a:rPr lang="en-US" sz="1600" kern="1200" baseline="0" dirty="0" err="1" smtClean="0">
                          <a:solidFill>
                            <a:schemeClr val="dk1"/>
                          </a:solidFill>
                          <a:latin typeface="+mn-lt"/>
                          <a:ea typeface="+mn-ea"/>
                          <a:cs typeface="+mn-cs"/>
                        </a:rPr>
                        <a:t>tahun</a:t>
                      </a:r>
                      <a:r>
                        <a:rPr lang="en-US" sz="1600" kern="1200" baseline="0" dirty="0" smtClean="0">
                          <a:solidFill>
                            <a:schemeClr val="dk1"/>
                          </a:solidFill>
                          <a:latin typeface="+mn-lt"/>
                          <a:ea typeface="+mn-ea"/>
                          <a:cs typeface="+mn-cs"/>
                        </a:rPr>
                        <a:t> 20X0 (</a:t>
                      </a:r>
                      <a:r>
                        <a:rPr lang="en-US" sz="1600" kern="1200" baseline="0" dirty="0" err="1" smtClean="0">
                          <a:solidFill>
                            <a:schemeClr val="dk1"/>
                          </a:solidFill>
                          <a:latin typeface="+mn-lt"/>
                          <a:ea typeface="+mn-ea"/>
                          <a:cs typeface="+mn-cs"/>
                        </a:rPr>
                        <a:t>multiyears</a:t>
                      </a:r>
                      <a:r>
                        <a:rPr lang="en-US" sz="1600" kern="1200" baseline="0" dirty="0" smtClean="0">
                          <a:solidFill>
                            <a:schemeClr val="dk1"/>
                          </a:solidFill>
                          <a:latin typeface="+mn-lt"/>
                          <a:ea typeface="+mn-ea"/>
                          <a:cs typeface="+mn-cs"/>
                        </a:rPr>
                        <a:t>), </a:t>
                      </a:r>
                      <a:r>
                        <a:rPr lang="nb-NO" sz="1600" kern="1200" baseline="0" dirty="0" smtClean="0">
                          <a:solidFill>
                            <a:schemeClr val="dk1"/>
                          </a:solidFill>
                          <a:latin typeface="+mn-lt"/>
                          <a:ea typeface="+mn-ea"/>
                          <a:cs typeface="+mn-cs"/>
                        </a:rPr>
                        <a:t>namun belum diregister.</a:t>
                      </a:r>
                      <a:endParaRPr lang="en-US" sz="1600" dirty="0" smtClean="0"/>
                    </a:p>
                  </a:txBody>
                  <a:tcPr/>
                </a:tc>
                <a:tc>
                  <a:txBody>
                    <a:bodyPr/>
                    <a:lstStyle/>
                    <a:p>
                      <a:r>
                        <a:rPr lang="en-US" sz="1600" dirty="0" err="1" smtClean="0"/>
                        <a:t>Diajukan</a:t>
                      </a:r>
                      <a:r>
                        <a:rPr lang="en-US" sz="1600" dirty="0" smtClean="0"/>
                        <a:t> </a:t>
                      </a:r>
                      <a:r>
                        <a:rPr lang="en-US" sz="1600" dirty="0" err="1" smtClean="0"/>
                        <a:t>registrasi</a:t>
                      </a:r>
                      <a:r>
                        <a:rPr lang="en-US" sz="1600" dirty="0" smtClean="0"/>
                        <a:t> </a:t>
                      </a:r>
                      <a:r>
                        <a:rPr lang="en-US" sz="1600" dirty="0" err="1" smtClean="0"/>
                        <a:t>dan</a:t>
                      </a:r>
                      <a:r>
                        <a:rPr lang="en-US" sz="1600" dirty="0" smtClean="0"/>
                        <a:t> </a:t>
                      </a:r>
                      <a:r>
                        <a:rPr lang="en-US" sz="1600" dirty="0" err="1" smtClean="0"/>
                        <a:t>pengesahan</a:t>
                      </a:r>
                      <a:r>
                        <a:rPr lang="en-US" sz="1600" dirty="0" smtClean="0"/>
                        <a:t>.</a:t>
                      </a:r>
                      <a:endParaRPr lang="en-US" sz="1600" dirty="0"/>
                    </a:p>
                  </a:txBody>
                  <a:tcPr/>
                </a:tc>
              </a:tr>
            </a:tbl>
          </a:graphicData>
        </a:graphic>
      </p:graphicFrame>
      <p:sp>
        <p:nvSpPr>
          <p:cNvPr id="8" name="Rectangle 2"/>
          <p:cNvSpPr txBox="1">
            <a:spLocks noChangeArrowheads="1"/>
          </p:cNvSpPr>
          <p:nvPr/>
        </p:nvSpPr>
        <p:spPr>
          <a:xfrm>
            <a:off x="685800" y="2286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400" b="1" dirty="0">
                <a:solidFill>
                  <a:srgbClr val="1E3C61"/>
                </a:solidFill>
                <a:latin typeface="League Spartan" panose="00000800000000000000" pitchFamily="50" charset="0"/>
              </a:rPr>
              <a:t>PERLAKUAN HIBAH YANG BELUM DISAHKAN </a:t>
            </a:r>
            <a:r>
              <a:rPr lang="es-ES" sz="2400" b="1" dirty="0" smtClean="0">
                <a:solidFill>
                  <a:srgbClr val="1E3C61"/>
                </a:solidFill>
                <a:latin typeface="League Spartan" panose="00000800000000000000" pitchFamily="50" charset="0"/>
              </a:rPr>
              <a:t>(II) </a:t>
            </a:r>
            <a:endParaRPr lang="es-ES" sz="2400" b="1" dirty="0">
              <a:solidFill>
                <a:srgbClr val="1E3C61"/>
              </a:solidFill>
              <a:latin typeface="League Spartan" panose="00000800000000000000" pitchFamily="50" charset="0"/>
            </a:endParaRPr>
          </a:p>
        </p:txBody>
      </p:sp>
      <p:sp>
        <p:nvSpPr>
          <p:cNvPr id="9" name="Rectangle 8"/>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10" name="Picture 9">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122308379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0" y="4076700"/>
            <a:ext cx="9144000" cy="2781300"/>
          </a:xfrm>
          <a:prstGeom prst="rect">
            <a:avLst/>
          </a:prstGeom>
          <a:solidFill>
            <a:schemeClr val="tx2">
              <a:lumMod val="50000"/>
            </a:schemeClr>
          </a:solidFill>
          <a:ln>
            <a:noFill/>
          </a:ln>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id-ID" altLang="en-US" sz="1800">
              <a:solidFill>
                <a:srgbClr val="FF4E5E"/>
              </a:solidFill>
              <a:latin typeface="Arial" panose="020B0604020202020204" pitchFamily="34" charset="0"/>
              <a:ea typeface="SimSun" panose="02010600030101010101" pitchFamily="2" charset="-122"/>
            </a:endParaRPr>
          </a:p>
        </p:txBody>
      </p:sp>
      <p:sp>
        <p:nvSpPr>
          <p:cNvPr id="57348" name="TextBox 5"/>
          <p:cNvSpPr>
            <a:spLocks noChangeArrowheads="1"/>
          </p:cNvSpPr>
          <p:nvPr/>
        </p:nvSpPr>
        <p:spPr bwMode="auto">
          <a:xfrm>
            <a:off x="323850" y="4437063"/>
            <a:ext cx="7561263" cy="2816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zh-CN" sz="2400" dirty="0" err="1">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Direktorat</a:t>
            </a:r>
            <a:r>
              <a:rPr lang="en-US" altLang="zh-CN" sz="2400" dirty="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 </a:t>
            </a:r>
            <a:r>
              <a:rPr lang="en-US" altLang="zh-CN" sz="2400" dirty="0" err="1">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Evaluasi</a:t>
            </a:r>
            <a:r>
              <a:rPr lang="en-US" altLang="zh-CN" sz="2400" dirty="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 </a:t>
            </a:r>
            <a:r>
              <a:rPr lang="en-US" altLang="zh-CN" sz="2400" dirty="0" err="1">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Akuntansi</a:t>
            </a:r>
            <a:r>
              <a:rPr lang="en-US" altLang="zh-CN" sz="2400" dirty="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 </a:t>
            </a:r>
            <a:r>
              <a:rPr lang="en-US" altLang="zh-CN" sz="2400" dirty="0" err="1">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dan</a:t>
            </a:r>
            <a:r>
              <a:rPr lang="en-US" altLang="zh-CN" sz="2400" dirty="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 </a:t>
            </a:r>
            <a:r>
              <a:rPr lang="en-US" altLang="zh-CN" sz="2400" dirty="0" err="1">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Setelmen</a:t>
            </a:r>
            <a:endParaRPr lang="en-US" altLang="zh-CN" sz="2400" dirty="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endParaRPr>
          </a:p>
          <a:p>
            <a:pPr eaLnBrk="1" hangingPunct="1">
              <a:spcBef>
                <a:spcPct val="0"/>
              </a:spcBef>
              <a:buFontTx/>
              <a:buNone/>
            </a:pPr>
            <a:r>
              <a:rPr lang="en-US" altLang="zh-CN" sz="2400" dirty="0" err="1">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Direktorat</a:t>
            </a:r>
            <a:r>
              <a:rPr lang="en-US" altLang="zh-CN" sz="2400" dirty="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 </a:t>
            </a:r>
            <a:r>
              <a:rPr lang="en-US" altLang="zh-CN" sz="2400" dirty="0" err="1">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Jenderal</a:t>
            </a:r>
            <a:r>
              <a:rPr lang="en-US" altLang="zh-CN" sz="2400" dirty="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 </a:t>
            </a:r>
            <a:r>
              <a:rPr lang="en-US" altLang="zh-CN" sz="2400" dirty="0" err="1">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Pengelolaan</a:t>
            </a:r>
            <a:r>
              <a:rPr lang="en-US" altLang="zh-CN" sz="2400" dirty="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 </a:t>
            </a:r>
            <a:r>
              <a:rPr lang="en-US" altLang="zh-CN" sz="2400" dirty="0" err="1">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Pembiayaan</a:t>
            </a:r>
            <a:r>
              <a:rPr lang="en-US" altLang="zh-CN" sz="2400" dirty="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 </a:t>
            </a:r>
            <a:endParaRPr lang="en-US" altLang="zh-CN" sz="2400" dirty="0" smtClean="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endParaRPr>
          </a:p>
          <a:p>
            <a:pPr eaLnBrk="1" hangingPunct="1">
              <a:spcBef>
                <a:spcPct val="0"/>
              </a:spcBef>
              <a:buFontTx/>
              <a:buNone/>
            </a:pPr>
            <a:r>
              <a:rPr lang="en-US" altLang="zh-CN" sz="2400" dirty="0" err="1" smtClean="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dan</a:t>
            </a:r>
            <a:r>
              <a:rPr lang="en-US" altLang="zh-CN" sz="2400" dirty="0" smtClean="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 </a:t>
            </a:r>
            <a:r>
              <a:rPr lang="en-US" altLang="zh-CN" sz="2400" dirty="0" err="1">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Risiko</a:t>
            </a:r>
            <a:endParaRPr lang="en-US" altLang="zh-CN" sz="2400" dirty="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endParaRPr>
          </a:p>
          <a:p>
            <a:pPr eaLnBrk="1" hangingPunct="1">
              <a:spcBef>
                <a:spcPct val="0"/>
              </a:spcBef>
              <a:buFontTx/>
              <a:buNone/>
            </a:pPr>
            <a:r>
              <a:rPr lang="en-US" altLang="zh-CN" sz="1500" dirty="0" err="1">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Gedung</a:t>
            </a:r>
            <a:r>
              <a:rPr lang="en-US" altLang="zh-CN" sz="1500" dirty="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 </a:t>
            </a:r>
            <a:r>
              <a:rPr lang="en-US" altLang="zh-CN" sz="1500" dirty="0" err="1">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Frans</a:t>
            </a:r>
            <a:r>
              <a:rPr lang="en-US" altLang="zh-CN" sz="1500" dirty="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 </a:t>
            </a:r>
            <a:r>
              <a:rPr lang="en-US" altLang="zh-CN" sz="1500" dirty="0" err="1">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Seda</a:t>
            </a:r>
            <a:r>
              <a:rPr lang="en-US" altLang="zh-CN" sz="1500" dirty="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 Lt. 7, </a:t>
            </a:r>
            <a:r>
              <a:rPr lang="en-US" altLang="zh-CN" sz="1500" dirty="0" err="1">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Jalan</a:t>
            </a:r>
            <a:r>
              <a:rPr lang="en-US" altLang="zh-CN" sz="1500" dirty="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 </a:t>
            </a:r>
            <a:r>
              <a:rPr lang="en-US" altLang="zh-CN" sz="1500" dirty="0" err="1">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Wahidin</a:t>
            </a:r>
            <a:r>
              <a:rPr lang="en-US" altLang="zh-CN" sz="1500" dirty="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 Raya </a:t>
            </a:r>
            <a:r>
              <a:rPr lang="en-US" altLang="zh-CN" sz="1500" dirty="0" smtClean="0">
                <a:solidFill>
                  <a:srgbClr val="FF4E5E"/>
                </a:solidFill>
                <a:latin typeface="Arial" panose="020B0604020202020204" pitchFamily="34" charset="0"/>
                <a:ea typeface="Arial Unicode MS" panose="020B0604020202020204" pitchFamily="34" charset="-128"/>
                <a:cs typeface="Arial" panose="020B0604020202020204" pitchFamily="34" charset="0"/>
                <a:sym typeface="Haettenschweiler" panose="020B0706040902060204" pitchFamily="34" charset="0"/>
              </a:rPr>
              <a:t>No.1. </a:t>
            </a:r>
            <a:r>
              <a:rPr lang="en-US" altLang="zh-CN" sz="1500" dirty="0" smtClean="0">
                <a:solidFill>
                  <a:srgbClr val="FF4E5E"/>
                </a:solidFill>
                <a:latin typeface="Arial" panose="020B0604020202020204" pitchFamily="34" charset="0"/>
                <a:ea typeface="Arial Unicode MS" panose="020B0604020202020204" pitchFamily="34" charset="-128"/>
                <a:cs typeface="Arial" panose="020B0604020202020204" pitchFamily="34" charset="0"/>
              </a:rPr>
              <a:t>Jakarta</a:t>
            </a:r>
          </a:p>
          <a:p>
            <a:pPr>
              <a:spcBef>
                <a:spcPct val="0"/>
              </a:spcBef>
              <a:buNone/>
            </a:pPr>
            <a:r>
              <a:rPr lang="en-US" altLang="zh-CN" sz="1500" dirty="0">
                <a:solidFill>
                  <a:srgbClr val="FF4E5E"/>
                </a:solidFill>
                <a:latin typeface="Arial" panose="020B0604020202020204" pitchFamily="34" charset="0"/>
                <a:ea typeface="Arial Unicode MS" panose="020B0604020202020204" pitchFamily="34" charset="-128"/>
                <a:cs typeface="Arial" panose="020B0604020202020204" pitchFamily="34" charset="0"/>
              </a:rPr>
              <a:t> </a:t>
            </a:r>
            <a:r>
              <a:rPr lang="en-US" altLang="zh-CN" sz="1500" dirty="0" smtClean="0">
                <a:solidFill>
                  <a:srgbClr val="FF4E5E"/>
                </a:solidFill>
                <a:latin typeface="Arial" panose="020B0604020202020204" pitchFamily="34" charset="0"/>
                <a:ea typeface="Arial Unicode MS" panose="020B0604020202020204" pitchFamily="34" charset="-128"/>
                <a:cs typeface="Arial" panose="020B0604020202020204" pitchFamily="34" charset="0"/>
              </a:rPr>
              <a:t>    </a:t>
            </a:r>
          </a:p>
          <a:p>
            <a:pPr>
              <a:spcBef>
                <a:spcPct val="0"/>
              </a:spcBef>
              <a:buNone/>
            </a:pPr>
            <a:r>
              <a:rPr lang="en-US" altLang="zh-CN" sz="1500" dirty="0">
                <a:solidFill>
                  <a:srgbClr val="FF4E5E"/>
                </a:solidFill>
                <a:latin typeface="Arial" panose="020B0604020202020204" pitchFamily="34" charset="0"/>
                <a:ea typeface="Arial Unicode MS" panose="020B0604020202020204" pitchFamily="34" charset="-128"/>
                <a:cs typeface="Arial" panose="020B0604020202020204" pitchFamily="34" charset="0"/>
              </a:rPr>
              <a:t> </a:t>
            </a:r>
            <a:r>
              <a:rPr lang="en-US" altLang="zh-CN" sz="1500" dirty="0" smtClean="0">
                <a:solidFill>
                  <a:srgbClr val="FF4E5E"/>
                </a:solidFill>
                <a:latin typeface="Arial" panose="020B0604020202020204" pitchFamily="34" charset="0"/>
                <a:ea typeface="Arial Unicode MS" panose="020B0604020202020204" pitchFamily="34" charset="-128"/>
                <a:cs typeface="Arial" panose="020B0604020202020204" pitchFamily="34" charset="0"/>
              </a:rPr>
              <a:t>     </a:t>
            </a:r>
            <a:r>
              <a:rPr lang="en-US" altLang="zh-CN" sz="1500" dirty="0" smtClean="0">
                <a:solidFill>
                  <a:srgbClr val="FF4E5E"/>
                </a:solidFill>
                <a:latin typeface="Arial" panose="020B0604020202020204" pitchFamily="34" charset="0"/>
                <a:ea typeface="Arial Unicode MS" panose="020B0604020202020204" pitchFamily="34" charset="-128"/>
                <a:cs typeface="Arial" panose="020B0604020202020204" pitchFamily="34" charset="0"/>
              </a:rPr>
              <a:t>021-38</a:t>
            </a:r>
            <a:r>
              <a:rPr lang="id-ID" altLang="zh-CN" sz="1500" dirty="0" smtClean="0">
                <a:solidFill>
                  <a:srgbClr val="FF4E5E"/>
                </a:solidFill>
                <a:latin typeface="Arial" panose="020B0604020202020204" pitchFamily="34" charset="0"/>
                <a:ea typeface="Arial Unicode MS" panose="020B0604020202020204" pitchFamily="34" charset="-128"/>
                <a:cs typeface="Arial" panose="020B0604020202020204" pitchFamily="34" charset="0"/>
              </a:rPr>
              <a:t>64778</a:t>
            </a:r>
            <a:r>
              <a:rPr lang="en-US" altLang="zh-CN" sz="1500" dirty="0" smtClean="0">
                <a:solidFill>
                  <a:srgbClr val="FF4E5E"/>
                </a:solidFill>
                <a:latin typeface="Arial" panose="020B0604020202020204" pitchFamily="34" charset="0"/>
                <a:ea typeface="Arial Unicode MS" panose="020B0604020202020204" pitchFamily="34" charset="-128"/>
                <a:cs typeface="Arial" panose="020B0604020202020204" pitchFamily="34" charset="0"/>
              </a:rPr>
              <a:t>	</a:t>
            </a:r>
            <a:r>
              <a:rPr lang="en-US" altLang="en-US" sz="1600" b="1" dirty="0">
                <a:solidFill>
                  <a:srgbClr val="FF4E5E"/>
                </a:solidFill>
                <a:latin typeface="Arial" panose="020B0604020202020204" pitchFamily="34" charset="0"/>
                <a:cs typeface="Arial" panose="020B0604020202020204" pitchFamily="34" charset="0"/>
              </a:rPr>
              <a:t>Email: hibah.djppr@kemenkeu.go.id</a:t>
            </a:r>
            <a:r>
              <a:rPr lang="id-ID" altLang="zh-CN" sz="1600" b="1" dirty="0">
                <a:solidFill>
                  <a:srgbClr val="FF4E5E"/>
                </a:solidFill>
                <a:latin typeface="Arial" panose="020B0604020202020204" pitchFamily="34" charset="0"/>
                <a:ea typeface="Arial Unicode MS" panose="020B0604020202020204" pitchFamily="34" charset="-128"/>
                <a:cs typeface="Arial" panose="020B0604020202020204" pitchFamily="34" charset="0"/>
              </a:rPr>
              <a:t> </a:t>
            </a:r>
            <a:endParaRPr lang="en-US" altLang="zh-CN" sz="1600" b="1" dirty="0">
              <a:solidFill>
                <a:srgbClr val="FF4E5E"/>
              </a:solidFill>
              <a:latin typeface="Arial" panose="020B0604020202020204" pitchFamily="34" charset="0"/>
              <a:ea typeface="Arial Unicode MS" panose="020B0604020202020204" pitchFamily="34" charset="-128"/>
              <a:cs typeface="Arial" panose="020B0604020202020204" pitchFamily="34" charset="0"/>
            </a:endParaRPr>
          </a:p>
          <a:p>
            <a:pPr>
              <a:spcBef>
                <a:spcPct val="0"/>
              </a:spcBef>
              <a:buNone/>
            </a:pPr>
            <a:endParaRPr lang="en-US" altLang="zh-CN" sz="1500" dirty="0">
              <a:solidFill>
                <a:srgbClr val="FF4E5E"/>
              </a:solidFill>
              <a:latin typeface="Arial" panose="020B0604020202020204" pitchFamily="34" charset="0"/>
              <a:ea typeface="Arial Unicode MS" panose="020B0604020202020204" pitchFamily="34" charset="-128"/>
              <a:cs typeface="Arial" panose="020B0604020202020204" pitchFamily="34" charset="0"/>
            </a:endParaRPr>
          </a:p>
          <a:p>
            <a:pPr eaLnBrk="1" hangingPunct="1">
              <a:spcBef>
                <a:spcPct val="0"/>
              </a:spcBef>
              <a:buFontTx/>
              <a:buNone/>
            </a:pPr>
            <a:r>
              <a:rPr lang="en-US" altLang="zh-CN" sz="1500" dirty="0">
                <a:solidFill>
                  <a:srgbClr val="FF4E5E"/>
                </a:solidFill>
                <a:latin typeface="Arial" panose="020B0604020202020204" pitchFamily="34" charset="0"/>
                <a:ea typeface="Arial Unicode MS" panose="020B0604020202020204" pitchFamily="34" charset="-128"/>
                <a:cs typeface="Arial" panose="020B0604020202020204" pitchFamily="34" charset="0"/>
              </a:rPr>
              <a:t>       </a:t>
            </a:r>
            <a:endParaRPr lang="en-US" altLang="en-US" sz="1400" b="1" dirty="0" smtClean="0">
              <a:solidFill>
                <a:srgbClr val="FF4E5E"/>
              </a:solidFill>
              <a:latin typeface="Arial" panose="020B0604020202020204" pitchFamily="34" charset="0"/>
              <a:cs typeface="Arial" panose="020B0604020202020204" pitchFamily="34" charset="0"/>
            </a:endParaRPr>
          </a:p>
          <a:p>
            <a:pPr eaLnBrk="1" hangingPunct="1">
              <a:spcBef>
                <a:spcPct val="0"/>
              </a:spcBef>
              <a:buFontTx/>
              <a:buNone/>
            </a:pPr>
            <a:endParaRPr lang="en-US" altLang="zh-CN" sz="1500" dirty="0">
              <a:solidFill>
                <a:srgbClr val="FF4E5E"/>
              </a:solidFill>
              <a:latin typeface="Arial" panose="020B0604020202020204" pitchFamily="34" charset="0"/>
              <a:ea typeface="Arial Unicode MS" panose="020B0604020202020204" pitchFamily="34" charset="-128"/>
              <a:cs typeface="Arial" panose="020B0604020202020204" pitchFamily="34" charset="0"/>
            </a:endParaRPr>
          </a:p>
          <a:p>
            <a:pPr eaLnBrk="1" hangingPunct="1">
              <a:spcBef>
                <a:spcPct val="0"/>
              </a:spcBef>
              <a:buFontTx/>
              <a:buNone/>
            </a:pPr>
            <a:endParaRPr lang="en-US" altLang="zh-CN" sz="1500" dirty="0">
              <a:solidFill>
                <a:srgbClr val="FF4E5E"/>
              </a:solidFill>
              <a:latin typeface="Arial" panose="020B0604020202020204" pitchFamily="34" charset="0"/>
              <a:ea typeface="Arial Unicode MS" panose="020B0604020202020204" pitchFamily="34" charset="-128"/>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7200" y="6033868"/>
            <a:ext cx="228600" cy="22860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29699" y="6304672"/>
            <a:ext cx="290097" cy="290097"/>
          </a:xfrm>
          <a:prstGeom prst="rect">
            <a:avLst/>
          </a:prstGeom>
        </p:spPr>
      </p:pic>
      <p:sp>
        <p:nvSpPr>
          <p:cNvPr id="4" name="TextBox 3"/>
          <p:cNvSpPr txBox="1"/>
          <p:nvPr/>
        </p:nvSpPr>
        <p:spPr>
          <a:xfrm>
            <a:off x="632483" y="6253499"/>
            <a:ext cx="1382713" cy="338554"/>
          </a:xfrm>
          <a:prstGeom prst="rect">
            <a:avLst/>
          </a:prstGeom>
          <a:noFill/>
        </p:spPr>
        <p:txBody>
          <a:bodyPr wrap="square" rtlCol="0">
            <a:spAutoFit/>
          </a:bodyPr>
          <a:lstStyle/>
          <a:p>
            <a:r>
              <a:rPr lang="en-US" altLang="zh-CN" sz="1600" dirty="0" smtClean="0">
                <a:solidFill>
                  <a:srgbClr val="FF4E5E"/>
                </a:solidFill>
                <a:latin typeface="Arial" panose="020B0604020202020204" pitchFamily="34" charset="0"/>
                <a:ea typeface="Arial Unicode MS" panose="020B0604020202020204" pitchFamily="34" charset="-128"/>
                <a:cs typeface="Arial" panose="020B0604020202020204" pitchFamily="34" charset="0"/>
              </a:rPr>
              <a:t>021-384</a:t>
            </a:r>
            <a:r>
              <a:rPr lang="id-ID" altLang="zh-CN" sz="1600" dirty="0" smtClean="0">
                <a:solidFill>
                  <a:srgbClr val="FF4E5E"/>
                </a:solidFill>
                <a:latin typeface="Arial" panose="020B0604020202020204" pitchFamily="34" charset="0"/>
                <a:ea typeface="Arial Unicode MS" panose="020B0604020202020204" pitchFamily="34" charset="-128"/>
                <a:cs typeface="Arial" panose="020B0604020202020204" pitchFamily="34" charset="0"/>
              </a:rPr>
              <a:t>3</a:t>
            </a:r>
            <a:r>
              <a:rPr lang="en-US" altLang="zh-CN" sz="1600" dirty="0" smtClean="0">
                <a:solidFill>
                  <a:srgbClr val="FF4E5E"/>
                </a:solidFill>
                <a:latin typeface="Arial" panose="020B0604020202020204" pitchFamily="34" charset="0"/>
                <a:ea typeface="Arial Unicode MS" panose="020B0604020202020204" pitchFamily="34" charset="-128"/>
                <a:cs typeface="Arial" panose="020B0604020202020204" pitchFamily="34" charset="0"/>
              </a:rPr>
              <a:t>7</a:t>
            </a:r>
            <a:r>
              <a:rPr lang="id-ID" altLang="zh-CN" sz="1600" dirty="0" smtClean="0">
                <a:solidFill>
                  <a:srgbClr val="FF4E5E"/>
                </a:solidFill>
                <a:latin typeface="Arial" panose="020B0604020202020204" pitchFamily="34" charset="0"/>
                <a:ea typeface="Arial Unicode MS" panose="020B0604020202020204" pitchFamily="34" charset="-128"/>
                <a:cs typeface="Arial" panose="020B0604020202020204" pitchFamily="34" charset="0"/>
              </a:rPr>
              <a:t>12</a:t>
            </a:r>
            <a:endParaRPr lang="en-US" altLang="zh-CN" sz="1600" dirty="0">
              <a:solidFill>
                <a:srgbClr val="FF4E5E"/>
              </a:solidFill>
              <a:latin typeface="Arial" panose="020B0604020202020204" pitchFamily="34" charset="0"/>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10359"/>
            <a:ext cx="9144000" cy="4087059"/>
          </a:xfrm>
          <a:prstGeom prst="rect">
            <a:avLst/>
          </a:prstGeom>
        </p:spPr>
      </p:pic>
    </p:spTree>
    <p:extLst>
      <p:ext uri="{BB962C8B-B14F-4D97-AF65-F5344CB8AC3E}">
        <p14:creationId xmlns:p14="http://schemas.microsoft.com/office/powerpoint/2010/main" xmlns="" val="2387945451"/>
      </p:ext>
    </p:extLst>
  </p:cSld>
  <p:clrMapOvr>
    <a:masterClrMapping/>
  </p:clrMapOvr>
  <p:transition spd="slow">
    <p:push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prstClr val="black"/>
                </a:solidFill>
              </a:rPr>
              <a:pPr/>
              <a:t>53</a:t>
            </a:fld>
            <a:endParaRPr lang="id-ID">
              <a:solidFill>
                <a:prstClr val="black"/>
              </a:solidFill>
            </a:endParaRPr>
          </a:p>
        </p:txBody>
      </p:sp>
      <p:sp>
        <p:nvSpPr>
          <p:cNvPr id="5" name="Rectangle 2"/>
          <p:cNvSpPr txBox="1">
            <a:spLocks noChangeArrowheads="1"/>
          </p:cNvSpPr>
          <p:nvPr/>
        </p:nvSpPr>
        <p:spPr bwMode="auto">
          <a:xfrm>
            <a:off x="0" y="1844824"/>
            <a:ext cx="9144000" cy="2016224"/>
          </a:xfrm>
          <a:prstGeom prst="rect">
            <a:avLst/>
          </a:prstGeom>
          <a:solidFill>
            <a:srgbClr val="0000FF"/>
          </a:solidFill>
          <a:ln>
            <a:headEnd/>
            <a:tailEnd/>
          </a:ln>
        </p:spPr>
        <p:style>
          <a:lnRef idx="1">
            <a:schemeClr val="accent3"/>
          </a:lnRef>
          <a:fillRef idx="2">
            <a:schemeClr val="accent3"/>
          </a:fillRef>
          <a:effectRef idx="1">
            <a:schemeClr val="accent3"/>
          </a:effectRef>
          <a:fontRef idx="minor">
            <a:schemeClr val="dk1"/>
          </a:fontRef>
        </p:style>
        <p:txBody>
          <a:bodyPr lIns="0" tIns="0" rIns="0" bIns="0" anchor="ctr"/>
          <a:lstStyle/>
          <a:p>
            <a:pPr algn="ctr">
              <a:spcBef>
                <a:spcPts val="0"/>
              </a:spcBef>
              <a:defRPr/>
            </a:pPr>
            <a:r>
              <a:rPr lang="en-US" sz="5400" b="1" dirty="0" smtClean="0">
                <a:solidFill>
                  <a:srgbClr val="FFFF00"/>
                </a:solidFill>
                <a:effectLst>
                  <a:outerShdw blurRad="50800" dist="50800" dir="18900000" algn="tl" rotWithShape="0">
                    <a:schemeClr val="tx2">
                      <a:alpha val="43000"/>
                    </a:schemeClr>
                  </a:outerShdw>
                </a:effectLst>
                <a:latin typeface="Arial Narrow" pitchFamily="34" charset="0"/>
                <a:ea typeface="+mj-ea"/>
                <a:cs typeface="+mj-cs"/>
              </a:rPr>
              <a:t>LAMPIRAN</a:t>
            </a:r>
          </a:p>
        </p:txBody>
      </p:sp>
    </p:spTree>
    <p:extLst>
      <p:ext uri="{BB962C8B-B14F-4D97-AF65-F5344CB8AC3E}">
        <p14:creationId xmlns:p14="http://schemas.microsoft.com/office/powerpoint/2010/main" xmlns="" val="187272415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LATAR BELAKANG</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46" name="Content Placeholder 2"/>
          <p:cNvSpPr txBox="1">
            <a:spLocks/>
          </p:cNvSpPr>
          <p:nvPr/>
        </p:nvSpPr>
        <p:spPr>
          <a:xfrm>
            <a:off x="323528" y="1312128"/>
            <a:ext cx="8363272" cy="4709160"/>
          </a:xfrm>
          <a:prstGeom prst="rect">
            <a:avLst/>
          </a:prstGeom>
        </p:spPr>
        <p:txBody>
          <a:bodyPr rtlCol="0">
            <a:noAutofit/>
          </a:bodyPr>
          <a:lstStyle/>
          <a:p>
            <a:pPr marL="548640" marR="0" lvl="0" indent="-411480" algn="just" defTabSz="914400" rtl="0" eaLnBrk="1" fontAlgn="auto" latinLnBrk="0" hangingPunct="1">
              <a:lnSpc>
                <a:spcPct val="100000"/>
              </a:lnSpc>
              <a:spcBef>
                <a:spcPct val="20000"/>
              </a:spcBef>
              <a:spcAft>
                <a:spcPts val="0"/>
              </a:spcAft>
              <a:buClr>
                <a:srgbClr val="C00000"/>
              </a:buClr>
              <a:buSzPct val="65000"/>
              <a:buFont typeface="Wingdings" pitchFamily="2" charset="2"/>
              <a:buChar char="v"/>
              <a:tabLst/>
              <a:defRPr/>
            </a:pPr>
            <a:r>
              <a:rPr kumimoji="0" lang="en-US" sz="2000" b="1" i="0" u="none" strike="noStrike" kern="1200" cap="none" spc="0" normalizeH="0" baseline="0" noProof="0" dirty="0" err="1" smtClean="0">
                <a:ln>
                  <a:noFill/>
                </a:ln>
                <a:solidFill>
                  <a:srgbClr val="FF4E5E"/>
                </a:solidFill>
                <a:effectLst/>
                <a:uLnTx/>
                <a:uFillTx/>
                <a:latin typeface="Arial" panose="020B0604020202020204" pitchFamily="34" charset="0"/>
                <a:cs typeface="Arial" panose="020B0604020202020204" pitchFamily="34" charset="0"/>
              </a:rPr>
              <a:t>Implementasi</a:t>
            </a:r>
            <a:r>
              <a:rPr kumimoji="0" lang="en-US" sz="2000" b="1" i="0" u="none" strike="noStrike" kern="1200" cap="none" spc="0" normalizeH="0" baseline="0" noProof="0" dirty="0" smtClean="0">
                <a:ln>
                  <a:noFill/>
                </a:ln>
                <a:solidFill>
                  <a:srgbClr val="FF4E5E"/>
                </a:solidFill>
                <a:effectLst/>
                <a:uLnTx/>
                <a:uFillTx/>
                <a:latin typeface="Arial" panose="020B0604020202020204" pitchFamily="34" charset="0"/>
                <a:cs typeface="Arial" panose="020B0604020202020204" pitchFamily="34" charset="0"/>
              </a:rPr>
              <a:t> </a:t>
            </a:r>
            <a:r>
              <a:rPr kumimoji="0" lang="en-US" sz="2000" b="1" i="1" u="none" strike="noStrike" kern="1200" cap="none" spc="0" normalizeH="0" baseline="0" noProof="0" dirty="0" smtClean="0">
                <a:ln>
                  <a:noFill/>
                </a:ln>
                <a:solidFill>
                  <a:srgbClr val="FF4E5E"/>
                </a:solidFill>
                <a:effectLst/>
                <a:uLnTx/>
                <a:uFillTx/>
                <a:latin typeface="Arial" panose="020B0604020202020204" pitchFamily="34" charset="0"/>
                <a:cs typeface="Arial" panose="020B0604020202020204" pitchFamily="34" charset="0"/>
              </a:rPr>
              <a:t>Paris Declaration on Aid Effectiveness</a:t>
            </a:r>
            <a:r>
              <a:rPr kumimoji="0" lang="en-US" sz="2000" b="1" i="0" u="none" strike="noStrike" kern="1200" cap="none" spc="0" normalizeH="0" baseline="0" noProof="0" dirty="0" smtClean="0">
                <a:ln>
                  <a:noFill/>
                </a:ln>
                <a:solidFill>
                  <a:srgbClr val="FF4E5E"/>
                </a:solidFill>
                <a:effectLst/>
                <a:uLnTx/>
                <a:uFillTx/>
                <a:latin typeface="Arial" panose="020B0604020202020204" pitchFamily="34" charset="0"/>
                <a:cs typeface="Arial" panose="020B0604020202020204" pitchFamily="34" charset="0"/>
              </a:rPr>
              <a:t> 2005</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1"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Accra Agenda for Action </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(AAA) 2008,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dan</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1"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Jakarta Commitment Aid for Development Effectiveness Indonesia’s Road Map 2014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transparansi</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dan</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akuntabilitas</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setiap</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rupiah yang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mengalir</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ke</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Pemerintah</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a:t>
            </a:r>
          </a:p>
          <a:p>
            <a:pPr marL="548640" marR="0" lvl="0" indent="-411480" algn="just" defTabSz="914400" rtl="0" eaLnBrk="1" fontAlgn="auto" latinLnBrk="0" hangingPunct="1">
              <a:lnSpc>
                <a:spcPct val="100000"/>
              </a:lnSpc>
              <a:spcBef>
                <a:spcPct val="20000"/>
              </a:spcBef>
              <a:spcAft>
                <a:spcPts val="0"/>
              </a:spcAft>
              <a:buClr>
                <a:srgbClr val="C00000"/>
              </a:buClr>
              <a:buSzPct val="65000"/>
              <a:buFont typeface="Wingdings" pitchFamily="2" charset="2"/>
              <a:buChar char="v"/>
              <a:tabLst/>
              <a:defRPr/>
            </a:pPr>
            <a:endPar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endParaRPr>
          </a:p>
          <a:p>
            <a:pPr marL="548640" marR="0" lvl="0" indent="-411480" algn="just" defTabSz="914400" rtl="0" eaLnBrk="1" fontAlgn="auto" latinLnBrk="0" hangingPunct="1">
              <a:lnSpc>
                <a:spcPct val="100000"/>
              </a:lnSpc>
              <a:spcBef>
                <a:spcPct val="20000"/>
              </a:spcBef>
              <a:spcAft>
                <a:spcPts val="0"/>
              </a:spcAft>
              <a:buClr>
                <a:srgbClr val="C00000"/>
              </a:buClr>
              <a:buSzPct val="65000"/>
              <a:buFont typeface="Wingdings" pitchFamily="2" charset="2"/>
              <a:buChar char="v"/>
              <a:tabLst/>
              <a:defRPr/>
            </a:pP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Wujud</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Tata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Kelola</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Keuangan</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yang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baik</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1" i="1" u="none" strike="noStrike" kern="1200" cap="none" spc="0" normalizeH="0" baseline="0" noProof="0" dirty="0" smtClean="0">
                <a:ln>
                  <a:noFill/>
                </a:ln>
                <a:solidFill>
                  <a:srgbClr val="FF4E5E"/>
                </a:solidFill>
                <a:effectLst/>
                <a:uLnTx/>
                <a:uFillTx/>
                <a:latin typeface="Arial" panose="020B0604020202020204" pitchFamily="34" charset="0"/>
                <a:cs typeface="Arial" panose="020B0604020202020204" pitchFamily="34" charset="0"/>
              </a:rPr>
              <a:t>Good Governance</a:t>
            </a:r>
            <a:r>
              <a:rPr kumimoji="0" lang="en-US" sz="2000" b="0" i="1"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a:t>
            </a:r>
          </a:p>
          <a:p>
            <a:pPr marL="548640" marR="0" lvl="0" indent="-411480" algn="just" defTabSz="914400" rtl="0" eaLnBrk="1" fontAlgn="auto" latinLnBrk="0" hangingPunct="1">
              <a:lnSpc>
                <a:spcPct val="100000"/>
              </a:lnSpc>
              <a:spcBef>
                <a:spcPct val="20000"/>
              </a:spcBef>
              <a:spcAft>
                <a:spcPts val="0"/>
              </a:spcAft>
              <a:buClr>
                <a:srgbClr val="C00000"/>
              </a:buClr>
              <a:buSzPct val="65000"/>
              <a:buFont typeface="Wingdings" pitchFamily="2" charset="2"/>
              <a:buChar char="v"/>
              <a:tabLst/>
              <a:defRPr/>
            </a:pPr>
            <a:endParaRPr kumimoji="0" lang="en-US" sz="2000" b="0" i="1"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endParaRPr>
          </a:p>
          <a:p>
            <a:pPr marL="548640" marR="0" lvl="0" indent="-411480" algn="just" defTabSz="914400" rtl="0" eaLnBrk="1" fontAlgn="auto" latinLnBrk="0" hangingPunct="1">
              <a:lnSpc>
                <a:spcPct val="100000"/>
              </a:lnSpc>
              <a:spcBef>
                <a:spcPct val="20000"/>
              </a:spcBef>
              <a:spcAft>
                <a:spcPts val="0"/>
              </a:spcAft>
              <a:buClr>
                <a:srgbClr val="C00000"/>
              </a:buClr>
              <a:buSzPct val="65000"/>
              <a:buFont typeface="Wingdings" pitchFamily="2" charset="2"/>
              <a:buChar char="v"/>
              <a:tabLst/>
              <a:defRPr/>
            </a:pP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Hibah</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merupakan</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bagian</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dari</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penerimaan</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negara</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dalam</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postur</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APBN;</a:t>
            </a:r>
          </a:p>
          <a:p>
            <a:pPr marL="548640" marR="0" lvl="0" indent="-411480" algn="just" defTabSz="914400" rtl="0" eaLnBrk="1" fontAlgn="auto" latinLnBrk="0" hangingPunct="1">
              <a:lnSpc>
                <a:spcPct val="100000"/>
              </a:lnSpc>
              <a:spcBef>
                <a:spcPct val="20000"/>
              </a:spcBef>
              <a:spcAft>
                <a:spcPts val="0"/>
              </a:spcAft>
              <a:buClr>
                <a:srgbClr val="C00000"/>
              </a:buClr>
              <a:buSzPct val="65000"/>
              <a:buFont typeface="Wingdings" pitchFamily="2" charset="2"/>
              <a:buChar char="v"/>
              <a:tabLst/>
              <a:defRPr/>
            </a:pPr>
            <a:endParaRPr kumimoji="0" lang="en-US" sz="2000" b="0" i="1"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endParaRPr>
          </a:p>
          <a:p>
            <a:pPr marL="548640" marR="0" lvl="0" indent="-411480" algn="just" defTabSz="914400" rtl="0" eaLnBrk="1" fontAlgn="auto" latinLnBrk="0" hangingPunct="1">
              <a:lnSpc>
                <a:spcPct val="100000"/>
              </a:lnSpc>
              <a:spcBef>
                <a:spcPct val="20000"/>
              </a:spcBef>
              <a:spcAft>
                <a:spcPts val="0"/>
              </a:spcAft>
              <a:buClr>
                <a:srgbClr val="C00000"/>
              </a:buClr>
              <a:buSzPct val="65000"/>
              <a:buFont typeface="Wingdings" pitchFamily="2" charset="2"/>
              <a:buChar char="v"/>
              <a:tabLst/>
              <a:defRPr/>
            </a:pP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Kecenderungan</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penerimaan</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hibah</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di</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setiap</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tahun</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mengalami</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kenaikan</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dibanding</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tahun</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sebelumnya</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bahkan</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melampaui</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estimasi</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yang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tercantum</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baseline="0" noProof="0" dirty="0" err="1" smtClean="0">
                <a:ln>
                  <a:noFill/>
                </a:ln>
                <a:solidFill>
                  <a:schemeClr val="accent1">
                    <a:lumMod val="50000"/>
                  </a:schemeClr>
                </a:solidFill>
                <a:effectLst/>
                <a:uLnTx/>
                <a:uFillTx/>
                <a:latin typeface="Arial" panose="020B0604020202020204" pitchFamily="34" charset="0"/>
                <a:cs typeface="Arial" panose="020B0604020202020204" pitchFamily="34" charset="0"/>
              </a:rPr>
              <a:t>dalam</a:t>
            </a:r>
            <a:r>
              <a:rPr kumimoji="0" lang="en-US" sz="2000" b="0" i="0" u="none" strike="noStrike" kern="1200" cap="none" spc="0" normalizeH="0" baseline="0" noProof="0" dirty="0" smtClean="0">
                <a:ln>
                  <a:noFill/>
                </a:ln>
                <a:solidFill>
                  <a:schemeClr val="accent1">
                    <a:lumMod val="50000"/>
                  </a:schemeClr>
                </a:solidFill>
                <a:effectLst/>
                <a:uLnTx/>
                <a:uFillTx/>
                <a:latin typeface="Arial" panose="020B0604020202020204" pitchFamily="34" charset="0"/>
                <a:cs typeface="Arial" panose="020B0604020202020204" pitchFamily="34" charset="0"/>
              </a:rPr>
              <a:t> APBN . </a:t>
            </a:r>
          </a:p>
        </p:txBody>
      </p:sp>
      <p:pic>
        <p:nvPicPr>
          <p:cNvPr id="7" name="Picture 6">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234129525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TUJUAN HIBAH</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5" name="Rectangle 4"/>
          <p:cNvSpPr/>
          <p:nvPr/>
        </p:nvSpPr>
        <p:spPr>
          <a:xfrm>
            <a:off x="323528" y="1055633"/>
            <a:ext cx="8604448" cy="4093428"/>
          </a:xfrm>
          <a:prstGeom prst="rect">
            <a:avLst/>
          </a:prstGeom>
        </p:spPr>
        <p:txBody>
          <a:bodyPr wrap="square">
            <a:spAutoFit/>
          </a:bodyPr>
          <a:lstStyle/>
          <a:p>
            <a:pPr marL="290513" lvl="0" indent="-290513" algn="just">
              <a:buClr>
                <a:srgbClr val="C00000"/>
              </a:buClr>
              <a:buFont typeface="Wingdings" pitchFamily="2" charset="2"/>
              <a:buChar char="q"/>
            </a:pPr>
            <a:r>
              <a:rPr lang="id-ID" sz="2000" b="1" dirty="0" smtClean="0">
                <a:solidFill>
                  <a:srgbClr val="FF4E5E"/>
                </a:solidFill>
                <a:latin typeface="Arial" panose="020B0604020202020204" pitchFamily="34" charset="0"/>
                <a:cs typeface="Arial" panose="020B0604020202020204" pitchFamily="34" charset="0"/>
              </a:rPr>
              <a:t>Mendukung program pembangunan nasional</a:t>
            </a:r>
            <a:r>
              <a:rPr lang="en-US" sz="2000" dirty="0" smtClean="0">
                <a:solidFill>
                  <a:schemeClr val="accent1">
                    <a:lumMod val="50000"/>
                  </a:schemeClr>
                </a:solidFill>
                <a:latin typeface="Arial" panose="020B0604020202020204" pitchFamily="34" charset="0"/>
                <a:cs typeface="Arial" panose="020B0604020202020204" pitchFamily="34" charset="0"/>
              </a:rPr>
              <a:t>, </a:t>
            </a:r>
            <a:r>
              <a:rPr lang="id-ID" sz="2000" dirty="0" smtClean="0">
                <a:solidFill>
                  <a:schemeClr val="accent1">
                    <a:lumMod val="50000"/>
                  </a:schemeClr>
                </a:solidFill>
                <a:latin typeface="Arial" panose="020B0604020202020204" pitchFamily="34" charset="0"/>
                <a:cs typeface="Arial" panose="020B0604020202020204" pitchFamily="34" charset="0"/>
              </a:rPr>
              <a:t>termasuk Hibah yang diteruskan kepada Pemerintah Daerah, antara lain:</a:t>
            </a:r>
            <a:endParaRPr lang="en-US" sz="2000" dirty="0" smtClean="0">
              <a:solidFill>
                <a:schemeClr val="accent1">
                  <a:lumMod val="50000"/>
                </a:schemeClr>
              </a:solidFill>
              <a:latin typeface="Arial" panose="020B0604020202020204" pitchFamily="34" charset="0"/>
              <a:cs typeface="Arial" panose="020B0604020202020204" pitchFamily="34" charset="0"/>
            </a:endParaRPr>
          </a:p>
          <a:p>
            <a:pPr marL="290513" lvl="0" indent="-290513">
              <a:buClr>
                <a:srgbClr val="C00000"/>
              </a:buClr>
            </a:pPr>
            <a:endParaRPr lang="en-US" sz="2000" dirty="0" smtClean="0">
              <a:solidFill>
                <a:schemeClr val="accent1">
                  <a:lumMod val="50000"/>
                </a:schemeClr>
              </a:solidFill>
              <a:latin typeface="Arial" panose="020B0604020202020204" pitchFamily="34" charset="0"/>
              <a:cs typeface="Arial" panose="020B0604020202020204" pitchFamily="34" charset="0"/>
            </a:endParaRPr>
          </a:p>
          <a:p>
            <a:pPr marL="344488" lvl="1" indent="-53975">
              <a:buClr>
                <a:srgbClr val="C00000"/>
              </a:buClr>
              <a:buFont typeface="Wingdings" pitchFamily="2" charset="2"/>
              <a:buChar char="v"/>
            </a:pPr>
            <a:r>
              <a:rPr lang="fi-FI" sz="2000" dirty="0" smtClean="0">
                <a:solidFill>
                  <a:schemeClr val="accent1">
                    <a:lumMod val="50000"/>
                  </a:schemeClr>
                </a:solidFill>
                <a:latin typeface="Arial" panose="020B0604020202020204" pitchFamily="34" charset="0"/>
                <a:cs typeface="Arial" panose="020B0604020202020204" pitchFamily="34" charset="0"/>
              </a:rPr>
              <a:t> meningkatkan kapasitas kelembagaan dan s</a:t>
            </a:r>
            <a:r>
              <a:rPr lang="id-ID" sz="2000" dirty="0" smtClean="0">
                <a:solidFill>
                  <a:schemeClr val="accent1">
                    <a:lumMod val="50000"/>
                  </a:schemeClr>
                </a:solidFill>
                <a:latin typeface="Arial" panose="020B0604020202020204" pitchFamily="34" charset="0"/>
                <a:cs typeface="Arial" panose="020B0604020202020204" pitchFamily="34" charset="0"/>
              </a:rPr>
              <a:t>umber daya manusia;</a:t>
            </a:r>
          </a:p>
          <a:p>
            <a:pPr marL="344488" lvl="1" indent="-53975">
              <a:buClr>
                <a:srgbClr val="C00000"/>
              </a:buClr>
              <a:buFont typeface="Wingdings" pitchFamily="2" charset="2"/>
              <a:buChar char="v"/>
            </a:pPr>
            <a:r>
              <a:rPr lang="fi-FI" sz="2000" dirty="0" smtClean="0">
                <a:solidFill>
                  <a:schemeClr val="accent1">
                    <a:lumMod val="50000"/>
                  </a:schemeClr>
                </a:solidFill>
                <a:latin typeface="Arial" panose="020B0604020202020204" pitchFamily="34" charset="0"/>
                <a:cs typeface="Arial" panose="020B0604020202020204" pitchFamily="34" charset="0"/>
              </a:rPr>
              <a:t> menunjang peningkatan fungsi pemerintahan;</a:t>
            </a:r>
            <a:endParaRPr lang="id-ID" sz="2000" dirty="0" smtClean="0">
              <a:solidFill>
                <a:schemeClr val="accent1">
                  <a:lumMod val="50000"/>
                </a:schemeClr>
              </a:solidFill>
              <a:latin typeface="Arial" panose="020B0604020202020204" pitchFamily="34" charset="0"/>
              <a:cs typeface="Arial" panose="020B0604020202020204" pitchFamily="34" charset="0"/>
            </a:endParaRPr>
          </a:p>
          <a:p>
            <a:pPr marL="344488" lvl="1" indent="-53975">
              <a:buClr>
                <a:srgbClr val="C00000"/>
              </a:buClr>
              <a:buFont typeface="Wingdings" pitchFamily="2" charset="2"/>
              <a:buChar char="v"/>
            </a:pPr>
            <a:r>
              <a:rPr lang="fi-FI" sz="2000" dirty="0" smtClean="0">
                <a:solidFill>
                  <a:schemeClr val="accent1">
                    <a:lumMod val="50000"/>
                  </a:schemeClr>
                </a:solidFill>
                <a:latin typeface="Arial" panose="020B0604020202020204" pitchFamily="34" charset="0"/>
                <a:cs typeface="Arial" panose="020B0604020202020204" pitchFamily="34" charset="0"/>
              </a:rPr>
              <a:t> menunjang penyediaan pelayanan dasar umum;</a:t>
            </a:r>
            <a:endParaRPr lang="id-ID" sz="2000" dirty="0" smtClean="0">
              <a:solidFill>
                <a:schemeClr val="accent1">
                  <a:lumMod val="50000"/>
                </a:schemeClr>
              </a:solidFill>
              <a:latin typeface="Arial" panose="020B0604020202020204" pitchFamily="34" charset="0"/>
              <a:cs typeface="Arial" panose="020B0604020202020204" pitchFamily="34" charset="0"/>
            </a:endParaRPr>
          </a:p>
          <a:p>
            <a:pPr marL="344488" lvl="1" indent="-53975">
              <a:buClr>
                <a:srgbClr val="C00000"/>
              </a:buClr>
              <a:buFont typeface="Wingdings" pitchFamily="2" charset="2"/>
              <a:buChar char="v"/>
            </a:pPr>
            <a:r>
              <a:rPr lang="fi-FI" sz="2000" dirty="0" smtClean="0">
                <a:solidFill>
                  <a:schemeClr val="accent1">
                    <a:lumMod val="50000"/>
                  </a:schemeClr>
                </a:solidFill>
                <a:latin typeface="Arial" panose="020B0604020202020204" pitchFamily="34" charset="0"/>
                <a:cs typeface="Arial" panose="020B0604020202020204" pitchFamily="34" charset="0"/>
              </a:rPr>
              <a:t> meningkatkan transfer pengetahuan dan teknologi;</a:t>
            </a:r>
            <a:endParaRPr lang="id-ID" sz="2000" dirty="0" smtClean="0">
              <a:solidFill>
                <a:schemeClr val="accent1">
                  <a:lumMod val="50000"/>
                </a:schemeClr>
              </a:solidFill>
              <a:latin typeface="Arial" panose="020B0604020202020204" pitchFamily="34" charset="0"/>
              <a:cs typeface="Arial" panose="020B0604020202020204" pitchFamily="34" charset="0"/>
            </a:endParaRPr>
          </a:p>
          <a:p>
            <a:pPr marL="344488" lvl="1" indent="-53975">
              <a:buClr>
                <a:srgbClr val="C00000"/>
              </a:buClr>
              <a:buFont typeface="Wingdings" pitchFamily="2" charset="2"/>
              <a:buChar char="v"/>
            </a:pPr>
            <a:r>
              <a:rPr lang="nl-NL" sz="2000" dirty="0" smtClean="0">
                <a:solidFill>
                  <a:schemeClr val="accent1">
                    <a:lumMod val="50000"/>
                  </a:schemeClr>
                </a:solidFill>
                <a:latin typeface="Arial" panose="020B0604020202020204" pitchFamily="34" charset="0"/>
                <a:cs typeface="Arial" panose="020B0604020202020204" pitchFamily="34" charset="0"/>
              </a:rPr>
              <a:t> mendukung </a:t>
            </a:r>
            <a:r>
              <a:rPr lang="fi-FI" sz="2000" dirty="0" smtClean="0">
                <a:solidFill>
                  <a:schemeClr val="accent1">
                    <a:lumMod val="50000"/>
                  </a:schemeClr>
                </a:solidFill>
                <a:latin typeface="Arial" panose="020B0604020202020204" pitchFamily="34" charset="0"/>
                <a:cs typeface="Arial" panose="020B0604020202020204" pitchFamily="34" charset="0"/>
              </a:rPr>
              <a:t>s</a:t>
            </a:r>
            <a:r>
              <a:rPr lang="id-ID" sz="2000" dirty="0" smtClean="0">
                <a:solidFill>
                  <a:schemeClr val="accent1">
                    <a:lumMod val="50000"/>
                  </a:schemeClr>
                </a:solidFill>
                <a:latin typeface="Arial" panose="020B0604020202020204" pitchFamily="34" charset="0"/>
                <a:cs typeface="Arial" panose="020B0604020202020204" pitchFamily="34" charset="0"/>
              </a:rPr>
              <a:t>umber daya alam</a:t>
            </a:r>
            <a:r>
              <a:rPr lang="nl-NL" sz="2000" dirty="0" smtClean="0">
                <a:solidFill>
                  <a:schemeClr val="accent1">
                    <a:lumMod val="50000"/>
                  </a:schemeClr>
                </a:solidFill>
                <a:latin typeface="Arial" panose="020B0604020202020204" pitchFamily="34" charset="0"/>
                <a:cs typeface="Arial" panose="020B0604020202020204" pitchFamily="34" charset="0"/>
              </a:rPr>
              <a:t>, lingkungan hidup, dan budaya; dan</a:t>
            </a:r>
            <a:endParaRPr lang="id-ID" sz="2000" dirty="0" smtClean="0">
              <a:solidFill>
                <a:schemeClr val="accent1">
                  <a:lumMod val="50000"/>
                </a:schemeClr>
              </a:solidFill>
              <a:latin typeface="Arial" panose="020B0604020202020204" pitchFamily="34" charset="0"/>
              <a:cs typeface="Arial" panose="020B0604020202020204" pitchFamily="34" charset="0"/>
            </a:endParaRPr>
          </a:p>
          <a:p>
            <a:pPr marL="344488" lvl="1" indent="-53975">
              <a:buClr>
                <a:srgbClr val="C00000"/>
              </a:buClr>
              <a:buFont typeface="Wingdings" pitchFamily="2" charset="2"/>
              <a:buChar char="v"/>
            </a:pPr>
            <a:r>
              <a:rPr lang="nl-NL" sz="2000" dirty="0" smtClean="0">
                <a:solidFill>
                  <a:schemeClr val="accent1">
                    <a:lumMod val="50000"/>
                  </a:schemeClr>
                </a:solidFill>
                <a:latin typeface="Arial" panose="020B0604020202020204" pitchFamily="34" charset="0"/>
                <a:cs typeface="Arial" panose="020B0604020202020204" pitchFamily="34" charset="0"/>
              </a:rPr>
              <a:t> mendukung kegiatan antisipasi dampak </a:t>
            </a:r>
            <a:r>
              <a:rPr lang="nl-NL" sz="2000" i="1" dirty="0" smtClean="0">
                <a:solidFill>
                  <a:schemeClr val="accent1">
                    <a:lumMod val="50000"/>
                  </a:schemeClr>
                </a:solidFill>
                <a:latin typeface="Arial" panose="020B0604020202020204" pitchFamily="34" charset="0"/>
                <a:cs typeface="Arial" panose="020B0604020202020204" pitchFamily="34" charset="0"/>
              </a:rPr>
              <a:t>climate change </a:t>
            </a:r>
          </a:p>
          <a:p>
            <a:pPr lvl="1"/>
            <a:endParaRPr lang="nl-NL" sz="2000" i="1" dirty="0" smtClean="0">
              <a:solidFill>
                <a:schemeClr val="accent1">
                  <a:lumMod val="50000"/>
                </a:schemeClr>
              </a:solidFill>
              <a:latin typeface="Arial" panose="020B0604020202020204" pitchFamily="34" charset="0"/>
              <a:cs typeface="Arial" panose="020B0604020202020204" pitchFamily="34" charset="0"/>
            </a:endParaRPr>
          </a:p>
          <a:p>
            <a:pPr marL="344488" lvl="1" indent="-344488" algn="just">
              <a:buClr>
                <a:srgbClr val="C00000"/>
              </a:buClr>
              <a:buFont typeface="Wingdings" pitchFamily="2" charset="2"/>
              <a:buChar char="q"/>
            </a:pPr>
            <a:r>
              <a:rPr lang="id-ID" sz="2000" b="1" dirty="0" smtClean="0">
                <a:solidFill>
                  <a:srgbClr val="FF4E5E"/>
                </a:solidFill>
                <a:latin typeface="Arial" panose="020B0604020202020204" pitchFamily="34" charset="0"/>
                <a:cs typeface="Arial" panose="020B0604020202020204" pitchFamily="34" charset="0"/>
              </a:rPr>
              <a:t>Mendukung penanggulangan bencana alam dan bantuan kemanusiaan</a:t>
            </a:r>
            <a:r>
              <a:rPr lang="en-US" sz="2000" dirty="0" smtClean="0">
                <a:solidFill>
                  <a:schemeClr val="accent1">
                    <a:lumMod val="50000"/>
                  </a:schemeClr>
                </a:solidFill>
                <a:latin typeface="Arial" panose="020B0604020202020204" pitchFamily="34" charset="0"/>
                <a:cs typeface="Arial" panose="020B0604020202020204" pitchFamily="34" charset="0"/>
              </a:rPr>
              <a:t>,</a:t>
            </a:r>
            <a:r>
              <a:rPr lang="nl-NL" sz="2000" dirty="0" smtClean="0">
                <a:solidFill>
                  <a:schemeClr val="accent1">
                    <a:lumMod val="50000"/>
                  </a:schemeClr>
                </a:solidFill>
                <a:latin typeface="Arial" panose="020B0604020202020204" pitchFamily="34" charset="0"/>
                <a:cs typeface="Arial" panose="020B0604020202020204" pitchFamily="34" charset="0"/>
              </a:rPr>
              <a:t> termasuk penanggulangan pada saat bencana dan setelah kejadian bencana (pascabencana) untuk pemulihan (</a:t>
            </a:r>
            <a:r>
              <a:rPr lang="nl-NL" sz="2000" i="1" dirty="0" smtClean="0">
                <a:solidFill>
                  <a:schemeClr val="accent1">
                    <a:lumMod val="50000"/>
                  </a:schemeClr>
                </a:solidFill>
                <a:latin typeface="Arial" panose="020B0604020202020204" pitchFamily="34" charset="0"/>
                <a:cs typeface="Arial" panose="020B0604020202020204" pitchFamily="34" charset="0"/>
              </a:rPr>
              <a:t>recovery).</a:t>
            </a:r>
            <a:endParaRPr lang="en-US" sz="2000" dirty="0" smtClean="0">
              <a:solidFill>
                <a:schemeClr val="accent1">
                  <a:lumMod val="50000"/>
                </a:schemeClr>
              </a:solidFill>
              <a:latin typeface="Arial" panose="020B0604020202020204" pitchFamily="34" charset="0"/>
              <a:cs typeface="Arial" panose="020B0604020202020204" pitchFamily="34" charset="0"/>
            </a:endParaRPr>
          </a:p>
        </p:txBody>
      </p:sp>
      <p:pic>
        <p:nvPicPr>
          <p:cNvPr id="6" name="Picture 5">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312705719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UU NO. 17 TAHUN 2003</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graphicFrame>
        <p:nvGraphicFramePr>
          <p:cNvPr id="3" name="Table 2"/>
          <p:cNvGraphicFramePr>
            <a:graphicFrameLocks noGrp="1"/>
          </p:cNvGraphicFramePr>
          <p:nvPr>
            <p:extLst>
              <p:ext uri="{D42A27DB-BD31-4B8C-83A1-F6EECF244321}">
                <p14:modId xmlns:p14="http://schemas.microsoft.com/office/powerpoint/2010/main" xmlns="" val="3625074952"/>
              </p:ext>
            </p:extLst>
          </p:nvPr>
        </p:nvGraphicFramePr>
        <p:xfrm>
          <a:off x="304801" y="1295398"/>
          <a:ext cx="8534400" cy="5334003"/>
        </p:xfrm>
        <a:graphic>
          <a:graphicData uri="http://schemas.openxmlformats.org/drawingml/2006/table">
            <a:tbl>
              <a:tblPr firstRow="1" bandRow="1">
                <a:tableStyleId>{5C22544A-7EE6-4342-B048-85BDC9FD1C3A}</a:tableStyleId>
              </a:tblPr>
              <a:tblGrid>
                <a:gridCol w="667910"/>
                <a:gridCol w="445273"/>
                <a:gridCol w="296849"/>
                <a:gridCol w="7124368"/>
              </a:tblGrid>
              <a:tr h="405847">
                <a:tc gridSpan="4">
                  <a:txBody>
                    <a:bodyPr/>
                    <a:lstStyle/>
                    <a:p>
                      <a:pPr algn="ctr"/>
                      <a:r>
                        <a:rPr lang="en-US" sz="1600" dirty="0" err="1" smtClean="0">
                          <a:solidFill>
                            <a:schemeClr val="accent1">
                              <a:lumMod val="50000"/>
                            </a:schemeClr>
                          </a:solidFill>
                          <a:latin typeface="Arial" panose="020B0604020202020204" pitchFamily="34" charset="0"/>
                          <a:cs typeface="Arial" panose="020B0604020202020204" pitchFamily="34" charset="0"/>
                        </a:rPr>
                        <a:t>Pasal</a:t>
                      </a:r>
                      <a:r>
                        <a:rPr lang="en-US" sz="1600" dirty="0" smtClean="0">
                          <a:solidFill>
                            <a:schemeClr val="accent1">
                              <a:lumMod val="50000"/>
                            </a:schemeClr>
                          </a:solidFill>
                          <a:latin typeface="Arial" panose="020B0604020202020204" pitchFamily="34" charset="0"/>
                          <a:cs typeface="Arial" panose="020B0604020202020204" pitchFamily="34" charset="0"/>
                        </a:rPr>
                        <a:t> 22</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F6EFEE"/>
                    </a:solidFill>
                  </a:tcPr>
                </a:tc>
                <a:tc hMerge="1">
                  <a:txBody>
                    <a:bodyPr/>
                    <a:lstStyle/>
                    <a:p>
                      <a:endParaRPr lang="en-US" sz="2000" dirty="0">
                        <a:latin typeface="Arial Narrow" pitchFamily="34" charset="0"/>
                      </a:endParaRPr>
                    </a:p>
                  </a:txBody>
                  <a:tcPr>
                    <a:solidFill>
                      <a:srgbClr val="F6EFEE"/>
                    </a:solidFill>
                  </a:tcPr>
                </a:tc>
                <a:tc hMerge="1">
                  <a:txBody>
                    <a:bodyPr/>
                    <a:lstStyle/>
                    <a:p>
                      <a:endParaRPr lang="en-US" sz="2000" dirty="0">
                        <a:latin typeface="Arial Narrow" pitchFamily="34" charset="0"/>
                      </a:endParaRPr>
                    </a:p>
                  </a:txBody>
                  <a:tcPr>
                    <a:solidFill>
                      <a:srgbClr val="F6EFEE"/>
                    </a:solidFill>
                  </a:tcPr>
                </a:tc>
                <a:tc hMerge="1">
                  <a:txBody>
                    <a:bodyPr/>
                    <a:lstStyle/>
                    <a:p>
                      <a:pPr algn="l"/>
                      <a:endParaRPr lang="en-US" sz="2000" dirty="0">
                        <a:latin typeface="Arial Narrow" pitchFamily="34" charset="0"/>
                      </a:endParaRPr>
                    </a:p>
                  </a:txBody>
                  <a:tcPr>
                    <a:solidFill>
                      <a:srgbClr val="EFF2F7"/>
                    </a:solidFill>
                  </a:tcPr>
                </a:tc>
              </a:tr>
              <a:tr h="734317">
                <a:tc>
                  <a:txBody>
                    <a:bodyPr/>
                    <a:lstStyle/>
                    <a:p>
                      <a:r>
                        <a:rPr lang="en-US" sz="1600" dirty="0" err="1" smtClean="0">
                          <a:solidFill>
                            <a:schemeClr val="accent1">
                              <a:lumMod val="50000"/>
                            </a:schemeClr>
                          </a:solidFill>
                          <a:latin typeface="Arial" panose="020B0604020202020204" pitchFamily="34" charset="0"/>
                          <a:cs typeface="Arial" panose="020B0604020202020204" pitchFamily="34" charset="0"/>
                        </a:rPr>
                        <a:t>Ayat</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F6EFEE"/>
                    </a:solidFill>
                  </a:tcPr>
                </a:tc>
                <a:tc>
                  <a:txBody>
                    <a:bodyPr/>
                    <a:lstStyle/>
                    <a:p>
                      <a:r>
                        <a:rPr lang="en-US" sz="1600" dirty="0" smtClean="0">
                          <a:solidFill>
                            <a:schemeClr val="accent1">
                              <a:lumMod val="50000"/>
                            </a:schemeClr>
                          </a:solidFill>
                          <a:latin typeface="Arial" panose="020B0604020202020204" pitchFamily="34" charset="0"/>
                          <a:cs typeface="Arial" panose="020B0604020202020204" pitchFamily="34" charset="0"/>
                        </a:rPr>
                        <a:t>(2)</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F6EFEE"/>
                    </a:solidFill>
                  </a:tcPr>
                </a:tc>
                <a:tc>
                  <a:txBody>
                    <a:bodyPr/>
                    <a:lstStyle/>
                    <a:p>
                      <a:r>
                        <a:rPr lang="en-US" sz="1600" dirty="0" smtClean="0">
                          <a:solidFill>
                            <a:schemeClr val="accent1">
                              <a:lumMod val="50000"/>
                            </a:schemeClr>
                          </a:solidFill>
                          <a:latin typeface="Arial" panose="020B0604020202020204" pitchFamily="34" charset="0"/>
                          <a:cs typeface="Arial" panose="020B0604020202020204" pitchFamily="34" charset="0"/>
                        </a:rPr>
                        <a:t>:</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F6EFEE"/>
                    </a:solidFill>
                  </a:tcPr>
                </a:tc>
                <a:tc>
                  <a:txBody>
                    <a:bodyPr/>
                    <a:lstStyle/>
                    <a:p>
                      <a:r>
                        <a:rPr lang="en-US" sz="1600" dirty="0" err="1" smtClean="0">
                          <a:solidFill>
                            <a:schemeClr val="accent1">
                              <a:lumMod val="50000"/>
                            </a:schemeClr>
                          </a:solidFill>
                          <a:latin typeface="Arial" panose="020B0604020202020204" pitchFamily="34" charset="0"/>
                          <a:cs typeface="Arial" panose="020B0604020202020204" pitchFamily="34" charset="0"/>
                        </a:rPr>
                        <a:t>Pemerintah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Pusat</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dapat</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memberikan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pinjaman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dan</a:t>
                      </a:r>
                      <a:r>
                        <a:rPr lang="en-US" sz="1600" dirty="0" smtClean="0">
                          <a:solidFill>
                            <a:schemeClr val="accent1">
                              <a:lumMod val="50000"/>
                            </a:schemeClr>
                          </a:solidFill>
                          <a:latin typeface="Arial" panose="020B0604020202020204" pitchFamily="34" charset="0"/>
                          <a:cs typeface="Arial" panose="020B0604020202020204" pitchFamily="34" charset="0"/>
                        </a:rPr>
                        <a:t>/</a:t>
                      </a:r>
                      <a:r>
                        <a:rPr lang="en-US" sz="1600" dirty="0" err="1" smtClean="0">
                          <a:solidFill>
                            <a:schemeClr val="accent1">
                              <a:lumMod val="50000"/>
                            </a:schemeClr>
                          </a:solidFill>
                          <a:latin typeface="Arial" panose="020B0604020202020204" pitchFamily="34" charset="0"/>
                          <a:cs typeface="Arial" panose="020B0604020202020204" pitchFamily="34" charset="0"/>
                        </a:rPr>
                        <a:t>atau</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kepada</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Pemerintah</a:t>
                      </a:r>
                      <a:r>
                        <a:rPr lang="en-US" sz="1600" dirty="0" smtClean="0">
                          <a:solidFill>
                            <a:schemeClr val="accent1">
                              <a:lumMod val="50000"/>
                            </a:schemeClr>
                          </a:solidFill>
                          <a:latin typeface="Arial" panose="020B0604020202020204" pitchFamily="34" charset="0"/>
                          <a:cs typeface="Arial" panose="020B0604020202020204" pitchFamily="34" charset="0"/>
                        </a:rPr>
                        <a:t> Daerah </a:t>
                      </a:r>
                      <a:r>
                        <a:rPr lang="en-US" sz="1600" dirty="0" err="1" smtClean="0">
                          <a:solidFill>
                            <a:schemeClr val="accent1">
                              <a:lumMod val="50000"/>
                            </a:schemeClr>
                          </a:solidFill>
                          <a:latin typeface="Arial" panose="020B0604020202020204" pitchFamily="34" charset="0"/>
                          <a:cs typeface="Arial" panose="020B0604020202020204" pitchFamily="34" charset="0"/>
                        </a:rPr>
                        <a:t>atau</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sebaliknya</a:t>
                      </a:r>
                      <a:r>
                        <a:rPr lang="en-US" sz="1600" dirty="0" smtClean="0">
                          <a:solidFill>
                            <a:schemeClr val="accent1">
                              <a:lumMod val="50000"/>
                            </a:schemeClr>
                          </a:solidFill>
                          <a:latin typeface="Arial" panose="020B0604020202020204" pitchFamily="34" charset="0"/>
                          <a:cs typeface="Arial" panose="020B0604020202020204" pitchFamily="34" charset="0"/>
                        </a:rPr>
                        <a:t>. </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EFF2F7"/>
                    </a:solidFill>
                  </a:tcPr>
                </a:tc>
              </a:tr>
              <a:tr h="807750">
                <a:tc>
                  <a:txBody>
                    <a:bodyPr/>
                    <a:lstStyle/>
                    <a:p>
                      <a:r>
                        <a:rPr lang="en-US" sz="1600" dirty="0" err="1" smtClean="0">
                          <a:solidFill>
                            <a:schemeClr val="accent1">
                              <a:lumMod val="50000"/>
                            </a:schemeClr>
                          </a:solidFill>
                          <a:latin typeface="Arial" panose="020B0604020202020204" pitchFamily="34" charset="0"/>
                          <a:cs typeface="Arial" panose="020B0604020202020204" pitchFamily="34" charset="0"/>
                        </a:rPr>
                        <a:t>Ayat</a:t>
                      </a:r>
                      <a:r>
                        <a:rPr lang="en-US" sz="1600" dirty="0" smtClean="0">
                          <a:solidFill>
                            <a:schemeClr val="accent1">
                              <a:lumMod val="50000"/>
                            </a:schemeClr>
                          </a:solidFill>
                          <a:latin typeface="Arial" panose="020B0604020202020204" pitchFamily="34" charset="0"/>
                          <a:cs typeface="Arial" panose="020B0604020202020204" pitchFamily="34" charset="0"/>
                        </a:rPr>
                        <a:t> </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F6EFEE"/>
                    </a:solidFill>
                  </a:tcPr>
                </a:tc>
                <a:tc>
                  <a:txBody>
                    <a:bodyPr/>
                    <a:lstStyle/>
                    <a:p>
                      <a:r>
                        <a:rPr lang="en-US" sz="1600" dirty="0" smtClean="0">
                          <a:solidFill>
                            <a:schemeClr val="accent1">
                              <a:lumMod val="50000"/>
                            </a:schemeClr>
                          </a:solidFill>
                          <a:latin typeface="Arial" panose="020B0604020202020204" pitchFamily="34" charset="0"/>
                          <a:cs typeface="Arial" panose="020B0604020202020204" pitchFamily="34" charset="0"/>
                        </a:rPr>
                        <a:t>(3)</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F6EFEE"/>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accent1">
                              <a:lumMod val="50000"/>
                            </a:schemeClr>
                          </a:solidFill>
                          <a:latin typeface="Arial" panose="020B0604020202020204" pitchFamily="34" charset="0"/>
                          <a:cs typeface="Arial" panose="020B0604020202020204" pitchFamily="34" charset="0"/>
                        </a:rPr>
                        <a:t>:</a:t>
                      </a:r>
                    </a:p>
                  </a:txBody>
                  <a:tcPr>
                    <a:solidFill>
                      <a:srgbClr val="F6EFEE"/>
                    </a:solidFill>
                  </a:tcPr>
                </a:tc>
                <a:tc>
                  <a:txBody>
                    <a:bodyPr/>
                    <a:lstStyle/>
                    <a:p>
                      <a:r>
                        <a:rPr lang="en-US" sz="1600" dirty="0" err="1" smtClean="0">
                          <a:solidFill>
                            <a:schemeClr val="accent1">
                              <a:lumMod val="50000"/>
                            </a:schemeClr>
                          </a:solidFill>
                          <a:latin typeface="Arial" panose="020B0604020202020204" pitchFamily="34" charset="0"/>
                          <a:cs typeface="Arial" panose="020B0604020202020204" pitchFamily="34" charset="0"/>
                        </a:rPr>
                        <a:t>Pemberian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pinjaman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dan</a:t>
                      </a:r>
                      <a:r>
                        <a:rPr lang="en-US" sz="1600" dirty="0" smtClean="0">
                          <a:solidFill>
                            <a:schemeClr val="accent1">
                              <a:lumMod val="50000"/>
                            </a:schemeClr>
                          </a:solidFill>
                          <a:latin typeface="Arial" panose="020B0604020202020204" pitchFamily="34" charset="0"/>
                          <a:cs typeface="Arial" panose="020B0604020202020204" pitchFamily="34" charset="0"/>
                        </a:rPr>
                        <a:t>/</a:t>
                      </a:r>
                      <a:r>
                        <a:rPr lang="en-US" sz="1600" dirty="0" err="1" smtClean="0">
                          <a:solidFill>
                            <a:schemeClr val="accent1">
                              <a:lumMod val="50000"/>
                            </a:schemeClr>
                          </a:solidFill>
                          <a:latin typeface="Arial" panose="020B0604020202020204" pitchFamily="34" charset="0"/>
                          <a:cs typeface="Arial" panose="020B0604020202020204" pitchFamily="34" charset="0"/>
                        </a:rPr>
                        <a:t>atau</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sebagaimana</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dimaksud</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dalam</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ayat</a:t>
                      </a:r>
                      <a:r>
                        <a:rPr lang="en-US" sz="1600" dirty="0" smtClean="0">
                          <a:solidFill>
                            <a:schemeClr val="accent1">
                              <a:lumMod val="50000"/>
                            </a:schemeClr>
                          </a:solidFill>
                          <a:latin typeface="Arial" panose="020B0604020202020204" pitchFamily="34" charset="0"/>
                          <a:cs typeface="Arial" panose="020B0604020202020204" pitchFamily="34" charset="0"/>
                        </a:rPr>
                        <a:t> (2) </a:t>
                      </a:r>
                      <a:r>
                        <a:rPr lang="en-US" sz="1600" dirty="0" err="1" smtClean="0">
                          <a:solidFill>
                            <a:schemeClr val="accent1">
                              <a:lumMod val="50000"/>
                            </a:schemeClr>
                          </a:solidFill>
                          <a:latin typeface="Arial" panose="020B0604020202020204" pitchFamily="34" charset="0"/>
                          <a:cs typeface="Arial" panose="020B0604020202020204" pitchFamily="34" charset="0"/>
                        </a:rPr>
                        <a:t>dilakukan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setelah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mendapat</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persetujuan</a:t>
                      </a:r>
                      <a:r>
                        <a:rPr lang="en-US" sz="1600" b="1" dirty="0" smtClean="0">
                          <a:solidFill>
                            <a:srgbClr val="FF4E5E"/>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Dewan</a:t>
                      </a:r>
                      <a:r>
                        <a:rPr lang="en-US" sz="1600" b="1" dirty="0" smtClean="0">
                          <a:solidFill>
                            <a:srgbClr val="FF4E5E"/>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Perwakilan</a:t>
                      </a:r>
                      <a:r>
                        <a:rPr lang="en-US" sz="1600" b="1" dirty="0" smtClean="0">
                          <a:solidFill>
                            <a:srgbClr val="FF4E5E"/>
                          </a:solidFill>
                          <a:latin typeface="Arial" panose="020B0604020202020204" pitchFamily="34" charset="0"/>
                          <a:cs typeface="Arial" panose="020B0604020202020204" pitchFamily="34" charset="0"/>
                        </a:rPr>
                        <a:t> Rakyat</a:t>
                      </a:r>
                      <a:r>
                        <a:rPr lang="en-US" sz="1600" dirty="0" smtClean="0">
                          <a:solidFill>
                            <a:schemeClr val="accent1">
                              <a:lumMod val="50000"/>
                            </a:schemeClr>
                          </a:solidFill>
                          <a:latin typeface="Arial" panose="020B0604020202020204" pitchFamily="34" charset="0"/>
                          <a:cs typeface="Arial" panose="020B0604020202020204" pitchFamily="34" charset="0"/>
                        </a:rPr>
                        <a:t>.</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EFF2F7"/>
                    </a:solidFill>
                  </a:tcPr>
                </a:tc>
              </a:tr>
              <a:tr h="381845">
                <a:tc>
                  <a:txBody>
                    <a:bodyPr/>
                    <a:lstStyle/>
                    <a:p>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F6EFEE"/>
                    </a:solidFill>
                  </a:tcPr>
                </a:tc>
                <a:tc>
                  <a:txBody>
                    <a:bodyPr/>
                    <a:lstStyle/>
                    <a:p>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F6EFEE"/>
                    </a:solidFill>
                  </a:tcPr>
                </a:tc>
                <a:tc>
                  <a:txBody>
                    <a:bodyPr/>
                    <a:lstStyle/>
                    <a:p>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F6EFEE"/>
                    </a:solidFill>
                  </a:tcPr>
                </a:tc>
                <a:tc>
                  <a:txBody>
                    <a:bodyPr/>
                    <a:lstStyle/>
                    <a:p>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EFF2F7"/>
                    </a:solidFill>
                  </a:tcPr>
                </a:tc>
              </a:tr>
              <a:tr h="499336">
                <a:tc gridSpan="4">
                  <a:txBody>
                    <a:bodyPr/>
                    <a:lstStyle/>
                    <a:p>
                      <a:pPr algn="ctr"/>
                      <a:r>
                        <a:rPr lang="en-US" sz="1600" b="1" dirty="0" err="1" smtClean="0">
                          <a:solidFill>
                            <a:schemeClr val="accent1">
                              <a:lumMod val="50000"/>
                            </a:schemeClr>
                          </a:solidFill>
                          <a:latin typeface="Arial" panose="020B0604020202020204" pitchFamily="34" charset="0"/>
                          <a:cs typeface="Arial" panose="020B0604020202020204" pitchFamily="34" charset="0"/>
                        </a:rPr>
                        <a:t>Pasal</a:t>
                      </a:r>
                      <a:r>
                        <a:rPr lang="en-US" sz="1600" b="1" dirty="0" smtClean="0">
                          <a:solidFill>
                            <a:schemeClr val="accent1">
                              <a:lumMod val="50000"/>
                            </a:schemeClr>
                          </a:solidFill>
                          <a:latin typeface="Arial" panose="020B0604020202020204" pitchFamily="34" charset="0"/>
                          <a:cs typeface="Arial" panose="020B0604020202020204" pitchFamily="34" charset="0"/>
                        </a:rPr>
                        <a:t> 23</a:t>
                      </a:r>
                      <a:endParaRPr lang="en-US" sz="1600" b="1" dirty="0">
                        <a:solidFill>
                          <a:schemeClr val="accent1">
                            <a:lumMod val="50000"/>
                          </a:schemeClr>
                        </a:solidFill>
                        <a:latin typeface="Arial" panose="020B0604020202020204" pitchFamily="34" charset="0"/>
                        <a:cs typeface="Arial" panose="020B0604020202020204" pitchFamily="34" charset="0"/>
                      </a:endParaRPr>
                    </a:p>
                  </a:txBody>
                  <a:tcPr>
                    <a:solidFill>
                      <a:srgbClr val="F6EFEE"/>
                    </a:solidFill>
                  </a:tcPr>
                </a:tc>
                <a:tc hMerge="1">
                  <a:txBody>
                    <a:bodyPr/>
                    <a:lstStyle/>
                    <a:p>
                      <a:endParaRPr lang="en-US" sz="2000" dirty="0">
                        <a:latin typeface="Arial Narrow" pitchFamily="34" charset="0"/>
                      </a:endParaRPr>
                    </a:p>
                  </a:txBody>
                  <a:tcPr>
                    <a:solidFill>
                      <a:srgbClr val="F6EFEE"/>
                    </a:solidFill>
                  </a:tcPr>
                </a:tc>
                <a:tc hMerge="1">
                  <a:txBody>
                    <a:bodyPr/>
                    <a:lstStyle/>
                    <a:p>
                      <a:endParaRPr lang="en-US" sz="2000" dirty="0">
                        <a:latin typeface="Arial Narrow" pitchFamily="34" charset="0"/>
                      </a:endParaRPr>
                    </a:p>
                  </a:txBody>
                  <a:tcPr>
                    <a:solidFill>
                      <a:srgbClr val="F6EFEE"/>
                    </a:solidFill>
                  </a:tcPr>
                </a:tc>
                <a:tc hMerge="1">
                  <a:txBody>
                    <a:bodyPr/>
                    <a:lstStyle/>
                    <a:p>
                      <a:pPr algn="ctr"/>
                      <a:endParaRPr lang="en-US" sz="2000" dirty="0">
                        <a:latin typeface="Arial Narrow" pitchFamily="34" charset="0"/>
                      </a:endParaRPr>
                    </a:p>
                  </a:txBody>
                  <a:tcPr>
                    <a:solidFill>
                      <a:srgbClr val="EFF2F7"/>
                    </a:solidFill>
                  </a:tcPr>
                </a:tc>
              </a:tr>
              <a:tr h="962840">
                <a:tc>
                  <a:txBody>
                    <a:bodyPr/>
                    <a:lstStyle/>
                    <a:p>
                      <a:r>
                        <a:rPr lang="en-US" sz="1600" dirty="0" err="1" smtClean="0">
                          <a:solidFill>
                            <a:schemeClr val="accent1">
                              <a:lumMod val="50000"/>
                            </a:schemeClr>
                          </a:solidFill>
                          <a:latin typeface="Arial" panose="020B0604020202020204" pitchFamily="34" charset="0"/>
                          <a:cs typeface="Arial" panose="020B0604020202020204" pitchFamily="34" charset="0"/>
                        </a:rPr>
                        <a:t>Ayat</a:t>
                      </a:r>
                      <a:r>
                        <a:rPr lang="en-US" sz="1600" dirty="0" smtClean="0">
                          <a:solidFill>
                            <a:schemeClr val="accent1">
                              <a:lumMod val="50000"/>
                            </a:schemeClr>
                          </a:solidFill>
                          <a:latin typeface="Arial" panose="020B0604020202020204" pitchFamily="34" charset="0"/>
                          <a:cs typeface="Arial" panose="020B0604020202020204" pitchFamily="34" charset="0"/>
                        </a:rPr>
                        <a:t> </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F6EFEE"/>
                    </a:solidFill>
                  </a:tcPr>
                </a:tc>
                <a:tc>
                  <a:txBody>
                    <a:bodyPr/>
                    <a:lstStyle/>
                    <a:p>
                      <a:r>
                        <a:rPr lang="en-US" sz="1600" dirty="0" smtClean="0">
                          <a:solidFill>
                            <a:schemeClr val="accent1">
                              <a:lumMod val="50000"/>
                            </a:schemeClr>
                          </a:solidFill>
                          <a:latin typeface="Arial" panose="020B0604020202020204" pitchFamily="34" charset="0"/>
                          <a:cs typeface="Arial" panose="020B0604020202020204" pitchFamily="34" charset="0"/>
                        </a:rPr>
                        <a:t>(1)</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F6EFEE"/>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accent1">
                              <a:lumMod val="50000"/>
                            </a:schemeClr>
                          </a:solidFill>
                          <a:latin typeface="Arial" panose="020B0604020202020204" pitchFamily="34" charset="0"/>
                          <a:cs typeface="Arial" panose="020B0604020202020204" pitchFamily="34" charset="0"/>
                        </a:rPr>
                        <a:t>:</a:t>
                      </a:r>
                    </a:p>
                  </a:txBody>
                  <a:tcPr>
                    <a:solidFill>
                      <a:srgbClr val="F6EFEE"/>
                    </a:solidFill>
                  </a:tcPr>
                </a:tc>
                <a:tc>
                  <a:txBody>
                    <a:bodyPr/>
                    <a:lstStyle/>
                    <a:p>
                      <a:pPr algn="just"/>
                      <a:r>
                        <a:rPr lang="en-US" sz="1600" dirty="0" err="1" smtClean="0">
                          <a:solidFill>
                            <a:schemeClr val="accent1">
                              <a:lumMod val="50000"/>
                            </a:schemeClr>
                          </a:solidFill>
                          <a:latin typeface="Arial" panose="020B0604020202020204" pitchFamily="34" charset="0"/>
                          <a:cs typeface="Arial" panose="020B0604020202020204" pitchFamily="34" charset="0"/>
                        </a:rPr>
                        <a:t>Pemerintah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Pusat</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dapat</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memberikan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a:t>
                      </a:r>
                      <a:r>
                        <a:rPr lang="en-US" sz="1600" dirty="0" err="1" smtClean="0">
                          <a:solidFill>
                            <a:schemeClr val="accent1">
                              <a:lumMod val="50000"/>
                            </a:schemeClr>
                          </a:solidFill>
                          <a:latin typeface="Arial" panose="020B0604020202020204" pitchFamily="34" charset="0"/>
                          <a:cs typeface="Arial" panose="020B0604020202020204" pitchFamily="34" charset="0"/>
                        </a:rPr>
                        <a:t>pinjaman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kepada</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atau</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menerima</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a:t>
                      </a:r>
                      <a:r>
                        <a:rPr lang="en-US" sz="1600" dirty="0" err="1" smtClean="0">
                          <a:solidFill>
                            <a:schemeClr val="accent1">
                              <a:lumMod val="50000"/>
                            </a:schemeClr>
                          </a:solidFill>
                          <a:latin typeface="Arial" panose="020B0604020202020204" pitchFamily="34" charset="0"/>
                          <a:cs typeface="Arial" panose="020B0604020202020204" pitchFamily="34" charset="0"/>
                        </a:rPr>
                        <a:t>pinjaman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dari</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pemerintah</a:t>
                      </a:r>
                      <a:r>
                        <a:rPr lang="en-US" sz="1600" dirty="0" smtClean="0">
                          <a:solidFill>
                            <a:schemeClr val="accent1">
                              <a:lumMod val="50000"/>
                            </a:schemeClr>
                          </a:solidFill>
                          <a:latin typeface="Arial" panose="020B0604020202020204" pitchFamily="34" charset="0"/>
                          <a:cs typeface="Arial" panose="020B0604020202020204" pitchFamily="34" charset="0"/>
                        </a:rPr>
                        <a:t>/</a:t>
                      </a:r>
                      <a:r>
                        <a:rPr lang="en-US" sz="1600" dirty="0" err="1" smtClean="0">
                          <a:solidFill>
                            <a:schemeClr val="accent1">
                              <a:lumMod val="50000"/>
                            </a:schemeClr>
                          </a:solidFill>
                          <a:latin typeface="Arial" panose="020B0604020202020204" pitchFamily="34" charset="0"/>
                          <a:cs typeface="Arial" panose="020B0604020202020204" pitchFamily="34" charset="0"/>
                        </a:rPr>
                        <a:t>lembaga</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asing</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dengan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persetujuan</a:t>
                      </a:r>
                      <a:r>
                        <a:rPr lang="en-US" sz="1600" dirty="0" smtClean="0">
                          <a:solidFill>
                            <a:schemeClr val="accent1">
                              <a:lumMod val="50000"/>
                            </a:schemeClr>
                          </a:solidFill>
                          <a:latin typeface="Arial" panose="020B0604020202020204" pitchFamily="34" charset="0"/>
                          <a:cs typeface="Arial" panose="020B0604020202020204" pitchFamily="34" charset="0"/>
                        </a:rPr>
                        <a:t> DPR</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EFF2F7"/>
                    </a:solidFill>
                  </a:tcPr>
                </a:tc>
              </a:tr>
              <a:tr h="514022">
                <a:tc gridSpan="4">
                  <a:txBody>
                    <a:bodyPr/>
                    <a:lstStyle/>
                    <a:p>
                      <a:pPr algn="ctr"/>
                      <a:r>
                        <a:rPr lang="en-US" sz="1600" b="1" dirty="0" err="1" smtClean="0">
                          <a:solidFill>
                            <a:schemeClr val="accent1">
                              <a:lumMod val="50000"/>
                            </a:schemeClr>
                          </a:solidFill>
                          <a:latin typeface="Arial" panose="020B0604020202020204" pitchFamily="34" charset="0"/>
                          <a:cs typeface="Arial" panose="020B0604020202020204" pitchFamily="34" charset="0"/>
                        </a:rPr>
                        <a:t>Pasal</a:t>
                      </a:r>
                      <a:r>
                        <a:rPr lang="en-US" sz="1600" b="1" dirty="0" smtClean="0">
                          <a:solidFill>
                            <a:schemeClr val="accent1">
                              <a:lumMod val="50000"/>
                            </a:schemeClr>
                          </a:solidFill>
                          <a:latin typeface="Arial" panose="020B0604020202020204" pitchFamily="34" charset="0"/>
                          <a:cs typeface="Arial" panose="020B0604020202020204" pitchFamily="34" charset="0"/>
                        </a:rPr>
                        <a:t> 24</a:t>
                      </a:r>
                      <a:endParaRPr lang="en-US" sz="1600" b="1" dirty="0">
                        <a:solidFill>
                          <a:schemeClr val="accent1">
                            <a:lumMod val="50000"/>
                          </a:schemeClr>
                        </a:solidFill>
                        <a:latin typeface="Arial" panose="020B0604020202020204" pitchFamily="34" charset="0"/>
                        <a:cs typeface="Arial" panose="020B0604020202020204" pitchFamily="34" charset="0"/>
                      </a:endParaRPr>
                    </a:p>
                  </a:txBody>
                  <a:tcPr>
                    <a:solidFill>
                      <a:srgbClr val="F6EFEE"/>
                    </a:solidFill>
                  </a:tcPr>
                </a:tc>
                <a:tc hMerge="1">
                  <a:txBody>
                    <a:bodyPr/>
                    <a:lstStyle/>
                    <a:p>
                      <a:endParaRPr lang="en-US" sz="2000" dirty="0">
                        <a:latin typeface="Arial Narrow" pitchFamily="34" charset="0"/>
                      </a:endParaRPr>
                    </a:p>
                  </a:txBody>
                  <a:tcPr>
                    <a:solidFill>
                      <a:srgbClr val="F6EFEE"/>
                    </a:solidFill>
                  </a:tcPr>
                </a:tc>
                <a:tc hMerge="1">
                  <a:txBody>
                    <a:bodyPr/>
                    <a:lstStyle/>
                    <a:p>
                      <a:endParaRPr lang="en-US" sz="2000" dirty="0">
                        <a:latin typeface="Arial Narrow" pitchFamily="34" charset="0"/>
                      </a:endParaRPr>
                    </a:p>
                  </a:txBody>
                  <a:tcPr>
                    <a:solidFill>
                      <a:srgbClr val="F6EFEE"/>
                    </a:solidFill>
                  </a:tcPr>
                </a:tc>
                <a:tc hMerge="1">
                  <a:txBody>
                    <a:bodyPr/>
                    <a:lstStyle/>
                    <a:p>
                      <a:pPr algn="ctr"/>
                      <a:endParaRPr lang="en-US" sz="2000" dirty="0">
                        <a:latin typeface="Arial Narrow" pitchFamily="34" charset="0"/>
                      </a:endParaRPr>
                    </a:p>
                  </a:txBody>
                  <a:tcPr>
                    <a:solidFill>
                      <a:srgbClr val="EFF2F7"/>
                    </a:solidFill>
                  </a:tcPr>
                </a:tc>
              </a:tr>
              <a:tr h="1028046">
                <a:tc>
                  <a:txBody>
                    <a:bodyPr/>
                    <a:lstStyle/>
                    <a:p>
                      <a:r>
                        <a:rPr lang="en-US" sz="1600" dirty="0" err="1" smtClean="0">
                          <a:solidFill>
                            <a:schemeClr val="accent1">
                              <a:lumMod val="50000"/>
                            </a:schemeClr>
                          </a:solidFill>
                          <a:latin typeface="Arial" panose="020B0604020202020204" pitchFamily="34" charset="0"/>
                          <a:cs typeface="Arial" panose="020B0604020202020204" pitchFamily="34" charset="0"/>
                        </a:rPr>
                        <a:t>Ayat</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F6EFEE"/>
                    </a:solidFill>
                  </a:tcPr>
                </a:tc>
                <a:tc>
                  <a:txBody>
                    <a:bodyPr/>
                    <a:lstStyle/>
                    <a:p>
                      <a:r>
                        <a:rPr lang="en-US" sz="1600" dirty="0" smtClean="0">
                          <a:solidFill>
                            <a:schemeClr val="accent1">
                              <a:lumMod val="50000"/>
                            </a:schemeClr>
                          </a:solidFill>
                          <a:latin typeface="Arial" panose="020B0604020202020204" pitchFamily="34" charset="0"/>
                          <a:cs typeface="Arial" panose="020B0604020202020204" pitchFamily="34" charset="0"/>
                        </a:rPr>
                        <a:t>(2)</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F6EFEE"/>
                    </a:solidFill>
                  </a:tcPr>
                </a:tc>
                <a:tc>
                  <a:txBody>
                    <a:bodyPr/>
                    <a:lstStyle/>
                    <a:p>
                      <a:r>
                        <a:rPr lang="en-US" sz="1600" dirty="0" smtClean="0">
                          <a:solidFill>
                            <a:schemeClr val="accent1">
                              <a:lumMod val="50000"/>
                            </a:schemeClr>
                          </a:solidFill>
                          <a:latin typeface="Arial" panose="020B0604020202020204" pitchFamily="34" charset="0"/>
                          <a:cs typeface="Arial" panose="020B0604020202020204" pitchFamily="34" charset="0"/>
                        </a:rPr>
                        <a:t>:</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a:solidFill>
                      <a:srgbClr val="F6EFEE"/>
                    </a:solidFill>
                  </a:tcPr>
                </a:tc>
                <a:tc>
                  <a:txBody>
                    <a:bodyPr/>
                    <a:lstStyle/>
                    <a:p>
                      <a:pPr algn="just"/>
                      <a:r>
                        <a:rPr lang="en-US" sz="1600" dirty="0" err="1" smtClean="0">
                          <a:solidFill>
                            <a:schemeClr val="accent1">
                              <a:lumMod val="50000"/>
                            </a:schemeClr>
                          </a:solidFill>
                          <a:latin typeface="Arial" panose="020B0604020202020204" pitchFamily="34" charset="0"/>
                          <a:cs typeface="Arial" panose="020B0604020202020204" pitchFamily="34" charset="0"/>
                        </a:rPr>
                        <a:t>Pemberian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pinjaman</a:t>
                      </a:r>
                      <a:r>
                        <a:rPr lang="en-US" sz="1600" dirty="0" smtClean="0">
                          <a:solidFill>
                            <a:schemeClr val="accent1">
                              <a:lumMod val="50000"/>
                            </a:schemeClr>
                          </a:solidFill>
                          <a:latin typeface="Arial" panose="020B0604020202020204" pitchFamily="34" charset="0"/>
                          <a:cs typeface="Arial" panose="020B0604020202020204" pitchFamily="34" charset="0"/>
                        </a:rPr>
                        <a:t>/</a:t>
                      </a: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a:t>
                      </a:r>
                      <a:r>
                        <a:rPr lang="en-US" sz="1600" dirty="0" err="1" smtClean="0">
                          <a:solidFill>
                            <a:schemeClr val="accent1">
                              <a:lumMod val="50000"/>
                            </a:schemeClr>
                          </a:solidFill>
                          <a:latin typeface="Arial" panose="020B0604020202020204" pitchFamily="34" charset="0"/>
                          <a:cs typeface="Arial" panose="020B0604020202020204" pitchFamily="34" charset="0"/>
                        </a:rPr>
                        <a:t>penyertaan</a:t>
                      </a:r>
                      <a:r>
                        <a:rPr lang="en-US" sz="1600" dirty="0" smtClean="0">
                          <a:solidFill>
                            <a:schemeClr val="accent1">
                              <a:lumMod val="50000"/>
                            </a:schemeClr>
                          </a:solidFill>
                          <a:latin typeface="Arial" panose="020B0604020202020204" pitchFamily="34" charset="0"/>
                          <a:cs typeface="Arial" panose="020B0604020202020204" pitchFamily="34" charset="0"/>
                        </a:rPr>
                        <a:t> modal </a:t>
                      </a:r>
                      <a:r>
                        <a:rPr lang="en-US" sz="1600" dirty="0" err="1" smtClean="0">
                          <a:solidFill>
                            <a:schemeClr val="accent1">
                              <a:lumMod val="50000"/>
                            </a:schemeClr>
                          </a:solidFill>
                          <a:latin typeface="Arial" panose="020B0604020202020204" pitchFamily="34" charset="0"/>
                          <a:cs typeface="Arial" panose="020B0604020202020204" pitchFamily="34" charset="0"/>
                        </a:rPr>
                        <a:t>dan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penerimaan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pinjaman</a:t>
                      </a:r>
                      <a:r>
                        <a:rPr lang="en-US" sz="1600" dirty="0" smtClean="0">
                          <a:solidFill>
                            <a:schemeClr val="accent1">
                              <a:lumMod val="50000"/>
                            </a:schemeClr>
                          </a:solidFill>
                          <a:latin typeface="Arial" panose="020B0604020202020204" pitchFamily="34" charset="0"/>
                          <a:cs typeface="Arial" panose="020B0604020202020204" pitchFamily="34" charset="0"/>
                        </a:rPr>
                        <a:t>/</a:t>
                      </a: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sebagaimana</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dimaksud</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dalam</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ayat</a:t>
                      </a:r>
                      <a:r>
                        <a:rPr lang="en-US" sz="1600" dirty="0" smtClean="0">
                          <a:solidFill>
                            <a:schemeClr val="accent1">
                              <a:lumMod val="50000"/>
                            </a:schemeClr>
                          </a:solidFill>
                          <a:latin typeface="Arial" panose="020B0604020202020204" pitchFamily="34" charset="0"/>
                          <a:cs typeface="Arial" panose="020B0604020202020204" pitchFamily="34" charset="0"/>
                        </a:rPr>
                        <a:t> (1) </a:t>
                      </a:r>
                      <a:r>
                        <a:rPr lang="en-US" sz="1600" dirty="0" err="1" smtClean="0">
                          <a:solidFill>
                            <a:schemeClr val="accent1">
                              <a:lumMod val="50000"/>
                            </a:schemeClr>
                          </a:solidFill>
                          <a:latin typeface="Arial" panose="020B0604020202020204" pitchFamily="34" charset="0"/>
                          <a:cs typeface="Arial" panose="020B0604020202020204" pitchFamily="34" charset="0"/>
                        </a:rPr>
                        <a:t>terlebih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dahulu</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ditetapkan</a:t>
                      </a:r>
                      <a:r>
                        <a:rPr lang="en-US" sz="1600" b="1" dirty="0" smtClean="0">
                          <a:solidFill>
                            <a:srgbClr val="FF4E5E"/>
                          </a:solidFill>
                          <a:latin typeface="Arial" panose="020B0604020202020204" pitchFamily="34" charset="0"/>
                          <a:cs typeface="Arial" panose="020B0604020202020204" pitchFamily="34" charset="0"/>
                        </a:rPr>
                        <a:t> </a:t>
                      </a:r>
                      <a:r>
                        <a:rPr lang="en-US" sz="1600" b="1" dirty="0" err="1" smtClean="0">
                          <a:solidFill>
                            <a:srgbClr val="FF4E5E"/>
                          </a:solidFill>
                          <a:latin typeface="Arial" panose="020B0604020202020204" pitchFamily="34" charset="0"/>
                          <a:cs typeface="Arial" panose="020B0604020202020204" pitchFamily="34" charset="0"/>
                        </a:rPr>
                        <a:t>dalam</a:t>
                      </a:r>
                      <a:r>
                        <a:rPr lang="en-US" sz="1600" b="1" dirty="0" smtClean="0">
                          <a:solidFill>
                            <a:srgbClr val="FF4E5E"/>
                          </a:solidFill>
                          <a:latin typeface="Arial" panose="020B0604020202020204" pitchFamily="34" charset="0"/>
                          <a:cs typeface="Arial" panose="020B0604020202020204" pitchFamily="34" charset="0"/>
                        </a:rPr>
                        <a:t> APBN/APBD</a:t>
                      </a:r>
                      <a:r>
                        <a:rPr lang="en-US" sz="1600" b="1" dirty="0" smtClean="0">
                          <a:solidFill>
                            <a:schemeClr val="accent1">
                              <a:lumMod val="50000"/>
                            </a:schemeClr>
                          </a:solidFill>
                          <a:latin typeface="Arial" panose="020B0604020202020204" pitchFamily="34" charset="0"/>
                          <a:cs typeface="Arial" panose="020B0604020202020204" pitchFamily="34" charset="0"/>
                        </a:rPr>
                        <a:t>.</a:t>
                      </a:r>
                      <a:endParaRPr lang="en-US" sz="1600" b="1" dirty="0">
                        <a:solidFill>
                          <a:schemeClr val="accent1">
                            <a:lumMod val="50000"/>
                          </a:schemeClr>
                        </a:solidFill>
                        <a:latin typeface="Arial" panose="020B0604020202020204" pitchFamily="34" charset="0"/>
                        <a:cs typeface="Arial" panose="020B0604020202020204" pitchFamily="34" charset="0"/>
                      </a:endParaRPr>
                    </a:p>
                  </a:txBody>
                  <a:tcPr>
                    <a:solidFill>
                      <a:srgbClr val="EFF2F7"/>
                    </a:solidFill>
                  </a:tcPr>
                </a:tc>
              </a:tr>
            </a:tbl>
          </a:graphicData>
        </a:graphic>
      </p:graphicFrame>
      <p:pic>
        <p:nvPicPr>
          <p:cNvPr id="32" name="Picture 31">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425934965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UU NO. 1 TAHUN 2001</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pic>
        <p:nvPicPr>
          <p:cNvPr id="32" name="Picture 31">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graphicFrame>
        <p:nvGraphicFramePr>
          <p:cNvPr id="4" name="Table 3"/>
          <p:cNvGraphicFramePr>
            <a:graphicFrameLocks noGrp="1"/>
          </p:cNvGraphicFramePr>
          <p:nvPr>
            <p:extLst>
              <p:ext uri="{D42A27DB-BD31-4B8C-83A1-F6EECF244321}">
                <p14:modId xmlns:p14="http://schemas.microsoft.com/office/powerpoint/2010/main" xmlns="" val="2913824176"/>
              </p:ext>
            </p:extLst>
          </p:nvPr>
        </p:nvGraphicFramePr>
        <p:xfrm>
          <a:off x="304800" y="1295401"/>
          <a:ext cx="8626144" cy="5257799"/>
        </p:xfrm>
        <a:graphic>
          <a:graphicData uri="http://schemas.openxmlformats.org/drawingml/2006/table">
            <a:tbl>
              <a:tblPr firstRow="1" bandRow="1">
                <a:tableStyleId>{5C22544A-7EE6-4342-B048-85BDC9FD1C3A}</a:tableStyleId>
              </a:tblPr>
              <a:tblGrid>
                <a:gridCol w="570617"/>
                <a:gridCol w="526368"/>
                <a:gridCol w="116842"/>
                <a:gridCol w="208284"/>
                <a:gridCol w="7204033"/>
              </a:tblGrid>
              <a:tr h="338304">
                <a:tc gridSpan="5">
                  <a:txBody>
                    <a:bodyPr/>
                    <a:lstStyle/>
                    <a:p>
                      <a:pPr algn="ctr"/>
                      <a:r>
                        <a:rPr lang="en-US" sz="1400" dirty="0" err="1" smtClean="0">
                          <a:solidFill>
                            <a:schemeClr val="accent1">
                              <a:lumMod val="50000"/>
                            </a:schemeClr>
                          </a:solidFill>
                          <a:latin typeface="Arial" panose="020B0604020202020204" pitchFamily="34" charset="0"/>
                          <a:cs typeface="Arial" panose="020B0604020202020204" pitchFamily="34" charset="0"/>
                        </a:rPr>
                        <a:t>Pasal</a:t>
                      </a:r>
                      <a:r>
                        <a:rPr lang="en-US" sz="1400" dirty="0" smtClean="0">
                          <a:solidFill>
                            <a:schemeClr val="accent1">
                              <a:lumMod val="50000"/>
                            </a:schemeClr>
                          </a:solidFill>
                          <a:latin typeface="Arial" panose="020B0604020202020204" pitchFamily="34" charset="0"/>
                          <a:cs typeface="Arial" panose="020B0604020202020204" pitchFamily="34" charset="0"/>
                        </a:rPr>
                        <a:t> 33                   </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c hMerge="1">
                  <a:txBody>
                    <a:bodyPr/>
                    <a:lstStyle/>
                    <a:p>
                      <a:endParaRPr lang="en-US" sz="2000" dirty="0">
                        <a:latin typeface="Arial Narrow" pitchFamily="34" charset="0"/>
                      </a:endParaRPr>
                    </a:p>
                  </a:txBody>
                  <a:tcPr marL="91442" marR="91442">
                    <a:solidFill>
                      <a:srgbClr val="F6EFEE"/>
                    </a:solidFill>
                  </a:tcPr>
                </a:tc>
                <a:tc hMerge="1">
                  <a:txBody>
                    <a:bodyPr/>
                    <a:lstStyle/>
                    <a:p>
                      <a:endParaRPr lang="en-US" sz="2000" dirty="0">
                        <a:latin typeface="Arial Narrow" pitchFamily="34" charset="0"/>
                      </a:endParaRPr>
                    </a:p>
                  </a:txBody>
                  <a:tcPr marL="91442" marR="91442">
                    <a:solidFill>
                      <a:srgbClr val="F6EFEE"/>
                    </a:solidFill>
                  </a:tcPr>
                </a:tc>
                <a:tc hMerge="1">
                  <a:txBody>
                    <a:bodyPr/>
                    <a:lstStyle/>
                    <a:p>
                      <a:endParaRPr lang="en-US"/>
                    </a:p>
                  </a:txBody>
                  <a:tcPr/>
                </a:tc>
                <a:tc hMerge="1">
                  <a:txBody>
                    <a:bodyPr/>
                    <a:lstStyle/>
                    <a:p>
                      <a:endParaRPr lang="en-US" sz="2000" dirty="0">
                        <a:latin typeface="Arial Narrow" pitchFamily="34" charset="0"/>
                      </a:endParaRPr>
                    </a:p>
                  </a:txBody>
                  <a:tcPr marL="91442" marR="91442">
                    <a:solidFill>
                      <a:srgbClr val="EFF2F7"/>
                    </a:solidFill>
                  </a:tcPr>
                </a:tc>
              </a:tr>
              <a:tr h="836337">
                <a:tc>
                  <a:txBody>
                    <a:bodyPr/>
                    <a:lstStyle/>
                    <a:p>
                      <a:r>
                        <a:rPr lang="en-US" sz="1400" dirty="0" err="1" smtClean="0">
                          <a:solidFill>
                            <a:schemeClr val="accent1">
                              <a:lumMod val="50000"/>
                            </a:schemeClr>
                          </a:solidFill>
                          <a:latin typeface="Arial" panose="020B0604020202020204" pitchFamily="34" charset="0"/>
                          <a:cs typeface="Arial" panose="020B0604020202020204" pitchFamily="34" charset="0"/>
                        </a:rPr>
                        <a:t>Ayat</a:t>
                      </a:r>
                      <a:r>
                        <a:rPr lang="en-US" sz="1400" dirty="0" smtClean="0">
                          <a:solidFill>
                            <a:schemeClr val="accent1">
                              <a:lumMod val="50000"/>
                            </a:schemeClr>
                          </a:solidFill>
                          <a:latin typeface="Arial" panose="020B0604020202020204" pitchFamily="34" charset="0"/>
                          <a:cs typeface="Arial" panose="020B0604020202020204" pitchFamily="34" charset="0"/>
                        </a:rPr>
                        <a:t> </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c gridSpan="2">
                  <a:txBody>
                    <a:bodyPr/>
                    <a:lstStyle/>
                    <a:p>
                      <a:r>
                        <a:rPr lang="en-US" sz="1400" dirty="0" smtClean="0">
                          <a:solidFill>
                            <a:schemeClr val="accent1">
                              <a:lumMod val="50000"/>
                            </a:schemeClr>
                          </a:solidFill>
                          <a:latin typeface="Arial" panose="020B0604020202020204" pitchFamily="34" charset="0"/>
                          <a:cs typeface="Arial" panose="020B0604020202020204" pitchFamily="34" charset="0"/>
                        </a:rPr>
                        <a:t>(1)</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c hMerge="1">
                  <a:txBody>
                    <a:bodyPr/>
                    <a:lstStyle/>
                    <a:p>
                      <a:endParaRPr lang="en-US" dirty="0"/>
                    </a:p>
                  </a:txBody>
                  <a:tcPr marL="91442" marR="91442">
                    <a:solidFill>
                      <a:srgbClr val="F6EFEE"/>
                    </a:solidFill>
                  </a:tcPr>
                </a:tc>
                <a:tc>
                  <a:txBody>
                    <a:bodyPr/>
                    <a:lstStyle/>
                    <a:p>
                      <a:r>
                        <a:rPr lang="en-US" sz="1400" dirty="0" smtClean="0">
                          <a:solidFill>
                            <a:schemeClr val="accent1">
                              <a:lumMod val="50000"/>
                            </a:schemeClr>
                          </a:solidFill>
                          <a:latin typeface="Arial" panose="020B0604020202020204" pitchFamily="34" charset="0"/>
                          <a:cs typeface="Arial" panose="020B0604020202020204" pitchFamily="34" charset="0"/>
                        </a:rPr>
                        <a:t>:</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Pemerintah</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Pusat</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dapat</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memberikan</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pinjaman</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atau</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hibah</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kepada</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Pemerintah</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Daerah/</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Badan</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Usaha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Milik</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Negara/</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Badan</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Usaha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Milik</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Daerah </a:t>
                      </a:r>
                      <a:r>
                        <a:rPr lang="sv-SE"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sesuai dengan yang tercantum/ditetapkan dalam Undang-undang tentang APBN.</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r>
              <a:tr h="580411">
                <a:tc>
                  <a:txBody>
                    <a:bodyPr/>
                    <a:lstStyle/>
                    <a:p>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c gridSpan="2">
                  <a:txBody>
                    <a:bodyPr/>
                    <a:lstStyle/>
                    <a:p>
                      <a:endParaRPr lang="en-US" sz="140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c hMerge="1">
                  <a:txBody>
                    <a:bodyPr/>
                    <a:lstStyle/>
                    <a:p>
                      <a:endParaRPr lang="en-US" dirty="0"/>
                    </a:p>
                  </a:txBody>
                  <a:tcPr marL="91442" marR="91442">
                    <a:solidFill>
                      <a:srgbClr val="F6EFEE"/>
                    </a:solidFill>
                  </a:tcPr>
                </a:tc>
                <a:tc>
                  <a:txBody>
                    <a:bodyPr/>
                    <a:lstStyle/>
                    <a:p>
                      <a:endParaRPr lang="en-US" sz="140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Pemerintah</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Pusat</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dapat</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memberikan</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pinjaman</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atau</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hibah</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kepada</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sv-SE"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lembaga</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asing</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sesuai</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dengan</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yang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tercantum</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ditetapkan</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dalam</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Undang-undang</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t>
                      </a:r>
                      <a:r>
                        <a:rPr lang="en-US" altLang="ja-JP" sz="1400" dirty="0" err="1" smtClean="0">
                          <a:solidFill>
                            <a:schemeClr val="accent1">
                              <a:lumMod val="50000"/>
                            </a:schemeClr>
                          </a:solidFill>
                          <a:latin typeface="Arial" panose="020B0604020202020204" pitchFamily="34" charset="0"/>
                          <a:ea typeface="MS Mincho" pitchFamily="49" charset="-128"/>
                          <a:cs typeface="Arial" panose="020B0604020202020204" pitchFamily="34" charset="0"/>
                        </a:rPr>
                        <a:t>tentang</a:t>
                      </a:r>
                      <a:r>
                        <a:rPr lang="en-US" altLang="ja-JP" sz="1400" dirty="0" smtClean="0">
                          <a:solidFill>
                            <a:schemeClr val="accent1">
                              <a:lumMod val="50000"/>
                            </a:schemeClr>
                          </a:solidFill>
                          <a:latin typeface="Arial" panose="020B0604020202020204" pitchFamily="34" charset="0"/>
                          <a:ea typeface="MS Mincho" pitchFamily="49" charset="-128"/>
                          <a:cs typeface="Arial" panose="020B0604020202020204" pitchFamily="34" charset="0"/>
                        </a:rPr>
                        <a:t> APBN.</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r>
              <a:tr h="434859">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err="1" smtClean="0">
                          <a:solidFill>
                            <a:schemeClr val="accent1">
                              <a:lumMod val="50000"/>
                            </a:schemeClr>
                          </a:solidFill>
                          <a:latin typeface="Arial" panose="020B0604020202020204" pitchFamily="34" charset="0"/>
                          <a:cs typeface="Arial" panose="020B0604020202020204" pitchFamily="34" charset="0"/>
                        </a:rPr>
                        <a:t>Pasal</a:t>
                      </a:r>
                      <a:r>
                        <a:rPr lang="en-US" sz="1400" b="1" dirty="0" smtClean="0">
                          <a:solidFill>
                            <a:schemeClr val="accent1">
                              <a:lumMod val="50000"/>
                            </a:schemeClr>
                          </a:solidFill>
                          <a:latin typeface="Arial" panose="020B0604020202020204" pitchFamily="34" charset="0"/>
                          <a:cs typeface="Arial" panose="020B0604020202020204" pitchFamily="34" charset="0"/>
                        </a:rPr>
                        <a:t> 38</a:t>
                      </a:r>
                      <a:endParaRPr lang="en-US" sz="1400" b="1"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hMerge="1">
                  <a:txBody>
                    <a:bodyPr/>
                    <a:lstStyle/>
                    <a:p>
                      <a:endParaRPr lang="en-US" dirty="0"/>
                    </a:p>
                  </a:txBody>
                  <a:tcPr marL="91442" marR="91442">
                    <a:solidFill>
                      <a:srgbClr val="EFF2F7"/>
                    </a:solidFill>
                  </a:tcPr>
                </a:tc>
                <a:tc hMerge="1">
                  <a:txBody>
                    <a:bodyPr/>
                    <a:lstStyle/>
                    <a:p>
                      <a:endParaRPr lang="en-US" dirty="0"/>
                    </a:p>
                  </a:txBody>
                  <a:tcPr marL="91442" marR="91442">
                    <a:solidFill>
                      <a:srgbClr val="EFF2F7"/>
                    </a:solidFill>
                  </a:tcPr>
                </a:tc>
                <a:tc hMerge="1">
                  <a:txBody>
                    <a:bodyPr/>
                    <a:lstStyle/>
                    <a:p>
                      <a:endParaRPr lang="en-US"/>
                    </a:p>
                  </a:txBody>
                  <a:tcPr/>
                </a:tc>
                <a:tc hMerge="1">
                  <a:txBody>
                    <a:bodyPr/>
                    <a:lstStyle/>
                    <a:p>
                      <a:endParaRPr lang="en-US" dirty="0"/>
                    </a:p>
                  </a:txBody>
                  <a:tcPr marL="91442" marR="91442">
                    <a:solidFill>
                      <a:srgbClr val="F6EFEE"/>
                    </a:solidFill>
                  </a:tcPr>
                </a:tc>
              </a:tr>
              <a:tr h="1077907">
                <a:tc>
                  <a:txBody>
                    <a:bodyPr/>
                    <a:lstStyle/>
                    <a:p>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a:txBody>
                    <a:bodyPr/>
                    <a:lstStyle/>
                    <a:p>
                      <a:r>
                        <a:rPr lang="en-US" sz="1400" dirty="0" smtClean="0">
                          <a:solidFill>
                            <a:schemeClr val="accent1">
                              <a:lumMod val="50000"/>
                            </a:schemeClr>
                          </a:solidFill>
                          <a:latin typeface="Arial" panose="020B0604020202020204" pitchFamily="34" charset="0"/>
                          <a:cs typeface="Arial" panose="020B0604020202020204" pitchFamily="34" charset="0"/>
                        </a:rPr>
                        <a:t>(1)</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gridSpan="2">
                  <a:txBody>
                    <a:bodyPr/>
                    <a:lstStyle/>
                    <a:p>
                      <a:r>
                        <a:rPr lang="en-US" sz="1400" dirty="0" smtClean="0">
                          <a:solidFill>
                            <a:schemeClr val="accent1">
                              <a:lumMod val="50000"/>
                            </a:schemeClr>
                          </a:solidFill>
                          <a:latin typeface="Arial" panose="020B0604020202020204" pitchFamily="34" charset="0"/>
                          <a:cs typeface="Arial" panose="020B0604020202020204" pitchFamily="34" charset="0"/>
                        </a:rPr>
                        <a:t>:</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hMerge="1">
                  <a:txBody>
                    <a:bodyPr/>
                    <a:lstStyle/>
                    <a:p>
                      <a:endParaRPr lang="en-US"/>
                    </a:p>
                  </a:txBody>
                  <a:tcPr/>
                </a:tc>
                <a:tc>
                  <a:txBody>
                    <a:bodyPr/>
                    <a:lstStyle/>
                    <a:p>
                      <a:r>
                        <a:rPr lang="en-US" sz="1400" b="1" dirty="0" err="1" smtClean="0">
                          <a:solidFill>
                            <a:srgbClr val="FF4E5E"/>
                          </a:solidFill>
                          <a:latin typeface="Arial" panose="020B0604020202020204" pitchFamily="34" charset="0"/>
                          <a:cs typeface="Arial" panose="020B0604020202020204" pitchFamily="34" charset="0"/>
                        </a:rPr>
                        <a:t>Menteri</a:t>
                      </a:r>
                      <a:r>
                        <a:rPr lang="en-US" sz="1400" b="1" dirty="0" smtClean="0">
                          <a:solidFill>
                            <a:srgbClr val="FF4E5E"/>
                          </a:solidFill>
                          <a:latin typeface="Arial" panose="020B0604020202020204" pitchFamily="34" charset="0"/>
                          <a:cs typeface="Arial" panose="020B0604020202020204" pitchFamily="34" charset="0"/>
                        </a:rPr>
                        <a:t> </a:t>
                      </a:r>
                      <a:r>
                        <a:rPr lang="en-US" sz="1400" b="1" dirty="0" err="1" smtClean="0">
                          <a:solidFill>
                            <a:srgbClr val="FF4E5E"/>
                          </a:solidFill>
                          <a:latin typeface="Arial" panose="020B0604020202020204" pitchFamily="34" charset="0"/>
                          <a:cs typeface="Arial" panose="020B0604020202020204" pitchFamily="34" charset="0"/>
                        </a:rPr>
                        <a:t>Keuangan</a:t>
                      </a:r>
                      <a:r>
                        <a:rPr lang="en-US" sz="1400" b="1" dirty="0" smtClean="0">
                          <a:solidFill>
                            <a:srgbClr val="FF4E5E"/>
                          </a:solidFill>
                          <a:latin typeface="Arial" panose="020B0604020202020204" pitchFamily="34" charset="0"/>
                          <a:cs typeface="Arial" panose="020B0604020202020204" pitchFamily="34" charset="0"/>
                        </a:rPr>
                        <a:t> </a:t>
                      </a:r>
                      <a:r>
                        <a:rPr lang="en-US" sz="1400" b="1" dirty="0" err="1" smtClean="0">
                          <a:solidFill>
                            <a:srgbClr val="FF4E5E"/>
                          </a:solidFill>
                          <a:latin typeface="Arial" panose="020B0604020202020204" pitchFamily="34" charset="0"/>
                          <a:cs typeface="Arial" panose="020B0604020202020204" pitchFamily="34" charset="0"/>
                        </a:rPr>
                        <a:t>dapat</a:t>
                      </a:r>
                      <a:r>
                        <a:rPr lang="en-US" sz="1400" b="1" dirty="0" smtClean="0">
                          <a:solidFill>
                            <a:srgbClr val="FF4E5E"/>
                          </a:solidFill>
                          <a:latin typeface="Arial" panose="020B0604020202020204" pitchFamily="34" charset="0"/>
                          <a:cs typeface="Arial" panose="020B0604020202020204" pitchFamily="34" charset="0"/>
                        </a:rPr>
                        <a:t> </a:t>
                      </a:r>
                      <a:r>
                        <a:rPr lang="en-US" sz="1400" b="1" dirty="0" err="1" smtClean="0">
                          <a:solidFill>
                            <a:srgbClr val="FF4E5E"/>
                          </a:solidFill>
                          <a:latin typeface="Arial" panose="020B0604020202020204" pitchFamily="34" charset="0"/>
                          <a:cs typeface="Arial" panose="020B0604020202020204" pitchFamily="34" charset="0"/>
                        </a:rPr>
                        <a:t>menunjuk</a:t>
                      </a:r>
                      <a:r>
                        <a:rPr lang="en-US" sz="1400" b="1" dirty="0" smtClean="0">
                          <a:solidFill>
                            <a:srgbClr val="FF4E5E"/>
                          </a:solidFill>
                          <a:latin typeface="Arial" panose="020B0604020202020204" pitchFamily="34" charset="0"/>
                          <a:cs typeface="Arial" panose="020B0604020202020204" pitchFamily="34" charset="0"/>
                        </a:rPr>
                        <a:t> </a:t>
                      </a:r>
                      <a:r>
                        <a:rPr lang="en-US" sz="1400" b="1" dirty="0" err="1" smtClean="0">
                          <a:solidFill>
                            <a:srgbClr val="FF4E5E"/>
                          </a:solidFill>
                          <a:latin typeface="Arial" panose="020B0604020202020204" pitchFamily="34" charset="0"/>
                          <a:cs typeface="Arial" panose="020B0604020202020204" pitchFamily="34" charset="0"/>
                        </a:rPr>
                        <a:t>pejabat</a:t>
                      </a:r>
                      <a:r>
                        <a:rPr lang="en-US" sz="1400" b="1" dirty="0" smtClean="0">
                          <a:solidFill>
                            <a:srgbClr val="FF4E5E"/>
                          </a:solidFill>
                          <a:latin typeface="Arial" panose="020B0604020202020204" pitchFamily="34" charset="0"/>
                          <a:cs typeface="Arial" panose="020B0604020202020204" pitchFamily="34" charset="0"/>
                        </a:rPr>
                        <a:t> yang </a:t>
                      </a:r>
                      <a:r>
                        <a:rPr lang="en-US" sz="1400" b="1" dirty="0" err="1" smtClean="0">
                          <a:solidFill>
                            <a:srgbClr val="FF4E5E"/>
                          </a:solidFill>
                          <a:latin typeface="Arial" panose="020B0604020202020204" pitchFamily="34" charset="0"/>
                          <a:cs typeface="Arial" panose="020B0604020202020204" pitchFamily="34" charset="0"/>
                        </a:rPr>
                        <a:t>diberi</a:t>
                      </a:r>
                      <a:r>
                        <a:rPr lang="en-US" sz="1400" b="1" dirty="0" smtClean="0">
                          <a:solidFill>
                            <a:srgbClr val="FF4E5E"/>
                          </a:solidFill>
                          <a:latin typeface="Arial" panose="020B0604020202020204" pitchFamily="34" charset="0"/>
                          <a:cs typeface="Arial" panose="020B0604020202020204" pitchFamily="34" charset="0"/>
                        </a:rPr>
                        <a:t> </a:t>
                      </a:r>
                      <a:r>
                        <a:rPr lang="en-US" sz="1400" b="1" dirty="0" err="1" smtClean="0">
                          <a:solidFill>
                            <a:srgbClr val="FF4E5E"/>
                          </a:solidFill>
                          <a:latin typeface="Arial" panose="020B0604020202020204" pitchFamily="34" charset="0"/>
                          <a:cs typeface="Arial" panose="020B0604020202020204" pitchFamily="34" charset="0"/>
                        </a:rPr>
                        <a:t>kuasa</a:t>
                      </a:r>
                      <a:r>
                        <a:rPr lang="en-US" sz="1400" b="1" dirty="0" smtClean="0">
                          <a:solidFill>
                            <a:srgbClr val="FF4E5E"/>
                          </a:solidFill>
                          <a:latin typeface="Arial" panose="020B0604020202020204" pitchFamily="34" charset="0"/>
                          <a:cs typeface="Arial" panose="020B0604020202020204" pitchFamily="34" charset="0"/>
                        </a:rPr>
                        <a:t> </a:t>
                      </a:r>
                      <a:r>
                        <a:rPr lang="en-US" sz="1400" b="1" dirty="0" err="1" smtClean="0">
                          <a:solidFill>
                            <a:srgbClr val="FF4E5E"/>
                          </a:solidFill>
                          <a:latin typeface="Arial" panose="020B0604020202020204" pitchFamily="34" charset="0"/>
                          <a:cs typeface="Arial" panose="020B0604020202020204" pitchFamily="34" charset="0"/>
                        </a:rPr>
                        <a:t>atas</a:t>
                      </a:r>
                      <a:r>
                        <a:rPr lang="en-US" sz="1400" b="1" dirty="0" smtClean="0">
                          <a:solidFill>
                            <a:srgbClr val="FF4E5E"/>
                          </a:solidFill>
                          <a:latin typeface="Arial" panose="020B0604020202020204" pitchFamily="34" charset="0"/>
                          <a:cs typeface="Arial" panose="020B0604020202020204" pitchFamily="34" charset="0"/>
                        </a:rPr>
                        <a:t> </a:t>
                      </a:r>
                      <a:r>
                        <a:rPr lang="en-US" sz="1400" b="1" dirty="0" err="1" smtClean="0">
                          <a:solidFill>
                            <a:srgbClr val="FF4E5E"/>
                          </a:solidFill>
                          <a:latin typeface="Arial" panose="020B0604020202020204" pitchFamily="34" charset="0"/>
                          <a:cs typeface="Arial" panose="020B0604020202020204" pitchFamily="34" charset="0"/>
                        </a:rPr>
                        <a:t>nama</a:t>
                      </a:r>
                      <a:r>
                        <a:rPr lang="en-US" sz="1400" b="1" dirty="0" smtClean="0">
                          <a:solidFill>
                            <a:srgbClr val="FF4E5E"/>
                          </a:solidFill>
                          <a:latin typeface="Arial" panose="020B0604020202020204" pitchFamily="34" charset="0"/>
                          <a:cs typeface="Arial" panose="020B0604020202020204" pitchFamily="34" charset="0"/>
                        </a:rPr>
                        <a:t> </a:t>
                      </a:r>
                      <a:r>
                        <a:rPr lang="en-US" sz="1400" b="1" dirty="0" err="1" smtClean="0">
                          <a:solidFill>
                            <a:srgbClr val="FF4E5E"/>
                          </a:solidFill>
                          <a:latin typeface="Arial" panose="020B0604020202020204" pitchFamily="34" charset="0"/>
                          <a:cs typeface="Arial" panose="020B0604020202020204" pitchFamily="34" charset="0"/>
                        </a:rPr>
                        <a:t>Menteri</a:t>
                      </a:r>
                      <a:r>
                        <a:rPr lang="en-US" sz="1400" b="1" dirty="0" smtClean="0">
                          <a:solidFill>
                            <a:srgbClr val="FF4E5E"/>
                          </a:solidFill>
                          <a:latin typeface="Arial" panose="020B0604020202020204" pitchFamily="34" charset="0"/>
                          <a:cs typeface="Arial" panose="020B0604020202020204" pitchFamily="34" charset="0"/>
                        </a:rPr>
                        <a:t> </a:t>
                      </a:r>
                      <a:r>
                        <a:rPr lang="en-US" sz="1400" b="1" dirty="0" err="1" smtClean="0">
                          <a:solidFill>
                            <a:srgbClr val="FF4E5E"/>
                          </a:solidFill>
                          <a:latin typeface="Arial" panose="020B0604020202020204" pitchFamily="34" charset="0"/>
                          <a:cs typeface="Arial" panose="020B0604020202020204" pitchFamily="34" charset="0"/>
                        </a:rPr>
                        <a:t>Keuangan</a:t>
                      </a:r>
                      <a:r>
                        <a:rPr lang="en-US" sz="1400" b="1"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untuk</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mengadakan</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utang</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negara</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atau</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menerima</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hibah</a:t>
                      </a:r>
                      <a:r>
                        <a:rPr lang="en-US" sz="1400" dirty="0" smtClean="0">
                          <a:solidFill>
                            <a:schemeClr val="accent1">
                              <a:lumMod val="50000"/>
                            </a:schemeClr>
                          </a:solidFill>
                          <a:latin typeface="Arial" panose="020B0604020202020204" pitchFamily="34" charset="0"/>
                          <a:cs typeface="Arial" panose="020B0604020202020204" pitchFamily="34" charset="0"/>
                        </a:rPr>
                        <a:t> yang </a:t>
                      </a:r>
                      <a:r>
                        <a:rPr lang="en-US" sz="1400" dirty="0" err="1" smtClean="0">
                          <a:solidFill>
                            <a:schemeClr val="accent1">
                              <a:lumMod val="50000"/>
                            </a:schemeClr>
                          </a:solidFill>
                          <a:latin typeface="Arial" panose="020B0604020202020204" pitchFamily="34" charset="0"/>
                          <a:cs typeface="Arial" panose="020B0604020202020204" pitchFamily="34" charset="0"/>
                        </a:rPr>
                        <a:t>berasal</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dari</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dalam</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negeri</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ataupun</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dari</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luar</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negeri</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sesuai</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dengan</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ketentuan</a:t>
                      </a:r>
                      <a:r>
                        <a:rPr lang="en-US" sz="1400" dirty="0" smtClean="0">
                          <a:solidFill>
                            <a:schemeClr val="accent1">
                              <a:lumMod val="50000"/>
                            </a:schemeClr>
                          </a:solidFill>
                          <a:latin typeface="Arial" panose="020B0604020202020204" pitchFamily="34" charset="0"/>
                          <a:cs typeface="Arial" panose="020B0604020202020204" pitchFamily="34" charset="0"/>
                        </a:rPr>
                        <a:t> yang </a:t>
                      </a:r>
                      <a:r>
                        <a:rPr lang="en-US" sz="1400" dirty="0" err="1" smtClean="0">
                          <a:solidFill>
                            <a:schemeClr val="accent1">
                              <a:lumMod val="50000"/>
                            </a:schemeClr>
                          </a:solidFill>
                          <a:latin typeface="Arial" panose="020B0604020202020204" pitchFamily="34" charset="0"/>
                          <a:cs typeface="Arial" panose="020B0604020202020204" pitchFamily="34" charset="0"/>
                        </a:rPr>
                        <a:t>telah</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ditetapkan</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dalam</a:t>
                      </a:r>
                      <a:r>
                        <a:rPr lang="en-US" sz="1400" dirty="0" smtClean="0">
                          <a:solidFill>
                            <a:schemeClr val="accent1">
                              <a:lumMod val="50000"/>
                            </a:schemeClr>
                          </a:solidFill>
                          <a:latin typeface="Arial" panose="020B0604020202020204" pitchFamily="34" charset="0"/>
                          <a:cs typeface="Arial" panose="020B0604020202020204" pitchFamily="34" charset="0"/>
                        </a:rPr>
                        <a:t> </a:t>
                      </a:r>
                      <a:r>
                        <a:rPr lang="en-US" sz="1400" dirty="0" err="1" smtClean="0">
                          <a:solidFill>
                            <a:schemeClr val="accent1">
                              <a:lumMod val="50000"/>
                            </a:schemeClr>
                          </a:solidFill>
                          <a:latin typeface="Arial" panose="020B0604020202020204" pitchFamily="34" charset="0"/>
                          <a:cs typeface="Arial" panose="020B0604020202020204" pitchFamily="34" charset="0"/>
                        </a:rPr>
                        <a:t>Undang-undang</a:t>
                      </a:r>
                      <a:r>
                        <a:rPr lang="en-US" sz="1400" dirty="0" smtClean="0">
                          <a:solidFill>
                            <a:schemeClr val="accent1">
                              <a:lumMod val="50000"/>
                            </a:schemeClr>
                          </a:solidFill>
                          <a:latin typeface="Arial" panose="020B0604020202020204" pitchFamily="34" charset="0"/>
                          <a:cs typeface="Arial" panose="020B0604020202020204" pitchFamily="34" charset="0"/>
                        </a:rPr>
                        <a:t> APBN</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r>
              <a:tr h="580411">
                <a:tc>
                  <a:txBody>
                    <a:bodyPr/>
                    <a:lstStyle/>
                    <a:p>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a:txBody>
                    <a:bodyPr/>
                    <a:lstStyle/>
                    <a:p>
                      <a:r>
                        <a:rPr lang="en-US" sz="1400" dirty="0" smtClean="0">
                          <a:solidFill>
                            <a:schemeClr val="accent1">
                              <a:lumMod val="50000"/>
                            </a:schemeClr>
                          </a:solidFill>
                          <a:latin typeface="Arial" panose="020B0604020202020204" pitchFamily="34" charset="0"/>
                          <a:cs typeface="Arial" panose="020B0604020202020204" pitchFamily="34" charset="0"/>
                        </a:rPr>
                        <a:t>(2)</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gridSpan="2">
                  <a:txBody>
                    <a:bodyPr/>
                    <a:lstStyle/>
                    <a:p>
                      <a:r>
                        <a:rPr lang="en-US" sz="1400" dirty="0" smtClean="0">
                          <a:solidFill>
                            <a:schemeClr val="accent1">
                              <a:lumMod val="50000"/>
                            </a:schemeClr>
                          </a:solidFill>
                          <a:latin typeface="Arial" panose="020B0604020202020204" pitchFamily="34" charset="0"/>
                          <a:cs typeface="Arial" panose="020B0604020202020204" pitchFamily="34" charset="0"/>
                        </a:rPr>
                        <a:t>:</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hMerge="1">
                  <a:txBody>
                    <a:bodyPr/>
                    <a:lstStyle/>
                    <a:p>
                      <a:endParaRPr lang="en-US"/>
                    </a:p>
                  </a:txBody>
                  <a:tcPr/>
                </a:tc>
                <a:tc>
                  <a:txBody>
                    <a:bodyPr/>
                    <a:lstStyle/>
                    <a:p>
                      <a:pPr algn="just"/>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Utang</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hibah</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sebagaimana</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dimaksud</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pada</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ayat</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(1)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dapat</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b="1" kern="1200" baseline="0" dirty="0" err="1" smtClean="0">
                          <a:solidFill>
                            <a:srgbClr val="FF4E5E"/>
                          </a:solidFill>
                          <a:latin typeface="Arial" panose="020B0604020202020204" pitchFamily="34" charset="0"/>
                          <a:ea typeface="+mn-ea"/>
                          <a:cs typeface="Arial" panose="020B0604020202020204" pitchFamily="34" charset="0"/>
                        </a:rPr>
                        <a:t>diteruspinjamkan</a:t>
                      </a:r>
                      <a:r>
                        <a:rPr lang="en-US" sz="1400" b="1" kern="1200" baseline="0" dirty="0" smtClean="0">
                          <a:solidFill>
                            <a:srgbClr val="FF4E5E"/>
                          </a:solidFill>
                          <a:latin typeface="Arial" panose="020B0604020202020204" pitchFamily="34" charset="0"/>
                          <a:ea typeface="+mn-ea"/>
                          <a:cs typeface="Arial" panose="020B0604020202020204" pitchFamily="34" charset="0"/>
                        </a:rPr>
                        <a:t> </a:t>
                      </a:r>
                      <a:r>
                        <a:rPr lang="en-US" sz="1400" b="1" kern="1200" baseline="0" dirty="0" err="1" smtClean="0">
                          <a:solidFill>
                            <a:srgbClr val="FF4E5E"/>
                          </a:solidFill>
                          <a:latin typeface="Arial" panose="020B0604020202020204" pitchFamily="34" charset="0"/>
                          <a:ea typeface="+mn-ea"/>
                          <a:cs typeface="Arial" panose="020B0604020202020204" pitchFamily="34" charset="0"/>
                        </a:rPr>
                        <a:t>kepada</a:t>
                      </a:r>
                      <a:r>
                        <a:rPr lang="en-US" sz="1400" b="1" kern="1200" baseline="0" dirty="0" smtClean="0">
                          <a:solidFill>
                            <a:srgbClr val="FF4E5E"/>
                          </a:solidFill>
                          <a:latin typeface="Arial" panose="020B0604020202020204" pitchFamily="34" charset="0"/>
                          <a:ea typeface="+mn-ea"/>
                          <a:cs typeface="Arial" panose="020B0604020202020204" pitchFamily="34" charset="0"/>
                        </a:rPr>
                        <a:t> </a:t>
                      </a:r>
                      <a:r>
                        <a:rPr lang="en-US" sz="1400" b="1" kern="1200" baseline="0" dirty="0" err="1" smtClean="0">
                          <a:solidFill>
                            <a:srgbClr val="FF4E5E"/>
                          </a:solidFill>
                          <a:latin typeface="Arial" panose="020B0604020202020204" pitchFamily="34" charset="0"/>
                          <a:ea typeface="+mn-ea"/>
                          <a:cs typeface="Arial" panose="020B0604020202020204" pitchFamily="34" charset="0"/>
                        </a:rPr>
                        <a:t>Pemerintah</a:t>
                      </a:r>
                      <a:r>
                        <a:rPr lang="en-US" sz="1400" b="1" kern="1200" baseline="0" dirty="0" smtClean="0">
                          <a:solidFill>
                            <a:srgbClr val="FF4E5E"/>
                          </a:solidFill>
                          <a:latin typeface="Arial" panose="020B0604020202020204" pitchFamily="34" charset="0"/>
                          <a:ea typeface="+mn-ea"/>
                          <a:cs typeface="Arial" panose="020B0604020202020204" pitchFamily="34" charset="0"/>
                        </a:rPr>
                        <a:t> Daerah/BUMN/BUMD</a:t>
                      </a:r>
                      <a:r>
                        <a:rPr lang="en-US" sz="1400" kern="1200" baseline="0" dirty="0" smtClean="0">
                          <a:solidFill>
                            <a:srgbClr val="FF4E5E"/>
                          </a:solidFill>
                          <a:latin typeface="Arial" panose="020B0604020202020204" pitchFamily="34" charset="0"/>
                          <a:ea typeface="+mn-ea"/>
                          <a:cs typeface="Arial" panose="020B0604020202020204" pitchFamily="34" charset="0"/>
                        </a:rPr>
                        <a:t>.</a:t>
                      </a:r>
                      <a:endParaRPr lang="en-US" sz="1400" dirty="0">
                        <a:solidFill>
                          <a:srgbClr val="FF4E5E"/>
                        </a:solidFill>
                        <a:latin typeface="Arial" panose="020B0604020202020204" pitchFamily="34" charset="0"/>
                        <a:cs typeface="Arial" panose="020B0604020202020204" pitchFamily="34" charset="0"/>
                      </a:endParaRPr>
                    </a:p>
                  </a:txBody>
                  <a:tcPr marL="91442" marR="91442">
                    <a:solidFill>
                      <a:srgbClr val="F6EFEE"/>
                    </a:solidFill>
                  </a:tcPr>
                </a:tc>
              </a:tr>
              <a:tr h="580411">
                <a:tc>
                  <a:txBody>
                    <a:bodyPr/>
                    <a:lstStyle/>
                    <a:p>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a:txBody>
                    <a:bodyPr/>
                    <a:lstStyle/>
                    <a:p>
                      <a:r>
                        <a:rPr lang="en-US" sz="1400" dirty="0" smtClean="0">
                          <a:solidFill>
                            <a:schemeClr val="accent1">
                              <a:lumMod val="50000"/>
                            </a:schemeClr>
                          </a:solidFill>
                          <a:latin typeface="Arial" panose="020B0604020202020204" pitchFamily="34" charset="0"/>
                          <a:cs typeface="Arial" panose="020B0604020202020204" pitchFamily="34" charset="0"/>
                        </a:rPr>
                        <a:t>(3)</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gridSpan="2">
                  <a:txBody>
                    <a:bodyPr/>
                    <a:lstStyle/>
                    <a:p>
                      <a:r>
                        <a:rPr lang="en-US" sz="1400" dirty="0" smtClean="0">
                          <a:solidFill>
                            <a:schemeClr val="accent1">
                              <a:lumMod val="50000"/>
                            </a:schemeClr>
                          </a:solidFill>
                          <a:latin typeface="Arial" panose="020B0604020202020204" pitchFamily="34" charset="0"/>
                          <a:cs typeface="Arial" panose="020B0604020202020204" pitchFamily="34" charset="0"/>
                        </a:rPr>
                        <a:t>:</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hMerge="1">
                  <a:txBody>
                    <a:bodyPr/>
                    <a:lstStyle/>
                    <a:p>
                      <a:endParaRPr lang="en-US"/>
                    </a:p>
                  </a:txBody>
                  <a:tcPr/>
                </a:tc>
                <a:tc>
                  <a:txBody>
                    <a:bodyPr/>
                    <a:lstStyle/>
                    <a:p>
                      <a:pPr algn="just"/>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Biaya</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berkenaan</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dengan</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proses</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pengadaan</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utang</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atau</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hibah</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sebagaimana</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dimaksud</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pada</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ayat</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(2)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dibebankan</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pada</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Anggaran</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Belanja</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Negara.</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r>
              <a:tr h="829159">
                <a:tc>
                  <a:txBody>
                    <a:bodyPr/>
                    <a:lstStyle/>
                    <a:p>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a:txBody>
                    <a:bodyPr/>
                    <a:lstStyle/>
                    <a:p>
                      <a:r>
                        <a:rPr lang="en-US" sz="1400" dirty="0" smtClean="0">
                          <a:solidFill>
                            <a:schemeClr val="accent1">
                              <a:lumMod val="50000"/>
                            </a:schemeClr>
                          </a:solidFill>
                          <a:latin typeface="Arial" panose="020B0604020202020204" pitchFamily="34" charset="0"/>
                          <a:cs typeface="Arial" panose="020B0604020202020204" pitchFamily="34" charset="0"/>
                        </a:rPr>
                        <a:t>(4)</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gridSpan="2">
                  <a:txBody>
                    <a:bodyPr/>
                    <a:lstStyle/>
                    <a:p>
                      <a:r>
                        <a:rPr lang="en-US" sz="1400" dirty="0" smtClean="0">
                          <a:solidFill>
                            <a:schemeClr val="accent1">
                              <a:lumMod val="50000"/>
                            </a:schemeClr>
                          </a:solidFill>
                          <a:latin typeface="Arial" panose="020B0604020202020204" pitchFamily="34" charset="0"/>
                          <a:cs typeface="Arial" panose="020B0604020202020204" pitchFamily="34" charset="0"/>
                        </a:rPr>
                        <a:t>:</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hMerge="1">
                  <a:txBody>
                    <a:bodyPr/>
                    <a:lstStyle/>
                    <a:p>
                      <a:endParaRPr lang="en-US"/>
                    </a:p>
                  </a:txBody>
                  <a:tcPr/>
                </a:tc>
                <a:tc>
                  <a:txBody>
                    <a:bodyPr/>
                    <a:lstStyle/>
                    <a:p>
                      <a:pPr algn="just"/>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Tata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cara</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pengadaan</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utang</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dan</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atau</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penerimaan</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hibah</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baik</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yang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berasal</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dari</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dalam</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negeri</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maupun</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dari</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luar</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negeri</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serta</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penerusan</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utang</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atau</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hibah</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luar</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negeri</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kepada</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a:t>
                      </a:r>
                      <a:r>
                        <a:rPr lang="en-US" sz="1400" kern="1200" baseline="0" dirty="0" err="1" smtClean="0">
                          <a:solidFill>
                            <a:schemeClr val="accent1">
                              <a:lumMod val="50000"/>
                            </a:schemeClr>
                          </a:solidFill>
                          <a:latin typeface="Arial" panose="020B0604020202020204" pitchFamily="34" charset="0"/>
                          <a:ea typeface="+mn-ea"/>
                          <a:cs typeface="Arial" panose="020B0604020202020204" pitchFamily="34" charset="0"/>
                        </a:rPr>
                        <a:t>Pemerintah</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 Daerah/BUMN/BUMD, </a:t>
                      </a:r>
                      <a:r>
                        <a:rPr lang="en-US" sz="1400" b="1" kern="1200" baseline="0" dirty="0" err="1" smtClean="0">
                          <a:solidFill>
                            <a:srgbClr val="FF4E5E"/>
                          </a:solidFill>
                          <a:latin typeface="Arial" panose="020B0604020202020204" pitchFamily="34" charset="0"/>
                          <a:ea typeface="+mn-ea"/>
                          <a:cs typeface="Arial" panose="020B0604020202020204" pitchFamily="34" charset="0"/>
                        </a:rPr>
                        <a:t>diatur</a:t>
                      </a:r>
                      <a:r>
                        <a:rPr lang="en-US" sz="1400" b="1" kern="1200" baseline="0" dirty="0" smtClean="0">
                          <a:solidFill>
                            <a:srgbClr val="FF4E5E"/>
                          </a:solidFill>
                          <a:latin typeface="Arial" panose="020B0604020202020204" pitchFamily="34" charset="0"/>
                          <a:ea typeface="+mn-ea"/>
                          <a:cs typeface="Arial" panose="020B0604020202020204" pitchFamily="34" charset="0"/>
                        </a:rPr>
                        <a:t> </a:t>
                      </a:r>
                      <a:r>
                        <a:rPr lang="en-US" sz="1400" b="1" kern="1200" baseline="0" dirty="0" err="1" smtClean="0">
                          <a:solidFill>
                            <a:srgbClr val="FF4E5E"/>
                          </a:solidFill>
                          <a:latin typeface="Arial" panose="020B0604020202020204" pitchFamily="34" charset="0"/>
                          <a:ea typeface="+mn-ea"/>
                          <a:cs typeface="Arial" panose="020B0604020202020204" pitchFamily="34" charset="0"/>
                        </a:rPr>
                        <a:t>dengan</a:t>
                      </a:r>
                      <a:r>
                        <a:rPr lang="en-US" sz="1400" b="1" kern="1200" baseline="0" dirty="0" smtClean="0">
                          <a:solidFill>
                            <a:srgbClr val="FF4E5E"/>
                          </a:solidFill>
                          <a:latin typeface="Arial" panose="020B0604020202020204" pitchFamily="34" charset="0"/>
                          <a:ea typeface="+mn-ea"/>
                          <a:cs typeface="Arial" panose="020B0604020202020204" pitchFamily="34" charset="0"/>
                        </a:rPr>
                        <a:t> </a:t>
                      </a:r>
                      <a:r>
                        <a:rPr lang="en-US" sz="1400" b="1" kern="1200" baseline="0" dirty="0" err="1" smtClean="0">
                          <a:solidFill>
                            <a:srgbClr val="FF4E5E"/>
                          </a:solidFill>
                          <a:latin typeface="Arial" panose="020B0604020202020204" pitchFamily="34" charset="0"/>
                          <a:ea typeface="+mn-ea"/>
                          <a:cs typeface="Arial" panose="020B0604020202020204" pitchFamily="34" charset="0"/>
                        </a:rPr>
                        <a:t>peraturan</a:t>
                      </a:r>
                      <a:r>
                        <a:rPr lang="en-US" sz="1400" b="1" kern="1200" baseline="0" dirty="0" smtClean="0">
                          <a:solidFill>
                            <a:srgbClr val="FF4E5E"/>
                          </a:solidFill>
                          <a:latin typeface="Arial" panose="020B0604020202020204" pitchFamily="34" charset="0"/>
                          <a:ea typeface="+mn-ea"/>
                          <a:cs typeface="Arial" panose="020B0604020202020204" pitchFamily="34" charset="0"/>
                        </a:rPr>
                        <a:t> </a:t>
                      </a:r>
                      <a:r>
                        <a:rPr lang="en-US" sz="1400" b="1" kern="1200" baseline="0" dirty="0" err="1" smtClean="0">
                          <a:solidFill>
                            <a:srgbClr val="FF4E5E"/>
                          </a:solidFill>
                          <a:latin typeface="Arial" panose="020B0604020202020204" pitchFamily="34" charset="0"/>
                          <a:ea typeface="+mn-ea"/>
                          <a:cs typeface="Arial" panose="020B0604020202020204" pitchFamily="34" charset="0"/>
                        </a:rPr>
                        <a:t>pemerintah</a:t>
                      </a:r>
                      <a:r>
                        <a:rPr lang="en-US" sz="1400" kern="1200" baseline="0" dirty="0" smtClean="0">
                          <a:solidFill>
                            <a:schemeClr val="accent1">
                              <a:lumMod val="50000"/>
                            </a:schemeClr>
                          </a:solidFill>
                          <a:latin typeface="Arial" panose="020B0604020202020204" pitchFamily="34" charset="0"/>
                          <a:ea typeface="+mn-ea"/>
                          <a:cs typeface="Arial" panose="020B0604020202020204" pitchFamily="34" charset="0"/>
                        </a:rPr>
                        <a:t>.</a:t>
                      </a:r>
                      <a:endParaRPr lang="en-US" sz="14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r>
            </a:tbl>
          </a:graphicData>
        </a:graphic>
      </p:graphicFrame>
    </p:spTree>
    <p:extLst>
      <p:ext uri="{BB962C8B-B14F-4D97-AF65-F5344CB8AC3E}">
        <p14:creationId xmlns:p14="http://schemas.microsoft.com/office/powerpoint/2010/main" xmlns="" val="374789162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UU NO. 33 TAHUN 2004</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pic>
        <p:nvPicPr>
          <p:cNvPr id="32" name="Picture 31">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graphicFrame>
        <p:nvGraphicFramePr>
          <p:cNvPr id="3" name="Table 2"/>
          <p:cNvGraphicFramePr>
            <a:graphicFrameLocks noGrp="1"/>
          </p:cNvGraphicFramePr>
          <p:nvPr>
            <p:extLst>
              <p:ext uri="{D42A27DB-BD31-4B8C-83A1-F6EECF244321}">
                <p14:modId xmlns:p14="http://schemas.microsoft.com/office/powerpoint/2010/main" xmlns="" val="222075719"/>
              </p:ext>
            </p:extLst>
          </p:nvPr>
        </p:nvGraphicFramePr>
        <p:xfrm>
          <a:off x="304800" y="1295400"/>
          <a:ext cx="8534401" cy="5029201"/>
        </p:xfrm>
        <a:graphic>
          <a:graphicData uri="http://schemas.openxmlformats.org/drawingml/2006/table">
            <a:tbl>
              <a:tblPr firstRow="1" bandRow="1">
                <a:tableStyleId>{5C22544A-7EE6-4342-B048-85BDC9FD1C3A}</a:tableStyleId>
              </a:tblPr>
              <a:tblGrid>
                <a:gridCol w="578604"/>
                <a:gridCol w="433953"/>
                <a:gridCol w="216976"/>
                <a:gridCol w="7304868"/>
              </a:tblGrid>
              <a:tr h="399304">
                <a:tc gridSpan="4">
                  <a:txBody>
                    <a:bodyPr/>
                    <a:lstStyle/>
                    <a:p>
                      <a:pPr algn="ctr"/>
                      <a:r>
                        <a:rPr lang="en-US" sz="1600" dirty="0" err="1" smtClean="0">
                          <a:solidFill>
                            <a:schemeClr val="accent1">
                              <a:lumMod val="50000"/>
                            </a:schemeClr>
                          </a:solidFill>
                          <a:latin typeface="Arial" panose="020B0604020202020204" pitchFamily="34" charset="0"/>
                          <a:cs typeface="Arial" panose="020B0604020202020204" pitchFamily="34" charset="0"/>
                        </a:rPr>
                        <a:t>Pasal</a:t>
                      </a:r>
                      <a:r>
                        <a:rPr lang="en-US" sz="1600" dirty="0" smtClean="0">
                          <a:solidFill>
                            <a:schemeClr val="accent1">
                              <a:lumMod val="50000"/>
                            </a:schemeClr>
                          </a:solidFill>
                          <a:latin typeface="Arial" panose="020B0604020202020204" pitchFamily="34" charset="0"/>
                          <a:cs typeface="Arial" panose="020B0604020202020204" pitchFamily="34" charset="0"/>
                        </a:rPr>
                        <a:t> 43                   </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c hMerge="1">
                  <a:txBody>
                    <a:bodyPr/>
                    <a:lstStyle/>
                    <a:p>
                      <a:endParaRPr lang="en-US" sz="2000" dirty="0">
                        <a:latin typeface="Arial Narrow" pitchFamily="34" charset="0"/>
                      </a:endParaRPr>
                    </a:p>
                  </a:txBody>
                  <a:tcPr marL="91442" marR="91442">
                    <a:solidFill>
                      <a:srgbClr val="F6EFEE"/>
                    </a:solidFill>
                  </a:tcPr>
                </a:tc>
                <a:tc hMerge="1">
                  <a:txBody>
                    <a:bodyPr/>
                    <a:lstStyle/>
                    <a:p>
                      <a:endParaRPr lang="en-US" sz="2000" dirty="0">
                        <a:latin typeface="Arial Narrow" pitchFamily="34" charset="0"/>
                      </a:endParaRPr>
                    </a:p>
                  </a:txBody>
                  <a:tcPr marL="91442" marR="91442">
                    <a:solidFill>
                      <a:srgbClr val="F6EFEE"/>
                    </a:solidFill>
                  </a:tcPr>
                </a:tc>
                <a:tc hMerge="1">
                  <a:txBody>
                    <a:bodyPr/>
                    <a:lstStyle/>
                    <a:p>
                      <a:endParaRPr lang="en-US" sz="2000" dirty="0">
                        <a:latin typeface="Arial Narrow" pitchFamily="34" charset="0"/>
                      </a:endParaRPr>
                    </a:p>
                  </a:txBody>
                  <a:tcPr marL="91442" marR="91442">
                    <a:solidFill>
                      <a:srgbClr val="EFF2F7"/>
                    </a:solidFill>
                  </a:tcPr>
                </a:tc>
              </a:tr>
              <a:tr h="1013619">
                <a:tc>
                  <a:txBody>
                    <a:bodyPr/>
                    <a:lstStyle/>
                    <a:p>
                      <a:endParaRPr lang="en-US" sz="160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c>
                  <a:txBody>
                    <a:bodyPr/>
                    <a:lstStyle/>
                    <a:p>
                      <a:endParaRPr lang="en-US" sz="16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c>
                  <a:txBody>
                    <a:bodyPr/>
                    <a:lstStyle/>
                    <a:p>
                      <a:endParaRPr lang="en-US" sz="16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c>
                  <a:txBody>
                    <a:bodyPr/>
                    <a:lstStyle/>
                    <a:p>
                      <a:r>
                        <a:rPr lang="en-US" sz="1600" dirty="0" smtClean="0">
                          <a:solidFill>
                            <a:schemeClr val="accent1">
                              <a:lumMod val="50000"/>
                            </a:schemeClr>
                          </a:solidFill>
                          <a:latin typeface="Arial" panose="020B0604020202020204" pitchFamily="34" charset="0"/>
                          <a:cs typeface="Arial" panose="020B0604020202020204" pitchFamily="34" charset="0"/>
                        </a:rPr>
                        <a:t>Lain-lain </a:t>
                      </a:r>
                      <a:r>
                        <a:rPr lang="en-US" sz="1600" dirty="0" err="1" smtClean="0">
                          <a:solidFill>
                            <a:schemeClr val="accent1">
                              <a:lumMod val="50000"/>
                            </a:schemeClr>
                          </a:solidFill>
                          <a:latin typeface="Arial" panose="020B0604020202020204" pitchFamily="34" charset="0"/>
                          <a:cs typeface="Arial" panose="020B0604020202020204" pitchFamily="34" charset="0"/>
                        </a:rPr>
                        <a:t>Pendapatan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terdiri</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atas</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pendapatan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pendapatan</a:t>
                      </a:r>
                      <a:r>
                        <a:rPr lang="en-US" sz="1600" dirty="0" smtClean="0">
                          <a:solidFill>
                            <a:schemeClr val="accent1">
                              <a:lumMod val="50000"/>
                            </a:schemeClr>
                          </a:solidFill>
                          <a:latin typeface="Arial" panose="020B0604020202020204" pitchFamily="34" charset="0"/>
                          <a:cs typeface="Arial" panose="020B0604020202020204" pitchFamily="34" charset="0"/>
                        </a:rPr>
                        <a:t> Dana </a:t>
                      </a:r>
                    </a:p>
                    <a:p>
                      <a:r>
                        <a:rPr lang="en-US" sz="1600" dirty="0" err="1" smtClean="0">
                          <a:solidFill>
                            <a:schemeClr val="accent1">
                              <a:lumMod val="50000"/>
                            </a:schemeClr>
                          </a:solidFill>
                          <a:latin typeface="Arial" panose="020B0604020202020204" pitchFamily="34" charset="0"/>
                          <a:cs typeface="Arial" panose="020B0604020202020204" pitchFamily="34" charset="0"/>
                        </a:rPr>
                        <a:t>Darurat</a:t>
                      </a:r>
                      <a:r>
                        <a:rPr lang="en-US" sz="1600" dirty="0" smtClean="0">
                          <a:solidFill>
                            <a:schemeClr val="accent1">
                              <a:lumMod val="50000"/>
                            </a:schemeClr>
                          </a:solidFill>
                          <a:latin typeface="Arial" panose="020B0604020202020204" pitchFamily="34" charset="0"/>
                          <a:cs typeface="Arial" panose="020B0604020202020204"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r>
              <a:tr h="483273">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err="1" smtClean="0">
                          <a:solidFill>
                            <a:schemeClr val="accent1">
                              <a:lumMod val="50000"/>
                            </a:schemeClr>
                          </a:solidFill>
                          <a:latin typeface="Arial" panose="020B0604020202020204" pitchFamily="34" charset="0"/>
                          <a:cs typeface="Arial" panose="020B0604020202020204" pitchFamily="34" charset="0"/>
                        </a:rPr>
                        <a:t>Pasal</a:t>
                      </a:r>
                      <a:r>
                        <a:rPr lang="en-US" sz="1600" b="1" dirty="0" smtClean="0">
                          <a:solidFill>
                            <a:schemeClr val="accent1">
                              <a:lumMod val="50000"/>
                            </a:schemeClr>
                          </a:solidFill>
                          <a:latin typeface="Arial" panose="020B0604020202020204" pitchFamily="34" charset="0"/>
                          <a:cs typeface="Arial" panose="020B0604020202020204" pitchFamily="34" charset="0"/>
                        </a:rPr>
                        <a:t> 44</a:t>
                      </a:r>
                      <a:endParaRPr lang="en-US" sz="1600" b="1"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hMerge="1">
                  <a:txBody>
                    <a:bodyPr/>
                    <a:lstStyle/>
                    <a:p>
                      <a:endParaRPr lang="en-US" dirty="0"/>
                    </a:p>
                  </a:txBody>
                  <a:tcPr marL="91442" marR="91442">
                    <a:solidFill>
                      <a:srgbClr val="EFF2F7"/>
                    </a:solidFill>
                  </a:tcPr>
                </a:tc>
                <a:tc hMerge="1">
                  <a:txBody>
                    <a:bodyPr/>
                    <a:lstStyle/>
                    <a:p>
                      <a:endParaRPr lang="en-US" dirty="0"/>
                    </a:p>
                  </a:txBody>
                  <a:tcPr marL="91442" marR="91442">
                    <a:solidFill>
                      <a:srgbClr val="EFF2F7"/>
                    </a:solidFill>
                  </a:tcPr>
                </a:tc>
                <a:tc hMerge="1">
                  <a:txBody>
                    <a:bodyPr/>
                    <a:lstStyle/>
                    <a:p>
                      <a:endParaRPr lang="en-US" dirty="0"/>
                    </a:p>
                  </a:txBody>
                  <a:tcPr marL="91442" marR="91442">
                    <a:solidFill>
                      <a:srgbClr val="F6EFEE"/>
                    </a:solidFill>
                  </a:tcPr>
                </a:tc>
              </a:tr>
              <a:tr h="706462">
                <a:tc>
                  <a:txBody>
                    <a:bodyPr/>
                    <a:lstStyle/>
                    <a:p>
                      <a:endParaRPr lang="en-US" sz="160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a:txBody>
                    <a:bodyPr/>
                    <a:lstStyle/>
                    <a:p>
                      <a:r>
                        <a:rPr lang="en-US" sz="1600" dirty="0" smtClean="0">
                          <a:solidFill>
                            <a:schemeClr val="accent1">
                              <a:lumMod val="50000"/>
                            </a:schemeClr>
                          </a:solidFill>
                          <a:latin typeface="Arial" panose="020B0604020202020204" pitchFamily="34" charset="0"/>
                          <a:cs typeface="Arial" panose="020B0604020202020204" pitchFamily="34" charset="0"/>
                        </a:rPr>
                        <a:t>(1)</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a:txBody>
                    <a:bodyPr/>
                    <a:lstStyle/>
                    <a:p>
                      <a:r>
                        <a:rPr lang="en-US" sz="1600" dirty="0" smtClean="0">
                          <a:solidFill>
                            <a:schemeClr val="accent1">
                              <a:lumMod val="50000"/>
                            </a:schemeClr>
                          </a:solidFill>
                          <a:latin typeface="Arial" panose="020B0604020202020204" pitchFamily="34" charset="0"/>
                          <a:cs typeface="Arial" panose="020B0604020202020204" pitchFamily="34" charset="0"/>
                        </a:rPr>
                        <a:t>:</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a:txBody>
                    <a:bodyPr/>
                    <a:lstStyle/>
                    <a:p>
                      <a:r>
                        <a:rPr lang="en-US" sz="1600" dirty="0" err="1" smtClean="0">
                          <a:solidFill>
                            <a:schemeClr val="accent1">
                              <a:lumMod val="50000"/>
                            </a:schemeClr>
                          </a:solidFill>
                          <a:latin typeface="Arial" panose="020B0604020202020204" pitchFamily="34" charset="0"/>
                          <a:cs typeface="Arial" panose="020B0604020202020204" pitchFamily="34" charset="0"/>
                        </a:rPr>
                        <a:t>Pendapatan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sebagaimana</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dimaksud</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dalam</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Pasal</a:t>
                      </a:r>
                      <a:r>
                        <a:rPr lang="en-US" sz="1600" dirty="0" smtClean="0">
                          <a:solidFill>
                            <a:schemeClr val="accent1">
                              <a:lumMod val="50000"/>
                            </a:schemeClr>
                          </a:solidFill>
                          <a:latin typeface="Arial" panose="020B0604020202020204" pitchFamily="34" charset="0"/>
                          <a:cs typeface="Arial" panose="020B0604020202020204" pitchFamily="34" charset="0"/>
                        </a:rPr>
                        <a:t> 43 </a:t>
                      </a:r>
                      <a:r>
                        <a:rPr lang="en-US" sz="1600" dirty="0" err="1" smtClean="0">
                          <a:solidFill>
                            <a:schemeClr val="accent1">
                              <a:lumMod val="50000"/>
                            </a:schemeClr>
                          </a:solidFill>
                          <a:latin typeface="Arial" panose="020B0604020202020204" pitchFamily="34" charset="0"/>
                          <a:cs typeface="Arial" panose="020B0604020202020204" pitchFamily="34" charset="0"/>
                        </a:rPr>
                        <a:t>merupakan</a:t>
                      </a:r>
                      <a:r>
                        <a:rPr lang="en-US" sz="1600" dirty="0" smtClean="0">
                          <a:solidFill>
                            <a:schemeClr val="accent1">
                              <a:lumMod val="50000"/>
                            </a:schemeClr>
                          </a:solidFill>
                          <a:latin typeface="Arial" panose="020B0604020202020204" pitchFamily="34" charset="0"/>
                          <a:cs typeface="Arial" panose="020B0604020202020204" pitchFamily="34" charset="0"/>
                        </a:rPr>
                        <a:t> </a:t>
                      </a:r>
                    </a:p>
                    <a:p>
                      <a:r>
                        <a:rPr lang="en-US" sz="1600" dirty="0" err="1" smtClean="0">
                          <a:solidFill>
                            <a:schemeClr val="accent1">
                              <a:lumMod val="50000"/>
                            </a:schemeClr>
                          </a:solidFill>
                          <a:latin typeface="Arial" panose="020B0604020202020204" pitchFamily="34" charset="0"/>
                          <a:cs typeface="Arial" panose="020B0604020202020204" pitchFamily="34" charset="0"/>
                        </a:rPr>
                        <a:t>bantuan</a:t>
                      </a:r>
                      <a:r>
                        <a:rPr lang="en-US" sz="1600" dirty="0" smtClean="0">
                          <a:solidFill>
                            <a:schemeClr val="accent1">
                              <a:lumMod val="50000"/>
                            </a:schemeClr>
                          </a:solidFill>
                          <a:latin typeface="Arial" panose="020B0604020202020204" pitchFamily="34" charset="0"/>
                          <a:cs typeface="Arial" panose="020B0604020202020204" pitchFamily="34" charset="0"/>
                        </a:rPr>
                        <a:t> yang </a:t>
                      </a:r>
                      <a:r>
                        <a:rPr lang="en-US" sz="1600" dirty="0" err="1" smtClean="0">
                          <a:solidFill>
                            <a:schemeClr val="accent1">
                              <a:lumMod val="50000"/>
                            </a:schemeClr>
                          </a:solidFill>
                          <a:latin typeface="Arial" panose="020B0604020202020204" pitchFamily="34" charset="0"/>
                          <a:cs typeface="Arial" panose="020B0604020202020204" pitchFamily="34" charset="0"/>
                        </a:rPr>
                        <a:t>tidak</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mengikat</a:t>
                      </a:r>
                      <a:r>
                        <a:rPr lang="en-US" sz="1600" dirty="0" smtClean="0">
                          <a:solidFill>
                            <a:schemeClr val="accent1">
                              <a:lumMod val="50000"/>
                            </a:schemeClr>
                          </a:solidFill>
                          <a:latin typeface="Arial" panose="020B0604020202020204" pitchFamily="34" charset="0"/>
                          <a:cs typeface="Arial" panose="020B0604020202020204" pitchFamily="34" charset="0"/>
                        </a:rPr>
                        <a:t>.</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r>
              <a:tr h="706462">
                <a:tc>
                  <a:txBody>
                    <a:bodyPr/>
                    <a:lstStyle/>
                    <a:p>
                      <a:endParaRPr lang="en-US" sz="160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a:txBody>
                    <a:bodyPr/>
                    <a:lstStyle/>
                    <a:p>
                      <a:r>
                        <a:rPr lang="en-US" sz="1600" dirty="0" smtClean="0">
                          <a:solidFill>
                            <a:schemeClr val="accent1">
                              <a:lumMod val="50000"/>
                            </a:schemeClr>
                          </a:solidFill>
                          <a:latin typeface="Arial" panose="020B0604020202020204" pitchFamily="34" charset="0"/>
                          <a:cs typeface="Arial" panose="020B0604020202020204" pitchFamily="34" charset="0"/>
                        </a:rPr>
                        <a:t>(2)</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a:txBody>
                    <a:bodyPr/>
                    <a:lstStyle/>
                    <a:p>
                      <a:r>
                        <a:rPr lang="en-US" sz="1600" dirty="0" smtClean="0">
                          <a:solidFill>
                            <a:schemeClr val="accent1">
                              <a:lumMod val="50000"/>
                            </a:schemeClr>
                          </a:solidFill>
                          <a:latin typeface="Arial" panose="020B0604020202020204" pitchFamily="34" charset="0"/>
                          <a:cs typeface="Arial" panose="020B0604020202020204" pitchFamily="34" charset="0"/>
                        </a:rPr>
                        <a:t>:</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a:txBody>
                    <a:bodyPr/>
                    <a:lstStyle/>
                    <a:p>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kepada</a:t>
                      </a:r>
                      <a:r>
                        <a:rPr lang="en-US" sz="1600" dirty="0" smtClean="0">
                          <a:solidFill>
                            <a:schemeClr val="accent1">
                              <a:lumMod val="50000"/>
                            </a:schemeClr>
                          </a:solidFill>
                          <a:latin typeface="Arial" panose="020B0604020202020204" pitchFamily="34" charset="0"/>
                          <a:cs typeface="Arial" panose="020B0604020202020204" pitchFamily="34" charset="0"/>
                        </a:rPr>
                        <a:t> Daerah yang </a:t>
                      </a:r>
                      <a:r>
                        <a:rPr lang="en-US" sz="1600" dirty="0" err="1" smtClean="0">
                          <a:solidFill>
                            <a:schemeClr val="accent1">
                              <a:lumMod val="50000"/>
                            </a:schemeClr>
                          </a:solidFill>
                          <a:latin typeface="Arial" panose="020B0604020202020204" pitchFamily="34" charset="0"/>
                          <a:cs typeface="Arial" panose="020B0604020202020204" pitchFamily="34" charset="0"/>
                        </a:rPr>
                        <a:t>bersumber</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dari</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luar</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negeri</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dilakukan</a:t>
                      </a:r>
                      <a:r>
                        <a:rPr lang="en-US" sz="1600" dirty="0" smtClean="0">
                          <a:solidFill>
                            <a:schemeClr val="accent1">
                              <a:lumMod val="50000"/>
                            </a:schemeClr>
                          </a:solidFill>
                          <a:latin typeface="Arial" panose="020B0604020202020204" pitchFamily="34" charset="0"/>
                          <a:cs typeface="Arial" panose="020B0604020202020204" pitchFamily="34" charset="0"/>
                        </a:rPr>
                        <a:t> </a:t>
                      </a:r>
                    </a:p>
                    <a:p>
                      <a:r>
                        <a:rPr lang="en-US" sz="1600" dirty="0" err="1" smtClean="0">
                          <a:solidFill>
                            <a:schemeClr val="accent1">
                              <a:lumMod val="50000"/>
                            </a:schemeClr>
                          </a:solidFill>
                          <a:latin typeface="Arial" panose="020B0604020202020204" pitchFamily="34" charset="0"/>
                          <a:cs typeface="Arial" panose="020B0604020202020204" pitchFamily="34" charset="0"/>
                        </a:rPr>
                        <a:t>melalui</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Pemerintah</a:t>
                      </a:r>
                      <a:r>
                        <a:rPr lang="en-US" sz="1600" dirty="0" smtClean="0">
                          <a:solidFill>
                            <a:schemeClr val="accent1">
                              <a:lumMod val="50000"/>
                            </a:schemeClr>
                          </a:solidFill>
                          <a:latin typeface="Arial" panose="020B0604020202020204" pitchFamily="34" charset="0"/>
                          <a:cs typeface="Arial" panose="020B0604020202020204" pitchFamily="34" charset="0"/>
                        </a:rPr>
                        <a:t>. </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r>
              <a:tr h="706462">
                <a:tc>
                  <a:txBody>
                    <a:bodyPr/>
                    <a:lstStyle/>
                    <a:p>
                      <a:endParaRPr lang="en-US" sz="160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a:txBody>
                    <a:bodyPr/>
                    <a:lstStyle/>
                    <a:p>
                      <a:r>
                        <a:rPr lang="en-US" sz="1600" dirty="0" smtClean="0">
                          <a:solidFill>
                            <a:schemeClr val="accent1">
                              <a:lumMod val="50000"/>
                            </a:schemeClr>
                          </a:solidFill>
                          <a:latin typeface="Arial" panose="020B0604020202020204" pitchFamily="34" charset="0"/>
                          <a:cs typeface="Arial" panose="020B0604020202020204" pitchFamily="34" charset="0"/>
                        </a:rPr>
                        <a:t>(3)</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a:txBody>
                    <a:bodyPr/>
                    <a:lstStyle/>
                    <a:p>
                      <a:r>
                        <a:rPr lang="en-US" sz="1600" dirty="0" smtClean="0">
                          <a:solidFill>
                            <a:schemeClr val="accent1">
                              <a:lumMod val="50000"/>
                            </a:schemeClr>
                          </a:solidFill>
                          <a:latin typeface="Arial" panose="020B0604020202020204" pitchFamily="34" charset="0"/>
                          <a:cs typeface="Arial" panose="020B0604020202020204" pitchFamily="34" charset="0"/>
                        </a:rPr>
                        <a:t>:</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a:txBody>
                    <a:bodyPr/>
                    <a:lstStyle/>
                    <a:p>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dituangkan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dalam</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suatu</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naskah</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perjanjian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antara</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Pemerintah</a:t>
                      </a:r>
                      <a:r>
                        <a:rPr lang="en-US" sz="1600" dirty="0" smtClean="0">
                          <a:solidFill>
                            <a:schemeClr val="accent1">
                              <a:lumMod val="50000"/>
                            </a:schemeClr>
                          </a:solidFill>
                          <a:latin typeface="Arial" panose="020B0604020202020204" pitchFamily="34" charset="0"/>
                          <a:cs typeface="Arial" panose="020B0604020202020204" pitchFamily="34" charset="0"/>
                        </a:rPr>
                        <a:t> </a:t>
                      </a:r>
                    </a:p>
                    <a:p>
                      <a:r>
                        <a:rPr lang="en-US" sz="1600" dirty="0" smtClean="0">
                          <a:solidFill>
                            <a:schemeClr val="accent1">
                              <a:lumMod val="50000"/>
                            </a:schemeClr>
                          </a:solidFill>
                          <a:latin typeface="Arial" panose="020B0604020202020204" pitchFamily="34" charset="0"/>
                          <a:cs typeface="Arial" panose="020B0604020202020204" pitchFamily="34" charset="0"/>
                        </a:rPr>
                        <a:t>Daerah </a:t>
                      </a:r>
                      <a:r>
                        <a:rPr lang="en-US" sz="1600" dirty="0" err="1" smtClean="0">
                          <a:solidFill>
                            <a:schemeClr val="accent1">
                              <a:lumMod val="50000"/>
                            </a:schemeClr>
                          </a:solidFill>
                          <a:latin typeface="Arial" panose="020B0604020202020204" pitchFamily="34" charset="0"/>
                          <a:cs typeface="Arial" panose="020B0604020202020204" pitchFamily="34" charset="0"/>
                        </a:rPr>
                        <a:t>dan</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pemberi</a:t>
                      </a:r>
                      <a:r>
                        <a:rPr lang="en-US" sz="1600" dirty="0" smtClean="0">
                          <a:solidFill>
                            <a:schemeClr val="accent1">
                              <a:lumMod val="50000"/>
                            </a:schemeClr>
                          </a:solidFill>
                          <a:latin typeface="Arial" panose="020B0604020202020204" pitchFamily="34" charset="0"/>
                          <a:cs typeface="Arial" panose="020B0604020202020204" pitchFamily="34" charset="0"/>
                        </a:rPr>
                        <a:t> </a:t>
                      </a:r>
                      <a:r>
                        <a:rPr lang="en-US" sz="1600" dirty="0" err="1" smtClean="0">
                          <a:solidFill>
                            <a:schemeClr val="accent1">
                              <a:lumMod val="50000"/>
                            </a:schemeClr>
                          </a:solidFill>
                          <a:latin typeface="Arial" panose="020B0604020202020204" pitchFamily="34" charset="0"/>
                          <a:cs typeface="Arial" panose="020B0604020202020204" pitchFamily="34" charset="0"/>
                        </a:rPr>
                        <a:t>hibah</a:t>
                      </a:r>
                      <a:r>
                        <a:rPr lang="en-US" sz="1600" dirty="0" smtClean="0">
                          <a:solidFill>
                            <a:schemeClr val="accent1">
                              <a:lumMod val="50000"/>
                            </a:schemeClr>
                          </a:solidFill>
                          <a:latin typeface="Arial" panose="020B0604020202020204" pitchFamily="34" charset="0"/>
                          <a:cs typeface="Arial" panose="020B0604020202020204" pitchFamily="34" charset="0"/>
                        </a:rPr>
                        <a:t>. </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r>
              <a:tr h="1013619">
                <a:tc>
                  <a:txBody>
                    <a:bodyPr/>
                    <a:lstStyle/>
                    <a:p>
                      <a:endParaRPr lang="en-US" sz="160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a:txBody>
                    <a:bodyPr/>
                    <a:lstStyle/>
                    <a:p>
                      <a:r>
                        <a:rPr lang="en-US" sz="1600" dirty="0" smtClean="0">
                          <a:solidFill>
                            <a:schemeClr val="accent1">
                              <a:lumMod val="50000"/>
                            </a:schemeClr>
                          </a:solidFill>
                          <a:latin typeface="Arial" panose="020B0604020202020204" pitchFamily="34" charset="0"/>
                          <a:cs typeface="Arial" panose="020B0604020202020204" pitchFamily="34" charset="0"/>
                        </a:rPr>
                        <a:t>(4)</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a:txBody>
                    <a:bodyPr/>
                    <a:lstStyle/>
                    <a:p>
                      <a:r>
                        <a:rPr lang="en-US" sz="1600" dirty="0" smtClean="0">
                          <a:solidFill>
                            <a:schemeClr val="accent1">
                              <a:lumMod val="50000"/>
                            </a:schemeClr>
                          </a:solidFill>
                          <a:latin typeface="Arial" panose="020B0604020202020204" pitchFamily="34" charset="0"/>
                          <a:cs typeface="Arial" panose="020B0604020202020204" pitchFamily="34" charset="0"/>
                        </a:rPr>
                        <a:t>:</a:t>
                      </a:r>
                      <a:endParaRPr lang="en-US" sz="16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EFF2F7"/>
                    </a:solidFill>
                  </a:tcPr>
                </a:tc>
                <a:tc>
                  <a:txBody>
                    <a:bodyPr/>
                    <a:lstStyle/>
                    <a:p>
                      <a:r>
                        <a:rPr lang="es-ES" sz="1600" dirty="0" err="1" smtClean="0">
                          <a:solidFill>
                            <a:schemeClr val="accent1">
                              <a:lumMod val="50000"/>
                            </a:schemeClr>
                          </a:solidFill>
                          <a:latin typeface="Arial" panose="020B0604020202020204" pitchFamily="34" charset="0"/>
                          <a:cs typeface="Arial" panose="020B0604020202020204" pitchFamily="34" charset="0"/>
                        </a:rPr>
                        <a:t>Hibah</a:t>
                      </a:r>
                      <a:r>
                        <a:rPr lang="es-ES" sz="1600" dirty="0" smtClean="0">
                          <a:solidFill>
                            <a:schemeClr val="accent1">
                              <a:lumMod val="50000"/>
                            </a:schemeClr>
                          </a:solidFill>
                          <a:latin typeface="Arial" panose="020B0604020202020204" pitchFamily="34" charset="0"/>
                          <a:cs typeface="Arial" panose="020B0604020202020204" pitchFamily="34" charset="0"/>
                        </a:rPr>
                        <a:t> </a:t>
                      </a:r>
                      <a:r>
                        <a:rPr lang="es-ES" sz="1600" dirty="0" err="1" smtClean="0">
                          <a:solidFill>
                            <a:schemeClr val="accent1">
                              <a:lumMod val="50000"/>
                            </a:schemeClr>
                          </a:solidFill>
                          <a:latin typeface="Arial" panose="020B0604020202020204" pitchFamily="34" charset="0"/>
                          <a:cs typeface="Arial" panose="020B0604020202020204" pitchFamily="34" charset="0"/>
                        </a:rPr>
                        <a:t>digunakan</a:t>
                      </a:r>
                      <a:r>
                        <a:rPr lang="es-ES" sz="1600" dirty="0" smtClean="0">
                          <a:solidFill>
                            <a:schemeClr val="accent1">
                              <a:lumMod val="50000"/>
                            </a:schemeClr>
                          </a:solidFill>
                          <a:latin typeface="Arial" panose="020B0604020202020204" pitchFamily="34" charset="0"/>
                          <a:cs typeface="Arial" panose="020B0604020202020204" pitchFamily="34" charset="0"/>
                        </a:rPr>
                        <a:t> </a:t>
                      </a:r>
                      <a:r>
                        <a:rPr lang="es-ES" sz="1600" dirty="0" err="1" smtClean="0">
                          <a:solidFill>
                            <a:schemeClr val="accent1">
                              <a:lumMod val="50000"/>
                            </a:schemeClr>
                          </a:solidFill>
                          <a:latin typeface="Arial" panose="020B0604020202020204" pitchFamily="34" charset="0"/>
                          <a:cs typeface="Arial" panose="020B0604020202020204" pitchFamily="34" charset="0"/>
                        </a:rPr>
                        <a:t>sesuai</a:t>
                      </a:r>
                      <a:r>
                        <a:rPr lang="es-ES" sz="1600" dirty="0" smtClean="0">
                          <a:solidFill>
                            <a:schemeClr val="accent1">
                              <a:lumMod val="50000"/>
                            </a:schemeClr>
                          </a:solidFill>
                          <a:latin typeface="Arial" panose="020B0604020202020204" pitchFamily="34" charset="0"/>
                          <a:cs typeface="Arial" panose="020B0604020202020204" pitchFamily="34" charset="0"/>
                        </a:rPr>
                        <a:t> </a:t>
                      </a:r>
                      <a:r>
                        <a:rPr lang="es-ES" sz="1600" dirty="0" err="1" smtClean="0">
                          <a:solidFill>
                            <a:schemeClr val="accent1">
                              <a:lumMod val="50000"/>
                            </a:schemeClr>
                          </a:solidFill>
                          <a:latin typeface="Arial" panose="020B0604020202020204" pitchFamily="34" charset="0"/>
                          <a:cs typeface="Arial" panose="020B0604020202020204" pitchFamily="34" charset="0"/>
                        </a:rPr>
                        <a:t>dengan</a:t>
                      </a:r>
                      <a:r>
                        <a:rPr lang="es-ES" sz="1600" dirty="0" smtClean="0">
                          <a:solidFill>
                            <a:schemeClr val="accent1">
                              <a:lumMod val="50000"/>
                            </a:schemeClr>
                          </a:solidFill>
                          <a:latin typeface="Arial" panose="020B0604020202020204" pitchFamily="34" charset="0"/>
                          <a:cs typeface="Arial" panose="020B0604020202020204" pitchFamily="34" charset="0"/>
                        </a:rPr>
                        <a:t> </a:t>
                      </a:r>
                      <a:r>
                        <a:rPr lang="es-ES" sz="1600" dirty="0" err="1" smtClean="0">
                          <a:solidFill>
                            <a:schemeClr val="accent1">
                              <a:lumMod val="50000"/>
                            </a:schemeClr>
                          </a:solidFill>
                          <a:latin typeface="Arial" panose="020B0604020202020204" pitchFamily="34" charset="0"/>
                          <a:cs typeface="Arial" panose="020B0604020202020204" pitchFamily="34" charset="0"/>
                        </a:rPr>
                        <a:t>naskah</a:t>
                      </a:r>
                      <a:r>
                        <a:rPr lang="es-ES" sz="1600" dirty="0" smtClean="0">
                          <a:solidFill>
                            <a:schemeClr val="accent1">
                              <a:lumMod val="50000"/>
                            </a:schemeClr>
                          </a:solidFill>
                          <a:latin typeface="Arial" panose="020B0604020202020204" pitchFamily="34" charset="0"/>
                          <a:cs typeface="Arial" panose="020B0604020202020204" pitchFamily="34" charset="0"/>
                        </a:rPr>
                        <a:t> </a:t>
                      </a:r>
                      <a:r>
                        <a:rPr lang="es-ES" sz="1600" dirty="0" err="1" smtClean="0">
                          <a:solidFill>
                            <a:schemeClr val="accent1">
                              <a:lumMod val="50000"/>
                            </a:schemeClr>
                          </a:solidFill>
                          <a:latin typeface="Arial" panose="020B0604020202020204" pitchFamily="34" charset="0"/>
                          <a:cs typeface="Arial" panose="020B0604020202020204" pitchFamily="34" charset="0"/>
                        </a:rPr>
                        <a:t>perjanjian</a:t>
                      </a:r>
                      <a:r>
                        <a:rPr lang="es-ES" sz="1600" dirty="0" smtClean="0">
                          <a:solidFill>
                            <a:schemeClr val="accent1">
                              <a:lumMod val="50000"/>
                            </a:schemeClr>
                          </a:solidFill>
                          <a:latin typeface="Arial" panose="020B0604020202020204" pitchFamily="34" charset="0"/>
                          <a:cs typeface="Arial" panose="020B0604020202020204" pitchFamily="34" charset="0"/>
                        </a:rPr>
                        <a:t> </a:t>
                      </a:r>
                      <a:r>
                        <a:rPr lang="es-ES" sz="1600" dirty="0" err="1" smtClean="0">
                          <a:solidFill>
                            <a:schemeClr val="accent1">
                              <a:lumMod val="50000"/>
                            </a:schemeClr>
                          </a:solidFill>
                          <a:latin typeface="Arial" panose="020B0604020202020204" pitchFamily="34" charset="0"/>
                          <a:cs typeface="Arial" panose="020B0604020202020204" pitchFamily="34" charset="0"/>
                        </a:rPr>
                        <a:t>sebagaimana</a:t>
                      </a:r>
                      <a:r>
                        <a:rPr lang="es-ES" sz="1600" dirty="0" smtClean="0">
                          <a:solidFill>
                            <a:schemeClr val="accent1">
                              <a:lumMod val="50000"/>
                            </a:schemeClr>
                          </a:solidFill>
                          <a:latin typeface="Arial" panose="020B0604020202020204" pitchFamily="34" charset="0"/>
                          <a:cs typeface="Arial" panose="020B0604020202020204" pitchFamily="34" charset="0"/>
                        </a:rPr>
                        <a:t> </a:t>
                      </a:r>
                    </a:p>
                    <a:p>
                      <a:r>
                        <a:rPr lang="es-ES" sz="1600" dirty="0" err="1" smtClean="0">
                          <a:solidFill>
                            <a:schemeClr val="accent1">
                              <a:lumMod val="50000"/>
                            </a:schemeClr>
                          </a:solidFill>
                          <a:latin typeface="Arial" panose="020B0604020202020204" pitchFamily="34" charset="0"/>
                          <a:cs typeface="Arial" panose="020B0604020202020204" pitchFamily="34" charset="0"/>
                        </a:rPr>
                        <a:t>dimaksud</a:t>
                      </a:r>
                      <a:r>
                        <a:rPr lang="es-ES" sz="1600" dirty="0" smtClean="0">
                          <a:solidFill>
                            <a:schemeClr val="accent1">
                              <a:lumMod val="50000"/>
                            </a:schemeClr>
                          </a:solidFill>
                          <a:latin typeface="Arial" panose="020B0604020202020204" pitchFamily="34" charset="0"/>
                          <a:cs typeface="Arial" panose="020B0604020202020204" pitchFamily="34" charset="0"/>
                        </a:rPr>
                        <a:t> pada </a:t>
                      </a:r>
                      <a:r>
                        <a:rPr lang="es-ES" sz="1600" dirty="0" err="1" smtClean="0">
                          <a:solidFill>
                            <a:schemeClr val="accent1">
                              <a:lumMod val="50000"/>
                            </a:schemeClr>
                          </a:solidFill>
                          <a:latin typeface="Arial" panose="020B0604020202020204" pitchFamily="34" charset="0"/>
                          <a:cs typeface="Arial" panose="020B0604020202020204" pitchFamily="34" charset="0"/>
                        </a:rPr>
                        <a:t>ayat</a:t>
                      </a:r>
                      <a:r>
                        <a:rPr lang="es-ES" sz="1600" dirty="0" smtClean="0">
                          <a:solidFill>
                            <a:schemeClr val="accent1">
                              <a:lumMod val="50000"/>
                            </a:schemeClr>
                          </a:solidFill>
                          <a:latin typeface="Arial" panose="020B0604020202020204" pitchFamily="34" charset="0"/>
                          <a:cs typeface="Arial" panose="020B0604020202020204" pitchFamily="34" charset="0"/>
                        </a:rPr>
                        <a:t> (3). </a:t>
                      </a:r>
                    </a:p>
                    <a:p>
                      <a:endParaRPr lang="es-ES" sz="1600" dirty="0">
                        <a:solidFill>
                          <a:schemeClr val="accent1">
                            <a:lumMod val="50000"/>
                          </a:schemeClr>
                        </a:solidFill>
                        <a:latin typeface="Arial" panose="020B0604020202020204" pitchFamily="34" charset="0"/>
                        <a:cs typeface="Arial" panose="020B0604020202020204" pitchFamily="34" charset="0"/>
                      </a:endParaRPr>
                    </a:p>
                  </a:txBody>
                  <a:tcPr marL="91442" marR="91442">
                    <a:solidFill>
                      <a:srgbClr val="F6EFEE"/>
                    </a:solidFill>
                  </a:tcPr>
                </a:tc>
              </a:tr>
            </a:tbl>
          </a:graphicData>
        </a:graphic>
      </p:graphicFrame>
    </p:spTree>
    <p:extLst>
      <p:ext uri="{BB962C8B-B14F-4D97-AF65-F5344CB8AC3E}">
        <p14:creationId xmlns:p14="http://schemas.microsoft.com/office/powerpoint/2010/main" xmlns="" val="16428443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val 29"/>
          <p:cNvSpPr/>
          <p:nvPr/>
        </p:nvSpPr>
        <p:spPr>
          <a:xfrm>
            <a:off x="260100" y="1223272"/>
            <a:ext cx="1498179" cy="1415095"/>
          </a:xfrm>
          <a:prstGeom prst="ellipse">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3" name="Oval 32"/>
          <p:cNvSpPr/>
          <p:nvPr/>
        </p:nvSpPr>
        <p:spPr>
          <a:xfrm>
            <a:off x="4146300" y="1304305"/>
            <a:ext cx="1498179" cy="1257862"/>
          </a:xfrm>
          <a:prstGeom prst="ellipse">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4" name="Oval 43"/>
          <p:cNvSpPr/>
          <p:nvPr/>
        </p:nvSpPr>
        <p:spPr>
          <a:xfrm>
            <a:off x="7419626" y="1382584"/>
            <a:ext cx="1430196" cy="1179246"/>
          </a:xfrm>
          <a:prstGeom prst="ellipse">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Arial" panose="020B0604020202020204" pitchFamily="34" charset="0"/>
                <a:cs typeface="Arial" panose="020B0604020202020204" pitchFamily="34" charset="0"/>
              </a:rPr>
              <a:t>SKPD</a:t>
            </a:r>
            <a:endParaRPr lang="en-US" dirty="0">
              <a:solidFill>
                <a:schemeClr val="bg1"/>
              </a:solidFill>
              <a:latin typeface="Arial" panose="020B0604020202020204" pitchFamily="34" charset="0"/>
              <a:cs typeface="Arial" panose="020B0604020202020204" pitchFamily="34" charset="0"/>
            </a:endParaRPr>
          </a:p>
        </p:txBody>
      </p:sp>
      <p:sp>
        <p:nvSpPr>
          <p:cNvPr id="60418" name="Rectangle 2"/>
          <p:cNvSpPr>
            <a:spLocks noGrp="1" noChangeArrowheads="1"/>
          </p:cNvSpPr>
          <p:nvPr>
            <p:ph type="title"/>
          </p:nvPr>
        </p:nvSpPr>
        <p:spPr>
          <a:xfrm>
            <a:off x="685800" y="381000"/>
            <a:ext cx="7848600" cy="715963"/>
          </a:xfrm>
        </p:spPr>
        <p:txBody>
          <a:bodyPr>
            <a:noAutofit/>
          </a:bodyPr>
          <a:lstStyle/>
          <a:p>
            <a:pPr algn="l"/>
            <a:r>
              <a:rPr lang="en-US" sz="2400" b="1" dirty="0" smtClean="0">
                <a:solidFill>
                  <a:srgbClr val="1E3C61"/>
                </a:solidFill>
                <a:latin typeface="League Spartan" panose="00000800000000000000" pitchFamily="50" charset="0"/>
              </a:rPr>
              <a:t>PIHAK PEMBERI &amp; PENERIMA DALAM BAST</a:t>
            </a:r>
            <a:endParaRPr lang="en-US" sz="24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29" name="Rectangle 28"/>
          <p:cNvSpPr/>
          <p:nvPr/>
        </p:nvSpPr>
        <p:spPr>
          <a:xfrm>
            <a:off x="519142" y="4100879"/>
            <a:ext cx="8015258" cy="1200329"/>
          </a:xfrm>
          <a:prstGeom prst="rect">
            <a:avLst/>
          </a:prstGeom>
          <a:solidFill>
            <a:schemeClr val="bg1"/>
          </a:solidFill>
        </p:spPr>
        <p:txBody>
          <a:bodyPr wrap="square">
            <a:spAutoFit/>
          </a:bodyPr>
          <a:lstStyle/>
          <a:p>
            <a:pPr marL="463550" indent="-463550">
              <a:buClr>
                <a:srgbClr val="C00000"/>
              </a:buClr>
              <a:buFont typeface="Wingdings" pitchFamily="2" charset="2"/>
              <a:buChar char="v"/>
            </a:pPr>
            <a:r>
              <a:rPr lang="en-US" sz="2400" dirty="0" smtClean="0">
                <a:solidFill>
                  <a:schemeClr val="tx2">
                    <a:lumMod val="50000"/>
                  </a:schemeClr>
                </a:solidFill>
                <a:latin typeface="Arial" panose="020B0604020202020204" pitchFamily="34" charset="0"/>
                <a:cs typeface="Arial" panose="020B0604020202020204" pitchFamily="34" charset="0"/>
              </a:rPr>
              <a:t>Para </a:t>
            </a:r>
            <a:r>
              <a:rPr lang="en-US" sz="2400" dirty="0" err="1" smtClean="0">
                <a:solidFill>
                  <a:schemeClr val="tx2">
                    <a:lumMod val="50000"/>
                  </a:schemeClr>
                </a:solidFill>
                <a:latin typeface="Arial" panose="020B0604020202020204" pitchFamily="34" charset="0"/>
                <a:cs typeface="Arial" panose="020B0604020202020204" pitchFamily="34" charset="0"/>
              </a:rPr>
              <a:t>Pihak</a:t>
            </a:r>
            <a:r>
              <a:rPr lang="en-US" sz="2400" dirty="0" smtClean="0">
                <a:solidFill>
                  <a:schemeClr val="tx2">
                    <a:lumMod val="50000"/>
                  </a:schemeClr>
                </a:solidFill>
                <a:latin typeface="Arial" panose="020B0604020202020204" pitchFamily="34" charset="0"/>
                <a:cs typeface="Arial" panose="020B0604020202020204" pitchFamily="34" charset="0"/>
              </a:rPr>
              <a:t> </a:t>
            </a:r>
            <a:r>
              <a:rPr lang="en-US" sz="2400" dirty="0" err="1" smtClean="0">
                <a:solidFill>
                  <a:schemeClr val="tx2">
                    <a:lumMod val="50000"/>
                  </a:schemeClr>
                </a:solidFill>
                <a:latin typeface="Arial" panose="020B0604020202020204" pitchFamily="34" charset="0"/>
                <a:cs typeface="Arial" panose="020B0604020202020204" pitchFamily="34" charset="0"/>
              </a:rPr>
              <a:t>terdiri</a:t>
            </a:r>
            <a:r>
              <a:rPr lang="en-US" sz="2400" dirty="0" smtClean="0">
                <a:solidFill>
                  <a:schemeClr val="tx2">
                    <a:lumMod val="50000"/>
                  </a:schemeClr>
                </a:solidFill>
                <a:latin typeface="Arial" panose="020B0604020202020204" pitchFamily="34" charset="0"/>
                <a:cs typeface="Arial" panose="020B0604020202020204" pitchFamily="34" charset="0"/>
              </a:rPr>
              <a:t> </a:t>
            </a:r>
            <a:r>
              <a:rPr lang="en-US" sz="2400" dirty="0" err="1" smtClean="0">
                <a:solidFill>
                  <a:schemeClr val="tx2">
                    <a:lumMod val="50000"/>
                  </a:schemeClr>
                </a:solidFill>
                <a:latin typeface="Arial" panose="020B0604020202020204" pitchFamily="34" charset="0"/>
                <a:cs typeface="Arial" panose="020B0604020202020204" pitchFamily="34" charset="0"/>
              </a:rPr>
              <a:t>dari</a:t>
            </a:r>
            <a:r>
              <a:rPr lang="en-US" sz="2400" dirty="0" smtClean="0">
                <a:solidFill>
                  <a:schemeClr val="tx2">
                    <a:lumMod val="50000"/>
                  </a:schemeClr>
                </a:solidFill>
                <a:latin typeface="Arial" panose="020B0604020202020204" pitchFamily="34" charset="0"/>
                <a:cs typeface="Arial" panose="020B0604020202020204" pitchFamily="34" charset="0"/>
              </a:rPr>
              <a:t> Donor </a:t>
            </a:r>
            <a:r>
              <a:rPr lang="en-US" sz="2400" dirty="0" err="1" smtClean="0">
                <a:solidFill>
                  <a:schemeClr val="tx2">
                    <a:lumMod val="50000"/>
                  </a:schemeClr>
                </a:solidFill>
                <a:latin typeface="Arial" panose="020B0604020202020204" pitchFamily="34" charset="0"/>
                <a:cs typeface="Arial" panose="020B0604020202020204" pitchFamily="34" charset="0"/>
              </a:rPr>
              <a:t>sebagai</a:t>
            </a:r>
            <a:r>
              <a:rPr lang="en-US" sz="2400" dirty="0" smtClean="0">
                <a:solidFill>
                  <a:schemeClr val="tx2">
                    <a:lumMod val="50000"/>
                  </a:schemeClr>
                </a:solidFill>
                <a:latin typeface="Arial" panose="020B0604020202020204" pitchFamily="34" charset="0"/>
                <a:cs typeface="Arial" panose="020B0604020202020204" pitchFamily="34" charset="0"/>
              </a:rPr>
              <a:t> </a:t>
            </a:r>
            <a:r>
              <a:rPr lang="en-US" sz="2400" dirty="0" err="1" smtClean="0">
                <a:solidFill>
                  <a:schemeClr val="tx2">
                    <a:lumMod val="50000"/>
                  </a:schemeClr>
                </a:solidFill>
                <a:latin typeface="Arial" panose="020B0604020202020204" pitchFamily="34" charset="0"/>
                <a:cs typeface="Arial" panose="020B0604020202020204" pitchFamily="34" charset="0"/>
              </a:rPr>
              <a:t>Pemberi</a:t>
            </a:r>
            <a:r>
              <a:rPr lang="en-US" sz="2400" dirty="0" smtClean="0">
                <a:solidFill>
                  <a:schemeClr val="tx2">
                    <a:lumMod val="50000"/>
                  </a:schemeClr>
                </a:solidFill>
                <a:latin typeface="Arial" panose="020B0604020202020204" pitchFamily="34" charset="0"/>
                <a:cs typeface="Arial" panose="020B0604020202020204" pitchFamily="34" charset="0"/>
              </a:rPr>
              <a:t> </a:t>
            </a:r>
            <a:r>
              <a:rPr lang="en-US" sz="2400" dirty="0" err="1" smtClean="0">
                <a:solidFill>
                  <a:schemeClr val="tx2">
                    <a:lumMod val="50000"/>
                  </a:schemeClr>
                </a:solidFill>
                <a:latin typeface="Arial" panose="020B0604020202020204" pitchFamily="34" charset="0"/>
                <a:cs typeface="Arial" panose="020B0604020202020204" pitchFamily="34" charset="0"/>
              </a:rPr>
              <a:t>dan</a:t>
            </a:r>
            <a:r>
              <a:rPr lang="en-US" sz="2400" dirty="0" smtClean="0">
                <a:solidFill>
                  <a:schemeClr val="tx2">
                    <a:lumMod val="50000"/>
                  </a:schemeClr>
                </a:solidFill>
                <a:latin typeface="Arial" panose="020B0604020202020204" pitchFamily="34" charset="0"/>
                <a:cs typeface="Arial" panose="020B0604020202020204" pitchFamily="34" charset="0"/>
              </a:rPr>
              <a:t> KL </a:t>
            </a:r>
            <a:r>
              <a:rPr lang="en-US" sz="2400" dirty="0" err="1" smtClean="0">
                <a:solidFill>
                  <a:schemeClr val="tx2">
                    <a:lumMod val="50000"/>
                  </a:schemeClr>
                </a:solidFill>
                <a:latin typeface="Arial" panose="020B0604020202020204" pitchFamily="34" charset="0"/>
                <a:cs typeface="Arial" panose="020B0604020202020204" pitchFamily="34" charset="0"/>
              </a:rPr>
              <a:t>sebagai</a:t>
            </a:r>
            <a:r>
              <a:rPr lang="en-US" sz="2400" dirty="0" smtClean="0">
                <a:solidFill>
                  <a:schemeClr val="tx2">
                    <a:lumMod val="50000"/>
                  </a:schemeClr>
                </a:solidFill>
                <a:latin typeface="Arial" panose="020B0604020202020204" pitchFamily="34" charset="0"/>
                <a:cs typeface="Arial" panose="020B0604020202020204" pitchFamily="34" charset="0"/>
              </a:rPr>
              <a:t> </a:t>
            </a:r>
            <a:r>
              <a:rPr lang="en-US" sz="2400" dirty="0" err="1" smtClean="0">
                <a:solidFill>
                  <a:schemeClr val="tx2">
                    <a:lumMod val="50000"/>
                  </a:schemeClr>
                </a:solidFill>
                <a:latin typeface="Arial" panose="020B0604020202020204" pitchFamily="34" charset="0"/>
                <a:cs typeface="Arial" panose="020B0604020202020204" pitchFamily="34" charset="0"/>
              </a:rPr>
              <a:t>Penerima</a:t>
            </a:r>
            <a:r>
              <a:rPr lang="en-US" sz="2400" dirty="0" smtClean="0">
                <a:solidFill>
                  <a:schemeClr val="tx2">
                    <a:lumMod val="50000"/>
                  </a:schemeClr>
                </a:solidFill>
                <a:latin typeface="Arial" panose="020B0604020202020204" pitchFamily="34" charset="0"/>
                <a:cs typeface="Arial" panose="020B0604020202020204" pitchFamily="34" charset="0"/>
              </a:rPr>
              <a:t>;</a:t>
            </a:r>
          </a:p>
          <a:p>
            <a:pPr marL="463550" indent="-463550">
              <a:buClr>
                <a:srgbClr val="C00000"/>
              </a:buClr>
              <a:buFont typeface="Wingdings" pitchFamily="2" charset="2"/>
              <a:buChar char="v"/>
            </a:pPr>
            <a:r>
              <a:rPr lang="en-US" sz="2400" dirty="0" err="1" smtClean="0">
                <a:solidFill>
                  <a:schemeClr val="tx2">
                    <a:lumMod val="50000"/>
                  </a:schemeClr>
                </a:solidFill>
                <a:latin typeface="Arial" panose="020B0604020202020204" pitchFamily="34" charset="0"/>
                <a:cs typeface="Arial" panose="020B0604020202020204" pitchFamily="34" charset="0"/>
              </a:rPr>
              <a:t>Penerima</a:t>
            </a:r>
            <a:r>
              <a:rPr lang="en-US" sz="2400" dirty="0" smtClean="0">
                <a:solidFill>
                  <a:schemeClr val="tx2">
                    <a:lumMod val="50000"/>
                  </a:schemeClr>
                </a:solidFill>
                <a:latin typeface="Arial" panose="020B0604020202020204" pitchFamily="34" charset="0"/>
                <a:cs typeface="Arial" panose="020B0604020202020204" pitchFamily="34" charset="0"/>
              </a:rPr>
              <a:t> </a:t>
            </a:r>
            <a:r>
              <a:rPr lang="en-US" sz="2400" dirty="0" err="1" smtClean="0">
                <a:solidFill>
                  <a:schemeClr val="tx2">
                    <a:lumMod val="50000"/>
                  </a:schemeClr>
                </a:solidFill>
                <a:latin typeface="Arial" panose="020B0604020202020204" pitchFamily="34" charset="0"/>
                <a:cs typeface="Arial" panose="020B0604020202020204" pitchFamily="34" charset="0"/>
              </a:rPr>
              <a:t>dapat</a:t>
            </a:r>
            <a:r>
              <a:rPr lang="en-US" sz="2400" dirty="0" smtClean="0">
                <a:solidFill>
                  <a:schemeClr val="tx2">
                    <a:lumMod val="50000"/>
                  </a:schemeClr>
                </a:solidFill>
                <a:latin typeface="Arial" panose="020B0604020202020204" pitchFamily="34" charset="0"/>
                <a:cs typeface="Arial" panose="020B0604020202020204" pitchFamily="34" charset="0"/>
              </a:rPr>
              <a:t> </a:t>
            </a:r>
            <a:r>
              <a:rPr lang="en-US" sz="2400" dirty="0" err="1" smtClean="0">
                <a:solidFill>
                  <a:schemeClr val="tx2">
                    <a:lumMod val="50000"/>
                  </a:schemeClr>
                </a:solidFill>
                <a:latin typeface="Arial" panose="020B0604020202020204" pitchFamily="34" charset="0"/>
                <a:cs typeface="Arial" panose="020B0604020202020204" pitchFamily="34" charset="0"/>
              </a:rPr>
              <a:t>terdiri</a:t>
            </a:r>
            <a:r>
              <a:rPr lang="en-US" sz="2400" dirty="0" smtClean="0">
                <a:solidFill>
                  <a:schemeClr val="tx2">
                    <a:lumMod val="50000"/>
                  </a:schemeClr>
                </a:solidFill>
                <a:latin typeface="Arial" panose="020B0604020202020204" pitchFamily="34" charset="0"/>
                <a:cs typeface="Arial" panose="020B0604020202020204" pitchFamily="34" charset="0"/>
              </a:rPr>
              <a:t> </a:t>
            </a:r>
            <a:r>
              <a:rPr lang="en-US" sz="2400" dirty="0" err="1" smtClean="0">
                <a:solidFill>
                  <a:schemeClr val="tx2">
                    <a:lumMod val="50000"/>
                  </a:schemeClr>
                </a:solidFill>
                <a:latin typeface="Arial" panose="020B0604020202020204" pitchFamily="34" charset="0"/>
                <a:cs typeface="Arial" panose="020B0604020202020204" pitchFamily="34" charset="0"/>
              </a:rPr>
              <a:t>dari</a:t>
            </a:r>
            <a:r>
              <a:rPr lang="en-US" sz="2400" dirty="0" smtClean="0">
                <a:solidFill>
                  <a:schemeClr val="tx2">
                    <a:lumMod val="50000"/>
                  </a:schemeClr>
                </a:solidFill>
                <a:latin typeface="Arial" panose="020B0604020202020204" pitchFamily="34" charset="0"/>
                <a:cs typeface="Arial" panose="020B0604020202020204" pitchFamily="34" charset="0"/>
              </a:rPr>
              <a:t> KL </a:t>
            </a:r>
            <a:r>
              <a:rPr lang="en-US" sz="2400" dirty="0" err="1" smtClean="0">
                <a:solidFill>
                  <a:schemeClr val="tx2">
                    <a:lumMod val="50000"/>
                  </a:schemeClr>
                </a:solidFill>
                <a:latin typeface="Arial" panose="020B0604020202020204" pitchFamily="34" charset="0"/>
                <a:cs typeface="Arial" panose="020B0604020202020204" pitchFamily="34" charset="0"/>
              </a:rPr>
              <a:t>dan</a:t>
            </a:r>
            <a:r>
              <a:rPr lang="en-US" sz="2400" dirty="0" smtClean="0">
                <a:solidFill>
                  <a:schemeClr val="tx2">
                    <a:lumMod val="50000"/>
                  </a:schemeClr>
                </a:solidFill>
                <a:latin typeface="Arial" panose="020B0604020202020204" pitchFamily="34" charset="0"/>
                <a:cs typeface="Arial" panose="020B0604020202020204" pitchFamily="34" charset="0"/>
              </a:rPr>
              <a:t> </a:t>
            </a:r>
            <a:r>
              <a:rPr lang="en-US" sz="2400" dirty="0" err="1" smtClean="0">
                <a:solidFill>
                  <a:schemeClr val="tx2">
                    <a:lumMod val="50000"/>
                  </a:schemeClr>
                </a:solidFill>
                <a:latin typeface="Arial" panose="020B0604020202020204" pitchFamily="34" charset="0"/>
                <a:cs typeface="Arial" panose="020B0604020202020204" pitchFamily="34" charset="0"/>
              </a:rPr>
              <a:t>atau</a:t>
            </a:r>
            <a:r>
              <a:rPr lang="en-US" sz="2400" dirty="0" smtClean="0">
                <a:solidFill>
                  <a:schemeClr val="tx2">
                    <a:lumMod val="50000"/>
                  </a:schemeClr>
                </a:solidFill>
                <a:latin typeface="Arial" panose="020B0604020202020204" pitchFamily="34" charset="0"/>
                <a:cs typeface="Arial" panose="020B0604020202020204" pitchFamily="34" charset="0"/>
              </a:rPr>
              <a:t> SKPD.</a:t>
            </a:r>
            <a:endParaRPr lang="en-US" sz="2400" dirty="0">
              <a:solidFill>
                <a:schemeClr val="tx2">
                  <a:lumMod val="50000"/>
                </a:schemeClr>
              </a:solidFill>
              <a:latin typeface="Arial" panose="020B0604020202020204" pitchFamily="34" charset="0"/>
              <a:cs typeface="Arial" panose="020B0604020202020204" pitchFamily="34" charset="0"/>
            </a:endParaRPr>
          </a:p>
        </p:txBody>
      </p:sp>
      <p:sp>
        <p:nvSpPr>
          <p:cNvPr id="31" name="TextBox 30"/>
          <p:cNvSpPr txBox="1"/>
          <p:nvPr/>
        </p:nvSpPr>
        <p:spPr>
          <a:xfrm>
            <a:off x="526314" y="1726047"/>
            <a:ext cx="909092" cy="400110"/>
          </a:xfrm>
          <a:prstGeom prst="rect">
            <a:avLst/>
          </a:prstGeom>
          <a:noFill/>
        </p:spPr>
        <p:txBody>
          <a:bodyPr wrap="square" rtlCol="0">
            <a:spAutoFit/>
          </a:bodyPr>
          <a:lstStyle/>
          <a:p>
            <a:r>
              <a:rPr lang="en-US" sz="2000" dirty="0" smtClean="0">
                <a:solidFill>
                  <a:schemeClr val="bg1"/>
                </a:solidFill>
                <a:latin typeface="Arial" panose="020B0604020202020204" pitchFamily="34" charset="0"/>
                <a:cs typeface="Arial" panose="020B0604020202020204" pitchFamily="34" charset="0"/>
              </a:rPr>
              <a:t>Donor </a:t>
            </a:r>
            <a:endParaRPr lang="en-US" sz="2000" dirty="0">
              <a:solidFill>
                <a:schemeClr val="bg1"/>
              </a:solidFill>
              <a:latin typeface="Arial" panose="020B0604020202020204" pitchFamily="34" charset="0"/>
              <a:cs typeface="Arial" panose="020B0604020202020204" pitchFamily="34" charset="0"/>
            </a:endParaRPr>
          </a:p>
        </p:txBody>
      </p:sp>
      <p:cxnSp>
        <p:nvCxnSpPr>
          <p:cNvPr id="32" name="Straight Arrow Connector 31"/>
          <p:cNvCxnSpPr/>
          <p:nvPr/>
        </p:nvCxnSpPr>
        <p:spPr>
          <a:xfrm>
            <a:off x="1768608" y="1876367"/>
            <a:ext cx="59927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284360" y="1714479"/>
            <a:ext cx="1180469" cy="400110"/>
          </a:xfrm>
          <a:prstGeom prst="rect">
            <a:avLst/>
          </a:prstGeom>
          <a:noFill/>
        </p:spPr>
        <p:txBody>
          <a:bodyPr wrap="square" rtlCol="0">
            <a:spAutoFit/>
          </a:bodyPr>
          <a:lstStyle/>
          <a:p>
            <a:pPr algn="ctr"/>
            <a:r>
              <a:rPr lang="en-US" sz="2000" dirty="0" smtClean="0">
                <a:solidFill>
                  <a:schemeClr val="bg1"/>
                </a:solidFill>
                <a:latin typeface="Arial" panose="020B0604020202020204" pitchFamily="34" charset="0"/>
                <a:cs typeface="Arial" panose="020B0604020202020204" pitchFamily="34" charset="0"/>
              </a:rPr>
              <a:t>KL</a:t>
            </a:r>
            <a:endParaRPr lang="en-US" sz="2000" dirty="0">
              <a:solidFill>
                <a:schemeClr val="bg1"/>
              </a:solidFill>
              <a:latin typeface="Arial" panose="020B0604020202020204" pitchFamily="34" charset="0"/>
              <a:cs typeface="Arial" panose="020B0604020202020204" pitchFamily="34" charset="0"/>
            </a:endParaRPr>
          </a:p>
        </p:txBody>
      </p:sp>
      <p:sp>
        <p:nvSpPr>
          <p:cNvPr id="35" name="Flowchart: Preparation 34"/>
          <p:cNvSpPr/>
          <p:nvPr/>
        </p:nvSpPr>
        <p:spPr>
          <a:xfrm>
            <a:off x="2421632" y="1311457"/>
            <a:ext cx="1348361" cy="1025158"/>
          </a:xfrm>
          <a:prstGeom prst="flowChartPreparation">
            <a:avLst/>
          </a:prstGeom>
          <a:solidFill>
            <a:srgbClr val="DB8A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6" name="TextBox 35"/>
          <p:cNvSpPr txBox="1"/>
          <p:nvPr/>
        </p:nvSpPr>
        <p:spPr>
          <a:xfrm>
            <a:off x="2614554" y="1625319"/>
            <a:ext cx="1048725" cy="400110"/>
          </a:xfrm>
          <a:prstGeom prst="rect">
            <a:avLst/>
          </a:prstGeom>
          <a:noFill/>
        </p:spPr>
        <p:txBody>
          <a:bodyPr wrap="square" rtlCol="0">
            <a:spAutoFit/>
          </a:bodyPr>
          <a:lstStyle/>
          <a:p>
            <a:pPr algn="ctr"/>
            <a:r>
              <a:rPr lang="en-US" sz="2000" b="1" dirty="0" smtClean="0">
                <a:solidFill>
                  <a:schemeClr val="bg1"/>
                </a:solidFill>
                <a:latin typeface="Arial" panose="020B0604020202020204" pitchFamily="34" charset="0"/>
                <a:cs typeface="Arial" panose="020B0604020202020204" pitchFamily="34" charset="0"/>
              </a:rPr>
              <a:t>GA</a:t>
            </a:r>
            <a:endParaRPr lang="en-US" sz="2000" b="1" dirty="0">
              <a:solidFill>
                <a:schemeClr val="bg1"/>
              </a:solidFill>
              <a:latin typeface="Arial" panose="020B0604020202020204" pitchFamily="34" charset="0"/>
              <a:cs typeface="Arial" panose="020B0604020202020204" pitchFamily="34" charset="0"/>
            </a:endParaRPr>
          </a:p>
        </p:txBody>
      </p:sp>
      <p:sp>
        <p:nvSpPr>
          <p:cNvPr id="37" name="Flowchart: Preparation 36"/>
          <p:cNvSpPr/>
          <p:nvPr/>
        </p:nvSpPr>
        <p:spPr>
          <a:xfrm>
            <a:off x="2350143" y="2900225"/>
            <a:ext cx="1573088" cy="1025158"/>
          </a:xfrm>
          <a:prstGeom prst="flowChartPreparation">
            <a:avLst/>
          </a:prstGeom>
          <a:solidFill>
            <a:srgbClr val="FF4E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8" name="TextBox 37"/>
          <p:cNvSpPr txBox="1"/>
          <p:nvPr/>
        </p:nvSpPr>
        <p:spPr>
          <a:xfrm>
            <a:off x="2759829" y="3202614"/>
            <a:ext cx="821571" cy="369332"/>
          </a:xfrm>
          <a:prstGeom prst="rect">
            <a:avLst/>
          </a:prstGeom>
          <a:noFill/>
        </p:spPr>
        <p:txBody>
          <a:bodyPr wrap="square" rtlCol="0">
            <a:spAutoFit/>
          </a:bodyPr>
          <a:lstStyle/>
          <a:p>
            <a:r>
              <a:rPr lang="en-US" b="1" dirty="0" smtClean="0">
                <a:solidFill>
                  <a:schemeClr val="bg1"/>
                </a:solidFill>
                <a:latin typeface="Arial" panose="020B0604020202020204" pitchFamily="34" charset="0"/>
                <a:cs typeface="Arial" panose="020B0604020202020204" pitchFamily="34" charset="0"/>
              </a:rPr>
              <a:t>BAST</a:t>
            </a:r>
            <a:endParaRPr lang="en-US" b="1" dirty="0">
              <a:solidFill>
                <a:schemeClr val="bg1"/>
              </a:solidFill>
              <a:latin typeface="Arial" panose="020B0604020202020204" pitchFamily="34" charset="0"/>
              <a:cs typeface="Arial" panose="020B0604020202020204" pitchFamily="34" charset="0"/>
            </a:endParaRPr>
          </a:p>
        </p:txBody>
      </p:sp>
      <p:cxnSp>
        <p:nvCxnSpPr>
          <p:cNvPr id="39" name="Straight Arrow Connector 38"/>
          <p:cNvCxnSpPr/>
          <p:nvPr/>
        </p:nvCxnSpPr>
        <p:spPr>
          <a:xfrm flipV="1">
            <a:off x="1009189" y="3400367"/>
            <a:ext cx="1353011" cy="124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131840" y="2319797"/>
            <a:ext cx="0" cy="5471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30" idx="4"/>
          </p:cNvCxnSpPr>
          <p:nvPr/>
        </p:nvCxnSpPr>
        <p:spPr>
          <a:xfrm flipH="1">
            <a:off x="996280" y="2638367"/>
            <a:ext cx="1291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33" idx="4"/>
          </p:cNvCxnSpPr>
          <p:nvPr/>
        </p:nvCxnSpPr>
        <p:spPr>
          <a:xfrm flipH="1">
            <a:off x="4882480" y="2562167"/>
            <a:ext cx="12910" cy="762000"/>
          </a:xfrm>
          <a:prstGeom prst="line">
            <a:avLst/>
          </a:prstGeom>
        </p:spPr>
        <p:style>
          <a:lnRef idx="1">
            <a:schemeClr val="accent1"/>
          </a:lnRef>
          <a:fillRef idx="0">
            <a:schemeClr val="accent1"/>
          </a:fillRef>
          <a:effectRef idx="0">
            <a:schemeClr val="accent1"/>
          </a:effectRef>
          <a:fontRef idx="minor">
            <a:schemeClr val="tx1"/>
          </a:fontRef>
        </p:style>
      </p:cxnSp>
      <p:sp>
        <p:nvSpPr>
          <p:cNvPr id="43" name="Flowchart: Preparation 42"/>
          <p:cNvSpPr/>
          <p:nvPr/>
        </p:nvSpPr>
        <p:spPr>
          <a:xfrm>
            <a:off x="5968646" y="1463857"/>
            <a:ext cx="1123634" cy="1025158"/>
          </a:xfrm>
          <a:prstGeom prst="flowChartPreparation">
            <a:avLst/>
          </a:prstGeom>
          <a:solidFill>
            <a:srgbClr val="FF4E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5" name="TextBox 44"/>
          <p:cNvSpPr txBox="1"/>
          <p:nvPr/>
        </p:nvSpPr>
        <p:spPr>
          <a:xfrm>
            <a:off x="6116501" y="1722266"/>
            <a:ext cx="878765" cy="400110"/>
          </a:xfrm>
          <a:prstGeom prst="rect">
            <a:avLst/>
          </a:prstGeom>
          <a:noFill/>
        </p:spPr>
        <p:txBody>
          <a:bodyPr wrap="square" rtlCol="0">
            <a:spAutoFit/>
          </a:bodyPr>
          <a:lstStyle/>
          <a:p>
            <a:r>
              <a:rPr lang="en-US" sz="2000" dirty="0" smtClean="0">
                <a:solidFill>
                  <a:schemeClr val="bg1"/>
                </a:solidFill>
                <a:latin typeface="Arial" panose="020B0604020202020204" pitchFamily="34" charset="0"/>
                <a:cs typeface="Arial" panose="020B0604020202020204" pitchFamily="34" charset="0"/>
              </a:rPr>
              <a:t>BAST</a:t>
            </a:r>
            <a:endParaRPr lang="en-US" sz="2000" dirty="0">
              <a:solidFill>
                <a:schemeClr val="bg1"/>
              </a:solidFill>
              <a:latin typeface="Arial" panose="020B0604020202020204" pitchFamily="34" charset="0"/>
              <a:cs typeface="Arial" panose="020B0604020202020204" pitchFamily="34" charset="0"/>
            </a:endParaRPr>
          </a:p>
        </p:txBody>
      </p:sp>
      <p:cxnSp>
        <p:nvCxnSpPr>
          <p:cNvPr id="46" name="Straight Arrow Connector 45"/>
          <p:cNvCxnSpPr/>
          <p:nvPr/>
        </p:nvCxnSpPr>
        <p:spPr>
          <a:xfrm>
            <a:off x="5649644" y="1952567"/>
            <a:ext cx="29963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5913878" y="3007655"/>
            <a:ext cx="2696722" cy="381044"/>
          </a:xfrm>
          <a:prstGeom prst="rect">
            <a:avLst/>
          </a:prstGeom>
          <a:noFill/>
        </p:spPr>
        <p:txBody>
          <a:bodyPr wrap="square" rtlCol="0">
            <a:spAutoFit/>
          </a:bodyPr>
          <a:lstStyle/>
          <a:p>
            <a:pPr algn="ctr"/>
            <a:r>
              <a:rPr lang="en-US" dirty="0" smtClean="0">
                <a:latin typeface="Arial" panose="020B0604020202020204" pitchFamily="34" charset="0"/>
                <a:cs typeface="Arial" panose="020B0604020202020204" pitchFamily="34" charset="0"/>
              </a:rPr>
              <a:t>O n   G r a n t i n g </a:t>
            </a:r>
            <a:endParaRPr lang="en-US" dirty="0">
              <a:latin typeface="Arial" panose="020B0604020202020204" pitchFamily="34" charset="0"/>
              <a:cs typeface="Arial" panose="020B0604020202020204" pitchFamily="34" charset="0"/>
            </a:endParaRPr>
          </a:p>
        </p:txBody>
      </p:sp>
      <p:cxnSp>
        <p:nvCxnSpPr>
          <p:cNvPr id="48" name="Straight Arrow Connector 47"/>
          <p:cNvCxnSpPr/>
          <p:nvPr/>
        </p:nvCxnSpPr>
        <p:spPr>
          <a:xfrm flipH="1" flipV="1">
            <a:off x="3738790" y="1933236"/>
            <a:ext cx="361992" cy="205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H="1">
            <a:off x="7092280" y="1972544"/>
            <a:ext cx="324697" cy="46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a:off x="3908129" y="3338879"/>
            <a:ext cx="987260" cy="100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5889348" y="3432287"/>
            <a:ext cx="269672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8" name="Picture 27">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14080908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DASAR HUKUM (2)</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24" name="AutoShape 20"/>
          <p:cNvSpPr>
            <a:spLocks noChangeArrowheads="1"/>
          </p:cNvSpPr>
          <p:nvPr/>
        </p:nvSpPr>
        <p:spPr bwMode="auto">
          <a:xfrm>
            <a:off x="3733800" y="2438400"/>
            <a:ext cx="685800" cy="381000"/>
          </a:xfrm>
          <a:prstGeom prst="downArrow">
            <a:avLst>
              <a:gd name="adj1" fmla="val 50000"/>
              <a:gd name="adj2" fmla="val 50000"/>
            </a:avLst>
          </a:prstGeom>
          <a:solidFill>
            <a:srgbClr val="CC6600"/>
          </a:solidFill>
          <a:ln w="3175">
            <a:solidFill>
              <a:schemeClr val="accent4">
                <a:lumMod val="75000"/>
              </a:schemeClr>
            </a:solidFill>
            <a:miter lim="800000"/>
            <a:headEnd/>
            <a:tailEnd/>
          </a:ln>
          <a:effectLst>
            <a:outerShdw dist="76200" dir="5400000" algn="ctr" rotWithShape="0">
              <a:schemeClr val="accent2">
                <a:lumMod val="75000"/>
              </a:schemeClr>
            </a:outerShdw>
          </a:effectLst>
        </p:spPr>
        <p:txBody>
          <a:bodyPr wrap="none" anchor="ctr"/>
          <a:lstStyle/>
          <a:p>
            <a:pPr fontAlgn="auto">
              <a:spcBef>
                <a:spcPts val="0"/>
              </a:spcBef>
              <a:spcAft>
                <a:spcPts val="0"/>
              </a:spcAft>
              <a:defRPr/>
            </a:pPr>
            <a:endParaRPr lang="fr-FR" sz="1200">
              <a:solidFill>
                <a:srgbClr val="000000"/>
              </a:solidFill>
              <a:latin typeface="Arial" panose="020B0604020202020204" pitchFamily="34" charset="0"/>
              <a:cs typeface="Arial" panose="020B0604020202020204" pitchFamily="34" charset="0"/>
            </a:endParaRPr>
          </a:p>
        </p:txBody>
      </p:sp>
      <p:sp>
        <p:nvSpPr>
          <p:cNvPr id="31" name="TextBox 30"/>
          <p:cNvSpPr txBox="1">
            <a:spLocks noChangeArrowheads="1"/>
          </p:cNvSpPr>
          <p:nvPr/>
        </p:nvSpPr>
        <p:spPr bwMode="auto">
          <a:xfrm>
            <a:off x="468313" y="2203450"/>
            <a:ext cx="2967037" cy="646331"/>
          </a:xfrm>
          <a:prstGeom prst="rect">
            <a:avLst/>
          </a:prstGeom>
          <a:solidFill>
            <a:schemeClr val="accent1">
              <a:lumMod val="50000"/>
            </a:schemeClr>
          </a:solidFill>
          <a:ln>
            <a:headEnd/>
            <a:tailEnd/>
          </a:ln>
        </p:spPr>
        <p:style>
          <a:lnRef idx="1">
            <a:schemeClr val="accent3"/>
          </a:lnRef>
          <a:fillRef idx="2">
            <a:schemeClr val="accent3"/>
          </a:fillRef>
          <a:effectRef idx="1">
            <a:schemeClr val="accent3"/>
          </a:effectRef>
          <a:fontRef idx="minor">
            <a:schemeClr val="dk1"/>
          </a:fontRef>
        </p:style>
        <p:txBody>
          <a:bodyPr>
            <a:spAutoFit/>
          </a:bodyPr>
          <a:lstStyle/>
          <a:p>
            <a:pPr fontAlgn="auto">
              <a:spcBef>
                <a:spcPts val="0"/>
              </a:spcBef>
              <a:spcAft>
                <a:spcPts val="0"/>
              </a:spcAft>
              <a:buClr>
                <a:srgbClr val="C00000"/>
              </a:buClr>
              <a:tabLst>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200" dirty="0" err="1">
                <a:solidFill>
                  <a:srgbClr val="FFFF00"/>
                </a:solidFill>
                <a:latin typeface="Arial" panose="020B0604020202020204" pitchFamily="34" charset="0"/>
                <a:cs typeface="Arial" panose="020B0604020202020204" pitchFamily="34" charset="0"/>
              </a:rPr>
              <a:t>Pem</a:t>
            </a:r>
            <a:r>
              <a:rPr lang="id-ID" sz="1200" dirty="0">
                <a:solidFill>
                  <a:srgbClr val="FFFF00"/>
                </a:solidFill>
                <a:latin typeface="Arial" panose="020B0604020202020204" pitchFamily="34" charset="0"/>
                <a:cs typeface="Arial" panose="020B0604020202020204" pitchFamily="34" charset="0"/>
              </a:rPr>
              <a:t>erintah</a:t>
            </a:r>
            <a:r>
              <a:rPr lang="en-US" sz="1200" dirty="0">
                <a:solidFill>
                  <a:srgbClr val="FFFF00"/>
                </a:solidFill>
                <a:latin typeface="Arial" panose="020B0604020202020204" pitchFamily="34" charset="0"/>
                <a:cs typeface="Arial" panose="020B0604020202020204" pitchFamily="34" charset="0"/>
              </a:rPr>
              <a:t> </a:t>
            </a:r>
            <a:r>
              <a:rPr lang="id-ID" sz="1200" dirty="0">
                <a:solidFill>
                  <a:srgbClr val="FFFF00"/>
                </a:solidFill>
                <a:latin typeface="Arial" panose="020B0604020202020204" pitchFamily="34" charset="0"/>
                <a:cs typeface="Arial" panose="020B0604020202020204" pitchFamily="34" charset="0"/>
              </a:rPr>
              <a:t>Pusat d</a:t>
            </a:r>
            <a:r>
              <a:rPr lang="en-US" sz="1200" dirty="0" err="1">
                <a:solidFill>
                  <a:srgbClr val="FFFF00"/>
                </a:solidFill>
                <a:latin typeface="Arial" panose="020B0604020202020204" pitchFamily="34" charset="0"/>
                <a:cs typeface="Arial" panose="020B0604020202020204" pitchFamily="34" charset="0"/>
              </a:rPr>
              <a:t>apat</a:t>
            </a:r>
            <a:r>
              <a:rPr lang="en-US" sz="1200" dirty="0">
                <a:solidFill>
                  <a:srgbClr val="FFFF00"/>
                </a:solidFill>
                <a:latin typeface="Arial" panose="020B0604020202020204" pitchFamily="34" charset="0"/>
                <a:cs typeface="Arial" panose="020B0604020202020204" pitchFamily="34" charset="0"/>
              </a:rPr>
              <a:t> </a:t>
            </a:r>
            <a:r>
              <a:rPr lang="id-ID" sz="1200" dirty="0">
                <a:solidFill>
                  <a:srgbClr val="FFFF00"/>
                </a:solidFill>
                <a:latin typeface="Arial" panose="020B0604020202020204" pitchFamily="34" charset="0"/>
                <a:cs typeface="Arial" panose="020B0604020202020204" pitchFamily="34" charset="0"/>
              </a:rPr>
              <a:t>memberikan/menerima </a:t>
            </a:r>
            <a:r>
              <a:rPr lang="en-US" sz="1200" dirty="0" err="1">
                <a:solidFill>
                  <a:srgbClr val="FFFF00"/>
                </a:solidFill>
                <a:latin typeface="Arial" panose="020B0604020202020204" pitchFamily="34" charset="0"/>
                <a:cs typeface="Arial" panose="020B0604020202020204" pitchFamily="34" charset="0"/>
              </a:rPr>
              <a:t>hibah</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kepada</a:t>
            </a:r>
            <a:r>
              <a:rPr lang="en-US" sz="1200" dirty="0">
                <a:solidFill>
                  <a:srgbClr val="FFFF00"/>
                </a:solidFill>
                <a:latin typeface="Arial" panose="020B0604020202020204" pitchFamily="34" charset="0"/>
                <a:cs typeface="Arial" panose="020B0604020202020204" pitchFamily="34" charset="0"/>
              </a:rPr>
              <a:t> </a:t>
            </a:r>
            <a:r>
              <a:rPr lang="id-ID" sz="1200" dirty="0">
                <a:solidFill>
                  <a:srgbClr val="FFFF00"/>
                </a:solidFill>
                <a:latin typeface="Arial" panose="020B0604020202020204" pitchFamily="34" charset="0"/>
                <a:cs typeface="Arial" panose="020B0604020202020204" pitchFamily="34" charset="0"/>
              </a:rPr>
              <a:t>Lembaga Asing/</a:t>
            </a:r>
            <a:r>
              <a:rPr lang="en-US" sz="1200" dirty="0" err="1">
                <a:solidFill>
                  <a:srgbClr val="FFFF00"/>
                </a:solidFill>
                <a:latin typeface="Arial" panose="020B0604020202020204" pitchFamily="34" charset="0"/>
                <a:cs typeface="Arial" panose="020B0604020202020204" pitchFamily="34" charset="0"/>
              </a:rPr>
              <a:t>Pem</a:t>
            </a:r>
            <a:r>
              <a:rPr lang="id-ID" sz="1200" dirty="0">
                <a:solidFill>
                  <a:srgbClr val="FFFF00"/>
                </a:solidFill>
                <a:latin typeface="Arial" panose="020B0604020202020204" pitchFamily="34" charset="0"/>
                <a:cs typeface="Arial" panose="020B0604020202020204" pitchFamily="34" charset="0"/>
              </a:rPr>
              <a:t>da.</a:t>
            </a:r>
            <a:r>
              <a:rPr lang="en-US" sz="1200" dirty="0">
                <a:solidFill>
                  <a:srgbClr val="FFFF00"/>
                </a:solidFill>
                <a:latin typeface="Arial" panose="020B0604020202020204" pitchFamily="34" charset="0"/>
                <a:cs typeface="Arial" panose="020B0604020202020204" pitchFamily="34" charset="0"/>
              </a:rPr>
              <a:t> </a:t>
            </a:r>
            <a:endParaRPr lang="id-ID" sz="1200" dirty="0">
              <a:solidFill>
                <a:srgbClr val="FFFF00"/>
              </a:solidFill>
              <a:latin typeface="Arial" panose="020B0604020202020204" pitchFamily="34" charset="0"/>
              <a:cs typeface="Arial" panose="020B0604020202020204" pitchFamily="34" charset="0"/>
            </a:endParaRPr>
          </a:p>
        </p:txBody>
      </p:sp>
      <p:sp>
        <p:nvSpPr>
          <p:cNvPr id="46" name="Rounded Rectangle 45"/>
          <p:cNvSpPr/>
          <p:nvPr/>
        </p:nvSpPr>
        <p:spPr>
          <a:xfrm>
            <a:off x="395288" y="5105400"/>
            <a:ext cx="8443912" cy="1295400"/>
          </a:xfrm>
          <a:prstGeom prst="roundRect">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a:latin typeface="Arial" panose="020B0604020202020204" pitchFamily="34" charset="0"/>
              <a:cs typeface="Arial" panose="020B0604020202020204" pitchFamily="34" charset="0"/>
            </a:endParaRPr>
          </a:p>
        </p:txBody>
      </p:sp>
      <p:sp>
        <p:nvSpPr>
          <p:cNvPr id="47" name="Rounded Rectangle 46"/>
          <p:cNvSpPr/>
          <p:nvPr/>
        </p:nvSpPr>
        <p:spPr>
          <a:xfrm>
            <a:off x="468313" y="3270250"/>
            <a:ext cx="8370887" cy="687388"/>
          </a:xfrm>
          <a:prstGeom prst="roundRect">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a:solidFill>
                <a:srgbClr val="FFFF00"/>
              </a:solidFill>
              <a:latin typeface="Arial" panose="020B0604020202020204" pitchFamily="34" charset="0"/>
              <a:cs typeface="Arial" panose="020B0604020202020204" pitchFamily="34" charset="0"/>
            </a:endParaRPr>
          </a:p>
        </p:txBody>
      </p:sp>
      <p:sp>
        <p:nvSpPr>
          <p:cNvPr id="48" name="Rounded Rectangle 47"/>
          <p:cNvSpPr/>
          <p:nvPr/>
        </p:nvSpPr>
        <p:spPr>
          <a:xfrm>
            <a:off x="395288" y="1168400"/>
            <a:ext cx="8443912" cy="889000"/>
          </a:xfrm>
          <a:prstGeom prst="roundRect">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a:latin typeface="Arial" panose="020B0604020202020204" pitchFamily="34" charset="0"/>
              <a:cs typeface="Arial" panose="020B0604020202020204" pitchFamily="34" charset="0"/>
            </a:endParaRPr>
          </a:p>
        </p:txBody>
      </p:sp>
      <p:sp>
        <p:nvSpPr>
          <p:cNvPr id="49" name="Text Box 24"/>
          <p:cNvSpPr txBox="1">
            <a:spLocks noChangeArrowheads="1"/>
          </p:cNvSpPr>
          <p:nvPr/>
        </p:nvSpPr>
        <p:spPr bwMode="auto">
          <a:xfrm>
            <a:off x="457200" y="4191000"/>
            <a:ext cx="2978150" cy="648512"/>
          </a:xfrm>
          <a:prstGeom prst="rect">
            <a:avLst/>
          </a:prstGeom>
          <a:solidFill>
            <a:schemeClr val="accent1">
              <a:lumMod val="50000"/>
            </a:schemeClr>
          </a:solidFill>
          <a:ln>
            <a:headEnd/>
            <a:tailEnd/>
          </a:ln>
        </p:spPr>
        <p:style>
          <a:lnRef idx="1">
            <a:schemeClr val="accent3"/>
          </a:lnRef>
          <a:fillRef idx="2">
            <a:schemeClr val="accent3"/>
          </a:fillRef>
          <a:effectRef idx="1">
            <a:schemeClr val="accent3"/>
          </a:effectRef>
          <a:fontRef idx="minor">
            <a:schemeClr val="dk1"/>
          </a:fontRef>
        </p:style>
        <p:txBody>
          <a:bodyPr wrap="square" lIns="90000" tIns="46800" rIns="90000" bIns="46800">
            <a:spAutoFit/>
          </a:bodyPr>
          <a:lstStyle/>
          <a:p>
            <a:pPr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200" dirty="0" err="1">
                <a:solidFill>
                  <a:srgbClr val="FFFF00"/>
                </a:solidFill>
                <a:latin typeface="Arial" panose="020B0604020202020204" pitchFamily="34" charset="0"/>
                <a:cs typeface="Arial" panose="020B0604020202020204" pitchFamily="34" charset="0"/>
              </a:rPr>
              <a:t>Menunjuk</a:t>
            </a:r>
            <a:r>
              <a:rPr lang="en-US" sz="1200" dirty="0">
                <a:solidFill>
                  <a:srgbClr val="FFFF00"/>
                </a:solidFill>
                <a:latin typeface="Arial" panose="020B0604020202020204" pitchFamily="34" charset="0"/>
                <a:cs typeface="Arial" panose="020B0604020202020204" pitchFamily="34" charset="0"/>
              </a:rPr>
              <a:t> </a:t>
            </a:r>
            <a:r>
              <a:rPr lang="en-US" sz="1200" dirty="0" smtClean="0">
                <a:solidFill>
                  <a:srgbClr val="FFFF00"/>
                </a:solidFill>
                <a:latin typeface="Arial" panose="020B0604020202020204" pitchFamily="34" charset="0"/>
                <a:cs typeface="Arial" panose="020B0604020202020204" pitchFamily="34" charset="0"/>
              </a:rPr>
              <a:t>DJPPR </a:t>
            </a:r>
            <a:r>
              <a:rPr lang="en-US" sz="1200" dirty="0" err="1" smtClean="0">
                <a:solidFill>
                  <a:srgbClr val="FFFF00"/>
                </a:solidFill>
                <a:latin typeface="Arial" panose="020B0604020202020204" pitchFamily="34" charset="0"/>
                <a:cs typeface="Arial" panose="020B0604020202020204" pitchFamily="34" charset="0"/>
              </a:rPr>
              <a:t>sebagai</a:t>
            </a:r>
            <a:r>
              <a:rPr lang="en-US" sz="1200" dirty="0" smtClean="0">
                <a:solidFill>
                  <a:srgbClr val="FFFF00"/>
                </a:solidFill>
                <a:latin typeface="Arial" panose="020B0604020202020204" pitchFamily="34" charset="0"/>
                <a:cs typeface="Arial" panose="020B0604020202020204" pitchFamily="34" charset="0"/>
              </a:rPr>
              <a:t> </a:t>
            </a:r>
            <a:endParaRPr lang="en-US" sz="1200" dirty="0">
              <a:solidFill>
                <a:srgbClr val="FFFF00"/>
              </a:solidFill>
              <a:latin typeface="Arial" panose="020B0604020202020204" pitchFamily="34" charset="0"/>
              <a:cs typeface="Arial" panose="020B0604020202020204" pitchFamily="34" charset="0"/>
            </a:endParaRPr>
          </a:p>
          <a:p>
            <a:pPr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200" dirty="0" err="1">
                <a:solidFill>
                  <a:srgbClr val="FFFF00"/>
                </a:solidFill>
                <a:latin typeface="Arial" panose="020B0604020202020204" pitchFamily="34" charset="0"/>
                <a:cs typeface="Arial" panose="020B0604020202020204" pitchFamily="34" charset="0"/>
              </a:rPr>
              <a:t>Pejabat</a:t>
            </a:r>
            <a:r>
              <a:rPr lang="en-US" sz="1200" dirty="0">
                <a:solidFill>
                  <a:srgbClr val="FFFF00"/>
                </a:solidFill>
                <a:latin typeface="Arial" panose="020B0604020202020204" pitchFamily="34" charset="0"/>
                <a:cs typeface="Arial" panose="020B0604020202020204" pitchFamily="34" charset="0"/>
              </a:rPr>
              <a:t>  Yang </a:t>
            </a:r>
            <a:r>
              <a:rPr lang="en-US" sz="1200" dirty="0" err="1">
                <a:solidFill>
                  <a:srgbClr val="FFFF00"/>
                </a:solidFill>
                <a:latin typeface="Arial" panose="020B0604020202020204" pitchFamily="34" charset="0"/>
                <a:cs typeface="Arial" panose="020B0604020202020204" pitchFamily="34" charset="0"/>
              </a:rPr>
              <a:t>Diberi</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Kuasa</a:t>
            </a:r>
            <a:r>
              <a:rPr lang="en-US" sz="1200" dirty="0">
                <a:solidFill>
                  <a:srgbClr val="FFFF00"/>
                </a:solidFill>
                <a:latin typeface="Arial" panose="020B0604020202020204" pitchFamily="34" charset="0"/>
                <a:cs typeface="Arial" panose="020B0604020202020204" pitchFamily="34" charset="0"/>
              </a:rPr>
              <a:t> </a:t>
            </a:r>
          </a:p>
          <a:p>
            <a:pPr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200" dirty="0">
                <a:solidFill>
                  <a:srgbClr val="FFFF00"/>
                </a:solidFill>
                <a:latin typeface="Arial" panose="020B0604020202020204" pitchFamily="34" charset="0"/>
                <a:cs typeface="Arial" panose="020B0604020202020204" pitchFamily="34" charset="0"/>
              </a:rPr>
              <a:t>PMK. 100/PMK.01/2008</a:t>
            </a:r>
          </a:p>
        </p:txBody>
      </p:sp>
      <p:sp>
        <p:nvSpPr>
          <p:cNvPr id="50" name="Text Box 25"/>
          <p:cNvSpPr txBox="1">
            <a:spLocks noChangeArrowheads="1"/>
          </p:cNvSpPr>
          <p:nvPr/>
        </p:nvSpPr>
        <p:spPr bwMode="auto">
          <a:xfrm>
            <a:off x="6172200" y="4191000"/>
            <a:ext cx="2559050" cy="648512"/>
          </a:xfrm>
          <a:prstGeom prst="rect">
            <a:avLst/>
          </a:prstGeom>
          <a:solidFill>
            <a:schemeClr val="accent1">
              <a:lumMod val="50000"/>
            </a:schemeClr>
          </a:solidFill>
          <a:ln>
            <a:headEnd/>
            <a:tailEnd/>
          </a:ln>
        </p:spPr>
        <p:style>
          <a:lnRef idx="1">
            <a:schemeClr val="accent3"/>
          </a:lnRef>
          <a:fillRef idx="2">
            <a:schemeClr val="accent3"/>
          </a:fillRef>
          <a:effectRef idx="1">
            <a:schemeClr val="accent3"/>
          </a:effectRef>
          <a:fontRef idx="minor">
            <a:schemeClr val="dk1"/>
          </a:fontRef>
        </p:style>
        <p:txBody>
          <a:bodyPr lIns="90000" tIns="46800" rIns="90000" bIns="46800">
            <a:spAutoFit/>
          </a:bodyPr>
          <a:lstStyle/>
          <a:p>
            <a:pPr algn="r"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200" dirty="0" err="1">
                <a:solidFill>
                  <a:srgbClr val="FFFF00"/>
                </a:solidFill>
                <a:latin typeface="Arial" panose="020B0604020202020204" pitchFamily="34" charset="0"/>
                <a:cs typeface="Arial" panose="020B0604020202020204" pitchFamily="34" charset="0"/>
              </a:rPr>
              <a:t>Memberikan</a:t>
            </a:r>
            <a:r>
              <a:rPr lang="en-US" sz="1200" dirty="0">
                <a:solidFill>
                  <a:srgbClr val="FFFF00"/>
                </a:solidFill>
                <a:latin typeface="Arial" panose="020B0604020202020204" pitchFamily="34" charset="0"/>
                <a:cs typeface="Arial" panose="020B0604020202020204" pitchFamily="34" charset="0"/>
              </a:rPr>
              <a:t> PHLN  </a:t>
            </a:r>
            <a:r>
              <a:rPr lang="en-US" sz="1200" dirty="0" err="1">
                <a:solidFill>
                  <a:srgbClr val="FFFF00"/>
                </a:solidFill>
                <a:latin typeface="Arial" panose="020B0604020202020204" pitchFamily="34" charset="0"/>
                <a:cs typeface="Arial" panose="020B0604020202020204" pitchFamily="34" charset="0"/>
              </a:rPr>
              <a:t>Kepada</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Pemda</a:t>
            </a:r>
            <a:r>
              <a:rPr lang="en-US" sz="1200" dirty="0">
                <a:solidFill>
                  <a:srgbClr val="FFFF00"/>
                </a:solidFill>
                <a:latin typeface="Arial" panose="020B0604020202020204" pitchFamily="34" charset="0"/>
                <a:cs typeface="Arial" panose="020B0604020202020204" pitchFamily="34" charset="0"/>
              </a:rPr>
              <a:t>./BUMN/BUMD/ </a:t>
            </a:r>
            <a:r>
              <a:rPr lang="en-US" sz="1200" dirty="0" err="1">
                <a:solidFill>
                  <a:srgbClr val="FFFF00"/>
                </a:solidFill>
                <a:latin typeface="Arial" panose="020B0604020202020204" pitchFamily="34" charset="0"/>
                <a:cs typeface="Arial" panose="020B0604020202020204" pitchFamily="34" charset="0"/>
              </a:rPr>
              <a:t>Lembaga</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Asing</a:t>
            </a:r>
            <a:r>
              <a:rPr lang="en-US" sz="1200" dirty="0">
                <a:solidFill>
                  <a:srgbClr val="FFFF00"/>
                </a:solidFill>
                <a:latin typeface="Arial" panose="020B0604020202020204" pitchFamily="34" charset="0"/>
                <a:cs typeface="Arial" panose="020B0604020202020204" pitchFamily="34" charset="0"/>
              </a:rPr>
              <a:t> </a:t>
            </a:r>
          </a:p>
        </p:txBody>
      </p:sp>
      <p:sp>
        <p:nvSpPr>
          <p:cNvPr id="51" name="AutoShape 13"/>
          <p:cNvSpPr>
            <a:spLocks noChangeArrowheads="1"/>
          </p:cNvSpPr>
          <p:nvPr/>
        </p:nvSpPr>
        <p:spPr bwMode="auto">
          <a:xfrm>
            <a:off x="644525" y="5168900"/>
            <a:ext cx="2590800" cy="1174750"/>
          </a:xfrm>
          <a:prstGeom prst="rect">
            <a:avLst/>
          </a:prstGeom>
          <a:noFill/>
          <a:ln w="38160">
            <a:noFill/>
            <a:miter lim="800000"/>
            <a:headEnd/>
            <a:tailEnd/>
          </a:ln>
        </p:spPr>
        <p:txBody>
          <a:bodyPr lIns="90000" tIns="46800" rIns="90000" bIns="46800" anchor="ctr"/>
          <a:lstStyle/>
          <a:p>
            <a:pPr algn="ctr"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200" b="1" dirty="0">
                <a:solidFill>
                  <a:schemeClr val="bg1"/>
                </a:solidFill>
                <a:latin typeface="Arial" panose="020B0604020202020204" pitchFamily="34" charset="0"/>
                <a:cs typeface="Arial" panose="020B0604020202020204" pitchFamily="34" charset="0"/>
              </a:rPr>
              <a:t>UU No.33/2004 </a:t>
            </a:r>
            <a:endParaRPr lang="id-ID" sz="1200" b="1" dirty="0">
              <a:solidFill>
                <a:schemeClr val="bg1"/>
              </a:solidFill>
              <a:latin typeface="Arial" panose="020B0604020202020204" pitchFamily="34" charset="0"/>
              <a:cs typeface="Arial" panose="020B0604020202020204" pitchFamily="34" charset="0"/>
            </a:endParaRPr>
          </a:p>
          <a:p>
            <a:pPr algn="ctr"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200" dirty="0" err="1">
                <a:solidFill>
                  <a:schemeClr val="bg1"/>
                </a:solidFill>
                <a:latin typeface="Arial" panose="020B0604020202020204" pitchFamily="34" charset="0"/>
                <a:cs typeface="Arial" panose="020B0604020202020204" pitchFamily="34" charset="0"/>
              </a:rPr>
              <a:t>Perimbangan</a:t>
            </a:r>
            <a:r>
              <a:rPr lang="id-ID"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Keuangan</a:t>
            </a:r>
            <a:r>
              <a:rPr lang="en-US" sz="1200" dirty="0">
                <a:solidFill>
                  <a:schemeClr val="bg1"/>
                </a:solidFill>
                <a:latin typeface="Arial" panose="020B0604020202020204" pitchFamily="34" charset="0"/>
                <a:cs typeface="Arial" panose="020B0604020202020204" pitchFamily="34" charset="0"/>
              </a:rPr>
              <a:t>  </a:t>
            </a:r>
            <a:endParaRPr lang="id-ID" sz="1200" dirty="0">
              <a:solidFill>
                <a:schemeClr val="bg1"/>
              </a:solidFill>
              <a:latin typeface="Arial" panose="020B0604020202020204" pitchFamily="34" charset="0"/>
              <a:cs typeface="Arial" panose="020B0604020202020204" pitchFamily="34" charset="0"/>
            </a:endParaRPr>
          </a:p>
          <a:p>
            <a:pPr algn="ctr"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200" dirty="0" err="1">
                <a:solidFill>
                  <a:schemeClr val="bg1"/>
                </a:solidFill>
                <a:latin typeface="Arial" panose="020B0604020202020204" pitchFamily="34" charset="0"/>
                <a:cs typeface="Arial" panose="020B0604020202020204" pitchFamily="34" charset="0"/>
              </a:rPr>
              <a:t>Antara</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Pemerintah</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Pusat</a:t>
            </a:r>
            <a:r>
              <a:rPr lang="en-US" sz="1200" dirty="0">
                <a:solidFill>
                  <a:schemeClr val="bg1"/>
                </a:solidFill>
                <a:latin typeface="Arial" panose="020B0604020202020204" pitchFamily="34" charset="0"/>
                <a:cs typeface="Arial" panose="020B0604020202020204" pitchFamily="34" charset="0"/>
              </a:rPr>
              <a:t> </a:t>
            </a:r>
            <a:endParaRPr lang="id-ID" sz="1200" dirty="0">
              <a:solidFill>
                <a:schemeClr val="bg1"/>
              </a:solidFill>
              <a:latin typeface="Arial" panose="020B0604020202020204" pitchFamily="34" charset="0"/>
              <a:cs typeface="Arial" panose="020B0604020202020204" pitchFamily="34" charset="0"/>
            </a:endParaRPr>
          </a:p>
          <a:p>
            <a:pPr algn="ctr"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200" dirty="0" err="1">
                <a:solidFill>
                  <a:schemeClr val="bg1"/>
                </a:solidFill>
                <a:latin typeface="Arial" panose="020B0604020202020204" pitchFamily="34" charset="0"/>
                <a:cs typeface="Arial" panose="020B0604020202020204" pitchFamily="34" charset="0"/>
              </a:rPr>
              <a:t>dan</a:t>
            </a:r>
            <a:r>
              <a:rPr lang="id-ID"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Pemerintah</a:t>
            </a:r>
            <a:r>
              <a:rPr lang="en-US" sz="1200" dirty="0">
                <a:solidFill>
                  <a:schemeClr val="bg1"/>
                </a:solidFill>
                <a:latin typeface="Arial" panose="020B0604020202020204" pitchFamily="34" charset="0"/>
                <a:cs typeface="Arial" panose="020B0604020202020204" pitchFamily="34" charset="0"/>
              </a:rPr>
              <a:t> Daerah  </a:t>
            </a:r>
          </a:p>
        </p:txBody>
      </p:sp>
      <p:sp>
        <p:nvSpPr>
          <p:cNvPr id="52" name="AutoShape 20"/>
          <p:cNvSpPr>
            <a:spLocks noChangeArrowheads="1"/>
          </p:cNvSpPr>
          <p:nvPr/>
        </p:nvSpPr>
        <p:spPr bwMode="auto">
          <a:xfrm>
            <a:off x="4356100" y="4267200"/>
            <a:ext cx="941388" cy="457200"/>
          </a:xfrm>
          <a:prstGeom prst="downArrow">
            <a:avLst>
              <a:gd name="adj1" fmla="val 50000"/>
              <a:gd name="adj2" fmla="val 50000"/>
            </a:avLst>
          </a:prstGeom>
          <a:solidFill>
            <a:srgbClr val="CC6600"/>
          </a:solidFill>
          <a:ln w="3175">
            <a:solidFill>
              <a:schemeClr val="accent4">
                <a:lumMod val="75000"/>
              </a:schemeClr>
            </a:solidFill>
            <a:miter lim="800000"/>
            <a:headEnd/>
            <a:tailEnd/>
          </a:ln>
          <a:effectLst>
            <a:outerShdw dist="76200" dir="5400000" algn="ctr" rotWithShape="0">
              <a:schemeClr val="accent2">
                <a:lumMod val="75000"/>
              </a:schemeClr>
            </a:outerShdw>
          </a:effectLst>
        </p:spPr>
        <p:txBody>
          <a:bodyPr wrap="none" anchor="ctr"/>
          <a:lstStyle/>
          <a:p>
            <a:pPr fontAlgn="auto">
              <a:spcBef>
                <a:spcPts val="0"/>
              </a:spcBef>
              <a:spcAft>
                <a:spcPts val="0"/>
              </a:spcAft>
              <a:defRPr/>
            </a:pPr>
            <a:endParaRPr lang="fr-FR" sz="1200">
              <a:solidFill>
                <a:srgbClr val="000000"/>
              </a:solidFill>
              <a:latin typeface="Arial" panose="020B0604020202020204" pitchFamily="34" charset="0"/>
              <a:cs typeface="Arial" panose="020B0604020202020204" pitchFamily="34" charset="0"/>
            </a:endParaRPr>
          </a:p>
        </p:txBody>
      </p:sp>
      <p:sp>
        <p:nvSpPr>
          <p:cNvPr id="53" name="TextBox 47"/>
          <p:cNvSpPr txBox="1">
            <a:spLocks noChangeArrowheads="1"/>
          </p:cNvSpPr>
          <p:nvPr/>
        </p:nvSpPr>
        <p:spPr bwMode="auto">
          <a:xfrm>
            <a:off x="5940425" y="5341203"/>
            <a:ext cx="2590800" cy="830997"/>
          </a:xfrm>
          <a:prstGeom prst="rect">
            <a:avLst/>
          </a:prstGeom>
          <a:noFill/>
          <a:ln w="9525">
            <a:noFill/>
            <a:miter lim="800000"/>
            <a:headEnd/>
            <a:tailEnd/>
          </a:ln>
        </p:spPr>
        <p:txBody>
          <a:bodyPr>
            <a:spAutoFit/>
          </a:bodyPr>
          <a:lstStyle/>
          <a:p>
            <a:pPr algn="ctr" fontAlgn="auto">
              <a:spcBef>
                <a:spcPts val="0"/>
              </a:spcBef>
              <a:spcAft>
                <a:spcPts val="0"/>
              </a:spcAft>
              <a:defRPr/>
            </a:pPr>
            <a:r>
              <a:rPr lang="en-US" sz="1200" dirty="0" err="1">
                <a:solidFill>
                  <a:schemeClr val="bg1"/>
                </a:solidFill>
                <a:latin typeface="Arial" panose="020B0604020202020204" pitchFamily="34" charset="0"/>
                <a:cs typeface="Arial" panose="020B0604020202020204" pitchFamily="34" charset="0"/>
              </a:rPr>
              <a:t>Hibah</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kepada</a:t>
            </a:r>
            <a:r>
              <a:rPr lang="en-US" sz="1200" dirty="0">
                <a:solidFill>
                  <a:schemeClr val="bg1"/>
                </a:solidFill>
                <a:latin typeface="Arial" panose="020B0604020202020204" pitchFamily="34" charset="0"/>
                <a:cs typeface="Arial" panose="020B0604020202020204" pitchFamily="34" charset="0"/>
              </a:rPr>
              <a:t> Daerah yang </a:t>
            </a:r>
            <a:r>
              <a:rPr lang="en-US" sz="1200" dirty="0" err="1">
                <a:solidFill>
                  <a:schemeClr val="bg1"/>
                </a:solidFill>
                <a:latin typeface="Arial" panose="020B0604020202020204" pitchFamily="34" charset="0"/>
                <a:cs typeface="Arial" panose="020B0604020202020204" pitchFamily="34" charset="0"/>
              </a:rPr>
              <a:t>bersumber</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dari</a:t>
            </a:r>
            <a:r>
              <a:rPr lang="en-US" sz="1200" dirty="0">
                <a:solidFill>
                  <a:schemeClr val="bg1"/>
                </a:solidFill>
                <a:latin typeface="Arial" panose="020B0604020202020204" pitchFamily="34" charset="0"/>
                <a:cs typeface="Arial" panose="020B0604020202020204" pitchFamily="34" charset="0"/>
              </a:rPr>
              <a:t> </a:t>
            </a:r>
          </a:p>
          <a:p>
            <a:pPr algn="ctr" fontAlgn="auto">
              <a:spcBef>
                <a:spcPts val="0"/>
              </a:spcBef>
              <a:spcAft>
                <a:spcPts val="0"/>
              </a:spcAft>
              <a:defRPr/>
            </a:pPr>
            <a:r>
              <a:rPr lang="en-US" sz="1200" dirty="0" err="1">
                <a:solidFill>
                  <a:schemeClr val="bg1"/>
                </a:solidFill>
                <a:latin typeface="Arial" panose="020B0604020202020204" pitchFamily="34" charset="0"/>
                <a:cs typeface="Arial" panose="020B0604020202020204" pitchFamily="34" charset="0"/>
              </a:rPr>
              <a:t>luar</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negeri</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dilakukan</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melalui</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Pemerintah</a:t>
            </a:r>
            <a:r>
              <a:rPr lang="en-US" sz="1200" dirty="0">
                <a:solidFill>
                  <a:schemeClr val="bg1"/>
                </a:solidFill>
                <a:latin typeface="Arial" panose="020B0604020202020204" pitchFamily="34" charset="0"/>
                <a:cs typeface="Arial" panose="020B0604020202020204" pitchFamily="34" charset="0"/>
              </a:rPr>
              <a:t> </a:t>
            </a:r>
          </a:p>
        </p:txBody>
      </p:sp>
      <p:sp>
        <p:nvSpPr>
          <p:cNvPr id="56" name="Text Box 22"/>
          <p:cNvSpPr txBox="1">
            <a:spLocks noChangeArrowheads="1"/>
          </p:cNvSpPr>
          <p:nvPr/>
        </p:nvSpPr>
        <p:spPr bwMode="auto">
          <a:xfrm>
            <a:off x="611188" y="1261759"/>
            <a:ext cx="2395537" cy="685445"/>
          </a:xfrm>
          <a:prstGeom prst="rect">
            <a:avLst/>
          </a:prstGeom>
          <a:noFill/>
          <a:ln w="9525">
            <a:noFill/>
            <a:round/>
            <a:headEnd/>
            <a:tailEnd/>
          </a:ln>
        </p:spPr>
        <p:txBody>
          <a:bodyPr lIns="90000" tIns="46800" rIns="90000" bIns="46800">
            <a:spAutoFit/>
          </a:bodyPr>
          <a:lstStyle/>
          <a:p>
            <a:pPr algn="ctr">
              <a:spcBef>
                <a:spcPct val="2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b="1" dirty="0">
                <a:solidFill>
                  <a:schemeClr val="bg1"/>
                </a:solidFill>
                <a:latin typeface="Arial" panose="020B0604020202020204" pitchFamily="34" charset="0"/>
                <a:cs typeface="Arial" panose="020B0604020202020204" pitchFamily="34" charset="0"/>
              </a:rPr>
              <a:t>UU 17/2003</a:t>
            </a:r>
            <a:r>
              <a:rPr lang="id-ID" sz="1200" b="1"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tentang</a:t>
            </a:r>
            <a:r>
              <a:rPr lang="en-US" sz="1200" dirty="0">
                <a:solidFill>
                  <a:schemeClr val="bg1"/>
                </a:solidFill>
                <a:latin typeface="Arial" panose="020B0604020202020204" pitchFamily="34" charset="0"/>
                <a:cs typeface="Arial" panose="020B0604020202020204" pitchFamily="34" charset="0"/>
              </a:rPr>
              <a:t> </a:t>
            </a:r>
            <a:r>
              <a:rPr lang="id-ID" sz="1200" dirty="0">
                <a:solidFill>
                  <a:schemeClr val="bg1"/>
                </a:solidFill>
                <a:latin typeface="Arial" panose="020B0604020202020204" pitchFamily="34" charset="0"/>
                <a:cs typeface="Arial" panose="020B0604020202020204" pitchFamily="34" charset="0"/>
              </a:rPr>
              <a:t>Keuangan Negara</a:t>
            </a:r>
            <a:r>
              <a:rPr lang="en-US" sz="1200" dirty="0">
                <a:solidFill>
                  <a:schemeClr val="bg1"/>
                </a:solidFill>
                <a:latin typeface="Arial" panose="020B0604020202020204" pitchFamily="34" charset="0"/>
                <a:cs typeface="Arial" panose="020B0604020202020204" pitchFamily="34" charset="0"/>
              </a:rPr>
              <a:t> </a:t>
            </a:r>
            <a:endParaRPr lang="id-ID" sz="1200" dirty="0">
              <a:solidFill>
                <a:schemeClr val="bg1"/>
              </a:solidFill>
              <a:latin typeface="Arial" panose="020B0604020202020204" pitchFamily="34" charset="0"/>
              <a:cs typeface="Arial" panose="020B0604020202020204" pitchFamily="34" charset="0"/>
            </a:endParaRPr>
          </a:p>
          <a:p>
            <a:pPr algn="ctr">
              <a:spcBef>
                <a:spcPct val="2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err="1">
                <a:solidFill>
                  <a:schemeClr val="bg1"/>
                </a:solidFill>
                <a:latin typeface="Arial" panose="020B0604020202020204" pitchFamily="34" charset="0"/>
                <a:cs typeface="Arial" panose="020B0604020202020204" pitchFamily="34" charset="0"/>
              </a:rPr>
              <a:t>Psl</a:t>
            </a:r>
            <a:r>
              <a:rPr lang="en-US" sz="1200" dirty="0">
                <a:solidFill>
                  <a:schemeClr val="bg1"/>
                </a:solidFill>
                <a:latin typeface="Arial" panose="020B0604020202020204" pitchFamily="34" charset="0"/>
                <a:cs typeface="Arial" panose="020B0604020202020204" pitchFamily="34" charset="0"/>
              </a:rPr>
              <a:t> 22, 23, </a:t>
            </a:r>
            <a:r>
              <a:rPr lang="en-US" sz="1200" dirty="0" err="1">
                <a:solidFill>
                  <a:schemeClr val="bg1"/>
                </a:solidFill>
                <a:latin typeface="Arial" panose="020B0604020202020204" pitchFamily="34" charset="0"/>
                <a:cs typeface="Arial" panose="020B0604020202020204" pitchFamily="34" charset="0"/>
              </a:rPr>
              <a:t>dan</a:t>
            </a:r>
            <a:r>
              <a:rPr lang="en-US" sz="1200" dirty="0">
                <a:solidFill>
                  <a:schemeClr val="bg1"/>
                </a:solidFill>
                <a:latin typeface="Arial" panose="020B0604020202020204" pitchFamily="34" charset="0"/>
                <a:cs typeface="Arial" panose="020B0604020202020204" pitchFamily="34" charset="0"/>
              </a:rPr>
              <a:t> 24</a:t>
            </a:r>
          </a:p>
        </p:txBody>
      </p:sp>
      <p:sp>
        <p:nvSpPr>
          <p:cNvPr id="57" name="AutoShape 13"/>
          <p:cNvSpPr>
            <a:spLocks noChangeArrowheads="1"/>
          </p:cNvSpPr>
          <p:nvPr/>
        </p:nvSpPr>
        <p:spPr bwMode="auto">
          <a:xfrm>
            <a:off x="6469063" y="3324225"/>
            <a:ext cx="2043112" cy="461538"/>
          </a:xfrm>
          <a:prstGeom prst="rect">
            <a:avLst/>
          </a:prstGeom>
          <a:noFill/>
          <a:ln w="38160">
            <a:noFill/>
            <a:miter lim="800000"/>
            <a:headEnd/>
            <a:tailEnd/>
          </a:ln>
        </p:spPr>
        <p:txBody>
          <a:bodyPr lIns="90000" tIns="46800" rIns="90000" bIns="46800" anchor="ctr"/>
          <a:lstStyle/>
          <a:p>
            <a:pPr algn="r">
              <a:spcBef>
                <a:spcPct val="2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err="1">
                <a:solidFill>
                  <a:schemeClr val="bg1"/>
                </a:solidFill>
                <a:latin typeface="Arial" panose="020B0604020202020204" pitchFamily="34" charset="0"/>
                <a:cs typeface="Arial" panose="020B0604020202020204" pitchFamily="34" charset="0"/>
              </a:rPr>
              <a:t>Menteri</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Keuangan</a:t>
            </a:r>
            <a:r>
              <a:rPr lang="en-US" sz="1200" dirty="0">
                <a:solidFill>
                  <a:schemeClr val="bg1"/>
                </a:solidFill>
                <a:latin typeface="Arial" panose="020B0604020202020204" pitchFamily="34" charset="0"/>
                <a:cs typeface="Arial" panose="020B0604020202020204" pitchFamily="34" charset="0"/>
              </a:rPr>
              <a:t> </a:t>
            </a:r>
          </a:p>
          <a:p>
            <a:pPr algn="r">
              <a:spcBef>
                <a:spcPct val="2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err="1">
                <a:solidFill>
                  <a:schemeClr val="bg1"/>
                </a:solidFill>
                <a:latin typeface="Arial" panose="020B0604020202020204" pitchFamily="34" charset="0"/>
                <a:cs typeface="Arial" panose="020B0604020202020204" pitchFamily="34" charset="0"/>
              </a:rPr>
              <a:t>sebagai</a:t>
            </a:r>
            <a:r>
              <a:rPr lang="en-US" sz="1200" dirty="0">
                <a:solidFill>
                  <a:schemeClr val="bg1"/>
                </a:solidFill>
                <a:latin typeface="Arial" panose="020B0604020202020204" pitchFamily="34" charset="0"/>
                <a:cs typeface="Arial" panose="020B0604020202020204" pitchFamily="34" charset="0"/>
              </a:rPr>
              <a:t> </a:t>
            </a:r>
            <a:r>
              <a:rPr lang="en-US" sz="1200" dirty="0" err="1">
                <a:solidFill>
                  <a:schemeClr val="bg1"/>
                </a:solidFill>
                <a:latin typeface="Arial" panose="020B0604020202020204" pitchFamily="34" charset="0"/>
                <a:cs typeface="Arial" panose="020B0604020202020204" pitchFamily="34" charset="0"/>
              </a:rPr>
              <a:t>Bendahara</a:t>
            </a:r>
            <a:r>
              <a:rPr lang="en-US" sz="1200" dirty="0">
                <a:solidFill>
                  <a:schemeClr val="bg1"/>
                </a:solidFill>
                <a:latin typeface="Arial" panose="020B0604020202020204" pitchFamily="34" charset="0"/>
                <a:cs typeface="Arial" panose="020B0604020202020204" pitchFamily="34" charset="0"/>
              </a:rPr>
              <a:t> </a:t>
            </a:r>
          </a:p>
          <a:p>
            <a:pPr algn="r">
              <a:spcBef>
                <a:spcPct val="2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err="1">
                <a:solidFill>
                  <a:schemeClr val="bg1"/>
                </a:solidFill>
                <a:latin typeface="Arial" panose="020B0604020202020204" pitchFamily="34" charset="0"/>
                <a:cs typeface="Arial" panose="020B0604020202020204" pitchFamily="34" charset="0"/>
              </a:rPr>
              <a:t>Umum</a:t>
            </a:r>
            <a:r>
              <a:rPr lang="en-US" sz="1200" dirty="0">
                <a:solidFill>
                  <a:schemeClr val="bg1"/>
                </a:solidFill>
                <a:latin typeface="Arial" panose="020B0604020202020204" pitchFamily="34" charset="0"/>
                <a:cs typeface="Arial" panose="020B0604020202020204" pitchFamily="34" charset="0"/>
              </a:rPr>
              <a:t> Negara </a:t>
            </a:r>
          </a:p>
        </p:txBody>
      </p:sp>
      <p:sp>
        <p:nvSpPr>
          <p:cNvPr id="60" name="Text Box 23"/>
          <p:cNvSpPr txBox="1">
            <a:spLocks noChangeArrowheads="1"/>
          </p:cNvSpPr>
          <p:nvPr/>
        </p:nvSpPr>
        <p:spPr bwMode="auto">
          <a:xfrm>
            <a:off x="622300" y="3284984"/>
            <a:ext cx="2514600" cy="500779"/>
          </a:xfrm>
          <a:prstGeom prst="rect">
            <a:avLst/>
          </a:prstGeom>
          <a:noFill/>
          <a:ln w="9525">
            <a:noFill/>
            <a:round/>
            <a:headEnd/>
            <a:tailEnd/>
          </a:ln>
        </p:spPr>
        <p:txBody>
          <a:bodyPr lIns="90000" tIns="46800" rIns="90000" bIns="46800">
            <a:spAutoFit/>
          </a:bodyPr>
          <a:lstStyle/>
          <a:p>
            <a:pPr algn="ctr">
              <a:spcBef>
                <a:spcPct val="2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b="1" dirty="0">
                <a:solidFill>
                  <a:schemeClr val="bg1"/>
                </a:solidFill>
                <a:latin typeface="Arial" panose="020B0604020202020204" pitchFamily="34" charset="0"/>
                <a:cs typeface="Arial" panose="020B0604020202020204" pitchFamily="34" charset="0"/>
              </a:rPr>
              <a:t>UU No.1/2004</a:t>
            </a:r>
            <a:r>
              <a:rPr lang="id-ID" sz="1200" b="1" dirty="0">
                <a:solidFill>
                  <a:schemeClr val="bg1"/>
                </a:solidFill>
                <a:latin typeface="Arial" panose="020B0604020202020204" pitchFamily="34" charset="0"/>
                <a:cs typeface="Arial" panose="020B0604020202020204" pitchFamily="34" charset="0"/>
              </a:rPr>
              <a:t> </a:t>
            </a:r>
            <a:r>
              <a:rPr lang="id-ID" sz="1200" dirty="0">
                <a:solidFill>
                  <a:schemeClr val="bg1"/>
                </a:solidFill>
                <a:latin typeface="Arial" panose="020B0604020202020204" pitchFamily="34" charset="0"/>
                <a:cs typeface="Arial" panose="020B0604020202020204" pitchFamily="34" charset="0"/>
              </a:rPr>
              <a:t>Perbendaharaan </a:t>
            </a:r>
            <a:endParaRPr lang="en-US" sz="1200" dirty="0">
              <a:solidFill>
                <a:schemeClr val="bg1"/>
              </a:solidFill>
              <a:latin typeface="Arial" panose="020B0604020202020204" pitchFamily="34" charset="0"/>
              <a:cs typeface="Arial" panose="020B0604020202020204" pitchFamily="34" charset="0"/>
            </a:endParaRPr>
          </a:p>
          <a:p>
            <a:pPr algn="ctr">
              <a:spcBef>
                <a:spcPct val="2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d-ID" sz="1200" dirty="0">
                <a:solidFill>
                  <a:schemeClr val="bg1"/>
                </a:solidFill>
                <a:latin typeface="Arial" panose="020B0604020202020204" pitchFamily="34" charset="0"/>
                <a:cs typeface="Arial" panose="020B0604020202020204" pitchFamily="34" charset="0"/>
              </a:rPr>
              <a:t>Negara</a:t>
            </a:r>
            <a:endParaRPr lang="en-US" sz="1200" dirty="0">
              <a:solidFill>
                <a:schemeClr val="bg1"/>
              </a:solidFill>
              <a:latin typeface="Arial" panose="020B0604020202020204" pitchFamily="34" charset="0"/>
              <a:cs typeface="Arial" panose="020B0604020202020204" pitchFamily="34" charset="0"/>
            </a:endParaRPr>
          </a:p>
        </p:txBody>
      </p:sp>
      <p:sp>
        <p:nvSpPr>
          <p:cNvPr id="61" name="AutoShape 20"/>
          <p:cNvSpPr>
            <a:spLocks noChangeArrowheads="1"/>
          </p:cNvSpPr>
          <p:nvPr/>
        </p:nvSpPr>
        <p:spPr bwMode="auto">
          <a:xfrm>
            <a:off x="5257800" y="2438400"/>
            <a:ext cx="685800" cy="381000"/>
          </a:xfrm>
          <a:prstGeom prst="downArrow">
            <a:avLst>
              <a:gd name="adj1" fmla="val 50000"/>
              <a:gd name="adj2" fmla="val 50000"/>
            </a:avLst>
          </a:prstGeom>
          <a:solidFill>
            <a:srgbClr val="CC6600"/>
          </a:solidFill>
          <a:ln w="3175">
            <a:solidFill>
              <a:schemeClr val="accent4">
                <a:lumMod val="75000"/>
              </a:schemeClr>
            </a:solidFill>
            <a:miter lim="800000"/>
            <a:headEnd/>
            <a:tailEnd/>
          </a:ln>
          <a:effectLst>
            <a:outerShdw dist="76200" dir="5400000" algn="ctr" rotWithShape="0">
              <a:schemeClr val="accent2">
                <a:lumMod val="75000"/>
              </a:schemeClr>
            </a:outerShdw>
          </a:effectLst>
        </p:spPr>
        <p:txBody>
          <a:bodyPr wrap="none" anchor="ctr"/>
          <a:lstStyle/>
          <a:p>
            <a:pPr fontAlgn="auto">
              <a:spcBef>
                <a:spcPts val="0"/>
              </a:spcBef>
              <a:spcAft>
                <a:spcPts val="0"/>
              </a:spcAft>
              <a:defRPr/>
            </a:pPr>
            <a:endParaRPr lang="fr-FR" sz="1200">
              <a:solidFill>
                <a:srgbClr val="000000"/>
              </a:solidFill>
              <a:latin typeface="Arial" panose="020B0604020202020204" pitchFamily="34" charset="0"/>
              <a:cs typeface="Arial" panose="020B0604020202020204" pitchFamily="34" charset="0"/>
            </a:endParaRPr>
          </a:p>
        </p:txBody>
      </p:sp>
      <p:cxnSp>
        <p:nvCxnSpPr>
          <p:cNvPr id="62" name="Straight Connector 61"/>
          <p:cNvCxnSpPr/>
          <p:nvPr/>
        </p:nvCxnSpPr>
        <p:spPr>
          <a:xfrm>
            <a:off x="539750" y="2115260"/>
            <a:ext cx="8278813" cy="23102"/>
          </a:xfrm>
          <a:prstGeom prst="line">
            <a:avLst/>
          </a:prstGeom>
          <a:ln w="3175">
            <a:solidFill>
              <a:schemeClr val="accent4">
                <a:lumMod val="75000"/>
              </a:schemeClr>
            </a:solidFill>
            <a:prstDash val="lg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3" name="Text Box 22"/>
          <p:cNvSpPr txBox="1">
            <a:spLocks noChangeArrowheads="1"/>
          </p:cNvSpPr>
          <p:nvPr/>
        </p:nvSpPr>
        <p:spPr bwMode="auto">
          <a:xfrm>
            <a:off x="6588125" y="1364954"/>
            <a:ext cx="1966913" cy="463846"/>
          </a:xfrm>
          <a:prstGeom prst="rect">
            <a:avLst/>
          </a:prstGeom>
          <a:noFill/>
          <a:ln w="9525">
            <a:noFill/>
            <a:round/>
            <a:headEnd/>
            <a:tailEnd/>
          </a:ln>
        </p:spPr>
        <p:txBody>
          <a:bodyPr lIns="90000" tIns="46800" rIns="90000" bIns="46800">
            <a:spAutoFit/>
          </a:bodyPr>
          <a:lstStyle/>
          <a:p>
            <a:pPr algn="r">
              <a:spcBef>
                <a:spcPct val="2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err="1">
                <a:solidFill>
                  <a:schemeClr val="bg1"/>
                </a:solidFill>
                <a:latin typeface="Arial" panose="020B0604020202020204" pitchFamily="34" charset="0"/>
                <a:cs typeface="Arial" panose="020B0604020202020204" pitchFamily="34" charset="0"/>
              </a:rPr>
              <a:t>Persetujuan</a:t>
            </a:r>
            <a:r>
              <a:rPr lang="en-US" sz="1200" dirty="0">
                <a:solidFill>
                  <a:schemeClr val="bg1"/>
                </a:solidFill>
                <a:latin typeface="Arial" panose="020B0604020202020204" pitchFamily="34" charset="0"/>
                <a:cs typeface="Arial" panose="020B0604020202020204" pitchFamily="34" charset="0"/>
              </a:rPr>
              <a:t> DPR </a:t>
            </a:r>
            <a:r>
              <a:rPr lang="en-US" sz="1200" dirty="0" err="1">
                <a:solidFill>
                  <a:schemeClr val="bg1"/>
                </a:solidFill>
                <a:latin typeface="Arial" panose="020B0604020202020204" pitchFamily="34" charset="0"/>
                <a:cs typeface="Arial" panose="020B0604020202020204" pitchFamily="34" charset="0"/>
              </a:rPr>
              <a:t>pada</a:t>
            </a:r>
            <a:r>
              <a:rPr lang="en-US" sz="1200" dirty="0">
                <a:solidFill>
                  <a:schemeClr val="bg1"/>
                </a:solidFill>
                <a:latin typeface="Arial" panose="020B0604020202020204" pitchFamily="34" charset="0"/>
                <a:cs typeface="Arial" panose="020B0604020202020204" pitchFamily="34" charset="0"/>
              </a:rPr>
              <a:t>  APBN</a:t>
            </a:r>
          </a:p>
        </p:txBody>
      </p:sp>
      <p:cxnSp>
        <p:nvCxnSpPr>
          <p:cNvPr id="64" name="Straight Connector 63"/>
          <p:cNvCxnSpPr/>
          <p:nvPr/>
        </p:nvCxnSpPr>
        <p:spPr>
          <a:xfrm>
            <a:off x="539750" y="3152350"/>
            <a:ext cx="8278813" cy="17669"/>
          </a:xfrm>
          <a:prstGeom prst="line">
            <a:avLst/>
          </a:prstGeom>
          <a:ln w="3175">
            <a:solidFill>
              <a:schemeClr val="accent4">
                <a:lumMod val="75000"/>
              </a:schemeClr>
            </a:solidFill>
            <a:prstDash val="lg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539750" y="4038600"/>
            <a:ext cx="8278813" cy="0"/>
          </a:xfrm>
          <a:prstGeom prst="line">
            <a:avLst/>
          </a:prstGeom>
          <a:ln w="3175">
            <a:solidFill>
              <a:schemeClr val="accent4">
                <a:lumMod val="75000"/>
              </a:schemeClr>
            </a:solidFill>
            <a:prstDash val="lg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11188" y="4953000"/>
            <a:ext cx="8207375" cy="21450"/>
          </a:xfrm>
          <a:prstGeom prst="line">
            <a:avLst/>
          </a:prstGeom>
          <a:ln w="3175">
            <a:solidFill>
              <a:schemeClr val="accent4">
                <a:lumMod val="75000"/>
              </a:schemeClr>
            </a:solidFill>
            <a:prstDash val="lg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8" name="TextBox 32"/>
          <p:cNvSpPr txBox="1">
            <a:spLocks noChangeArrowheads="1"/>
          </p:cNvSpPr>
          <p:nvPr/>
        </p:nvSpPr>
        <p:spPr bwMode="auto">
          <a:xfrm>
            <a:off x="6227763" y="2203450"/>
            <a:ext cx="2590800" cy="646331"/>
          </a:xfrm>
          <a:prstGeom prst="rect">
            <a:avLst/>
          </a:prstGeom>
          <a:solidFill>
            <a:schemeClr val="accent1">
              <a:lumMod val="50000"/>
            </a:schemeClr>
          </a:solidFill>
          <a:ln>
            <a:headEnd/>
            <a:tailEnd/>
          </a:ln>
        </p:spPr>
        <p:style>
          <a:lnRef idx="1">
            <a:schemeClr val="accent3"/>
          </a:lnRef>
          <a:fillRef idx="2">
            <a:schemeClr val="accent3"/>
          </a:fillRef>
          <a:effectRef idx="1">
            <a:schemeClr val="accent3"/>
          </a:effectRef>
          <a:fontRef idx="minor">
            <a:schemeClr val="dk1"/>
          </a:fontRef>
        </p:style>
        <p:txBody>
          <a:bodyPr>
            <a:spAutoFit/>
          </a:bodyPr>
          <a:lstStyle/>
          <a:p>
            <a:pPr algn="r" fontAlgn="auto">
              <a:spcBef>
                <a:spcPts val="0"/>
              </a:spcBef>
              <a:spcAft>
                <a:spcPts val="0"/>
              </a:spcAft>
              <a:defRPr/>
            </a:pPr>
            <a:r>
              <a:rPr lang="en-US" sz="1200" dirty="0" err="1">
                <a:solidFill>
                  <a:srgbClr val="FFFF00"/>
                </a:solidFill>
                <a:latin typeface="Arial" panose="020B0604020202020204" pitchFamily="34" charset="0"/>
                <a:cs typeface="Arial" panose="020B0604020202020204" pitchFamily="34" charset="0"/>
              </a:rPr>
              <a:t>Persetujuan</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hibah</a:t>
            </a:r>
            <a:endParaRPr lang="en-US" sz="1200" dirty="0">
              <a:solidFill>
                <a:srgbClr val="FFFF00"/>
              </a:solidFill>
              <a:latin typeface="Arial" panose="020B0604020202020204" pitchFamily="34" charset="0"/>
              <a:cs typeface="Arial" panose="020B0604020202020204" pitchFamily="34" charset="0"/>
            </a:endParaRPr>
          </a:p>
          <a:p>
            <a:pPr algn="r" fontAlgn="auto">
              <a:spcBef>
                <a:spcPts val="0"/>
              </a:spcBef>
              <a:spcAft>
                <a:spcPts val="0"/>
              </a:spcAft>
              <a:defRPr/>
            </a:pPr>
            <a:r>
              <a:rPr lang="en-US" sz="1200" dirty="0" err="1">
                <a:solidFill>
                  <a:srgbClr val="FFFF00"/>
                </a:solidFill>
                <a:latin typeface="Arial" panose="020B0604020202020204" pitchFamily="34" charset="0"/>
                <a:cs typeface="Arial" panose="020B0604020202020204" pitchFamily="34" charset="0"/>
              </a:rPr>
              <a:t>langsung</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ditetapkan</a:t>
            </a:r>
            <a:r>
              <a:rPr lang="en-US" sz="1200" dirty="0">
                <a:solidFill>
                  <a:srgbClr val="FFFF00"/>
                </a:solidFill>
                <a:latin typeface="Arial" panose="020B0604020202020204" pitchFamily="34" charset="0"/>
                <a:cs typeface="Arial" panose="020B0604020202020204" pitchFamily="34" charset="0"/>
              </a:rPr>
              <a:t> </a:t>
            </a:r>
            <a:r>
              <a:rPr lang="en-US" sz="1200" dirty="0" err="1">
                <a:solidFill>
                  <a:srgbClr val="FFFF00"/>
                </a:solidFill>
                <a:latin typeface="Arial" panose="020B0604020202020204" pitchFamily="34" charset="0"/>
                <a:cs typeface="Arial" panose="020B0604020202020204" pitchFamily="34" charset="0"/>
              </a:rPr>
              <a:t>dalam</a:t>
            </a:r>
            <a:r>
              <a:rPr lang="en-US" sz="1200" dirty="0">
                <a:solidFill>
                  <a:srgbClr val="FFFF00"/>
                </a:solidFill>
                <a:latin typeface="Arial" panose="020B0604020202020204" pitchFamily="34" charset="0"/>
                <a:cs typeface="Arial" panose="020B0604020202020204" pitchFamily="34" charset="0"/>
              </a:rPr>
              <a:t> UU </a:t>
            </a:r>
            <a:r>
              <a:rPr lang="en-US" sz="1200" dirty="0" err="1">
                <a:solidFill>
                  <a:srgbClr val="FFFF00"/>
                </a:solidFill>
                <a:latin typeface="Arial" panose="020B0604020202020204" pitchFamily="34" charset="0"/>
                <a:cs typeface="Arial" panose="020B0604020202020204" pitchFamily="34" charset="0"/>
              </a:rPr>
              <a:t>Pertanggungjawaban</a:t>
            </a:r>
            <a:r>
              <a:rPr lang="en-US" sz="1200" dirty="0">
                <a:solidFill>
                  <a:srgbClr val="FFFF00"/>
                </a:solidFill>
                <a:latin typeface="Arial" panose="020B0604020202020204" pitchFamily="34" charset="0"/>
                <a:cs typeface="Arial" panose="020B0604020202020204" pitchFamily="34" charset="0"/>
              </a:rPr>
              <a:t> APBN</a:t>
            </a:r>
          </a:p>
        </p:txBody>
      </p:sp>
      <p:sp>
        <p:nvSpPr>
          <p:cNvPr id="69" name="Rounded Rectangle 68"/>
          <p:cNvSpPr/>
          <p:nvPr/>
        </p:nvSpPr>
        <p:spPr>
          <a:xfrm>
            <a:off x="3851275" y="5241008"/>
            <a:ext cx="1752600" cy="941387"/>
          </a:xfrm>
          <a:prstGeom prst="roundRect">
            <a:avLst/>
          </a:prstGeom>
          <a:solidFill>
            <a:schemeClr val="tx2">
              <a:lumMod val="50000"/>
            </a:schemeClr>
          </a:solidFill>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id-ID" sz="1200" b="1">
                <a:solidFill>
                  <a:srgbClr val="FFFF00"/>
                </a:solidFill>
                <a:latin typeface="Arial" panose="020B0604020202020204" pitchFamily="34" charset="0"/>
                <a:cs typeface="Arial" panose="020B0604020202020204" pitchFamily="34" charset="0"/>
              </a:rPr>
              <a:t>Pasal </a:t>
            </a:r>
            <a:r>
              <a:rPr lang="en-US" sz="1200" b="1">
                <a:solidFill>
                  <a:srgbClr val="FFFF00"/>
                </a:solidFill>
                <a:latin typeface="Arial" panose="020B0604020202020204" pitchFamily="34" charset="0"/>
                <a:cs typeface="Arial" panose="020B0604020202020204" pitchFamily="34" charset="0"/>
              </a:rPr>
              <a:t> </a:t>
            </a:r>
            <a:endParaRPr lang="id-ID" sz="1200" b="1">
              <a:solidFill>
                <a:srgbClr val="FFFF00"/>
              </a:solidFill>
              <a:latin typeface="Arial" panose="020B0604020202020204" pitchFamily="34" charset="0"/>
              <a:cs typeface="Arial" panose="020B0604020202020204" pitchFamily="34" charset="0"/>
            </a:endParaRPr>
          </a:p>
          <a:p>
            <a:pPr algn="ctr"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200" b="1">
                <a:solidFill>
                  <a:srgbClr val="FFFF00"/>
                </a:solidFill>
                <a:latin typeface="Arial" panose="020B0604020202020204" pitchFamily="34" charset="0"/>
                <a:cs typeface="Arial" panose="020B0604020202020204" pitchFamily="34" charset="0"/>
              </a:rPr>
              <a:t>5 </a:t>
            </a:r>
            <a:r>
              <a:rPr lang="en-US" sz="1200" b="1" dirty="0" err="1">
                <a:solidFill>
                  <a:srgbClr val="FFFF00"/>
                </a:solidFill>
                <a:latin typeface="Arial" panose="020B0604020202020204" pitchFamily="34" charset="0"/>
                <a:cs typeface="Arial" panose="020B0604020202020204" pitchFamily="34" charset="0"/>
              </a:rPr>
              <a:t>dan</a:t>
            </a:r>
            <a:r>
              <a:rPr lang="en-US" sz="1200" b="1" dirty="0">
                <a:solidFill>
                  <a:srgbClr val="FFFF00"/>
                </a:solidFill>
                <a:latin typeface="Arial" panose="020B0604020202020204" pitchFamily="34" charset="0"/>
                <a:cs typeface="Arial" panose="020B0604020202020204" pitchFamily="34" charset="0"/>
              </a:rPr>
              <a:t> 9</a:t>
            </a:r>
          </a:p>
        </p:txBody>
      </p:sp>
      <p:sp>
        <p:nvSpPr>
          <p:cNvPr id="70" name="Rounded Rectangle 69"/>
          <p:cNvSpPr/>
          <p:nvPr/>
        </p:nvSpPr>
        <p:spPr>
          <a:xfrm>
            <a:off x="5076825" y="1276497"/>
            <a:ext cx="1143000" cy="684775"/>
          </a:xfrm>
          <a:prstGeom prst="roundRect">
            <a:avLst/>
          </a:prstGeom>
          <a:solidFill>
            <a:schemeClr val="tx2">
              <a:lumMod val="50000"/>
            </a:schemeClr>
          </a:solidFill>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id-ID" sz="1200" b="1" dirty="0">
                <a:solidFill>
                  <a:srgbClr val="FFFF00"/>
                </a:solidFill>
                <a:latin typeface="Arial" panose="020B0604020202020204" pitchFamily="34" charset="0"/>
                <a:cs typeface="Arial" panose="020B0604020202020204" pitchFamily="34" charset="0"/>
              </a:rPr>
              <a:t>Belanja</a:t>
            </a:r>
            <a:endParaRPr lang="en-US" sz="1200" b="1" dirty="0">
              <a:solidFill>
                <a:srgbClr val="FFFF00"/>
              </a:solidFill>
              <a:latin typeface="Arial" panose="020B0604020202020204" pitchFamily="34" charset="0"/>
              <a:cs typeface="Arial" panose="020B0604020202020204" pitchFamily="34" charset="0"/>
            </a:endParaRPr>
          </a:p>
        </p:txBody>
      </p:sp>
      <p:sp>
        <p:nvSpPr>
          <p:cNvPr id="71" name="Rounded Rectangle 70"/>
          <p:cNvSpPr/>
          <p:nvPr/>
        </p:nvSpPr>
        <p:spPr>
          <a:xfrm>
            <a:off x="3492500" y="3356645"/>
            <a:ext cx="1143000" cy="429118"/>
          </a:xfrm>
          <a:prstGeom prst="roundRect">
            <a:avLst/>
          </a:prstGeom>
          <a:solidFill>
            <a:schemeClr val="tx2">
              <a:lumMod val="50000"/>
            </a:schemeClr>
          </a:solidFill>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id-ID" sz="1200" b="1" dirty="0">
                <a:solidFill>
                  <a:srgbClr val="FFFF00"/>
                </a:solidFill>
                <a:latin typeface="Arial" panose="020B0604020202020204" pitchFamily="34" charset="0"/>
                <a:cs typeface="Arial" panose="020B0604020202020204" pitchFamily="34" charset="0"/>
              </a:rPr>
              <a:t>Pasal 38</a:t>
            </a:r>
            <a:endParaRPr lang="en-US" sz="1200" b="1" dirty="0">
              <a:solidFill>
                <a:srgbClr val="FFFF00"/>
              </a:solidFill>
              <a:latin typeface="Arial" panose="020B0604020202020204" pitchFamily="34" charset="0"/>
              <a:cs typeface="Arial" panose="020B0604020202020204" pitchFamily="34" charset="0"/>
            </a:endParaRPr>
          </a:p>
        </p:txBody>
      </p:sp>
      <p:sp>
        <p:nvSpPr>
          <p:cNvPr id="72" name="Rounded Rectangle 71"/>
          <p:cNvSpPr/>
          <p:nvPr/>
        </p:nvSpPr>
        <p:spPr>
          <a:xfrm>
            <a:off x="5003800" y="3356645"/>
            <a:ext cx="1143000" cy="429118"/>
          </a:xfrm>
          <a:prstGeom prst="roundRect">
            <a:avLst/>
          </a:prstGeom>
          <a:solidFill>
            <a:schemeClr val="tx2">
              <a:lumMod val="50000"/>
            </a:schemeClr>
          </a:solidFill>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id-ID" sz="1200" b="1" dirty="0">
                <a:solidFill>
                  <a:srgbClr val="FFFF00"/>
                </a:solidFill>
                <a:latin typeface="Arial" panose="020B0604020202020204" pitchFamily="34" charset="0"/>
                <a:cs typeface="Arial" panose="020B0604020202020204" pitchFamily="34" charset="0"/>
              </a:rPr>
              <a:t>Pasal 33</a:t>
            </a:r>
            <a:endParaRPr lang="en-US" sz="1200" b="1" dirty="0">
              <a:solidFill>
                <a:srgbClr val="FFFF00"/>
              </a:solidFill>
              <a:latin typeface="Arial" panose="020B0604020202020204" pitchFamily="34" charset="0"/>
              <a:cs typeface="Arial" panose="020B0604020202020204" pitchFamily="34" charset="0"/>
            </a:endParaRPr>
          </a:p>
        </p:txBody>
      </p:sp>
      <p:sp>
        <p:nvSpPr>
          <p:cNvPr id="73" name="Rounded Rectangle 72"/>
          <p:cNvSpPr/>
          <p:nvPr/>
        </p:nvSpPr>
        <p:spPr>
          <a:xfrm>
            <a:off x="3276600" y="1262429"/>
            <a:ext cx="1582738" cy="684775"/>
          </a:xfrm>
          <a:prstGeom prst="roundRect">
            <a:avLst/>
          </a:prstGeom>
          <a:solidFill>
            <a:schemeClr val="tx2">
              <a:lumMod val="50000"/>
            </a:schemeClr>
          </a:solidFill>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200" b="1" dirty="0" err="1">
                <a:solidFill>
                  <a:srgbClr val="FFFF00"/>
                </a:solidFill>
                <a:latin typeface="Arial" panose="020B0604020202020204" pitchFamily="34" charset="0"/>
                <a:cs typeface="Arial" panose="020B0604020202020204" pitchFamily="34" charset="0"/>
              </a:rPr>
              <a:t>Pendapatan</a:t>
            </a:r>
            <a:endParaRPr lang="en-US" sz="1200" b="1" dirty="0">
              <a:solidFill>
                <a:srgbClr val="FFFF00"/>
              </a:solidFill>
              <a:latin typeface="Arial" panose="020B0604020202020204" pitchFamily="34" charset="0"/>
              <a:cs typeface="Arial" panose="020B0604020202020204" pitchFamily="34" charset="0"/>
            </a:endParaRPr>
          </a:p>
        </p:txBody>
      </p:sp>
      <p:pic>
        <p:nvPicPr>
          <p:cNvPr id="74" name="Picture 73">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173943352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3" name="Straight Arrow Connector 72"/>
          <p:cNvCxnSpPr/>
          <p:nvPr/>
        </p:nvCxnSpPr>
        <p:spPr>
          <a:xfrm flipV="1">
            <a:off x="3787389" y="2788201"/>
            <a:ext cx="0" cy="259799"/>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74" name="Straight Arrow Connector 73"/>
          <p:cNvCxnSpPr/>
          <p:nvPr/>
        </p:nvCxnSpPr>
        <p:spPr>
          <a:xfrm>
            <a:off x="4343400" y="2156048"/>
            <a:ext cx="30480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75" name="Straight Arrow Connector 74"/>
          <p:cNvCxnSpPr/>
          <p:nvPr/>
        </p:nvCxnSpPr>
        <p:spPr>
          <a:xfrm>
            <a:off x="1143000" y="2819400"/>
            <a:ext cx="0" cy="3048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76" name="Straight Arrow Connector 75"/>
          <p:cNvCxnSpPr/>
          <p:nvPr/>
        </p:nvCxnSpPr>
        <p:spPr>
          <a:xfrm flipH="1" flipV="1">
            <a:off x="4495800" y="3409950"/>
            <a:ext cx="609600" cy="1905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77" name="Straight Arrow Connector 76"/>
          <p:cNvCxnSpPr/>
          <p:nvPr/>
        </p:nvCxnSpPr>
        <p:spPr>
          <a:xfrm>
            <a:off x="4355976" y="5029200"/>
            <a:ext cx="660648"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78" name="Straight Arrow Connector 77"/>
          <p:cNvCxnSpPr/>
          <p:nvPr/>
        </p:nvCxnSpPr>
        <p:spPr>
          <a:xfrm>
            <a:off x="2267744" y="5029200"/>
            <a:ext cx="30480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79" name="Elbow Connector 139"/>
          <p:cNvCxnSpPr/>
          <p:nvPr/>
        </p:nvCxnSpPr>
        <p:spPr>
          <a:xfrm rot="10800000">
            <a:off x="3771900" y="3733800"/>
            <a:ext cx="1333500" cy="685800"/>
          </a:xfrm>
          <a:prstGeom prst="bentConnector2">
            <a:avLst/>
          </a:prstGeom>
          <a:ln>
            <a:tailEnd type="arrow"/>
          </a:ln>
        </p:spPr>
        <p:style>
          <a:lnRef idx="3">
            <a:schemeClr val="accent2"/>
          </a:lnRef>
          <a:fillRef idx="0">
            <a:schemeClr val="accent2"/>
          </a:fillRef>
          <a:effectRef idx="2">
            <a:schemeClr val="accent2"/>
          </a:effectRef>
          <a:fontRef idx="minor">
            <a:schemeClr val="tx1"/>
          </a:fontRef>
        </p:style>
      </p:cxnSp>
      <p:cxnSp>
        <p:nvCxnSpPr>
          <p:cNvPr id="80" name="Straight Arrow Connector 79"/>
          <p:cNvCxnSpPr/>
          <p:nvPr/>
        </p:nvCxnSpPr>
        <p:spPr>
          <a:xfrm>
            <a:off x="1143000" y="3733800"/>
            <a:ext cx="0" cy="3048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81" name="Straight Arrow Connector 80"/>
          <p:cNvCxnSpPr/>
          <p:nvPr/>
        </p:nvCxnSpPr>
        <p:spPr>
          <a:xfrm>
            <a:off x="1905000" y="3352800"/>
            <a:ext cx="114300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60418" name="Rectangle 2"/>
          <p:cNvSpPr>
            <a:spLocks noGrp="1" noChangeArrowheads="1"/>
          </p:cNvSpPr>
          <p:nvPr>
            <p:ph type="title"/>
          </p:nvPr>
        </p:nvSpPr>
        <p:spPr>
          <a:xfrm>
            <a:off x="685800" y="381000"/>
            <a:ext cx="7315200" cy="715963"/>
          </a:xfrm>
        </p:spPr>
        <p:txBody>
          <a:bodyPr>
            <a:noAutofit/>
          </a:bodyPr>
          <a:lstStyle/>
          <a:p>
            <a:pPr algn="l"/>
            <a:r>
              <a:rPr lang="en-US" sz="2400" b="1" dirty="0">
                <a:solidFill>
                  <a:srgbClr val="1E3C61"/>
                </a:solidFill>
                <a:latin typeface="League Spartan" panose="00000800000000000000" pitchFamily="50" charset="0"/>
              </a:rPr>
              <a:t>TANGGAL </a:t>
            </a:r>
            <a:r>
              <a:rPr lang="en-US" sz="2400" b="1" dirty="0" smtClean="0">
                <a:solidFill>
                  <a:srgbClr val="1E3C61"/>
                </a:solidFill>
                <a:latin typeface="League Spartan" panose="00000800000000000000" pitchFamily="50" charset="0"/>
              </a:rPr>
              <a:t>PENANDATANGANAN </a:t>
            </a:r>
            <a:r>
              <a:rPr lang="en-US" sz="2400" b="1" dirty="0">
                <a:solidFill>
                  <a:srgbClr val="1E3C61"/>
                </a:solidFill>
                <a:latin typeface="League Spartan" panose="00000800000000000000" pitchFamily="50" charset="0"/>
              </a:rPr>
              <a:t>BAST SEBAGAI DASAR PENETAPAN KURS</a:t>
            </a: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28" name="Rectangle 27"/>
          <p:cNvSpPr/>
          <p:nvPr/>
        </p:nvSpPr>
        <p:spPr bwMode="auto">
          <a:xfrm>
            <a:off x="304799" y="1589782"/>
            <a:ext cx="1676400" cy="609600"/>
          </a:xfrm>
          <a:prstGeom prst="rect">
            <a:avLst/>
          </a:prstGeom>
          <a:solidFill>
            <a:schemeClr val="tx2">
              <a:lumMod val="50000"/>
            </a:schemeClr>
          </a:solidFill>
          <a:ln>
            <a:noFill/>
          </a:ln>
        </p:spPr>
        <p:style>
          <a:lnRef idx="1">
            <a:schemeClr val="accent6"/>
          </a:lnRef>
          <a:fillRef idx="3">
            <a:schemeClr val="accent6"/>
          </a:fillRef>
          <a:effectRef idx="2">
            <a:schemeClr val="accent6"/>
          </a:effectRef>
          <a:fontRef idx="minor">
            <a:schemeClr val="lt1"/>
          </a:fontRef>
        </p:style>
        <p:txBody>
          <a:bodyPr anchor="ctr"/>
          <a:lstStyle/>
          <a:p>
            <a:pPr algn="ctr" eaLnBrk="1" fontAlgn="auto" hangingPunct="1">
              <a:spcBef>
                <a:spcPts val="0"/>
              </a:spcBef>
              <a:spcAft>
                <a:spcPts val="0"/>
              </a:spcAft>
              <a:defRPr/>
            </a:pPr>
            <a:r>
              <a:rPr lang="en-US" sz="1600" dirty="0" smtClean="0">
                <a:solidFill>
                  <a:schemeClr val="bg1"/>
                </a:solidFill>
                <a:latin typeface="Arial" panose="020B0604020202020204" pitchFamily="34" charset="0"/>
                <a:cs typeface="Arial" panose="020B0604020202020204" pitchFamily="34" charset="0"/>
              </a:rPr>
              <a:t>Donor  </a:t>
            </a:r>
            <a:endParaRPr lang="en-US" sz="16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600" dirty="0">
              <a:solidFill>
                <a:schemeClr val="bg1"/>
              </a:solidFill>
              <a:latin typeface="Arial" panose="020B0604020202020204" pitchFamily="34" charset="0"/>
              <a:cs typeface="Arial" panose="020B0604020202020204" pitchFamily="34" charset="0"/>
            </a:endParaRPr>
          </a:p>
        </p:txBody>
      </p:sp>
      <p:sp>
        <p:nvSpPr>
          <p:cNvPr id="52" name="Rectangle 51"/>
          <p:cNvSpPr/>
          <p:nvPr/>
        </p:nvSpPr>
        <p:spPr bwMode="auto">
          <a:xfrm>
            <a:off x="6248399" y="1589782"/>
            <a:ext cx="2716088" cy="609600"/>
          </a:xfrm>
          <a:prstGeom prst="rect">
            <a:avLst/>
          </a:prstGeom>
          <a:solidFill>
            <a:schemeClr val="tx2">
              <a:lumMod val="50000"/>
            </a:schemeClr>
          </a:solidFill>
          <a:ln>
            <a:noFill/>
          </a:ln>
        </p:spPr>
        <p:style>
          <a:lnRef idx="1">
            <a:schemeClr val="accent6"/>
          </a:lnRef>
          <a:fillRef idx="3">
            <a:schemeClr val="accent6"/>
          </a:fillRef>
          <a:effectRef idx="2">
            <a:schemeClr val="accent6"/>
          </a:effectRef>
          <a:fontRef idx="minor">
            <a:schemeClr val="lt1"/>
          </a:fontRef>
        </p:style>
        <p:txBody>
          <a:bodyPr anchor="ctr"/>
          <a:lstStyle/>
          <a:p>
            <a:pPr algn="ctr" eaLnBrk="1" fontAlgn="auto" hangingPunct="1">
              <a:spcBef>
                <a:spcPts val="0"/>
              </a:spcBef>
              <a:spcAft>
                <a:spcPts val="0"/>
              </a:spcAft>
              <a:defRPr/>
            </a:pPr>
            <a:r>
              <a:rPr lang="en-US" sz="1600" dirty="0" smtClean="0">
                <a:solidFill>
                  <a:schemeClr val="bg1"/>
                </a:solidFill>
                <a:latin typeface="Arial" panose="020B0604020202020204" pitchFamily="34" charset="0"/>
                <a:cs typeface="Arial" panose="020B0604020202020204" pitchFamily="34" charset="0"/>
              </a:rPr>
              <a:t>UU </a:t>
            </a:r>
            <a:r>
              <a:rPr lang="en-US" sz="1600" dirty="0" err="1" smtClean="0">
                <a:solidFill>
                  <a:schemeClr val="bg1"/>
                </a:solidFill>
                <a:latin typeface="Arial" panose="020B0604020202020204" pitchFamily="34" charset="0"/>
                <a:cs typeface="Arial" panose="020B0604020202020204" pitchFamily="34" charset="0"/>
              </a:rPr>
              <a:t>Pertanggugnjawaban</a:t>
            </a:r>
            <a:r>
              <a:rPr lang="en-US" sz="1600" dirty="0" smtClean="0">
                <a:solidFill>
                  <a:schemeClr val="bg1"/>
                </a:solidFill>
                <a:latin typeface="Arial" panose="020B0604020202020204" pitchFamily="34" charset="0"/>
                <a:cs typeface="Arial" panose="020B0604020202020204" pitchFamily="34" charset="0"/>
              </a:rPr>
              <a:t> APBN  </a:t>
            </a:r>
            <a:endParaRPr lang="en-US" sz="1600" dirty="0">
              <a:solidFill>
                <a:schemeClr val="bg1"/>
              </a:solidFill>
              <a:latin typeface="Arial" panose="020B0604020202020204" pitchFamily="34" charset="0"/>
              <a:cs typeface="Arial" panose="020B0604020202020204" pitchFamily="34" charset="0"/>
            </a:endParaRPr>
          </a:p>
        </p:txBody>
      </p:sp>
      <p:sp>
        <p:nvSpPr>
          <p:cNvPr id="53" name="Rectangle 52"/>
          <p:cNvSpPr/>
          <p:nvPr/>
        </p:nvSpPr>
        <p:spPr bwMode="auto">
          <a:xfrm>
            <a:off x="304799" y="3075682"/>
            <a:ext cx="1676400" cy="647700"/>
          </a:xfrm>
          <a:prstGeom prst="rect">
            <a:avLst/>
          </a:prstGeom>
          <a:solidFill>
            <a:schemeClr val="accent2">
              <a:lumMod val="75000"/>
            </a:schemeClr>
          </a:solidFill>
          <a:ln>
            <a:noFill/>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sz="1600" dirty="0" smtClean="0">
                <a:solidFill>
                  <a:schemeClr val="bg1"/>
                </a:solidFill>
                <a:latin typeface="Arial" panose="020B0604020202020204" pitchFamily="34" charset="0"/>
                <a:cs typeface="Arial" panose="020B0604020202020204" pitchFamily="34" charset="0"/>
              </a:rPr>
              <a:t>NPH</a:t>
            </a:r>
            <a:endParaRPr lang="en-US" sz="1600" dirty="0">
              <a:solidFill>
                <a:schemeClr val="bg1"/>
              </a:solidFill>
              <a:latin typeface="Arial" panose="020B0604020202020204" pitchFamily="34" charset="0"/>
              <a:cs typeface="Arial" panose="020B0604020202020204" pitchFamily="34" charset="0"/>
            </a:endParaRPr>
          </a:p>
        </p:txBody>
      </p:sp>
      <p:sp>
        <p:nvSpPr>
          <p:cNvPr id="54" name="Flowchart: Document 53"/>
          <p:cNvSpPr/>
          <p:nvPr/>
        </p:nvSpPr>
        <p:spPr bwMode="auto">
          <a:xfrm>
            <a:off x="3025079" y="1589782"/>
            <a:ext cx="1359768" cy="1317848"/>
          </a:xfrm>
          <a:prstGeom prst="flowChartDocument">
            <a:avLst/>
          </a:prstGeom>
          <a:solidFill>
            <a:srgbClr val="DB8A13"/>
          </a:solidFill>
          <a:ln>
            <a:noFill/>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sz="1600" dirty="0" smtClean="0">
                <a:solidFill>
                  <a:schemeClr val="bg1"/>
                </a:solidFill>
                <a:latin typeface="Arial" panose="020B0604020202020204" pitchFamily="34" charset="0"/>
                <a:cs typeface="Arial" panose="020B0604020202020204" pitchFamily="34" charset="0"/>
              </a:rPr>
              <a:t>LK KL </a:t>
            </a:r>
            <a:r>
              <a:rPr lang="en-US" sz="1600" dirty="0" err="1" smtClean="0">
                <a:solidFill>
                  <a:schemeClr val="bg1"/>
                </a:solidFill>
                <a:latin typeface="Arial" panose="020B0604020202020204" pitchFamily="34" charset="0"/>
                <a:cs typeface="Arial" panose="020B0604020202020204" pitchFamily="34" charset="0"/>
              </a:rPr>
              <a:t>dalam</a:t>
            </a:r>
            <a:r>
              <a:rPr lang="en-US" sz="1600" dirty="0" smtClean="0">
                <a:solidFill>
                  <a:schemeClr val="bg1"/>
                </a:solidFill>
                <a:latin typeface="Arial" panose="020B0604020202020204" pitchFamily="34" charset="0"/>
                <a:cs typeface="Arial" panose="020B0604020202020204" pitchFamily="34" charset="0"/>
              </a:rPr>
              <a:t> Rupiah </a:t>
            </a:r>
            <a:endParaRPr lang="en-US" sz="1600" dirty="0">
              <a:solidFill>
                <a:schemeClr val="bg1"/>
              </a:solidFill>
              <a:latin typeface="Arial" panose="020B0604020202020204" pitchFamily="34" charset="0"/>
              <a:cs typeface="Arial" panose="020B0604020202020204" pitchFamily="34" charset="0"/>
            </a:endParaRPr>
          </a:p>
        </p:txBody>
      </p:sp>
      <p:sp>
        <p:nvSpPr>
          <p:cNvPr id="55" name="Flowchart: Document 54"/>
          <p:cNvSpPr/>
          <p:nvPr/>
        </p:nvSpPr>
        <p:spPr bwMode="auto">
          <a:xfrm>
            <a:off x="4648199" y="1589782"/>
            <a:ext cx="1447800" cy="1165448"/>
          </a:xfrm>
          <a:prstGeom prst="flowChartDocument">
            <a:avLst/>
          </a:prstGeom>
          <a:solidFill>
            <a:srgbClr val="DB8A13"/>
          </a:solidFill>
          <a:ln>
            <a:noFill/>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sz="1600" dirty="0" smtClean="0">
                <a:solidFill>
                  <a:schemeClr val="bg1"/>
                </a:solidFill>
                <a:latin typeface="Arial" panose="020B0604020202020204" pitchFamily="34" charset="0"/>
                <a:cs typeface="Arial" panose="020B0604020202020204" pitchFamily="34" charset="0"/>
              </a:rPr>
              <a:t>LKPP  </a:t>
            </a:r>
            <a:r>
              <a:rPr lang="en-US" sz="1600" dirty="0" err="1" smtClean="0">
                <a:solidFill>
                  <a:schemeClr val="bg1"/>
                </a:solidFill>
                <a:latin typeface="Arial" panose="020B0604020202020204" pitchFamily="34" charset="0"/>
                <a:cs typeface="Arial" panose="020B0604020202020204" pitchFamily="34" charset="0"/>
              </a:rPr>
              <a:t>Dalam</a:t>
            </a:r>
            <a:r>
              <a:rPr lang="en-US" sz="1600" dirty="0" smtClean="0">
                <a:solidFill>
                  <a:schemeClr val="bg1"/>
                </a:solidFill>
                <a:latin typeface="Arial" panose="020B0604020202020204" pitchFamily="34" charset="0"/>
                <a:cs typeface="Arial" panose="020B0604020202020204" pitchFamily="34" charset="0"/>
              </a:rPr>
              <a:t> Rupiah </a:t>
            </a:r>
            <a:endParaRPr lang="en-US" sz="1600" dirty="0">
              <a:solidFill>
                <a:schemeClr val="bg1"/>
              </a:solidFill>
              <a:latin typeface="Arial" panose="020B0604020202020204" pitchFamily="34" charset="0"/>
              <a:cs typeface="Arial" panose="020B0604020202020204" pitchFamily="34" charset="0"/>
            </a:endParaRPr>
          </a:p>
        </p:txBody>
      </p:sp>
      <p:sp>
        <p:nvSpPr>
          <p:cNvPr id="56" name="Rectangle 55"/>
          <p:cNvSpPr/>
          <p:nvPr/>
        </p:nvSpPr>
        <p:spPr bwMode="auto">
          <a:xfrm>
            <a:off x="3047999" y="3075682"/>
            <a:ext cx="1447800" cy="647700"/>
          </a:xfrm>
          <a:prstGeom prst="rect">
            <a:avLst/>
          </a:prstGeom>
          <a:solidFill>
            <a:schemeClr val="accent4">
              <a:lumMod val="75000"/>
            </a:schemeClr>
          </a:solidFill>
          <a:ln>
            <a:noFill/>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sz="1600" dirty="0" smtClean="0">
                <a:solidFill>
                  <a:schemeClr val="bg1"/>
                </a:solidFill>
                <a:latin typeface="Arial" panose="020B0604020202020204" pitchFamily="34" charset="0"/>
                <a:cs typeface="Arial" panose="020B0604020202020204" pitchFamily="34" charset="0"/>
              </a:rPr>
              <a:t>KL</a:t>
            </a:r>
            <a:endParaRPr lang="en-US" sz="1600" dirty="0">
              <a:solidFill>
                <a:schemeClr val="bg1"/>
              </a:solidFill>
              <a:latin typeface="Arial" panose="020B0604020202020204" pitchFamily="34" charset="0"/>
              <a:cs typeface="Arial" panose="020B0604020202020204" pitchFamily="34" charset="0"/>
            </a:endParaRPr>
          </a:p>
        </p:txBody>
      </p:sp>
      <p:sp>
        <p:nvSpPr>
          <p:cNvPr id="57" name="TextBox 84"/>
          <p:cNvSpPr txBox="1">
            <a:spLocks noChangeArrowheads="1"/>
          </p:cNvSpPr>
          <p:nvPr/>
        </p:nvSpPr>
        <p:spPr bwMode="auto">
          <a:xfrm>
            <a:off x="304799" y="4104382"/>
            <a:ext cx="1981200" cy="1323439"/>
          </a:xfrm>
          <a:prstGeom prst="rect">
            <a:avLst/>
          </a:prstGeom>
          <a:solidFill>
            <a:srgbClr val="FF4E5E"/>
          </a:solid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ctr" eaLnBrk="1" hangingPunct="1">
              <a:defRPr/>
            </a:pPr>
            <a:r>
              <a:rPr lang="en-US" sz="1600" dirty="0" smtClean="0">
                <a:solidFill>
                  <a:schemeClr val="bg1"/>
                </a:solidFill>
                <a:latin typeface="Arial" panose="020B0604020202020204" pitchFamily="34" charset="0"/>
                <a:cs typeface="Arial" panose="020B0604020202020204" pitchFamily="34" charset="0"/>
              </a:rPr>
              <a:t>BAST :</a:t>
            </a:r>
          </a:p>
          <a:p>
            <a:pPr algn="ctr" eaLnBrk="1" hangingPunct="1">
              <a:defRPr/>
            </a:pPr>
            <a:r>
              <a:rPr lang="en-US" sz="1600" dirty="0" err="1" smtClean="0">
                <a:solidFill>
                  <a:schemeClr val="bg1"/>
                </a:solidFill>
                <a:latin typeface="Arial" panose="020B0604020202020204" pitchFamily="34" charset="0"/>
                <a:cs typeface="Arial" panose="020B0604020202020204" pitchFamily="34" charset="0"/>
              </a:rPr>
              <a:t>Dalam</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Nilai</a:t>
            </a:r>
            <a:r>
              <a:rPr lang="en-US" sz="1600" dirty="0" smtClean="0">
                <a:solidFill>
                  <a:schemeClr val="bg1"/>
                </a:solidFill>
                <a:latin typeface="Arial" panose="020B0604020202020204" pitchFamily="34" charset="0"/>
                <a:cs typeface="Arial" panose="020B0604020202020204" pitchFamily="34" charset="0"/>
              </a:rPr>
              <a:t> Nominal </a:t>
            </a:r>
            <a:r>
              <a:rPr lang="en-US" sz="1600" dirty="0" err="1" smtClean="0">
                <a:solidFill>
                  <a:schemeClr val="bg1"/>
                </a:solidFill>
                <a:latin typeface="Arial" panose="020B0604020202020204" pitchFamily="34" charset="0"/>
                <a:cs typeface="Arial" panose="020B0604020202020204" pitchFamily="34" charset="0"/>
              </a:rPr>
              <a:t>Sesuai</a:t>
            </a:r>
            <a:r>
              <a:rPr lang="en-US" sz="1600" dirty="0" smtClean="0">
                <a:solidFill>
                  <a:schemeClr val="bg1"/>
                </a:solidFill>
                <a:latin typeface="Arial" panose="020B0604020202020204" pitchFamily="34" charset="0"/>
                <a:cs typeface="Arial" panose="020B0604020202020204" pitchFamily="34" charset="0"/>
              </a:rPr>
              <a:t> Basis Cost </a:t>
            </a:r>
            <a:r>
              <a:rPr lang="en-US" sz="1600" dirty="0" err="1" smtClean="0">
                <a:solidFill>
                  <a:schemeClr val="bg1"/>
                </a:solidFill>
                <a:latin typeface="Arial" panose="020B0604020202020204" pitchFamily="34" charset="0"/>
                <a:cs typeface="Arial" panose="020B0604020202020204" pitchFamily="34" charset="0"/>
              </a:rPr>
              <a:t>dan</a:t>
            </a:r>
            <a:r>
              <a:rPr lang="en-US" sz="1600" dirty="0" smtClean="0">
                <a:solidFill>
                  <a:schemeClr val="bg1"/>
                </a:solidFill>
                <a:latin typeface="Arial" panose="020B0604020202020204" pitchFamily="34" charset="0"/>
                <a:cs typeface="Arial" panose="020B0604020202020204" pitchFamily="34" charset="0"/>
              </a:rPr>
              <a:t> Mata </a:t>
            </a:r>
            <a:r>
              <a:rPr lang="en-US" sz="1600" dirty="0" err="1" smtClean="0">
                <a:solidFill>
                  <a:schemeClr val="bg1"/>
                </a:solidFill>
                <a:latin typeface="Arial" panose="020B0604020202020204" pitchFamily="34" charset="0"/>
                <a:cs typeface="Arial" panose="020B0604020202020204" pitchFamily="34" charset="0"/>
              </a:rPr>
              <a:t>Uang</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Asing</a:t>
            </a:r>
            <a:r>
              <a:rPr lang="en-US" sz="1600" dirty="0" smtClean="0">
                <a:solidFill>
                  <a:schemeClr val="bg1"/>
                </a:solidFill>
                <a:latin typeface="Arial" panose="020B0604020202020204" pitchFamily="34" charset="0"/>
                <a:cs typeface="Arial" panose="020B0604020202020204" pitchFamily="34" charset="0"/>
              </a:rPr>
              <a:t>  </a:t>
            </a:r>
            <a:endParaRPr lang="en-US" sz="1600" dirty="0">
              <a:solidFill>
                <a:schemeClr val="bg1"/>
              </a:solidFill>
              <a:latin typeface="Arial" panose="020B0604020202020204" pitchFamily="34" charset="0"/>
              <a:cs typeface="Arial" panose="020B0604020202020204" pitchFamily="34" charset="0"/>
            </a:endParaRPr>
          </a:p>
        </p:txBody>
      </p:sp>
      <p:sp>
        <p:nvSpPr>
          <p:cNvPr id="58" name="Rectangle 57"/>
          <p:cNvSpPr/>
          <p:nvPr/>
        </p:nvSpPr>
        <p:spPr>
          <a:xfrm>
            <a:off x="304799" y="2221830"/>
            <a:ext cx="1676400" cy="587152"/>
          </a:xfrm>
          <a:prstGeom prst="rect">
            <a:avLst/>
          </a:prstGeom>
          <a:solidFill>
            <a:schemeClr val="tx2">
              <a:lumMod val="75000"/>
            </a:schemeClr>
          </a:solidFill>
          <a:ln>
            <a:noFill/>
          </a:ln>
        </p:spPr>
        <p:style>
          <a:lnRef idx="1">
            <a:schemeClr val="accent1"/>
          </a:lnRef>
          <a:fillRef idx="2">
            <a:schemeClr val="accent1"/>
          </a:fillRef>
          <a:effectRef idx="1">
            <a:schemeClr val="accent1"/>
          </a:effectRef>
          <a:fontRef idx="minor">
            <a:schemeClr val="dk1"/>
          </a:fontRef>
        </p:style>
        <p:txBody>
          <a:bodyPr/>
          <a:lstStyle/>
          <a:p>
            <a:pPr algn="ctr" eaLnBrk="1" hangingPunct="1">
              <a:defRPr/>
            </a:pPr>
            <a:r>
              <a:rPr lang="en-US" sz="1600" dirty="0" smtClean="0">
                <a:solidFill>
                  <a:schemeClr val="bg1"/>
                </a:solidFill>
                <a:latin typeface="Arial" panose="020B0604020202020204" pitchFamily="34" charset="0"/>
                <a:cs typeface="Arial" panose="020B0604020202020204" pitchFamily="34" charset="0"/>
              </a:rPr>
              <a:t>TA</a:t>
            </a:r>
            <a:endParaRPr lang="en-US" sz="1600" dirty="0">
              <a:solidFill>
                <a:schemeClr val="bg1"/>
              </a:solidFill>
              <a:latin typeface="Arial" panose="020B0604020202020204" pitchFamily="34" charset="0"/>
              <a:cs typeface="Arial" panose="020B0604020202020204" pitchFamily="34" charset="0"/>
            </a:endParaRPr>
          </a:p>
          <a:p>
            <a:pPr algn="ctr" eaLnBrk="1" hangingPunct="1">
              <a:defRPr/>
            </a:pPr>
            <a:endParaRPr lang="en-US" sz="1600" dirty="0">
              <a:solidFill>
                <a:schemeClr val="bg1"/>
              </a:solidFill>
              <a:latin typeface="Arial" panose="020B0604020202020204" pitchFamily="34" charset="0"/>
              <a:cs typeface="Arial" panose="020B0604020202020204" pitchFamily="34" charset="0"/>
            </a:endParaRPr>
          </a:p>
        </p:txBody>
      </p:sp>
      <p:sp>
        <p:nvSpPr>
          <p:cNvPr id="59" name="Rectangle 58"/>
          <p:cNvSpPr/>
          <p:nvPr/>
        </p:nvSpPr>
        <p:spPr>
          <a:xfrm>
            <a:off x="6248399" y="2221830"/>
            <a:ext cx="2716088" cy="685800"/>
          </a:xfrm>
          <a:prstGeom prst="rect">
            <a:avLst/>
          </a:prstGeom>
          <a:solidFill>
            <a:schemeClr val="tx2">
              <a:lumMod val="75000"/>
            </a:schemeClr>
          </a:solidFill>
          <a:ln>
            <a:noFill/>
          </a:ln>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r>
              <a:rPr lang="en-US" sz="1600" dirty="0" err="1" smtClean="0">
                <a:solidFill>
                  <a:schemeClr val="bg1"/>
                </a:solidFill>
                <a:latin typeface="Arial" panose="020B0604020202020204" pitchFamily="34" charset="0"/>
                <a:cs typeface="Arial" panose="020B0604020202020204" pitchFamily="34" charset="0"/>
              </a:rPr>
              <a:t>Pendapatan</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Hibah</a:t>
            </a:r>
            <a:r>
              <a:rPr lang="en-US" sz="1600" dirty="0" smtClean="0">
                <a:solidFill>
                  <a:schemeClr val="bg1"/>
                </a:solidFill>
                <a:latin typeface="Arial" panose="020B0604020202020204" pitchFamily="34" charset="0"/>
                <a:cs typeface="Arial" panose="020B0604020202020204" pitchFamily="34" charset="0"/>
              </a:rPr>
              <a:t> </a:t>
            </a:r>
            <a:endParaRPr lang="en-US" sz="1600" dirty="0">
              <a:solidFill>
                <a:schemeClr val="bg1"/>
              </a:solidFill>
              <a:latin typeface="Arial" panose="020B0604020202020204" pitchFamily="34" charset="0"/>
              <a:cs typeface="Arial" panose="020B0604020202020204" pitchFamily="34" charset="0"/>
            </a:endParaRPr>
          </a:p>
        </p:txBody>
      </p:sp>
      <p:sp>
        <p:nvSpPr>
          <p:cNvPr id="60" name="Flowchart: Document 59"/>
          <p:cNvSpPr/>
          <p:nvPr/>
        </p:nvSpPr>
        <p:spPr>
          <a:xfrm>
            <a:off x="4876799" y="3037582"/>
            <a:ext cx="3810000" cy="838200"/>
          </a:xfrm>
          <a:prstGeom prst="flowChartDocumen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latin typeface="Arial" panose="020B0604020202020204" pitchFamily="34" charset="0"/>
                <a:cs typeface="Arial" panose="020B0604020202020204" pitchFamily="34" charset="0"/>
              </a:rPr>
              <a:t>Pengesahan</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oleh</a:t>
            </a:r>
            <a:r>
              <a:rPr lang="en-US" sz="1600" smtClean="0">
                <a:latin typeface="Arial" panose="020B0604020202020204" pitchFamily="34" charset="0"/>
                <a:cs typeface="Arial" panose="020B0604020202020204" pitchFamily="34" charset="0"/>
              </a:rPr>
              <a:t> KPPN/BUN</a:t>
            </a:r>
            <a:endParaRPr lang="en-US" sz="1600" dirty="0">
              <a:latin typeface="Arial" panose="020B0604020202020204" pitchFamily="34" charset="0"/>
              <a:cs typeface="Arial" panose="020B0604020202020204" pitchFamily="34" charset="0"/>
            </a:endParaRPr>
          </a:p>
        </p:txBody>
      </p:sp>
      <p:cxnSp>
        <p:nvCxnSpPr>
          <p:cNvPr id="61" name="Straight Arrow Connector 60"/>
          <p:cNvCxnSpPr/>
          <p:nvPr/>
        </p:nvCxnSpPr>
        <p:spPr>
          <a:xfrm flipV="1">
            <a:off x="3787388" y="2777783"/>
            <a:ext cx="0" cy="259799"/>
          </a:xfrm>
          <a:prstGeom prst="straightConnector1">
            <a:avLst/>
          </a:prstGeom>
          <a:ln>
            <a:no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4343399" y="2145630"/>
            <a:ext cx="304800" cy="0"/>
          </a:xfrm>
          <a:prstGeom prst="straightConnector1">
            <a:avLst/>
          </a:prstGeom>
          <a:ln>
            <a:no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58" idx="2"/>
          </p:cNvCxnSpPr>
          <p:nvPr/>
        </p:nvCxnSpPr>
        <p:spPr>
          <a:xfrm>
            <a:off x="1142999" y="2808982"/>
            <a:ext cx="0" cy="304800"/>
          </a:xfrm>
          <a:prstGeom prst="straightConnector1">
            <a:avLst/>
          </a:prstGeom>
          <a:ln>
            <a:no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endCxn id="56" idx="3"/>
          </p:cNvCxnSpPr>
          <p:nvPr/>
        </p:nvCxnSpPr>
        <p:spPr>
          <a:xfrm flipH="1" flipV="1">
            <a:off x="4495799" y="3399532"/>
            <a:ext cx="609600" cy="19050"/>
          </a:xfrm>
          <a:prstGeom prst="straightConnector1">
            <a:avLst/>
          </a:prstGeom>
          <a:ln>
            <a:no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4355975" y="5018782"/>
            <a:ext cx="660648" cy="0"/>
          </a:xfrm>
          <a:prstGeom prst="straightConnector1">
            <a:avLst/>
          </a:prstGeom>
          <a:ln>
            <a:noFill/>
            <a:tailEnd type="arrow"/>
          </a:ln>
        </p:spPr>
        <p:style>
          <a:lnRef idx="1">
            <a:schemeClr val="accent1"/>
          </a:lnRef>
          <a:fillRef idx="0">
            <a:schemeClr val="accent1"/>
          </a:fillRef>
          <a:effectRef idx="0">
            <a:schemeClr val="accent1"/>
          </a:effectRef>
          <a:fontRef idx="minor">
            <a:schemeClr val="tx1"/>
          </a:fontRef>
        </p:style>
      </p:cxnSp>
      <p:sp>
        <p:nvSpPr>
          <p:cNvPr id="66" name="TextBox 84"/>
          <p:cNvSpPr txBox="1">
            <a:spLocks noChangeArrowheads="1"/>
          </p:cNvSpPr>
          <p:nvPr/>
        </p:nvSpPr>
        <p:spPr bwMode="auto">
          <a:xfrm>
            <a:off x="5105399" y="4104382"/>
            <a:ext cx="3352800" cy="1323439"/>
          </a:xfrm>
          <a:prstGeom prst="rect">
            <a:avLst/>
          </a:prstGeom>
          <a:solidFill>
            <a:srgbClr val="FF4E5E"/>
          </a:solid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ctr" eaLnBrk="1" hangingPunct="1">
              <a:defRPr/>
            </a:pPr>
            <a:r>
              <a:rPr lang="en-US" sz="1600" dirty="0" smtClean="0">
                <a:solidFill>
                  <a:schemeClr val="bg1"/>
                </a:solidFill>
                <a:latin typeface="Arial" panose="020B0604020202020204" pitchFamily="34" charset="0"/>
                <a:cs typeface="Arial" panose="020B0604020202020204" pitchFamily="34" charset="0"/>
              </a:rPr>
              <a:t>BAST :</a:t>
            </a:r>
          </a:p>
          <a:p>
            <a:pPr algn="ctr" eaLnBrk="1" hangingPunct="1">
              <a:defRPr/>
            </a:pPr>
            <a:r>
              <a:rPr lang="en-US" sz="1600" dirty="0" err="1" smtClean="0">
                <a:solidFill>
                  <a:schemeClr val="bg1"/>
                </a:solidFill>
                <a:latin typeface="Arial" panose="020B0604020202020204" pitchFamily="34" charset="0"/>
                <a:cs typeface="Arial" panose="020B0604020202020204" pitchFamily="34" charset="0"/>
              </a:rPr>
              <a:t>Dalam</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angka</a:t>
            </a:r>
            <a:r>
              <a:rPr lang="en-US" sz="1600" dirty="0" smtClean="0">
                <a:solidFill>
                  <a:schemeClr val="bg1"/>
                </a:solidFill>
                <a:latin typeface="Arial" panose="020B0604020202020204" pitchFamily="34" charset="0"/>
                <a:cs typeface="Arial" panose="020B0604020202020204" pitchFamily="34" charset="0"/>
              </a:rPr>
              <a:t> nominal </a:t>
            </a:r>
            <a:r>
              <a:rPr lang="en-US" sz="1600" dirty="0" err="1" smtClean="0">
                <a:solidFill>
                  <a:schemeClr val="bg1"/>
                </a:solidFill>
                <a:latin typeface="Arial" panose="020B0604020202020204" pitchFamily="34" charset="0"/>
                <a:cs typeface="Arial" panose="020B0604020202020204" pitchFamily="34" charset="0"/>
              </a:rPr>
              <a:t>Dengan</a:t>
            </a:r>
            <a:r>
              <a:rPr lang="en-US" sz="1600" dirty="0" smtClean="0">
                <a:solidFill>
                  <a:schemeClr val="bg1"/>
                </a:solidFill>
                <a:latin typeface="Arial" panose="020B0604020202020204" pitchFamily="34" charset="0"/>
                <a:cs typeface="Arial" panose="020B0604020202020204" pitchFamily="34" charset="0"/>
              </a:rPr>
              <a:t> Cost Basis </a:t>
            </a:r>
            <a:r>
              <a:rPr lang="en-US" sz="1600" dirty="0" err="1" smtClean="0">
                <a:solidFill>
                  <a:schemeClr val="bg1"/>
                </a:solidFill>
                <a:latin typeface="Arial" panose="020B0604020202020204" pitchFamily="34" charset="0"/>
                <a:cs typeface="Arial" panose="020B0604020202020204" pitchFamily="34" charset="0"/>
              </a:rPr>
              <a:t>Dalam</a:t>
            </a:r>
            <a:r>
              <a:rPr lang="en-US" sz="1600" dirty="0" smtClean="0">
                <a:solidFill>
                  <a:schemeClr val="bg1"/>
                </a:solidFill>
                <a:latin typeface="Arial" panose="020B0604020202020204" pitchFamily="34" charset="0"/>
                <a:cs typeface="Arial" panose="020B0604020202020204" pitchFamily="34" charset="0"/>
              </a:rPr>
              <a:t> Mata </a:t>
            </a:r>
            <a:r>
              <a:rPr lang="en-US" sz="1600" dirty="0" err="1" smtClean="0">
                <a:solidFill>
                  <a:schemeClr val="bg1"/>
                </a:solidFill>
                <a:latin typeface="Arial" panose="020B0604020202020204" pitchFamily="34" charset="0"/>
                <a:cs typeface="Arial" panose="020B0604020202020204" pitchFamily="34" charset="0"/>
              </a:rPr>
              <a:t>Uang</a:t>
            </a:r>
            <a:r>
              <a:rPr lang="en-US" sz="1600" dirty="0" smtClean="0">
                <a:solidFill>
                  <a:schemeClr val="bg1"/>
                </a:solidFill>
                <a:latin typeface="Arial" panose="020B0604020202020204" pitchFamily="34" charset="0"/>
                <a:cs typeface="Arial" panose="020B0604020202020204" pitchFamily="34" charset="0"/>
              </a:rPr>
              <a:t> Rupiah </a:t>
            </a:r>
          </a:p>
          <a:p>
            <a:pPr algn="ctr" eaLnBrk="1" hangingPunct="1">
              <a:defRPr/>
            </a:pPr>
            <a:endParaRPr lang="en-US" sz="1600" dirty="0">
              <a:solidFill>
                <a:schemeClr val="bg1"/>
              </a:solidFill>
              <a:latin typeface="Arial" panose="020B0604020202020204" pitchFamily="34" charset="0"/>
              <a:cs typeface="Arial" panose="020B0604020202020204" pitchFamily="34" charset="0"/>
            </a:endParaRPr>
          </a:p>
        </p:txBody>
      </p:sp>
      <p:cxnSp>
        <p:nvCxnSpPr>
          <p:cNvPr id="67" name="Straight Arrow Connector 66"/>
          <p:cNvCxnSpPr/>
          <p:nvPr/>
        </p:nvCxnSpPr>
        <p:spPr>
          <a:xfrm>
            <a:off x="2267743" y="5018782"/>
            <a:ext cx="304800" cy="0"/>
          </a:xfrm>
          <a:prstGeom prst="straightConnector1">
            <a:avLst/>
          </a:prstGeom>
          <a:ln>
            <a:noFill/>
            <a:tailEnd type="arrow"/>
          </a:ln>
        </p:spPr>
        <p:style>
          <a:lnRef idx="1">
            <a:schemeClr val="accent1"/>
          </a:lnRef>
          <a:fillRef idx="0">
            <a:schemeClr val="accent1"/>
          </a:fillRef>
          <a:effectRef idx="0">
            <a:schemeClr val="accent1"/>
          </a:effectRef>
          <a:fontRef idx="minor">
            <a:schemeClr val="tx1"/>
          </a:fontRef>
        </p:style>
      </p:cxnSp>
      <p:sp>
        <p:nvSpPr>
          <p:cNvPr id="68" name="TextBox 84"/>
          <p:cNvSpPr txBox="1">
            <a:spLocks noChangeArrowheads="1"/>
          </p:cNvSpPr>
          <p:nvPr/>
        </p:nvSpPr>
        <p:spPr bwMode="auto">
          <a:xfrm>
            <a:off x="2627783" y="4485382"/>
            <a:ext cx="1752600" cy="1077218"/>
          </a:xfrm>
          <a:prstGeom prst="rect">
            <a:avLst/>
          </a:prstGeom>
          <a:solidFill>
            <a:schemeClr val="tx2">
              <a:lumMod val="75000"/>
            </a:schemeClr>
          </a:solid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ctr">
              <a:defRPr/>
            </a:pPr>
            <a:r>
              <a:rPr lang="en-US" sz="1600" dirty="0" smtClean="0">
                <a:solidFill>
                  <a:schemeClr val="bg1"/>
                </a:solidFill>
                <a:latin typeface="Arial" panose="020B0604020202020204" pitchFamily="34" charset="0"/>
                <a:cs typeface="Arial" panose="020B0604020202020204" pitchFamily="34" charset="0"/>
              </a:rPr>
              <a:t>1$ = </a:t>
            </a:r>
            <a:r>
              <a:rPr lang="en-US" sz="1600" dirty="0" err="1" smtClean="0">
                <a:solidFill>
                  <a:schemeClr val="bg1"/>
                </a:solidFill>
                <a:latin typeface="Arial" panose="020B0604020202020204" pitchFamily="34" charset="0"/>
                <a:cs typeface="Arial" panose="020B0604020202020204" pitchFamily="34" charset="0"/>
              </a:rPr>
              <a:t>Rp</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Pada</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Saat</a:t>
            </a:r>
            <a:r>
              <a:rPr lang="en-US" sz="1600" dirty="0" smtClean="0">
                <a:solidFill>
                  <a:schemeClr val="bg1"/>
                </a:solidFill>
                <a:latin typeface="Arial" panose="020B0604020202020204" pitchFamily="34" charset="0"/>
                <a:cs typeface="Arial" panose="020B0604020202020204" pitchFamily="34" charset="0"/>
              </a:rPr>
              <a:t> </a:t>
            </a:r>
            <a:r>
              <a:rPr lang="en-US" sz="1600" dirty="0" err="1" smtClean="0">
                <a:solidFill>
                  <a:schemeClr val="bg1"/>
                </a:solidFill>
                <a:latin typeface="Arial" panose="020B0604020202020204" pitchFamily="34" charset="0"/>
                <a:cs typeface="Arial" panose="020B0604020202020204" pitchFamily="34" charset="0"/>
              </a:rPr>
              <a:t>Tandatangan</a:t>
            </a:r>
            <a:r>
              <a:rPr lang="en-US" sz="1600" dirty="0" smtClean="0">
                <a:solidFill>
                  <a:schemeClr val="bg1"/>
                </a:solidFill>
                <a:latin typeface="Arial" panose="020B0604020202020204" pitchFamily="34" charset="0"/>
                <a:cs typeface="Arial" panose="020B0604020202020204" pitchFamily="34" charset="0"/>
              </a:rPr>
              <a:t> BAST</a:t>
            </a:r>
            <a:endParaRPr lang="en-US" sz="1600" dirty="0">
              <a:solidFill>
                <a:schemeClr val="bg1"/>
              </a:solidFill>
              <a:latin typeface="Arial" panose="020B0604020202020204" pitchFamily="34" charset="0"/>
              <a:cs typeface="Arial" panose="020B0604020202020204" pitchFamily="34" charset="0"/>
            </a:endParaRPr>
          </a:p>
        </p:txBody>
      </p:sp>
      <p:cxnSp>
        <p:nvCxnSpPr>
          <p:cNvPr id="69" name="Elbow Connector 139"/>
          <p:cNvCxnSpPr>
            <a:endCxn id="56" idx="2"/>
          </p:cNvCxnSpPr>
          <p:nvPr/>
        </p:nvCxnSpPr>
        <p:spPr>
          <a:xfrm rot="10800000">
            <a:off x="3771899" y="3723382"/>
            <a:ext cx="1333500" cy="685800"/>
          </a:xfrm>
          <a:prstGeom prst="bentConnector2">
            <a:avLst/>
          </a:prstGeom>
          <a:ln>
            <a:noFill/>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1142999" y="3723382"/>
            <a:ext cx="0" cy="304800"/>
          </a:xfrm>
          <a:prstGeom prst="straightConnector1">
            <a:avLst/>
          </a:prstGeom>
          <a:ln>
            <a:no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1904999" y="3342382"/>
            <a:ext cx="1143000" cy="0"/>
          </a:xfrm>
          <a:prstGeom prst="straightConnector1">
            <a:avLst/>
          </a:prstGeom>
          <a:ln>
            <a:noFill/>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277686" y="6013781"/>
            <a:ext cx="8686801" cy="584775"/>
          </a:xfrm>
          <a:prstGeom prst="rect">
            <a:avLst/>
          </a:prstGeom>
          <a:noFill/>
        </p:spPr>
        <p:txBody>
          <a:bodyPr wrap="square" rtlCol="0">
            <a:spAutoFit/>
          </a:bodyPr>
          <a:lstStyle/>
          <a:p>
            <a:pPr marL="688975" indent="-688975" algn="just"/>
            <a:r>
              <a:rPr lang="en-US" sz="1600" b="1" dirty="0" smtClean="0">
                <a:solidFill>
                  <a:srgbClr val="FF4E5E"/>
                </a:solidFill>
                <a:latin typeface="Arial" panose="020B0604020202020204" pitchFamily="34" charset="0"/>
                <a:cs typeface="Arial" panose="020B0604020202020204" pitchFamily="34" charset="0"/>
              </a:rPr>
              <a:t>Note</a:t>
            </a:r>
            <a:r>
              <a:rPr lang="en-US" sz="1600" dirty="0" smtClean="0">
                <a:solidFill>
                  <a:schemeClr val="bg2">
                    <a:lumMod val="10000"/>
                  </a:schemeClr>
                </a:solidFill>
                <a:latin typeface="Arial" panose="020B0604020202020204" pitchFamily="34" charset="0"/>
                <a:cs typeface="Arial" panose="020B0604020202020204" pitchFamily="34" charset="0"/>
              </a:rPr>
              <a:t> : In the absence of data and information the development partner may estimate the historical nominal value of the aid as well as the respective exchange rate.  </a:t>
            </a:r>
            <a:endParaRPr lang="en-US" sz="1600" dirty="0">
              <a:solidFill>
                <a:schemeClr val="bg2">
                  <a:lumMod val="10000"/>
                </a:schemeClr>
              </a:solidFill>
              <a:latin typeface="Arial" panose="020B0604020202020204" pitchFamily="34" charset="0"/>
              <a:cs typeface="Arial" panose="020B0604020202020204" pitchFamily="34" charset="0"/>
            </a:endParaRPr>
          </a:p>
        </p:txBody>
      </p:sp>
      <p:pic>
        <p:nvPicPr>
          <p:cNvPr id="36" name="Picture 35">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268646209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Picture 98" descr="http://www.deliverycolorado.com/wp-content/uploads/2013/04/personal-delivery-service.jpg"/>
          <p:cNvPicPr/>
          <p:nvPr/>
        </p:nvPicPr>
        <p:blipFill>
          <a:blip r:embed="rId3" cstate="print"/>
          <a:srcRect/>
          <a:stretch>
            <a:fillRect/>
          </a:stretch>
        </p:blipFill>
        <p:spPr bwMode="auto">
          <a:xfrm>
            <a:off x="4328668" y="1684526"/>
            <a:ext cx="1005332" cy="982474"/>
          </a:xfrm>
          <a:prstGeom prst="rect">
            <a:avLst/>
          </a:prstGeom>
          <a:noFill/>
          <a:ln w="9525">
            <a:noFill/>
            <a:miter lim="800000"/>
            <a:headEnd/>
            <a:tailEnd/>
          </a:ln>
        </p:spPr>
      </p:pic>
      <p:cxnSp>
        <p:nvCxnSpPr>
          <p:cNvPr id="44" name="Straight Connector 43"/>
          <p:cNvCxnSpPr/>
          <p:nvPr/>
        </p:nvCxnSpPr>
        <p:spPr>
          <a:xfrm>
            <a:off x="6660232" y="1800436"/>
            <a:ext cx="0" cy="409364"/>
          </a:xfrm>
          <a:prstGeom prst="line">
            <a:avLst/>
          </a:prstGeom>
        </p:spPr>
        <p:style>
          <a:lnRef idx="1">
            <a:schemeClr val="accent1"/>
          </a:lnRef>
          <a:fillRef idx="0">
            <a:schemeClr val="accent1"/>
          </a:fillRef>
          <a:effectRef idx="0">
            <a:schemeClr val="accent1"/>
          </a:effectRef>
          <a:fontRef idx="minor">
            <a:schemeClr val="tx1"/>
          </a:fontRef>
        </p:style>
      </p:cxnSp>
      <p:sp>
        <p:nvSpPr>
          <p:cNvPr id="60418" name="Rectangle 2"/>
          <p:cNvSpPr>
            <a:spLocks noGrp="1" noChangeArrowheads="1"/>
          </p:cNvSpPr>
          <p:nvPr>
            <p:ph type="title"/>
          </p:nvPr>
        </p:nvSpPr>
        <p:spPr>
          <a:xfrm>
            <a:off x="685800" y="381000"/>
            <a:ext cx="7315200" cy="715963"/>
          </a:xfrm>
        </p:spPr>
        <p:txBody>
          <a:bodyPr>
            <a:noAutofit/>
          </a:bodyPr>
          <a:lstStyle/>
          <a:p>
            <a:pPr algn="l"/>
            <a:r>
              <a:rPr lang="en-US" sz="2800" b="1" dirty="0" smtClean="0">
                <a:solidFill>
                  <a:srgbClr val="1E3C61"/>
                </a:solidFill>
                <a:latin typeface="League Spartan" panose="00000800000000000000" pitchFamily="50" charset="0"/>
              </a:rPr>
              <a:t>RINCIAN ASET DALAM BAST DAN LK </a:t>
            </a:r>
            <a:endParaRPr lang="en-US" sz="28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36" name="Slide Number Placeholder 1"/>
          <p:cNvSpPr>
            <a:spLocks noGrp="1"/>
          </p:cNvSpPr>
          <p:nvPr>
            <p:ph type="sldNum" sz="quarter" idx="12"/>
          </p:nvPr>
        </p:nvSpPr>
        <p:spPr>
          <a:xfrm>
            <a:off x="6553200" y="6356350"/>
            <a:ext cx="2133600" cy="365125"/>
          </a:xfrm>
        </p:spPr>
        <p:txBody>
          <a:bodyPr/>
          <a:lstStyle/>
          <a:p>
            <a:fld id="{BCEC6223-48AB-4AAB-9BBD-9A97D12BA105}" type="slidenum">
              <a:rPr lang="id-ID" sz="1400" smtClean="0">
                <a:solidFill>
                  <a:prstClr val="black"/>
                </a:solidFill>
                <a:latin typeface="Arial" panose="020B0604020202020204" pitchFamily="34" charset="0"/>
                <a:cs typeface="Arial" panose="020B0604020202020204" pitchFamily="34" charset="0"/>
              </a:rPr>
              <a:pPr/>
              <a:t>61</a:t>
            </a:fld>
            <a:endParaRPr lang="id-ID" sz="1400">
              <a:solidFill>
                <a:prstClr val="black"/>
              </a:solidFill>
              <a:latin typeface="Arial" panose="020B0604020202020204" pitchFamily="34" charset="0"/>
              <a:cs typeface="Arial" panose="020B0604020202020204" pitchFamily="34" charset="0"/>
            </a:endParaRPr>
          </a:p>
        </p:txBody>
      </p:sp>
      <p:sp>
        <p:nvSpPr>
          <p:cNvPr id="37" name="Oval 36"/>
          <p:cNvSpPr/>
          <p:nvPr/>
        </p:nvSpPr>
        <p:spPr>
          <a:xfrm>
            <a:off x="228600" y="1219200"/>
            <a:ext cx="2057400" cy="7368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Arial" panose="020B0604020202020204" pitchFamily="34" charset="0"/>
                <a:cs typeface="Arial" panose="020B0604020202020204" pitchFamily="34" charset="0"/>
              </a:rPr>
              <a:t>Donor </a:t>
            </a:r>
            <a:endParaRPr lang="en-US" b="1" dirty="0">
              <a:solidFill>
                <a:schemeClr val="bg1"/>
              </a:solidFill>
              <a:latin typeface="Arial" panose="020B0604020202020204" pitchFamily="34" charset="0"/>
              <a:cs typeface="Arial" panose="020B0604020202020204" pitchFamily="34" charset="0"/>
            </a:endParaRPr>
          </a:p>
        </p:txBody>
      </p:sp>
      <p:cxnSp>
        <p:nvCxnSpPr>
          <p:cNvPr id="38" name="Straight Arrow Connector 37"/>
          <p:cNvCxnSpPr/>
          <p:nvPr/>
        </p:nvCxnSpPr>
        <p:spPr>
          <a:xfrm flipV="1">
            <a:off x="2366392" y="1594043"/>
            <a:ext cx="477416" cy="615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a:off x="5181600" y="2209800"/>
            <a:ext cx="1371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3505200" y="1563765"/>
            <a:ext cx="0" cy="5698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667000" y="2143780"/>
            <a:ext cx="1752600" cy="523220"/>
          </a:xfrm>
          <a:prstGeom prst="rect">
            <a:avLst/>
          </a:prstGeom>
          <a:solidFill>
            <a:schemeClr val="accent6">
              <a:lumMod val="75000"/>
            </a:schemeClr>
          </a:solidFill>
        </p:spPr>
        <p:txBody>
          <a:bodyPr wrap="square" rtlCol="0">
            <a:spAutoFit/>
          </a:bodyPr>
          <a:lstStyle/>
          <a:p>
            <a:r>
              <a:rPr lang="en-US" sz="1400" dirty="0" err="1" smtClean="0">
                <a:solidFill>
                  <a:schemeClr val="bg1"/>
                </a:solidFill>
                <a:latin typeface="Arial" panose="020B0604020202020204" pitchFamily="34" charset="0"/>
                <a:cs typeface="Arial" panose="020B0604020202020204" pitchFamily="34" charset="0"/>
              </a:rPr>
              <a:t>Barang</a:t>
            </a:r>
            <a:r>
              <a:rPr lang="en-US" sz="1400" dirty="0" smtClean="0">
                <a:solidFill>
                  <a:schemeClr val="bg1"/>
                </a:solidFill>
                <a:latin typeface="Arial" panose="020B0604020202020204" pitchFamily="34" charset="0"/>
                <a:cs typeface="Arial" panose="020B0604020202020204" pitchFamily="34" charset="0"/>
              </a:rPr>
              <a:t> </a:t>
            </a:r>
            <a:r>
              <a:rPr lang="en-US" sz="1400" dirty="0" err="1" smtClean="0">
                <a:solidFill>
                  <a:schemeClr val="bg1"/>
                </a:solidFill>
                <a:latin typeface="Arial" panose="020B0604020202020204" pitchFamily="34" charset="0"/>
                <a:cs typeface="Arial" panose="020B0604020202020204" pitchFamily="34" charset="0"/>
              </a:rPr>
              <a:t>dan</a:t>
            </a:r>
            <a:r>
              <a:rPr lang="en-US" sz="1400" dirty="0" smtClean="0">
                <a:solidFill>
                  <a:schemeClr val="bg1"/>
                </a:solidFill>
                <a:latin typeface="Arial" panose="020B0604020202020204" pitchFamily="34" charset="0"/>
                <a:cs typeface="Arial" panose="020B0604020202020204" pitchFamily="34" charset="0"/>
              </a:rPr>
              <a:t> </a:t>
            </a:r>
            <a:r>
              <a:rPr lang="en-US" sz="1400" dirty="0" err="1" smtClean="0">
                <a:solidFill>
                  <a:schemeClr val="bg1"/>
                </a:solidFill>
                <a:latin typeface="Arial" panose="020B0604020202020204" pitchFamily="34" charset="0"/>
                <a:cs typeface="Arial" panose="020B0604020202020204" pitchFamily="34" charset="0"/>
              </a:rPr>
              <a:t>Jasa</a:t>
            </a:r>
            <a:r>
              <a:rPr lang="en-US" sz="1400" dirty="0" smtClean="0">
                <a:solidFill>
                  <a:schemeClr val="bg1"/>
                </a:solidFill>
                <a:latin typeface="Arial" panose="020B0604020202020204" pitchFamily="34" charset="0"/>
                <a:cs typeface="Arial" panose="020B0604020202020204" pitchFamily="34" charset="0"/>
              </a:rPr>
              <a:t> yang </a:t>
            </a:r>
            <a:r>
              <a:rPr lang="en-US" sz="1400" dirty="0" err="1" smtClean="0">
                <a:solidFill>
                  <a:schemeClr val="bg1"/>
                </a:solidFill>
                <a:latin typeface="Arial" panose="020B0604020202020204" pitchFamily="34" charset="0"/>
                <a:cs typeface="Arial" panose="020B0604020202020204" pitchFamily="34" charset="0"/>
              </a:rPr>
              <a:t>Dikirim</a:t>
            </a:r>
            <a:endParaRPr lang="en-US" sz="1400" dirty="0">
              <a:solidFill>
                <a:schemeClr val="bg1"/>
              </a:solidFill>
              <a:latin typeface="Arial" panose="020B0604020202020204" pitchFamily="34" charset="0"/>
              <a:cs typeface="Arial" panose="020B0604020202020204" pitchFamily="34" charset="0"/>
            </a:endParaRPr>
          </a:p>
        </p:txBody>
      </p:sp>
      <p:sp>
        <p:nvSpPr>
          <p:cNvPr id="47" name="TextBox 46"/>
          <p:cNvSpPr txBox="1"/>
          <p:nvPr/>
        </p:nvSpPr>
        <p:spPr>
          <a:xfrm>
            <a:off x="2743200" y="4055374"/>
            <a:ext cx="1295400" cy="523220"/>
          </a:xfrm>
          <a:prstGeom prst="rect">
            <a:avLst/>
          </a:prstGeom>
          <a:solidFill>
            <a:schemeClr val="accent6">
              <a:lumMod val="20000"/>
              <a:lumOff val="80000"/>
            </a:schemeClr>
          </a:solidFill>
        </p:spPr>
        <p:txBody>
          <a:bodyPr wrap="square" rtlCol="0">
            <a:spAutoFit/>
          </a:bodyPr>
          <a:lstStyle/>
          <a:p>
            <a:pPr algn="ctr"/>
            <a:r>
              <a:rPr lang="en-US" sz="1400" dirty="0" err="1" smtClean="0">
                <a:latin typeface="Arial" panose="020B0604020202020204" pitchFamily="34" charset="0"/>
                <a:cs typeface="Arial" panose="020B0604020202020204" pitchFamily="34" charset="0"/>
              </a:rPr>
              <a:t>Simak</a:t>
            </a:r>
            <a:r>
              <a:rPr lang="en-US" sz="1400" dirty="0" smtClean="0">
                <a:latin typeface="Arial" panose="020B0604020202020204" pitchFamily="34" charset="0"/>
                <a:cs typeface="Arial" panose="020B0604020202020204" pitchFamily="34" charset="0"/>
              </a:rPr>
              <a:t> BMN KL $700 </a:t>
            </a:r>
            <a:endParaRPr lang="en-US" sz="1400" dirty="0">
              <a:latin typeface="Arial" panose="020B0604020202020204" pitchFamily="34" charset="0"/>
              <a:cs typeface="Arial" panose="020B0604020202020204" pitchFamily="34" charset="0"/>
            </a:endParaRPr>
          </a:p>
        </p:txBody>
      </p:sp>
      <p:sp>
        <p:nvSpPr>
          <p:cNvPr id="48" name="Snip Single Corner Rectangle 47"/>
          <p:cNvSpPr/>
          <p:nvPr/>
        </p:nvSpPr>
        <p:spPr>
          <a:xfrm>
            <a:off x="6781800" y="3668938"/>
            <a:ext cx="1066800" cy="1391838"/>
          </a:xfrm>
          <a:prstGeom prst="snip1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Arial" panose="020B0604020202020204" pitchFamily="34" charset="0"/>
                <a:cs typeface="Arial" panose="020B0604020202020204" pitchFamily="34" charset="0"/>
              </a:rPr>
              <a:t>LK</a:t>
            </a:r>
            <a:endParaRPr lang="en-US" sz="1400" dirty="0">
              <a:latin typeface="Arial" panose="020B0604020202020204" pitchFamily="34" charset="0"/>
              <a:cs typeface="Arial" panose="020B0604020202020204" pitchFamily="34" charset="0"/>
            </a:endParaRPr>
          </a:p>
        </p:txBody>
      </p:sp>
      <p:sp>
        <p:nvSpPr>
          <p:cNvPr id="49" name="TextBox 48"/>
          <p:cNvSpPr txBox="1"/>
          <p:nvPr/>
        </p:nvSpPr>
        <p:spPr>
          <a:xfrm>
            <a:off x="2771800" y="5074568"/>
            <a:ext cx="1295400" cy="738664"/>
          </a:xfrm>
          <a:prstGeom prst="rect">
            <a:avLst/>
          </a:prstGeom>
          <a:solidFill>
            <a:schemeClr val="accent3">
              <a:lumMod val="40000"/>
              <a:lumOff val="60000"/>
            </a:schemeClr>
          </a:solidFill>
        </p:spPr>
        <p:txBody>
          <a:bodyPr wrap="square" rtlCol="0">
            <a:spAutoFit/>
          </a:bodyPr>
          <a:lstStyle/>
          <a:p>
            <a:pPr algn="ctr"/>
            <a:r>
              <a:rPr lang="en-US" sz="1400" dirty="0" err="1" smtClean="0">
                <a:latin typeface="Arial" panose="020B0604020202020204" pitchFamily="34" charset="0"/>
                <a:cs typeface="Arial" panose="020B0604020202020204" pitchFamily="34" charset="0"/>
              </a:rPr>
              <a:t>Aplikasi</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Persediaan</a:t>
            </a:r>
            <a:r>
              <a:rPr lang="en-US" sz="1400" dirty="0" smtClean="0">
                <a:latin typeface="Arial" panose="020B0604020202020204" pitchFamily="34" charset="0"/>
                <a:cs typeface="Arial" panose="020B0604020202020204" pitchFamily="34" charset="0"/>
              </a:rPr>
              <a:t> $100</a:t>
            </a:r>
            <a:endParaRPr lang="en-US" sz="1400" dirty="0">
              <a:latin typeface="Arial" panose="020B0604020202020204" pitchFamily="34" charset="0"/>
              <a:cs typeface="Arial" panose="020B0604020202020204" pitchFamily="34" charset="0"/>
            </a:endParaRPr>
          </a:p>
        </p:txBody>
      </p:sp>
      <p:sp>
        <p:nvSpPr>
          <p:cNvPr id="50" name="TextBox 49"/>
          <p:cNvSpPr txBox="1"/>
          <p:nvPr/>
        </p:nvSpPr>
        <p:spPr>
          <a:xfrm>
            <a:off x="5257800" y="4124980"/>
            <a:ext cx="1143000" cy="523220"/>
          </a:xfrm>
          <a:prstGeom prst="rect">
            <a:avLst/>
          </a:prstGeom>
          <a:solidFill>
            <a:srgbClr val="F5EC7D"/>
          </a:solidFill>
        </p:spPr>
        <p:txBody>
          <a:bodyPr wrap="square" rtlCol="0">
            <a:spAutoFit/>
          </a:bodyPr>
          <a:lstStyle/>
          <a:p>
            <a:r>
              <a:rPr lang="en-US" sz="1400" dirty="0" smtClean="0">
                <a:latin typeface="Arial" panose="020B0604020202020204" pitchFamily="34" charset="0"/>
                <a:cs typeface="Arial" panose="020B0604020202020204" pitchFamily="34" charset="0"/>
              </a:rPr>
              <a:t>Data Base KL $700</a:t>
            </a:r>
            <a:endParaRPr lang="en-US" sz="1400" dirty="0">
              <a:latin typeface="Arial" panose="020B0604020202020204" pitchFamily="34" charset="0"/>
              <a:cs typeface="Arial" panose="020B0604020202020204" pitchFamily="34" charset="0"/>
            </a:endParaRPr>
          </a:p>
        </p:txBody>
      </p:sp>
      <p:sp>
        <p:nvSpPr>
          <p:cNvPr id="51" name="Snip Single Corner Rectangle 50"/>
          <p:cNvSpPr/>
          <p:nvPr/>
        </p:nvSpPr>
        <p:spPr>
          <a:xfrm>
            <a:off x="7924800" y="3668938"/>
            <a:ext cx="1219200" cy="1391838"/>
          </a:xfrm>
          <a:prstGeom prst="snip1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Arial" panose="020B0604020202020204" pitchFamily="34" charset="0"/>
                <a:cs typeface="Arial" panose="020B0604020202020204" pitchFamily="34" charset="0"/>
              </a:rPr>
              <a:t>BPK</a:t>
            </a:r>
            <a:endParaRPr lang="en-US" sz="1400" dirty="0">
              <a:latin typeface="Arial" panose="020B0604020202020204" pitchFamily="34" charset="0"/>
              <a:cs typeface="Arial" panose="020B0604020202020204" pitchFamily="34" charset="0"/>
            </a:endParaRPr>
          </a:p>
        </p:txBody>
      </p:sp>
      <p:cxnSp>
        <p:nvCxnSpPr>
          <p:cNvPr id="83" name="Straight Connector 82"/>
          <p:cNvCxnSpPr/>
          <p:nvPr/>
        </p:nvCxnSpPr>
        <p:spPr>
          <a:xfrm flipH="1">
            <a:off x="6948264" y="6381328"/>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a:off x="7239000" y="2590800"/>
            <a:ext cx="0" cy="10781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a:off x="1219200" y="5560139"/>
            <a:ext cx="0" cy="4912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a:off x="2438400" y="4343400"/>
            <a:ext cx="228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a:off x="2209800" y="5334000"/>
            <a:ext cx="457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a:off x="4800600" y="4343400"/>
            <a:ext cx="457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a:off x="6400800" y="4451176"/>
            <a:ext cx="381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a:off x="2057400" y="3200400"/>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a:stCxn id="37" idx="4"/>
          </p:cNvCxnSpPr>
          <p:nvPr/>
        </p:nvCxnSpPr>
        <p:spPr>
          <a:xfrm>
            <a:off x="1257300" y="1956055"/>
            <a:ext cx="0" cy="18487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2757055" y="2905780"/>
            <a:ext cx="1295400" cy="523220"/>
          </a:xfrm>
          <a:prstGeom prst="rect">
            <a:avLst/>
          </a:prstGeom>
          <a:solidFill>
            <a:schemeClr val="accent5">
              <a:lumMod val="60000"/>
              <a:lumOff val="40000"/>
            </a:schemeClr>
          </a:solidFill>
        </p:spPr>
        <p:txBody>
          <a:bodyPr wrap="square" rtlCol="0">
            <a:spAutoFit/>
          </a:bodyPr>
          <a:lstStyle/>
          <a:p>
            <a:pPr algn="ctr"/>
            <a:r>
              <a:rPr lang="en-US" sz="1400" dirty="0" err="1" smtClean="0">
                <a:latin typeface="Arial" panose="020B0604020202020204" pitchFamily="34" charset="0"/>
                <a:cs typeface="Arial" panose="020B0604020202020204" pitchFamily="34" charset="0"/>
              </a:rPr>
              <a:t>Proses</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Verifikasi</a:t>
            </a:r>
            <a:r>
              <a:rPr lang="en-US" sz="1400" dirty="0" smtClean="0">
                <a:latin typeface="Arial" panose="020B0604020202020204" pitchFamily="34" charset="0"/>
                <a:cs typeface="Arial" panose="020B0604020202020204" pitchFamily="34" charset="0"/>
              </a:rPr>
              <a:t> </a:t>
            </a:r>
            <a:endParaRPr lang="en-US" sz="1400" dirty="0">
              <a:latin typeface="Arial" panose="020B0604020202020204" pitchFamily="34" charset="0"/>
              <a:cs typeface="Arial" panose="020B0604020202020204" pitchFamily="34" charset="0"/>
            </a:endParaRPr>
          </a:p>
        </p:txBody>
      </p:sp>
      <p:pic>
        <p:nvPicPr>
          <p:cNvPr id="93" name="Picture 92" descr="Image result for gambar komputer"/>
          <p:cNvPicPr/>
          <p:nvPr/>
        </p:nvPicPr>
        <p:blipFill>
          <a:blip r:embed="rId4" cstate="print"/>
          <a:srcRect/>
          <a:stretch>
            <a:fillRect/>
          </a:stretch>
        </p:blipFill>
        <p:spPr bwMode="auto">
          <a:xfrm>
            <a:off x="4038600" y="3614151"/>
            <a:ext cx="1066800" cy="1082803"/>
          </a:xfrm>
          <a:prstGeom prst="rect">
            <a:avLst/>
          </a:prstGeom>
          <a:noFill/>
          <a:ln w="9525">
            <a:noFill/>
            <a:miter lim="800000"/>
            <a:headEnd/>
            <a:tailEnd/>
          </a:ln>
        </p:spPr>
      </p:pic>
      <p:pic>
        <p:nvPicPr>
          <p:cNvPr id="94" name="Picture 93" descr="https://rahmatjulizar.files.wordpress.com/2010/03/komputer.png"/>
          <p:cNvPicPr/>
          <p:nvPr/>
        </p:nvPicPr>
        <p:blipFill>
          <a:blip r:embed="rId5" cstate="print"/>
          <a:srcRect/>
          <a:stretch>
            <a:fillRect/>
          </a:stretch>
        </p:blipFill>
        <p:spPr bwMode="auto">
          <a:xfrm>
            <a:off x="3962400" y="2768345"/>
            <a:ext cx="1066800" cy="736855"/>
          </a:xfrm>
          <a:prstGeom prst="rect">
            <a:avLst/>
          </a:prstGeom>
          <a:noFill/>
          <a:ln w="9525">
            <a:noFill/>
            <a:miter lim="800000"/>
            <a:headEnd/>
            <a:tailEnd/>
          </a:ln>
        </p:spPr>
      </p:pic>
      <p:pic>
        <p:nvPicPr>
          <p:cNvPr id="95" name="Picture 94" descr="https://guildanjing.files.wordpress.com/2012/10/sistem-operasi-komputer.png"/>
          <p:cNvPicPr/>
          <p:nvPr/>
        </p:nvPicPr>
        <p:blipFill>
          <a:blip r:embed="rId6" cstate="print"/>
          <a:srcRect/>
          <a:stretch>
            <a:fillRect/>
          </a:stretch>
        </p:blipFill>
        <p:spPr bwMode="auto">
          <a:xfrm>
            <a:off x="4038600" y="4958716"/>
            <a:ext cx="1143000" cy="1017304"/>
          </a:xfrm>
          <a:prstGeom prst="rect">
            <a:avLst/>
          </a:prstGeom>
          <a:noFill/>
          <a:ln w="9525">
            <a:noFill/>
            <a:miter lim="800000"/>
            <a:headEnd/>
            <a:tailEnd/>
          </a:ln>
        </p:spPr>
      </p:pic>
      <p:pic>
        <p:nvPicPr>
          <p:cNvPr id="96" name="Picture 2" descr="https://budiiskandar11.files.wordpress.com/2012/09/login-screen1.png"/>
          <p:cNvPicPr>
            <a:picLocks noChangeAspect="1" noChangeArrowheads="1"/>
          </p:cNvPicPr>
          <p:nvPr/>
        </p:nvPicPr>
        <p:blipFill>
          <a:blip r:embed="rId7" cstate="print"/>
          <a:srcRect/>
          <a:stretch>
            <a:fillRect/>
          </a:stretch>
        </p:blipFill>
        <p:spPr bwMode="auto">
          <a:xfrm>
            <a:off x="5235576" y="5195399"/>
            <a:ext cx="1165224" cy="900601"/>
          </a:xfrm>
          <a:prstGeom prst="rect">
            <a:avLst/>
          </a:prstGeom>
          <a:noFill/>
        </p:spPr>
      </p:pic>
      <p:sp>
        <p:nvSpPr>
          <p:cNvPr id="100" name="Flowchart: Document 99"/>
          <p:cNvSpPr/>
          <p:nvPr/>
        </p:nvSpPr>
        <p:spPr>
          <a:xfrm>
            <a:off x="152400" y="2120956"/>
            <a:ext cx="2286000" cy="4240030"/>
          </a:xfrm>
          <a:prstGeom prst="flowChartDocumen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Arial" panose="020B0604020202020204" pitchFamily="34" charset="0"/>
              <a:cs typeface="Arial" panose="020B0604020202020204" pitchFamily="34" charset="0"/>
            </a:endParaRPr>
          </a:p>
        </p:txBody>
      </p:sp>
      <p:sp>
        <p:nvSpPr>
          <p:cNvPr id="101" name="TextBox 100"/>
          <p:cNvSpPr txBox="1"/>
          <p:nvPr/>
        </p:nvSpPr>
        <p:spPr>
          <a:xfrm>
            <a:off x="152400" y="2234148"/>
            <a:ext cx="1905000" cy="3785652"/>
          </a:xfrm>
          <a:prstGeom prst="rect">
            <a:avLst/>
          </a:prstGeom>
          <a:noFill/>
        </p:spPr>
        <p:txBody>
          <a:bodyPr wrap="square" rtlCol="0">
            <a:spAutoFit/>
          </a:bodyPr>
          <a:lstStyle/>
          <a:p>
            <a:r>
              <a:rPr lang="en-US" sz="1600" dirty="0" smtClean="0">
                <a:latin typeface="Arial" panose="020B0604020202020204" pitchFamily="34" charset="0"/>
                <a:cs typeface="Arial" panose="020B0604020202020204" pitchFamily="34" charset="0"/>
              </a:rPr>
              <a:t>BAST </a:t>
            </a:r>
            <a:r>
              <a:rPr lang="en-US" sz="1600" dirty="0" err="1" smtClean="0">
                <a:latin typeface="Arial" panose="020B0604020202020204" pitchFamily="34" charset="0"/>
                <a:cs typeface="Arial" panose="020B0604020202020204" pitchFamily="34" charset="0"/>
              </a:rPr>
              <a:t>Barang</a:t>
            </a:r>
            <a:r>
              <a:rPr lang="en-US" sz="1600" dirty="0" smtClean="0">
                <a:latin typeface="Arial" panose="020B0604020202020204" pitchFamily="34" charset="0"/>
                <a:cs typeface="Arial" panose="020B0604020202020204" pitchFamily="34" charset="0"/>
              </a:rPr>
              <a:t>/</a:t>
            </a:r>
            <a:r>
              <a:rPr lang="en-US" sz="1600" dirty="0" err="1" smtClean="0">
                <a:latin typeface="Arial" panose="020B0604020202020204" pitchFamily="34" charset="0"/>
                <a:cs typeface="Arial" panose="020B0604020202020204" pitchFamily="34" charset="0"/>
              </a:rPr>
              <a:t>Jasa</a:t>
            </a:r>
            <a:r>
              <a:rPr lang="en-US" sz="1600" dirty="0" smtClean="0">
                <a:latin typeface="Arial" panose="020B0604020202020204" pitchFamily="34" charset="0"/>
                <a:cs typeface="Arial" panose="020B0604020202020204" pitchFamily="34" charset="0"/>
              </a:rPr>
              <a:t> yang </a:t>
            </a:r>
            <a:r>
              <a:rPr lang="en-US" sz="1600" dirty="0" err="1" smtClean="0">
                <a:latin typeface="Arial" panose="020B0604020202020204" pitchFamily="34" charset="0"/>
                <a:cs typeface="Arial" panose="020B0604020202020204" pitchFamily="34" charset="0"/>
              </a:rPr>
              <a:t>dirinci</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dalam</a:t>
            </a:r>
            <a:r>
              <a:rPr lang="en-US" sz="1600" dirty="0" smtClean="0">
                <a:latin typeface="Arial" panose="020B0604020202020204" pitchFamily="34" charset="0"/>
                <a:cs typeface="Arial" panose="020B0604020202020204" pitchFamily="34" charset="0"/>
              </a:rPr>
              <a:t> :</a:t>
            </a:r>
          </a:p>
          <a:p>
            <a:pPr marL="169863" indent="-169863">
              <a:buFont typeface="Wingdings" pitchFamily="2" charset="2"/>
              <a:buChar char="ü"/>
            </a:pPr>
            <a:r>
              <a:rPr lang="en-US" sz="1600" dirty="0" err="1" smtClean="0">
                <a:solidFill>
                  <a:srgbClr val="FF0000"/>
                </a:solidFill>
                <a:latin typeface="Arial" panose="020B0604020202020204" pitchFamily="34" charset="0"/>
                <a:cs typeface="Arial" panose="020B0604020202020204" pitchFamily="34" charset="0"/>
              </a:rPr>
              <a:t>Aset</a:t>
            </a:r>
            <a:r>
              <a:rPr lang="en-US" sz="1600" dirty="0" smtClean="0">
                <a:solidFill>
                  <a:srgbClr val="FF0000"/>
                </a:solidFill>
                <a:latin typeface="Arial" panose="020B0604020202020204" pitchFamily="34" charset="0"/>
                <a:cs typeface="Arial" panose="020B0604020202020204" pitchFamily="34" charset="0"/>
              </a:rPr>
              <a:t> </a:t>
            </a:r>
            <a:r>
              <a:rPr lang="en-US" sz="1600" dirty="0" err="1" smtClean="0">
                <a:solidFill>
                  <a:srgbClr val="FF0000"/>
                </a:solidFill>
                <a:latin typeface="Arial" panose="020B0604020202020204" pitchFamily="34" charset="0"/>
                <a:cs typeface="Arial" panose="020B0604020202020204" pitchFamily="34" charset="0"/>
              </a:rPr>
              <a:t>Tidak</a:t>
            </a:r>
            <a:r>
              <a:rPr lang="en-US" sz="1600" dirty="0" smtClean="0">
                <a:solidFill>
                  <a:srgbClr val="FF0000"/>
                </a:solidFill>
                <a:latin typeface="Arial" panose="020B0604020202020204" pitchFamily="34" charset="0"/>
                <a:cs typeface="Arial" panose="020B0604020202020204" pitchFamily="34" charset="0"/>
              </a:rPr>
              <a:t> </a:t>
            </a:r>
            <a:r>
              <a:rPr lang="en-US" sz="1600" dirty="0" err="1" smtClean="0">
                <a:solidFill>
                  <a:srgbClr val="FF0000"/>
                </a:solidFill>
                <a:latin typeface="Arial" panose="020B0604020202020204" pitchFamily="34" charset="0"/>
                <a:cs typeface="Arial" panose="020B0604020202020204" pitchFamily="34" charset="0"/>
              </a:rPr>
              <a:t>Bergerak</a:t>
            </a:r>
            <a:r>
              <a:rPr lang="en-US" sz="1600" dirty="0" smtClean="0">
                <a:solidFill>
                  <a:srgbClr val="FF0000"/>
                </a:solidFill>
                <a:latin typeface="Arial" panose="020B0604020202020204" pitchFamily="34" charset="0"/>
                <a:cs typeface="Arial" panose="020B0604020202020204" pitchFamily="34" charset="0"/>
              </a:rPr>
              <a:t> </a:t>
            </a:r>
          </a:p>
          <a:p>
            <a:pPr marL="169863" indent="-169863"/>
            <a:r>
              <a:rPr lang="en-US" sz="1600" dirty="0" smtClean="0">
                <a:solidFill>
                  <a:srgbClr val="FF0000"/>
                </a:solidFill>
                <a:latin typeface="Arial" panose="020B0604020202020204" pitchFamily="34" charset="0"/>
                <a:cs typeface="Arial" panose="020B0604020202020204" pitchFamily="34" charset="0"/>
              </a:rPr>
              <a:t>    $.600</a:t>
            </a:r>
          </a:p>
          <a:p>
            <a:pPr marL="169863" indent="-169863">
              <a:buFont typeface="Wingdings" pitchFamily="2" charset="2"/>
              <a:buChar char="ü"/>
            </a:pPr>
            <a:r>
              <a:rPr lang="en-US" sz="1600" dirty="0" err="1" smtClean="0">
                <a:solidFill>
                  <a:srgbClr val="FF0000"/>
                </a:solidFill>
                <a:latin typeface="Arial" panose="020B0604020202020204" pitchFamily="34" charset="0"/>
                <a:cs typeface="Arial" panose="020B0604020202020204" pitchFamily="34" charset="0"/>
              </a:rPr>
              <a:t>Aset</a:t>
            </a:r>
            <a:r>
              <a:rPr lang="en-US" sz="1600" dirty="0" smtClean="0">
                <a:solidFill>
                  <a:srgbClr val="FF0000"/>
                </a:solidFill>
                <a:latin typeface="Arial" panose="020B0604020202020204" pitchFamily="34" charset="0"/>
                <a:cs typeface="Arial" panose="020B0604020202020204" pitchFamily="34" charset="0"/>
              </a:rPr>
              <a:t> </a:t>
            </a:r>
            <a:r>
              <a:rPr lang="en-US" sz="1600" dirty="0" err="1" smtClean="0">
                <a:solidFill>
                  <a:srgbClr val="FF0000"/>
                </a:solidFill>
                <a:latin typeface="Arial" panose="020B0604020202020204" pitchFamily="34" charset="0"/>
                <a:cs typeface="Arial" panose="020B0604020202020204" pitchFamily="34" charset="0"/>
              </a:rPr>
              <a:t>Bergerak</a:t>
            </a:r>
            <a:r>
              <a:rPr lang="en-US" sz="1600" dirty="0" smtClean="0">
                <a:solidFill>
                  <a:srgbClr val="FF0000"/>
                </a:solidFill>
                <a:latin typeface="Arial" panose="020B0604020202020204" pitchFamily="34" charset="0"/>
                <a:cs typeface="Arial" panose="020B0604020202020204" pitchFamily="34" charset="0"/>
              </a:rPr>
              <a:t>    $.100 </a:t>
            </a:r>
          </a:p>
          <a:p>
            <a:pPr marL="169863" indent="-169863">
              <a:buFont typeface="Wingdings" pitchFamily="2" charset="2"/>
              <a:buChar char="ü"/>
            </a:pPr>
            <a:r>
              <a:rPr lang="en-US" sz="1600" dirty="0" err="1" smtClean="0">
                <a:solidFill>
                  <a:srgbClr val="00B050"/>
                </a:solidFill>
                <a:latin typeface="Arial" panose="020B0604020202020204" pitchFamily="34" charset="0"/>
                <a:cs typeface="Arial" panose="020B0604020202020204" pitchFamily="34" charset="0"/>
              </a:rPr>
              <a:t>Persediaan</a:t>
            </a:r>
            <a:r>
              <a:rPr lang="en-US" sz="1600" dirty="0" smtClean="0">
                <a:solidFill>
                  <a:srgbClr val="00B050"/>
                </a:solidFill>
                <a:latin typeface="Arial" panose="020B0604020202020204" pitchFamily="34" charset="0"/>
                <a:cs typeface="Arial" panose="020B0604020202020204" pitchFamily="34" charset="0"/>
              </a:rPr>
              <a:t>  $100</a:t>
            </a:r>
          </a:p>
          <a:p>
            <a:pPr marL="169863" indent="-169863">
              <a:buFont typeface="Wingdings" pitchFamily="2" charset="2"/>
              <a:buChar char="ü"/>
            </a:pPr>
            <a:r>
              <a:rPr lang="en-US" sz="1600" dirty="0" err="1" smtClean="0">
                <a:solidFill>
                  <a:srgbClr val="0070C0"/>
                </a:solidFill>
                <a:latin typeface="Arial" panose="020B0604020202020204" pitchFamily="34" charset="0"/>
                <a:cs typeface="Arial" panose="020B0604020202020204" pitchFamily="34" charset="0"/>
              </a:rPr>
              <a:t>Jasa</a:t>
            </a:r>
            <a:r>
              <a:rPr lang="en-US" sz="1600" dirty="0" smtClean="0">
                <a:solidFill>
                  <a:srgbClr val="0070C0"/>
                </a:solidFill>
                <a:latin typeface="Arial" panose="020B0604020202020204" pitchFamily="34" charset="0"/>
                <a:cs typeface="Arial" panose="020B0604020202020204" pitchFamily="34" charset="0"/>
              </a:rPr>
              <a:t> $.100</a:t>
            </a:r>
          </a:p>
          <a:p>
            <a:pPr marL="169863" indent="-169863">
              <a:buFont typeface="Wingdings" pitchFamily="2" charset="2"/>
              <a:buChar char="ü"/>
            </a:pPr>
            <a:r>
              <a:rPr lang="en-US" sz="1600" dirty="0" err="1" smtClean="0">
                <a:solidFill>
                  <a:schemeClr val="accent6">
                    <a:lumMod val="75000"/>
                  </a:schemeClr>
                </a:solidFill>
                <a:latin typeface="Arial" panose="020B0604020202020204" pitchFamily="34" charset="0"/>
                <a:cs typeface="Arial" panose="020B0604020202020204" pitchFamily="34" charset="0"/>
              </a:rPr>
              <a:t>Jasa</a:t>
            </a:r>
            <a:r>
              <a:rPr lang="en-US" sz="1600" dirty="0" smtClean="0">
                <a:solidFill>
                  <a:schemeClr val="accent6">
                    <a:lumMod val="75000"/>
                  </a:schemeClr>
                </a:solidFill>
                <a:latin typeface="Arial" panose="020B0604020202020204" pitchFamily="34" charset="0"/>
                <a:cs typeface="Arial" panose="020B0604020202020204" pitchFamily="34" charset="0"/>
              </a:rPr>
              <a:t> </a:t>
            </a:r>
            <a:r>
              <a:rPr lang="en-US" sz="1600" dirty="0" err="1" smtClean="0">
                <a:solidFill>
                  <a:schemeClr val="accent6">
                    <a:lumMod val="75000"/>
                  </a:schemeClr>
                </a:solidFill>
                <a:latin typeface="Arial" panose="020B0604020202020204" pitchFamily="34" charset="0"/>
                <a:cs typeface="Arial" panose="020B0604020202020204" pitchFamily="34" charset="0"/>
              </a:rPr>
              <a:t>Untuk</a:t>
            </a:r>
            <a:r>
              <a:rPr lang="en-US" sz="1600" dirty="0" smtClean="0">
                <a:solidFill>
                  <a:schemeClr val="accent6">
                    <a:lumMod val="75000"/>
                  </a:schemeClr>
                </a:solidFill>
                <a:latin typeface="Arial" panose="020B0604020202020204" pitchFamily="34" charset="0"/>
                <a:cs typeface="Arial" panose="020B0604020202020204" pitchFamily="34" charset="0"/>
              </a:rPr>
              <a:t> </a:t>
            </a:r>
            <a:r>
              <a:rPr lang="en-US" sz="1600" dirty="0" err="1" smtClean="0">
                <a:solidFill>
                  <a:schemeClr val="accent6">
                    <a:lumMod val="75000"/>
                  </a:schemeClr>
                </a:solidFill>
                <a:latin typeface="Arial" panose="020B0604020202020204" pitchFamily="34" charset="0"/>
                <a:cs typeface="Arial" panose="020B0604020202020204" pitchFamily="34" charset="0"/>
              </a:rPr>
              <a:t>Konsultan</a:t>
            </a:r>
            <a:r>
              <a:rPr lang="en-US" sz="1600" dirty="0" smtClean="0">
                <a:solidFill>
                  <a:schemeClr val="accent6">
                    <a:lumMod val="75000"/>
                  </a:schemeClr>
                </a:solidFill>
                <a:latin typeface="Arial" panose="020B0604020202020204" pitchFamily="34" charset="0"/>
                <a:cs typeface="Arial" panose="020B0604020202020204" pitchFamily="34" charset="0"/>
              </a:rPr>
              <a:t> Donor </a:t>
            </a:r>
          </a:p>
          <a:p>
            <a:pPr marL="225425" indent="-225425"/>
            <a:r>
              <a:rPr lang="en-US" sz="1600" dirty="0" smtClean="0">
                <a:solidFill>
                  <a:schemeClr val="accent6">
                    <a:lumMod val="75000"/>
                  </a:schemeClr>
                </a:solidFill>
                <a:latin typeface="Arial" panose="020B0604020202020204" pitchFamily="34" charset="0"/>
                <a:cs typeface="Arial" panose="020B0604020202020204" pitchFamily="34" charset="0"/>
              </a:rPr>
              <a:t>    $200</a:t>
            </a:r>
          </a:p>
          <a:p>
            <a:endParaRPr lang="en-US" sz="1600" dirty="0">
              <a:solidFill>
                <a:srgbClr val="0070C0"/>
              </a:solidFill>
              <a:latin typeface="Arial" panose="020B0604020202020204" pitchFamily="34" charset="0"/>
              <a:cs typeface="Arial" panose="020B0604020202020204" pitchFamily="34" charset="0"/>
            </a:endParaRPr>
          </a:p>
        </p:txBody>
      </p:sp>
      <p:sp>
        <p:nvSpPr>
          <p:cNvPr id="102" name="Snip Single Corner Rectangle 101"/>
          <p:cNvSpPr/>
          <p:nvPr/>
        </p:nvSpPr>
        <p:spPr>
          <a:xfrm>
            <a:off x="228600" y="6158394"/>
            <a:ext cx="6781800" cy="654982"/>
          </a:xfrm>
          <a:prstGeom prst="snip1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smtClean="0">
                <a:latin typeface="Arial" panose="020B0604020202020204" pitchFamily="34" charset="0"/>
                <a:cs typeface="Arial" panose="020B0604020202020204" pitchFamily="34" charset="0"/>
              </a:rPr>
              <a:t>Pengesahan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Hibah</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langsung</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Melalui</a:t>
            </a:r>
            <a:r>
              <a:rPr lang="en-US" sz="1400" dirty="0" smtClean="0">
                <a:latin typeface="Arial" panose="020B0604020202020204" pitchFamily="34" charset="0"/>
                <a:cs typeface="Arial" panose="020B0604020202020204" pitchFamily="34" charset="0"/>
              </a:rPr>
              <a:t> KPPN </a:t>
            </a:r>
            <a:endParaRPr lang="en-US" sz="1400" dirty="0">
              <a:latin typeface="Arial" panose="020B0604020202020204" pitchFamily="34" charset="0"/>
              <a:cs typeface="Arial" panose="020B0604020202020204" pitchFamily="34" charset="0"/>
            </a:endParaRPr>
          </a:p>
        </p:txBody>
      </p:sp>
      <p:sp>
        <p:nvSpPr>
          <p:cNvPr id="103" name="Snip Single Corner Rectangle 102"/>
          <p:cNvSpPr/>
          <p:nvPr/>
        </p:nvSpPr>
        <p:spPr>
          <a:xfrm>
            <a:off x="7380312" y="5301208"/>
            <a:ext cx="1371600" cy="1391838"/>
          </a:xfrm>
          <a:prstGeom prst="snip1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Arial" panose="020B0604020202020204" pitchFamily="34" charset="0"/>
                <a:cs typeface="Arial" panose="020B0604020202020204" pitchFamily="34" charset="0"/>
              </a:rPr>
              <a:t>LKPP</a:t>
            </a:r>
            <a:endParaRPr lang="en-US" sz="1400" dirty="0">
              <a:latin typeface="Arial" panose="020B0604020202020204" pitchFamily="34" charset="0"/>
              <a:cs typeface="Arial" panose="020B0604020202020204" pitchFamily="34" charset="0"/>
            </a:endParaRPr>
          </a:p>
        </p:txBody>
      </p:sp>
      <p:cxnSp>
        <p:nvCxnSpPr>
          <p:cNvPr id="104" name="Straight Arrow Connector 103"/>
          <p:cNvCxnSpPr/>
          <p:nvPr/>
        </p:nvCxnSpPr>
        <p:spPr>
          <a:xfrm>
            <a:off x="3491880" y="2710726"/>
            <a:ext cx="0" cy="18487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2895600" y="1143000"/>
            <a:ext cx="2209800" cy="818728"/>
            <a:chOff x="2895600" y="933872"/>
            <a:chExt cx="2209800" cy="818728"/>
          </a:xfrm>
          <a:solidFill>
            <a:schemeClr val="tx2">
              <a:lumMod val="50000"/>
            </a:schemeClr>
          </a:solidFill>
        </p:grpSpPr>
        <p:sp>
          <p:nvSpPr>
            <p:cNvPr id="97" name="Flowchart: Multidocument 96"/>
            <p:cNvSpPr/>
            <p:nvPr/>
          </p:nvSpPr>
          <p:spPr>
            <a:xfrm>
              <a:off x="2895600" y="933872"/>
              <a:ext cx="2209800" cy="818728"/>
            </a:xfrm>
            <a:prstGeom prst="flowChartMultidocumen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latin typeface="Arial" panose="020B0604020202020204" pitchFamily="34" charset="0"/>
                <a:cs typeface="Arial" panose="020B0604020202020204" pitchFamily="34" charset="0"/>
              </a:endParaRPr>
            </a:p>
          </p:txBody>
        </p:sp>
        <p:sp>
          <p:nvSpPr>
            <p:cNvPr id="98" name="TextBox 97"/>
            <p:cNvSpPr txBox="1"/>
            <p:nvPr/>
          </p:nvSpPr>
          <p:spPr>
            <a:xfrm>
              <a:off x="3048000" y="1185446"/>
              <a:ext cx="1752600" cy="338554"/>
            </a:xfrm>
            <a:prstGeom prst="rect">
              <a:avLst/>
            </a:prstGeom>
            <a:grpFill/>
          </p:spPr>
          <p:txBody>
            <a:bodyPr wrap="square" rtlCol="0">
              <a:spAutoFit/>
            </a:bodyPr>
            <a:lstStyle/>
            <a:p>
              <a:r>
                <a:rPr lang="en-US" sz="1600" dirty="0" smtClean="0">
                  <a:solidFill>
                    <a:schemeClr val="bg1"/>
                  </a:solidFill>
                  <a:latin typeface="Arial" panose="020B0604020202020204" pitchFamily="34" charset="0"/>
                  <a:cs typeface="Arial" panose="020B0604020202020204" pitchFamily="34" charset="0"/>
                </a:rPr>
                <a:t>NPH $ 1.000</a:t>
              </a:r>
              <a:endParaRPr lang="en-US" sz="1600" dirty="0">
                <a:solidFill>
                  <a:schemeClr val="bg1"/>
                </a:solidFill>
                <a:latin typeface="Arial" panose="020B0604020202020204" pitchFamily="34" charset="0"/>
                <a:cs typeface="Arial" panose="020B0604020202020204" pitchFamily="34" charset="0"/>
              </a:endParaRPr>
            </a:p>
          </p:txBody>
        </p:sp>
      </p:grpSp>
      <p:grpSp>
        <p:nvGrpSpPr>
          <p:cNvPr id="4" name="Group 3"/>
          <p:cNvGrpSpPr/>
          <p:nvPr/>
        </p:nvGrpSpPr>
        <p:grpSpPr>
          <a:xfrm>
            <a:off x="5867400" y="1690199"/>
            <a:ext cx="2057400" cy="900601"/>
            <a:chOff x="5867400" y="654975"/>
            <a:chExt cx="2057400" cy="900601"/>
          </a:xfrm>
        </p:grpSpPr>
        <p:sp>
          <p:nvSpPr>
            <p:cNvPr id="39" name="Oval 38"/>
            <p:cNvSpPr/>
            <p:nvPr/>
          </p:nvSpPr>
          <p:spPr>
            <a:xfrm>
              <a:off x="5867400" y="654975"/>
              <a:ext cx="2057400" cy="90060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latin typeface="Arial" panose="020B0604020202020204" pitchFamily="34" charset="0"/>
                <a:cs typeface="Arial" panose="020B0604020202020204" pitchFamily="34" charset="0"/>
              </a:endParaRPr>
            </a:p>
          </p:txBody>
        </p:sp>
        <p:sp>
          <p:nvSpPr>
            <p:cNvPr id="40" name="TextBox 39"/>
            <p:cNvSpPr txBox="1"/>
            <p:nvPr/>
          </p:nvSpPr>
          <p:spPr>
            <a:xfrm>
              <a:off x="6172200" y="794991"/>
              <a:ext cx="1295400" cy="369332"/>
            </a:xfrm>
            <a:prstGeom prst="rect">
              <a:avLst/>
            </a:prstGeom>
            <a:noFill/>
            <a:ln>
              <a:noFill/>
            </a:ln>
          </p:spPr>
          <p:txBody>
            <a:bodyPr wrap="square" rtlCol="0">
              <a:spAutoFit/>
            </a:bodyPr>
            <a:lstStyle/>
            <a:p>
              <a:pPr algn="ctr"/>
              <a:r>
                <a:rPr lang="en-US" b="1" dirty="0" smtClean="0">
                  <a:solidFill>
                    <a:schemeClr val="bg1"/>
                  </a:solidFill>
                  <a:latin typeface="Arial" panose="020B0604020202020204" pitchFamily="34" charset="0"/>
                  <a:cs typeface="Arial" panose="020B0604020202020204" pitchFamily="34" charset="0"/>
                </a:rPr>
                <a:t>KL</a:t>
              </a:r>
              <a:endParaRPr lang="en-US" b="1" dirty="0">
                <a:solidFill>
                  <a:schemeClr val="bg1"/>
                </a:solidFill>
                <a:latin typeface="Arial" panose="020B0604020202020204" pitchFamily="34" charset="0"/>
                <a:cs typeface="Arial" panose="020B0604020202020204" pitchFamily="34" charset="0"/>
              </a:endParaRPr>
            </a:p>
          </p:txBody>
        </p:sp>
      </p:grpSp>
      <p:cxnSp>
        <p:nvCxnSpPr>
          <p:cNvPr id="9" name="Elbow Connector 8"/>
          <p:cNvCxnSpPr>
            <a:stCxn id="39" idx="0"/>
          </p:cNvCxnSpPr>
          <p:nvPr/>
        </p:nvCxnSpPr>
        <p:spPr>
          <a:xfrm rot="16200000" flipV="1">
            <a:off x="5852938" y="647037"/>
            <a:ext cx="295625" cy="179070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pic>
        <p:nvPicPr>
          <p:cNvPr id="45" name="Picture 44">
            <a:hlinkClick r:id="rId8" action="ppaction://hlinksldjump"/>
          </p:cNvPr>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186118392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553200" y="6492875"/>
            <a:ext cx="2133600" cy="365125"/>
          </a:xfrm>
        </p:spPr>
        <p:txBody>
          <a:bodyPr/>
          <a:lstStyle/>
          <a:p>
            <a:pPr algn="ctr"/>
            <a:fld id="{BCEC6223-48AB-4AAB-9BBD-9A97D12BA105}" type="slidenum">
              <a:rPr lang="id-ID" sz="1400" smtClean="0">
                <a:solidFill>
                  <a:schemeClr val="bg1"/>
                </a:solidFill>
                <a:latin typeface="Arial" panose="020B0604020202020204" pitchFamily="34" charset="0"/>
                <a:cs typeface="Arial" panose="020B0604020202020204" pitchFamily="34" charset="0"/>
              </a:rPr>
              <a:pPr algn="ctr"/>
              <a:t>62</a:t>
            </a:fld>
            <a:endParaRPr lang="id-ID" sz="1400">
              <a:solidFill>
                <a:schemeClr val="bg1"/>
              </a:solidFill>
              <a:latin typeface="Arial" panose="020B0604020202020204" pitchFamily="34" charset="0"/>
              <a:cs typeface="Arial" panose="020B0604020202020204" pitchFamily="34" charset="0"/>
            </a:endParaRPr>
          </a:p>
        </p:txBody>
      </p:sp>
      <p:sp>
        <p:nvSpPr>
          <p:cNvPr id="6" name="Oval 5"/>
          <p:cNvSpPr/>
          <p:nvPr/>
        </p:nvSpPr>
        <p:spPr>
          <a:xfrm>
            <a:off x="5064166" y="2532769"/>
            <a:ext cx="1641434" cy="1229021"/>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Arial" panose="020B0604020202020204" pitchFamily="34" charset="0"/>
              <a:cs typeface="Arial" panose="020B0604020202020204" pitchFamily="34" charset="0"/>
            </a:endParaRPr>
          </a:p>
        </p:txBody>
      </p:sp>
      <p:sp>
        <p:nvSpPr>
          <p:cNvPr id="8" name="Oval 7"/>
          <p:cNvSpPr/>
          <p:nvPr/>
        </p:nvSpPr>
        <p:spPr>
          <a:xfrm>
            <a:off x="2698039" y="2532769"/>
            <a:ext cx="1797761" cy="1156725"/>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Arial" panose="020B0604020202020204" pitchFamily="34" charset="0"/>
              <a:cs typeface="Arial" panose="020B0604020202020204" pitchFamily="34" charset="0"/>
            </a:endParaRPr>
          </a:p>
        </p:txBody>
      </p:sp>
      <p:sp>
        <p:nvSpPr>
          <p:cNvPr id="10" name="Oval 9"/>
          <p:cNvSpPr/>
          <p:nvPr/>
        </p:nvSpPr>
        <p:spPr>
          <a:xfrm>
            <a:off x="7189912" y="2532769"/>
            <a:ext cx="1954088" cy="1156725"/>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smtClean="0">
                <a:solidFill>
                  <a:schemeClr val="bg1"/>
                </a:solidFill>
                <a:latin typeface="Arial" panose="020B0604020202020204" pitchFamily="34" charset="0"/>
                <a:cs typeface="Arial" panose="020B0604020202020204" pitchFamily="34" charset="0"/>
              </a:rPr>
              <a:t>Operasional</a:t>
            </a:r>
            <a:r>
              <a:rPr lang="en-US" sz="1400" dirty="0" smtClean="0">
                <a:solidFill>
                  <a:schemeClr val="bg1"/>
                </a:solidFill>
                <a:latin typeface="Arial" panose="020B0604020202020204" pitchFamily="34" charset="0"/>
                <a:cs typeface="Arial" panose="020B0604020202020204" pitchFamily="34" charset="0"/>
              </a:rPr>
              <a:t> </a:t>
            </a:r>
            <a:r>
              <a:rPr lang="en-US" sz="1400" dirty="0" err="1" smtClean="0">
                <a:solidFill>
                  <a:schemeClr val="bg1"/>
                </a:solidFill>
                <a:latin typeface="Arial" panose="020B0604020202020204" pitchFamily="34" charset="0"/>
                <a:cs typeface="Arial" panose="020B0604020202020204" pitchFamily="34" charset="0"/>
              </a:rPr>
              <a:t>Expenes</a:t>
            </a:r>
            <a:r>
              <a:rPr lang="en-US" sz="1400" dirty="0" smtClean="0">
                <a:solidFill>
                  <a:schemeClr val="bg1"/>
                </a:solidFill>
                <a:latin typeface="Arial" panose="020B0604020202020204" pitchFamily="34" charset="0"/>
                <a:cs typeface="Arial" panose="020B0604020202020204" pitchFamily="34" charset="0"/>
              </a:rPr>
              <a:t> $150</a:t>
            </a:r>
            <a:endParaRPr lang="en-US" sz="1400" dirty="0">
              <a:solidFill>
                <a:schemeClr val="bg1"/>
              </a:solidFill>
              <a:latin typeface="Arial" panose="020B0604020202020204" pitchFamily="34" charset="0"/>
              <a:cs typeface="Arial" panose="020B0604020202020204" pitchFamily="34" charset="0"/>
            </a:endParaRPr>
          </a:p>
        </p:txBody>
      </p:sp>
      <p:sp>
        <p:nvSpPr>
          <p:cNvPr id="11" name="Equal 10"/>
          <p:cNvSpPr/>
          <p:nvPr/>
        </p:nvSpPr>
        <p:spPr>
          <a:xfrm>
            <a:off x="2198018" y="2685173"/>
            <a:ext cx="468981" cy="795248"/>
          </a:xfrm>
          <a:prstGeom prst="mathEqual">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latin typeface="Arial" panose="020B0604020202020204" pitchFamily="34" charset="0"/>
              <a:cs typeface="Arial" panose="020B0604020202020204" pitchFamily="34" charset="0"/>
            </a:endParaRPr>
          </a:p>
        </p:txBody>
      </p:sp>
      <p:sp>
        <p:nvSpPr>
          <p:cNvPr id="12" name="TextBox 11"/>
          <p:cNvSpPr txBox="1"/>
          <p:nvPr/>
        </p:nvSpPr>
        <p:spPr>
          <a:xfrm>
            <a:off x="5285250" y="2732830"/>
            <a:ext cx="1094289" cy="738664"/>
          </a:xfrm>
          <a:prstGeom prst="rect">
            <a:avLst/>
          </a:prstGeom>
          <a:noFill/>
        </p:spPr>
        <p:txBody>
          <a:bodyPr wrap="square" rtlCol="0">
            <a:spAutoFit/>
          </a:bodyPr>
          <a:lstStyle/>
          <a:p>
            <a:pPr algn="ctr"/>
            <a:r>
              <a:rPr lang="en-US" sz="1400" dirty="0" smtClean="0">
                <a:solidFill>
                  <a:schemeClr val="bg1"/>
                </a:solidFill>
                <a:latin typeface="Arial" panose="020B0604020202020204" pitchFamily="34" charset="0"/>
                <a:cs typeface="Arial" panose="020B0604020202020204" pitchFamily="34" charset="0"/>
              </a:rPr>
              <a:t>Capital Expenses $ 550</a:t>
            </a:r>
            <a:endParaRPr lang="en-US" sz="1400" dirty="0">
              <a:solidFill>
                <a:schemeClr val="bg1"/>
              </a:solidFill>
              <a:latin typeface="Arial" panose="020B0604020202020204" pitchFamily="34" charset="0"/>
              <a:cs typeface="Arial" panose="020B0604020202020204" pitchFamily="34" charset="0"/>
            </a:endParaRPr>
          </a:p>
        </p:txBody>
      </p:sp>
      <p:sp>
        <p:nvSpPr>
          <p:cNvPr id="13" name="Plus 12"/>
          <p:cNvSpPr/>
          <p:nvPr/>
        </p:nvSpPr>
        <p:spPr>
          <a:xfrm>
            <a:off x="6613691" y="2913769"/>
            <a:ext cx="625309" cy="578363"/>
          </a:xfrm>
          <a:prstGeom prst="mathPlu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latin typeface="Arial" panose="020B0604020202020204" pitchFamily="34" charset="0"/>
              <a:cs typeface="Arial" panose="020B0604020202020204" pitchFamily="34" charset="0"/>
            </a:endParaRPr>
          </a:p>
        </p:txBody>
      </p:sp>
      <p:sp>
        <p:nvSpPr>
          <p:cNvPr id="14" name="Oval 13"/>
          <p:cNvSpPr/>
          <p:nvPr/>
        </p:nvSpPr>
        <p:spPr>
          <a:xfrm>
            <a:off x="101348" y="4132969"/>
            <a:ext cx="2032251" cy="1012135"/>
          </a:xfrm>
          <a:prstGeom prst="ellipse">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Arial" panose="020B0604020202020204" pitchFamily="34" charset="0"/>
              <a:cs typeface="Arial" panose="020B0604020202020204" pitchFamily="34" charset="0"/>
            </a:endParaRPr>
          </a:p>
        </p:txBody>
      </p:sp>
      <p:sp>
        <p:nvSpPr>
          <p:cNvPr id="15" name="Oval 14"/>
          <p:cNvSpPr/>
          <p:nvPr/>
        </p:nvSpPr>
        <p:spPr>
          <a:xfrm>
            <a:off x="179512" y="2608969"/>
            <a:ext cx="1954088" cy="867544"/>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Arial" panose="020B0604020202020204" pitchFamily="34" charset="0"/>
              <a:cs typeface="Arial" panose="020B0604020202020204" pitchFamily="34" charset="0"/>
            </a:endParaRPr>
          </a:p>
        </p:txBody>
      </p:sp>
      <p:sp>
        <p:nvSpPr>
          <p:cNvPr id="16" name="Oval 15"/>
          <p:cNvSpPr/>
          <p:nvPr/>
        </p:nvSpPr>
        <p:spPr>
          <a:xfrm>
            <a:off x="175585" y="1161169"/>
            <a:ext cx="2110415" cy="79524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Arial" panose="020B0604020202020204" pitchFamily="34" charset="0"/>
                <a:cs typeface="Arial" panose="020B0604020202020204" pitchFamily="34" charset="0"/>
              </a:rPr>
              <a:t>SA/DFA $ 1.000</a:t>
            </a:r>
            <a:endParaRPr lang="en-US" sz="1400" dirty="0">
              <a:solidFill>
                <a:schemeClr val="bg1"/>
              </a:solidFill>
              <a:latin typeface="Arial" panose="020B0604020202020204" pitchFamily="34" charset="0"/>
              <a:cs typeface="Arial" panose="020B0604020202020204" pitchFamily="34" charset="0"/>
            </a:endParaRPr>
          </a:p>
        </p:txBody>
      </p:sp>
      <p:sp>
        <p:nvSpPr>
          <p:cNvPr id="17" name="Equal 16"/>
          <p:cNvSpPr/>
          <p:nvPr/>
        </p:nvSpPr>
        <p:spPr>
          <a:xfrm rot="16200000">
            <a:off x="954389" y="1859624"/>
            <a:ext cx="506066" cy="937960"/>
          </a:xfrm>
          <a:prstGeom prst="mathEqual">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latin typeface="Arial" panose="020B0604020202020204" pitchFamily="34" charset="0"/>
              <a:cs typeface="Arial" panose="020B0604020202020204" pitchFamily="34" charset="0"/>
            </a:endParaRPr>
          </a:p>
        </p:txBody>
      </p:sp>
      <p:sp>
        <p:nvSpPr>
          <p:cNvPr id="18" name="Plus 17"/>
          <p:cNvSpPr/>
          <p:nvPr/>
        </p:nvSpPr>
        <p:spPr>
          <a:xfrm>
            <a:off x="662238" y="3523369"/>
            <a:ext cx="937962" cy="578363"/>
          </a:xfrm>
          <a:prstGeom prst="mathPlu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latin typeface="Arial" panose="020B0604020202020204" pitchFamily="34" charset="0"/>
              <a:cs typeface="Arial" panose="020B0604020202020204" pitchFamily="34" charset="0"/>
            </a:endParaRPr>
          </a:p>
        </p:txBody>
      </p:sp>
      <p:sp>
        <p:nvSpPr>
          <p:cNvPr id="19" name="TextBox 18"/>
          <p:cNvSpPr txBox="1"/>
          <p:nvPr/>
        </p:nvSpPr>
        <p:spPr>
          <a:xfrm>
            <a:off x="498446" y="4285369"/>
            <a:ext cx="1391416" cy="523220"/>
          </a:xfrm>
          <a:prstGeom prst="rect">
            <a:avLst/>
          </a:prstGeom>
          <a:noFill/>
        </p:spPr>
        <p:txBody>
          <a:bodyPr wrap="square" rtlCol="0">
            <a:spAutoFit/>
          </a:bodyPr>
          <a:lstStyle/>
          <a:p>
            <a:pPr algn="ctr"/>
            <a:r>
              <a:rPr lang="en-US" sz="1400" dirty="0" smtClean="0">
                <a:solidFill>
                  <a:schemeClr val="bg1"/>
                </a:solidFill>
                <a:latin typeface="Arial" panose="020B0604020202020204" pitchFamily="34" charset="0"/>
                <a:cs typeface="Arial" panose="020B0604020202020204" pitchFamily="34" charset="0"/>
              </a:rPr>
              <a:t>Inventory</a:t>
            </a:r>
          </a:p>
          <a:p>
            <a:pPr algn="ctr"/>
            <a:r>
              <a:rPr lang="en-US" sz="1400" dirty="0" smtClean="0">
                <a:solidFill>
                  <a:schemeClr val="bg1"/>
                </a:solidFill>
                <a:latin typeface="Arial" panose="020B0604020202020204" pitchFamily="34" charset="0"/>
                <a:cs typeface="Arial" panose="020B0604020202020204" pitchFamily="34" charset="0"/>
              </a:rPr>
              <a:t> HOC $100</a:t>
            </a:r>
            <a:endParaRPr lang="en-US" sz="1400" dirty="0">
              <a:solidFill>
                <a:schemeClr val="bg1"/>
              </a:solidFill>
              <a:latin typeface="Arial" panose="020B0604020202020204" pitchFamily="34" charset="0"/>
              <a:cs typeface="Arial" panose="020B0604020202020204" pitchFamily="34" charset="0"/>
            </a:endParaRPr>
          </a:p>
        </p:txBody>
      </p:sp>
      <p:sp>
        <p:nvSpPr>
          <p:cNvPr id="20" name="TextBox 19"/>
          <p:cNvSpPr txBox="1"/>
          <p:nvPr/>
        </p:nvSpPr>
        <p:spPr>
          <a:xfrm>
            <a:off x="418030" y="2742710"/>
            <a:ext cx="1698900" cy="523220"/>
          </a:xfrm>
          <a:prstGeom prst="rect">
            <a:avLst/>
          </a:prstGeom>
          <a:noFill/>
        </p:spPr>
        <p:txBody>
          <a:bodyPr wrap="square" rtlCol="0">
            <a:spAutoFit/>
          </a:bodyPr>
          <a:lstStyle/>
          <a:p>
            <a:pPr algn="ctr"/>
            <a:r>
              <a:rPr lang="en-US" sz="1400" dirty="0" smtClean="0">
                <a:solidFill>
                  <a:schemeClr val="bg1"/>
                </a:solidFill>
                <a:latin typeface="Arial" panose="020B0604020202020204" pitchFamily="34" charset="0"/>
                <a:cs typeface="Arial" panose="020B0604020202020204" pitchFamily="34" charset="0"/>
              </a:rPr>
              <a:t>Physical Asset</a:t>
            </a:r>
          </a:p>
          <a:p>
            <a:pPr algn="ctr"/>
            <a:r>
              <a:rPr lang="en-US" sz="1400" dirty="0" smtClean="0">
                <a:solidFill>
                  <a:schemeClr val="bg1"/>
                </a:solidFill>
                <a:latin typeface="Arial" panose="020B0604020202020204" pitchFamily="34" charset="0"/>
                <a:cs typeface="Arial" panose="020B0604020202020204" pitchFamily="34" charset="0"/>
              </a:rPr>
              <a:t>HOC $.700</a:t>
            </a:r>
            <a:endParaRPr lang="en-US" sz="1400" dirty="0">
              <a:solidFill>
                <a:schemeClr val="bg1"/>
              </a:solidFill>
              <a:latin typeface="Arial" panose="020B0604020202020204" pitchFamily="34" charset="0"/>
              <a:cs typeface="Arial" panose="020B0604020202020204" pitchFamily="34" charset="0"/>
            </a:endParaRPr>
          </a:p>
        </p:txBody>
      </p:sp>
      <p:sp>
        <p:nvSpPr>
          <p:cNvPr id="21" name="Equal 20"/>
          <p:cNvSpPr/>
          <p:nvPr/>
        </p:nvSpPr>
        <p:spPr>
          <a:xfrm rot="10800000">
            <a:off x="2219957" y="4143535"/>
            <a:ext cx="468981" cy="867544"/>
          </a:xfrm>
          <a:prstGeom prst="mathEqual">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latin typeface="Arial" panose="020B0604020202020204" pitchFamily="34" charset="0"/>
              <a:cs typeface="Arial" panose="020B0604020202020204" pitchFamily="34" charset="0"/>
            </a:endParaRPr>
          </a:p>
        </p:txBody>
      </p:sp>
      <p:sp>
        <p:nvSpPr>
          <p:cNvPr id="22" name="TextBox 21"/>
          <p:cNvSpPr txBox="1"/>
          <p:nvPr/>
        </p:nvSpPr>
        <p:spPr>
          <a:xfrm>
            <a:off x="2858293" y="2724649"/>
            <a:ext cx="1485107" cy="738664"/>
          </a:xfrm>
          <a:prstGeom prst="rect">
            <a:avLst/>
          </a:prstGeom>
          <a:noFill/>
        </p:spPr>
        <p:txBody>
          <a:bodyPr wrap="square" rtlCol="0">
            <a:spAutoFit/>
          </a:bodyPr>
          <a:lstStyle/>
          <a:p>
            <a:pPr algn="ctr"/>
            <a:r>
              <a:rPr lang="en-US" sz="1400" dirty="0" smtClean="0">
                <a:solidFill>
                  <a:schemeClr val="bg1"/>
                </a:solidFill>
                <a:latin typeface="Arial" panose="020B0604020202020204" pitchFamily="34" charset="0"/>
                <a:cs typeface="Arial" panose="020B0604020202020204" pitchFamily="34" charset="0"/>
              </a:rPr>
              <a:t>The Total Cost of Ownership </a:t>
            </a:r>
          </a:p>
          <a:p>
            <a:pPr algn="ctr"/>
            <a:r>
              <a:rPr lang="en-US" sz="1400" dirty="0" smtClean="0">
                <a:solidFill>
                  <a:schemeClr val="bg1"/>
                </a:solidFill>
                <a:latin typeface="Arial" panose="020B0604020202020204" pitchFamily="34" charset="0"/>
                <a:cs typeface="Arial" panose="020B0604020202020204" pitchFamily="34" charset="0"/>
              </a:rPr>
              <a:t>$ 700  </a:t>
            </a:r>
            <a:endParaRPr lang="en-US" sz="1400" dirty="0">
              <a:solidFill>
                <a:schemeClr val="bg1"/>
              </a:solidFill>
              <a:latin typeface="Arial" panose="020B0604020202020204" pitchFamily="34" charset="0"/>
              <a:cs typeface="Arial" panose="020B0604020202020204" pitchFamily="34" charset="0"/>
            </a:endParaRPr>
          </a:p>
        </p:txBody>
      </p:sp>
      <p:sp>
        <p:nvSpPr>
          <p:cNvPr id="23" name="Equal 22"/>
          <p:cNvSpPr/>
          <p:nvPr/>
        </p:nvSpPr>
        <p:spPr>
          <a:xfrm>
            <a:off x="4636418" y="2761373"/>
            <a:ext cx="468981" cy="795248"/>
          </a:xfrm>
          <a:prstGeom prst="mathEqual">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latin typeface="Arial" panose="020B0604020202020204" pitchFamily="34" charset="0"/>
              <a:cs typeface="Arial" panose="020B0604020202020204" pitchFamily="34" charset="0"/>
            </a:endParaRPr>
          </a:p>
        </p:txBody>
      </p:sp>
      <p:sp>
        <p:nvSpPr>
          <p:cNvPr id="24" name="Oval 23"/>
          <p:cNvSpPr/>
          <p:nvPr/>
        </p:nvSpPr>
        <p:spPr>
          <a:xfrm>
            <a:off x="2772274" y="4056769"/>
            <a:ext cx="1875925" cy="1084430"/>
          </a:xfrm>
          <a:prstGeom prst="ellipse">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Arial" panose="020B0604020202020204" pitchFamily="34" charset="0"/>
              <a:cs typeface="Arial" panose="020B0604020202020204" pitchFamily="34" charset="0"/>
            </a:endParaRPr>
          </a:p>
        </p:txBody>
      </p:sp>
      <p:sp>
        <p:nvSpPr>
          <p:cNvPr id="25" name="TextBox 24"/>
          <p:cNvSpPr txBox="1"/>
          <p:nvPr/>
        </p:nvSpPr>
        <p:spPr>
          <a:xfrm>
            <a:off x="2967682" y="4215316"/>
            <a:ext cx="1485107" cy="738664"/>
          </a:xfrm>
          <a:prstGeom prst="rect">
            <a:avLst/>
          </a:prstGeom>
          <a:noFill/>
        </p:spPr>
        <p:txBody>
          <a:bodyPr wrap="square" rtlCol="0">
            <a:spAutoFit/>
          </a:bodyPr>
          <a:lstStyle/>
          <a:p>
            <a:pPr algn="ctr"/>
            <a:r>
              <a:rPr lang="en-US" sz="1400" dirty="0" smtClean="0">
                <a:solidFill>
                  <a:schemeClr val="bg1"/>
                </a:solidFill>
                <a:latin typeface="Arial" panose="020B0604020202020204" pitchFamily="34" charset="0"/>
                <a:cs typeface="Arial" panose="020B0604020202020204" pitchFamily="34" charset="0"/>
              </a:rPr>
              <a:t>The Total Cost of </a:t>
            </a:r>
            <a:r>
              <a:rPr lang="en-US" sz="1400" dirty="0" err="1" smtClean="0">
                <a:solidFill>
                  <a:schemeClr val="bg1"/>
                </a:solidFill>
                <a:latin typeface="Arial" panose="020B0604020202020204" pitchFamily="34" charset="0"/>
                <a:cs typeface="Arial" panose="020B0604020202020204" pitchFamily="34" charset="0"/>
              </a:rPr>
              <a:t>Owenrship</a:t>
            </a:r>
            <a:r>
              <a:rPr lang="en-US" sz="1400" dirty="0" smtClean="0">
                <a:solidFill>
                  <a:schemeClr val="bg1"/>
                </a:solidFill>
                <a:latin typeface="Arial" panose="020B0604020202020204" pitchFamily="34" charset="0"/>
                <a:cs typeface="Arial" panose="020B0604020202020204" pitchFamily="34" charset="0"/>
              </a:rPr>
              <a:t> </a:t>
            </a:r>
          </a:p>
          <a:p>
            <a:pPr algn="ctr"/>
            <a:r>
              <a:rPr lang="en-US" sz="1400" dirty="0" smtClean="0">
                <a:solidFill>
                  <a:schemeClr val="bg1"/>
                </a:solidFill>
                <a:latin typeface="Arial" panose="020B0604020202020204" pitchFamily="34" charset="0"/>
                <a:cs typeface="Arial" panose="020B0604020202020204" pitchFamily="34" charset="0"/>
              </a:rPr>
              <a:t>$100  </a:t>
            </a:r>
            <a:endParaRPr lang="en-US" sz="1400" dirty="0">
              <a:solidFill>
                <a:schemeClr val="bg1"/>
              </a:solidFill>
              <a:latin typeface="Arial" panose="020B0604020202020204" pitchFamily="34" charset="0"/>
              <a:cs typeface="Arial" panose="020B0604020202020204" pitchFamily="34" charset="0"/>
            </a:endParaRPr>
          </a:p>
        </p:txBody>
      </p:sp>
      <p:sp>
        <p:nvSpPr>
          <p:cNvPr id="26" name="Equal 25"/>
          <p:cNvSpPr/>
          <p:nvPr/>
        </p:nvSpPr>
        <p:spPr>
          <a:xfrm>
            <a:off x="4712618" y="4132973"/>
            <a:ext cx="468981" cy="795248"/>
          </a:xfrm>
          <a:prstGeom prst="mathEqual">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latin typeface="Arial" panose="020B0604020202020204" pitchFamily="34" charset="0"/>
              <a:cs typeface="Arial" panose="020B0604020202020204" pitchFamily="34" charset="0"/>
            </a:endParaRPr>
          </a:p>
        </p:txBody>
      </p:sp>
      <p:sp>
        <p:nvSpPr>
          <p:cNvPr id="27" name="Oval 26"/>
          <p:cNvSpPr/>
          <p:nvPr/>
        </p:nvSpPr>
        <p:spPr>
          <a:xfrm>
            <a:off x="5142330" y="3904369"/>
            <a:ext cx="1563270" cy="1301316"/>
          </a:xfrm>
          <a:prstGeom prst="ellipse">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Arial" panose="020B0604020202020204" pitchFamily="34" charset="0"/>
              <a:cs typeface="Arial" panose="020B0604020202020204" pitchFamily="34" charset="0"/>
            </a:endParaRPr>
          </a:p>
        </p:txBody>
      </p:sp>
      <p:sp>
        <p:nvSpPr>
          <p:cNvPr id="28" name="TextBox 27"/>
          <p:cNvSpPr txBox="1"/>
          <p:nvPr/>
        </p:nvSpPr>
        <p:spPr>
          <a:xfrm>
            <a:off x="5357373" y="4140973"/>
            <a:ext cx="1172453" cy="738664"/>
          </a:xfrm>
          <a:prstGeom prst="rect">
            <a:avLst/>
          </a:prstGeom>
          <a:noFill/>
        </p:spPr>
        <p:txBody>
          <a:bodyPr wrap="square" rtlCol="0">
            <a:spAutoFit/>
          </a:bodyPr>
          <a:lstStyle/>
          <a:p>
            <a:pPr algn="ctr"/>
            <a:r>
              <a:rPr lang="en-US" sz="1400" dirty="0" smtClean="0">
                <a:solidFill>
                  <a:schemeClr val="bg1"/>
                </a:solidFill>
                <a:latin typeface="Arial" panose="020B0604020202020204" pitchFamily="34" charset="0"/>
                <a:cs typeface="Arial" panose="020B0604020202020204" pitchFamily="34" charset="0"/>
              </a:rPr>
              <a:t>Capital Expenses </a:t>
            </a:r>
          </a:p>
          <a:p>
            <a:pPr algn="ctr"/>
            <a:r>
              <a:rPr lang="en-US" sz="1400" dirty="0" smtClean="0">
                <a:solidFill>
                  <a:schemeClr val="bg1"/>
                </a:solidFill>
                <a:latin typeface="Arial" panose="020B0604020202020204" pitchFamily="34" charset="0"/>
                <a:cs typeface="Arial" panose="020B0604020202020204" pitchFamily="34" charset="0"/>
              </a:rPr>
              <a:t>$50</a:t>
            </a:r>
            <a:endParaRPr lang="en-US" sz="1400" dirty="0">
              <a:solidFill>
                <a:schemeClr val="bg1"/>
              </a:solidFill>
              <a:latin typeface="Arial" panose="020B0604020202020204" pitchFamily="34" charset="0"/>
              <a:cs typeface="Arial" panose="020B0604020202020204" pitchFamily="34" charset="0"/>
            </a:endParaRPr>
          </a:p>
        </p:txBody>
      </p:sp>
      <p:sp>
        <p:nvSpPr>
          <p:cNvPr id="29" name="Plus 28"/>
          <p:cNvSpPr/>
          <p:nvPr/>
        </p:nvSpPr>
        <p:spPr>
          <a:xfrm>
            <a:off x="6613691" y="4285369"/>
            <a:ext cx="625309" cy="650658"/>
          </a:xfrm>
          <a:prstGeom prst="mathPlu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latin typeface="Arial" panose="020B0604020202020204" pitchFamily="34" charset="0"/>
              <a:cs typeface="Arial" panose="020B0604020202020204" pitchFamily="34" charset="0"/>
            </a:endParaRPr>
          </a:p>
        </p:txBody>
      </p:sp>
      <p:sp>
        <p:nvSpPr>
          <p:cNvPr id="30" name="Oval 29"/>
          <p:cNvSpPr/>
          <p:nvPr/>
        </p:nvSpPr>
        <p:spPr>
          <a:xfrm>
            <a:off x="7189912" y="3980569"/>
            <a:ext cx="1954088" cy="1156725"/>
          </a:xfrm>
          <a:prstGeom prst="ellipse">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smtClean="0">
                <a:solidFill>
                  <a:schemeClr val="bg1"/>
                </a:solidFill>
                <a:latin typeface="Arial" panose="020B0604020202020204" pitchFamily="34" charset="0"/>
                <a:cs typeface="Arial" panose="020B0604020202020204" pitchFamily="34" charset="0"/>
              </a:rPr>
              <a:t>Operasional</a:t>
            </a:r>
            <a:r>
              <a:rPr lang="en-US" sz="1400" dirty="0" smtClean="0">
                <a:solidFill>
                  <a:schemeClr val="bg1"/>
                </a:solidFill>
                <a:latin typeface="Arial" panose="020B0604020202020204" pitchFamily="34" charset="0"/>
                <a:cs typeface="Arial" panose="020B0604020202020204" pitchFamily="34" charset="0"/>
              </a:rPr>
              <a:t> </a:t>
            </a:r>
            <a:r>
              <a:rPr lang="en-US" sz="1400" dirty="0" err="1" smtClean="0">
                <a:solidFill>
                  <a:schemeClr val="bg1"/>
                </a:solidFill>
                <a:latin typeface="Arial" panose="020B0604020202020204" pitchFamily="34" charset="0"/>
                <a:cs typeface="Arial" panose="020B0604020202020204" pitchFamily="34" charset="0"/>
              </a:rPr>
              <a:t>Expenes</a:t>
            </a:r>
            <a:r>
              <a:rPr lang="en-US" sz="1400" dirty="0" smtClean="0">
                <a:solidFill>
                  <a:schemeClr val="bg1"/>
                </a:solidFill>
                <a:latin typeface="Arial" panose="020B0604020202020204" pitchFamily="34" charset="0"/>
                <a:cs typeface="Arial" panose="020B0604020202020204" pitchFamily="34" charset="0"/>
              </a:rPr>
              <a:t> $50</a:t>
            </a:r>
            <a:endParaRPr lang="en-US" sz="1400" dirty="0">
              <a:solidFill>
                <a:schemeClr val="bg1"/>
              </a:solidFill>
              <a:latin typeface="Arial" panose="020B0604020202020204" pitchFamily="34" charset="0"/>
              <a:cs typeface="Arial" panose="020B0604020202020204" pitchFamily="34" charset="0"/>
            </a:endParaRPr>
          </a:p>
        </p:txBody>
      </p:sp>
      <p:sp>
        <p:nvSpPr>
          <p:cNvPr id="31" name="Equal 30"/>
          <p:cNvSpPr/>
          <p:nvPr/>
        </p:nvSpPr>
        <p:spPr>
          <a:xfrm rot="10800000">
            <a:off x="2372357" y="5743735"/>
            <a:ext cx="468981" cy="867544"/>
          </a:xfrm>
          <a:prstGeom prst="mathEqual">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latin typeface="Arial" panose="020B0604020202020204" pitchFamily="34" charset="0"/>
              <a:cs typeface="Arial" panose="020B0604020202020204" pitchFamily="34" charset="0"/>
            </a:endParaRPr>
          </a:p>
        </p:txBody>
      </p:sp>
      <p:sp>
        <p:nvSpPr>
          <p:cNvPr id="32" name="Oval 31"/>
          <p:cNvSpPr/>
          <p:nvPr/>
        </p:nvSpPr>
        <p:spPr>
          <a:xfrm>
            <a:off x="2924674" y="5656969"/>
            <a:ext cx="1875925" cy="1084430"/>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Arial" panose="020B0604020202020204" pitchFamily="34" charset="0"/>
              <a:cs typeface="Arial" panose="020B0604020202020204" pitchFamily="34" charset="0"/>
            </a:endParaRPr>
          </a:p>
        </p:txBody>
      </p:sp>
      <p:sp>
        <p:nvSpPr>
          <p:cNvPr id="33" name="TextBox 32"/>
          <p:cNvSpPr txBox="1"/>
          <p:nvPr/>
        </p:nvSpPr>
        <p:spPr>
          <a:xfrm>
            <a:off x="3132845" y="5789757"/>
            <a:ext cx="1485107" cy="738664"/>
          </a:xfrm>
          <a:prstGeom prst="rect">
            <a:avLst/>
          </a:prstGeom>
          <a:noFill/>
        </p:spPr>
        <p:txBody>
          <a:bodyPr wrap="square" rtlCol="0">
            <a:spAutoFit/>
          </a:bodyPr>
          <a:lstStyle/>
          <a:p>
            <a:pPr algn="ctr"/>
            <a:r>
              <a:rPr lang="en-US" sz="1400" dirty="0" smtClean="0">
                <a:solidFill>
                  <a:schemeClr val="bg1"/>
                </a:solidFill>
                <a:latin typeface="Arial" panose="020B0604020202020204" pitchFamily="34" charset="0"/>
                <a:cs typeface="Arial" panose="020B0604020202020204" pitchFamily="34" charset="0"/>
              </a:rPr>
              <a:t>The Total Cost of </a:t>
            </a:r>
            <a:r>
              <a:rPr lang="en-US" sz="1400" dirty="0" err="1" smtClean="0">
                <a:solidFill>
                  <a:schemeClr val="bg1"/>
                </a:solidFill>
                <a:latin typeface="Arial" panose="020B0604020202020204" pitchFamily="34" charset="0"/>
                <a:cs typeface="Arial" panose="020B0604020202020204" pitchFamily="34" charset="0"/>
              </a:rPr>
              <a:t>Owenrship</a:t>
            </a:r>
            <a:r>
              <a:rPr lang="en-US" sz="1400" dirty="0" smtClean="0">
                <a:solidFill>
                  <a:schemeClr val="bg1"/>
                </a:solidFill>
                <a:latin typeface="Arial" panose="020B0604020202020204" pitchFamily="34" charset="0"/>
                <a:cs typeface="Arial" panose="020B0604020202020204" pitchFamily="34" charset="0"/>
              </a:rPr>
              <a:t> </a:t>
            </a:r>
          </a:p>
          <a:p>
            <a:pPr algn="ctr"/>
            <a:r>
              <a:rPr lang="en-US" sz="1400" dirty="0" smtClean="0">
                <a:solidFill>
                  <a:schemeClr val="bg1"/>
                </a:solidFill>
                <a:latin typeface="Arial" panose="020B0604020202020204" pitchFamily="34" charset="0"/>
                <a:cs typeface="Arial" panose="020B0604020202020204" pitchFamily="34" charset="0"/>
              </a:rPr>
              <a:t>$200  </a:t>
            </a:r>
            <a:endParaRPr lang="en-US" sz="1400" dirty="0">
              <a:solidFill>
                <a:schemeClr val="bg1"/>
              </a:solidFill>
              <a:latin typeface="Arial" panose="020B0604020202020204" pitchFamily="34" charset="0"/>
              <a:cs typeface="Arial" panose="020B0604020202020204" pitchFamily="34" charset="0"/>
            </a:endParaRPr>
          </a:p>
        </p:txBody>
      </p:sp>
      <p:sp>
        <p:nvSpPr>
          <p:cNvPr id="34" name="Equal 33"/>
          <p:cNvSpPr/>
          <p:nvPr/>
        </p:nvSpPr>
        <p:spPr>
          <a:xfrm>
            <a:off x="4865018" y="5733173"/>
            <a:ext cx="468981" cy="795248"/>
          </a:xfrm>
          <a:prstGeom prst="mathEqual">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latin typeface="Arial" panose="020B0604020202020204" pitchFamily="34" charset="0"/>
              <a:cs typeface="Arial" panose="020B0604020202020204" pitchFamily="34" charset="0"/>
            </a:endParaRPr>
          </a:p>
        </p:txBody>
      </p:sp>
      <p:sp>
        <p:nvSpPr>
          <p:cNvPr id="35" name="Oval 34"/>
          <p:cNvSpPr/>
          <p:nvPr/>
        </p:nvSpPr>
        <p:spPr>
          <a:xfrm>
            <a:off x="5294730" y="5504569"/>
            <a:ext cx="1563270" cy="1301316"/>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Arial" panose="020B0604020202020204" pitchFamily="34" charset="0"/>
              <a:cs typeface="Arial" panose="020B0604020202020204" pitchFamily="34" charset="0"/>
            </a:endParaRPr>
          </a:p>
        </p:txBody>
      </p:sp>
      <p:sp>
        <p:nvSpPr>
          <p:cNvPr id="36" name="TextBox 35"/>
          <p:cNvSpPr txBox="1"/>
          <p:nvPr/>
        </p:nvSpPr>
        <p:spPr>
          <a:xfrm>
            <a:off x="5533147" y="5724240"/>
            <a:ext cx="1172453" cy="738664"/>
          </a:xfrm>
          <a:prstGeom prst="rect">
            <a:avLst/>
          </a:prstGeom>
          <a:noFill/>
        </p:spPr>
        <p:txBody>
          <a:bodyPr wrap="square" rtlCol="0">
            <a:spAutoFit/>
          </a:bodyPr>
          <a:lstStyle/>
          <a:p>
            <a:pPr algn="ctr"/>
            <a:r>
              <a:rPr lang="en-US" sz="1400" dirty="0" smtClean="0">
                <a:solidFill>
                  <a:schemeClr val="bg1"/>
                </a:solidFill>
                <a:latin typeface="Arial" panose="020B0604020202020204" pitchFamily="34" charset="0"/>
                <a:cs typeface="Arial" panose="020B0604020202020204" pitchFamily="34" charset="0"/>
              </a:rPr>
              <a:t>Capital Expenses </a:t>
            </a:r>
          </a:p>
          <a:p>
            <a:pPr algn="ctr"/>
            <a:r>
              <a:rPr lang="en-US" sz="1400" dirty="0" smtClean="0">
                <a:solidFill>
                  <a:schemeClr val="bg1"/>
                </a:solidFill>
                <a:latin typeface="Arial" panose="020B0604020202020204" pitchFamily="34" charset="0"/>
                <a:cs typeface="Arial" panose="020B0604020202020204" pitchFamily="34" charset="0"/>
              </a:rPr>
              <a:t>$0</a:t>
            </a:r>
            <a:endParaRPr lang="en-US" sz="1400" dirty="0">
              <a:solidFill>
                <a:schemeClr val="bg1"/>
              </a:solidFill>
              <a:latin typeface="Arial" panose="020B0604020202020204" pitchFamily="34" charset="0"/>
              <a:cs typeface="Arial" panose="020B0604020202020204" pitchFamily="34" charset="0"/>
            </a:endParaRPr>
          </a:p>
        </p:txBody>
      </p:sp>
      <p:sp>
        <p:nvSpPr>
          <p:cNvPr id="37" name="Plus 36"/>
          <p:cNvSpPr/>
          <p:nvPr/>
        </p:nvSpPr>
        <p:spPr>
          <a:xfrm>
            <a:off x="6766091" y="5885569"/>
            <a:ext cx="625309" cy="650658"/>
          </a:xfrm>
          <a:prstGeom prst="mathPlu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latin typeface="Arial" panose="020B0604020202020204" pitchFamily="34" charset="0"/>
              <a:cs typeface="Arial" panose="020B0604020202020204" pitchFamily="34" charset="0"/>
            </a:endParaRPr>
          </a:p>
        </p:txBody>
      </p:sp>
      <p:sp>
        <p:nvSpPr>
          <p:cNvPr id="38" name="Oval 37"/>
          <p:cNvSpPr/>
          <p:nvPr/>
        </p:nvSpPr>
        <p:spPr>
          <a:xfrm>
            <a:off x="253748" y="5656969"/>
            <a:ext cx="2032251" cy="1012135"/>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Arial" panose="020B0604020202020204" pitchFamily="34" charset="0"/>
              <a:cs typeface="Arial" panose="020B0604020202020204" pitchFamily="34" charset="0"/>
            </a:endParaRPr>
          </a:p>
        </p:txBody>
      </p:sp>
      <p:sp>
        <p:nvSpPr>
          <p:cNvPr id="39" name="TextBox 38"/>
          <p:cNvSpPr txBox="1"/>
          <p:nvPr/>
        </p:nvSpPr>
        <p:spPr>
          <a:xfrm>
            <a:off x="650846" y="5885570"/>
            <a:ext cx="1391416" cy="523220"/>
          </a:xfrm>
          <a:prstGeom prst="rect">
            <a:avLst/>
          </a:prstGeom>
          <a:noFill/>
        </p:spPr>
        <p:txBody>
          <a:bodyPr wrap="square" rtlCol="0">
            <a:spAutoFit/>
          </a:bodyPr>
          <a:lstStyle/>
          <a:p>
            <a:pPr algn="ctr"/>
            <a:r>
              <a:rPr lang="en-US" sz="1400" dirty="0" smtClean="0">
                <a:solidFill>
                  <a:schemeClr val="bg1"/>
                </a:solidFill>
                <a:latin typeface="Arial" panose="020B0604020202020204" pitchFamily="34" charset="0"/>
                <a:cs typeface="Arial" panose="020B0604020202020204" pitchFamily="34" charset="0"/>
              </a:rPr>
              <a:t>Services</a:t>
            </a:r>
          </a:p>
          <a:p>
            <a:pPr algn="ctr"/>
            <a:r>
              <a:rPr lang="en-US" sz="1400" dirty="0" smtClean="0">
                <a:solidFill>
                  <a:schemeClr val="bg1"/>
                </a:solidFill>
                <a:latin typeface="Arial" panose="020B0604020202020204" pitchFamily="34" charset="0"/>
                <a:cs typeface="Arial" panose="020B0604020202020204" pitchFamily="34" charset="0"/>
              </a:rPr>
              <a:t> HOC $200</a:t>
            </a:r>
            <a:endParaRPr lang="en-US" sz="1400" dirty="0">
              <a:solidFill>
                <a:schemeClr val="bg1"/>
              </a:solidFill>
              <a:latin typeface="Arial" panose="020B0604020202020204" pitchFamily="34" charset="0"/>
              <a:cs typeface="Arial" panose="020B0604020202020204" pitchFamily="34" charset="0"/>
            </a:endParaRPr>
          </a:p>
        </p:txBody>
      </p:sp>
      <p:sp>
        <p:nvSpPr>
          <p:cNvPr id="40" name="Oval 39"/>
          <p:cNvSpPr/>
          <p:nvPr/>
        </p:nvSpPr>
        <p:spPr>
          <a:xfrm>
            <a:off x="7266112" y="5580769"/>
            <a:ext cx="1877888" cy="1156725"/>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smtClean="0">
                <a:solidFill>
                  <a:schemeClr val="bg1"/>
                </a:solidFill>
                <a:latin typeface="Arial" panose="020B0604020202020204" pitchFamily="34" charset="0"/>
                <a:cs typeface="Arial" panose="020B0604020202020204" pitchFamily="34" charset="0"/>
              </a:rPr>
              <a:t>Operasional</a:t>
            </a:r>
            <a:r>
              <a:rPr lang="en-US" sz="1400" dirty="0" smtClean="0">
                <a:solidFill>
                  <a:schemeClr val="bg1"/>
                </a:solidFill>
                <a:latin typeface="Arial" panose="020B0604020202020204" pitchFamily="34" charset="0"/>
                <a:cs typeface="Arial" panose="020B0604020202020204" pitchFamily="34" charset="0"/>
              </a:rPr>
              <a:t> </a:t>
            </a:r>
            <a:r>
              <a:rPr lang="en-US" sz="1400" dirty="0" err="1" smtClean="0">
                <a:solidFill>
                  <a:schemeClr val="bg1"/>
                </a:solidFill>
                <a:latin typeface="Arial" panose="020B0604020202020204" pitchFamily="34" charset="0"/>
                <a:cs typeface="Arial" panose="020B0604020202020204" pitchFamily="34" charset="0"/>
              </a:rPr>
              <a:t>Expenes</a:t>
            </a:r>
            <a:r>
              <a:rPr lang="en-US" sz="1400" dirty="0" smtClean="0">
                <a:solidFill>
                  <a:schemeClr val="bg1"/>
                </a:solidFill>
                <a:latin typeface="Arial" panose="020B0604020202020204" pitchFamily="34" charset="0"/>
                <a:cs typeface="Arial" panose="020B0604020202020204" pitchFamily="34" charset="0"/>
              </a:rPr>
              <a:t>        $ 200</a:t>
            </a:r>
            <a:endParaRPr lang="en-US" sz="1400" dirty="0">
              <a:solidFill>
                <a:schemeClr val="bg1"/>
              </a:solidFill>
              <a:latin typeface="Arial" panose="020B0604020202020204" pitchFamily="34" charset="0"/>
              <a:cs typeface="Arial" panose="020B0604020202020204" pitchFamily="34" charset="0"/>
            </a:endParaRPr>
          </a:p>
        </p:txBody>
      </p:sp>
      <p:sp>
        <p:nvSpPr>
          <p:cNvPr id="50" name="Rectangle 49"/>
          <p:cNvSpPr/>
          <p:nvPr/>
        </p:nvSpPr>
        <p:spPr bwMode="auto">
          <a:xfrm>
            <a:off x="685800" y="838200"/>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41" name="Rectangle 2"/>
          <p:cNvSpPr txBox="1">
            <a:spLocks noChangeArrowheads="1"/>
          </p:cNvSpPr>
          <p:nvPr/>
        </p:nvSpPr>
        <p:spPr>
          <a:xfrm>
            <a:off x="685800" y="381000"/>
            <a:ext cx="78486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b="1" dirty="0">
                <a:solidFill>
                  <a:srgbClr val="1E3C61"/>
                </a:solidFill>
                <a:latin typeface="League Spartan" panose="00000800000000000000" pitchFamily="50" charset="0"/>
              </a:rPr>
              <a:t>PENYUSUNAN BAST BERDASARKAN ACTUAL COST BASIS </a:t>
            </a:r>
          </a:p>
        </p:txBody>
      </p:sp>
      <p:pic>
        <p:nvPicPr>
          <p:cNvPr id="42" name="Picture 41">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228600"/>
            <a:ext cx="457200" cy="457200"/>
          </a:xfrm>
          <a:prstGeom prst="rect">
            <a:avLst/>
          </a:prstGeom>
          <a:solidFill>
            <a:schemeClr val="bg1"/>
          </a:solidFill>
        </p:spPr>
      </p:pic>
    </p:spTree>
    <p:extLst>
      <p:ext uri="{BB962C8B-B14F-4D97-AF65-F5344CB8AC3E}">
        <p14:creationId xmlns:p14="http://schemas.microsoft.com/office/powerpoint/2010/main" xmlns="" val="201131298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EC6223-48AB-4AAB-9BBD-9A97D12BA105}" type="slidenum">
              <a:rPr lang="id-ID" smtClean="0">
                <a:solidFill>
                  <a:schemeClr val="bg1"/>
                </a:solidFill>
              </a:rPr>
              <a:pPr/>
              <a:t>63</a:t>
            </a:fld>
            <a:endParaRPr lang="id-ID">
              <a:solidFill>
                <a:schemeClr val="bg1"/>
              </a:solidFill>
            </a:endParaRPr>
          </a:p>
        </p:txBody>
      </p:sp>
      <p:sp>
        <p:nvSpPr>
          <p:cNvPr id="40" name="Oval 39"/>
          <p:cNvSpPr/>
          <p:nvPr/>
        </p:nvSpPr>
        <p:spPr>
          <a:xfrm>
            <a:off x="5105400" y="3200400"/>
            <a:ext cx="1600200" cy="10668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1" name="Oval 40"/>
          <p:cNvSpPr/>
          <p:nvPr/>
        </p:nvSpPr>
        <p:spPr>
          <a:xfrm>
            <a:off x="2743200" y="3048000"/>
            <a:ext cx="1905000" cy="1143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2" name="Oval 41"/>
          <p:cNvSpPr/>
          <p:nvPr/>
        </p:nvSpPr>
        <p:spPr>
          <a:xfrm>
            <a:off x="7239000" y="3048000"/>
            <a:ext cx="1905000" cy="1143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solidFill>
                  <a:schemeClr val="bg1"/>
                </a:solidFill>
              </a:rPr>
              <a:t>Operasional</a:t>
            </a:r>
            <a:r>
              <a:rPr lang="en-US" sz="1600" dirty="0" smtClean="0">
                <a:solidFill>
                  <a:schemeClr val="bg1"/>
                </a:solidFill>
              </a:rPr>
              <a:t> </a:t>
            </a:r>
            <a:r>
              <a:rPr lang="en-US" sz="1600" dirty="0" err="1" smtClean="0">
                <a:solidFill>
                  <a:schemeClr val="bg1"/>
                </a:solidFill>
              </a:rPr>
              <a:t>Expenes</a:t>
            </a:r>
            <a:r>
              <a:rPr lang="en-US" sz="1600" dirty="0" smtClean="0">
                <a:solidFill>
                  <a:schemeClr val="bg1"/>
                </a:solidFill>
              </a:rPr>
              <a:t>        $ 100</a:t>
            </a:r>
            <a:endParaRPr lang="en-US" sz="1600" dirty="0">
              <a:solidFill>
                <a:schemeClr val="bg1"/>
              </a:solidFill>
            </a:endParaRPr>
          </a:p>
        </p:txBody>
      </p:sp>
      <p:sp>
        <p:nvSpPr>
          <p:cNvPr id="43" name="Equal 42"/>
          <p:cNvSpPr/>
          <p:nvPr/>
        </p:nvSpPr>
        <p:spPr>
          <a:xfrm>
            <a:off x="2209800" y="3124203"/>
            <a:ext cx="457200" cy="838199"/>
          </a:xfrm>
          <a:prstGeom prst="mathEqual">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4" name="TextBox 43"/>
          <p:cNvSpPr txBox="1"/>
          <p:nvPr/>
        </p:nvSpPr>
        <p:spPr>
          <a:xfrm>
            <a:off x="5399230" y="3238500"/>
            <a:ext cx="1164940" cy="923330"/>
          </a:xfrm>
          <a:prstGeom prst="rect">
            <a:avLst/>
          </a:prstGeom>
          <a:noFill/>
        </p:spPr>
        <p:txBody>
          <a:bodyPr wrap="square" rtlCol="0">
            <a:spAutoFit/>
          </a:bodyPr>
          <a:lstStyle/>
          <a:p>
            <a:r>
              <a:rPr lang="en-US" dirty="0" smtClean="0">
                <a:solidFill>
                  <a:schemeClr val="bg1"/>
                </a:solidFill>
              </a:rPr>
              <a:t>Capital Expenses $ 500</a:t>
            </a:r>
            <a:endParaRPr lang="en-US" dirty="0">
              <a:solidFill>
                <a:schemeClr val="bg1"/>
              </a:solidFill>
            </a:endParaRPr>
          </a:p>
        </p:txBody>
      </p:sp>
      <p:sp>
        <p:nvSpPr>
          <p:cNvPr id="45" name="Plus 44"/>
          <p:cNvSpPr/>
          <p:nvPr/>
        </p:nvSpPr>
        <p:spPr>
          <a:xfrm>
            <a:off x="6629400" y="3352800"/>
            <a:ext cx="609600" cy="609600"/>
          </a:xfrm>
          <a:prstGeom prst="mathPlu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6" name="Oval 45"/>
          <p:cNvSpPr/>
          <p:nvPr/>
        </p:nvSpPr>
        <p:spPr>
          <a:xfrm>
            <a:off x="152400" y="4343400"/>
            <a:ext cx="1981200" cy="1066800"/>
          </a:xfrm>
          <a:prstGeom prst="ellipse">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7" name="Oval 46"/>
          <p:cNvSpPr/>
          <p:nvPr/>
        </p:nvSpPr>
        <p:spPr>
          <a:xfrm>
            <a:off x="228600" y="3048000"/>
            <a:ext cx="1828800" cy="9144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8" name="Oval 47"/>
          <p:cNvSpPr/>
          <p:nvPr/>
        </p:nvSpPr>
        <p:spPr>
          <a:xfrm>
            <a:off x="2514600" y="914400"/>
            <a:ext cx="2819400" cy="8382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SA/DFA $ 1.000</a:t>
            </a:r>
            <a:endParaRPr lang="en-US" dirty="0">
              <a:solidFill>
                <a:schemeClr val="bg1"/>
              </a:solidFill>
            </a:endParaRPr>
          </a:p>
        </p:txBody>
      </p:sp>
      <p:sp>
        <p:nvSpPr>
          <p:cNvPr id="49" name="Plus 48"/>
          <p:cNvSpPr/>
          <p:nvPr/>
        </p:nvSpPr>
        <p:spPr>
          <a:xfrm>
            <a:off x="685800" y="3962400"/>
            <a:ext cx="685800" cy="381000"/>
          </a:xfrm>
          <a:prstGeom prst="mathPlu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0" name="TextBox 49"/>
          <p:cNvSpPr txBox="1"/>
          <p:nvPr/>
        </p:nvSpPr>
        <p:spPr>
          <a:xfrm>
            <a:off x="523273" y="4533395"/>
            <a:ext cx="1396438" cy="646331"/>
          </a:xfrm>
          <a:prstGeom prst="rect">
            <a:avLst/>
          </a:prstGeom>
          <a:noFill/>
        </p:spPr>
        <p:txBody>
          <a:bodyPr wrap="square" rtlCol="0">
            <a:spAutoFit/>
          </a:bodyPr>
          <a:lstStyle/>
          <a:p>
            <a:pPr algn="ctr"/>
            <a:r>
              <a:rPr lang="en-US" dirty="0" smtClean="0">
                <a:solidFill>
                  <a:schemeClr val="bg1"/>
                </a:solidFill>
              </a:rPr>
              <a:t>Inventory</a:t>
            </a:r>
          </a:p>
          <a:p>
            <a:pPr algn="ctr"/>
            <a:r>
              <a:rPr lang="en-US" dirty="0" smtClean="0">
                <a:solidFill>
                  <a:schemeClr val="bg1"/>
                </a:solidFill>
              </a:rPr>
              <a:t>BAST $.100</a:t>
            </a:r>
            <a:endParaRPr lang="en-US" dirty="0">
              <a:solidFill>
                <a:schemeClr val="bg1"/>
              </a:solidFill>
            </a:endParaRPr>
          </a:p>
        </p:txBody>
      </p:sp>
      <p:sp>
        <p:nvSpPr>
          <p:cNvPr id="51" name="TextBox 50"/>
          <p:cNvSpPr txBox="1"/>
          <p:nvPr/>
        </p:nvSpPr>
        <p:spPr>
          <a:xfrm>
            <a:off x="323528" y="3068239"/>
            <a:ext cx="1676400" cy="646331"/>
          </a:xfrm>
          <a:prstGeom prst="rect">
            <a:avLst/>
          </a:prstGeom>
          <a:noFill/>
        </p:spPr>
        <p:txBody>
          <a:bodyPr wrap="square" rtlCol="0">
            <a:spAutoFit/>
          </a:bodyPr>
          <a:lstStyle/>
          <a:p>
            <a:pPr algn="ctr"/>
            <a:r>
              <a:rPr lang="en-US" dirty="0" smtClean="0">
                <a:solidFill>
                  <a:schemeClr val="bg1"/>
                </a:solidFill>
              </a:rPr>
              <a:t>Physical Assets BAST $.600</a:t>
            </a:r>
            <a:endParaRPr lang="en-US" dirty="0">
              <a:solidFill>
                <a:schemeClr val="bg1"/>
              </a:solidFill>
            </a:endParaRPr>
          </a:p>
        </p:txBody>
      </p:sp>
      <p:sp>
        <p:nvSpPr>
          <p:cNvPr id="52" name="Equal 51"/>
          <p:cNvSpPr/>
          <p:nvPr/>
        </p:nvSpPr>
        <p:spPr>
          <a:xfrm>
            <a:off x="2231740" y="4343400"/>
            <a:ext cx="457200" cy="914400"/>
          </a:xfrm>
          <a:prstGeom prst="mathEqual">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3" name="TextBox 52"/>
          <p:cNvSpPr txBox="1"/>
          <p:nvPr/>
        </p:nvSpPr>
        <p:spPr>
          <a:xfrm>
            <a:off x="3124200" y="3096673"/>
            <a:ext cx="1447800" cy="830997"/>
          </a:xfrm>
          <a:prstGeom prst="rect">
            <a:avLst/>
          </a:prstGeom>
          <a:noFill/>
        </p:spPr>
        <p:txBody>
          <a:bodyPr wrap="square" rtlCol="0">
            <a:spAutoFit/>
          </a:bodyPr>
          <a:lstStyle/>
          <a:p>
            <a:r>
              <a:rPr lang="en-US" sz="1600" dirty="0" smtClean="0">
                <a:solidFill>
                  <a:schemeClr val="bg1"/>
                </a:solidFill>
              </a:rPr>
              <a:t>The Total Cost of </a:t>
            </a:r>
            <a:r>
              <a:rPr lang="en-US" sz="1600" dirty="0" err="1" smtClean="0">
                <a:solidFill>
                  <a:schemeClr val="bg1"/>
                </a:solidFill>
              </a:rPr>
              <a:t>Owenrship</a:t>
            </a:r>
            <a:r>
              <a:rPr lang="en-US" sz="1600" dirty="0" smtClean="0">
                <a:solidFill>
                  <a:schemeClr val="bg1"/>
                </a:solidFill>
              </a:rPr>
              <a:t> </a:t>
            </a:r>
          </a:p>
          <a:p>
            <a:r>
              <a:rPr lang="en-US" sz="1600" dirty="0" smtClean="0">
                <a:solidFill>
                  <a:schemeClr val="bg1"/>
                </a:solidFill>
              </a:rPr>
              <a:t>$ 600  </a:t>
            </a:r>
            <a:endParaRPr lang="en-US" sz="1600" dirty="0">
              <a:solidFill>
                <a:schemeClr val="bg1"/>
              </a:solidFill>
            </a:endParaRPr>
          </a:p>
        </p:txBody>
      </p:sp>
      <p:sp>
        <p:nvSpPr>
          <p:cNvPr id="54" name="Equal 53"/>
          <p:cNvSpPr/>
          <p:nvPr/>
        </p:nvSpPr>
        <p:spPr>
          <a:xfrm>
            <a:off x="4648200" y="3200402"/>
            <a:ext cx="457200" cy="838201"/>
          </a:xfrm>
          <a:prstGeom prst="mathEqual">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5" name="Oval 54"/>
          <p:cNvSpPr/>
          <p:nvPr/>
        </p:nvSpPr>
        <p:spPr>
          <a:xfrm>
            <a:off x="2819400" y="4343400"/>
            <a:ext cx="1905000" cy="1143000"/>
          </a:xfrm>
          <a:prstGeom prst="ellipse">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6" name="TextBox 55"/>
          <p:cNvSpPr txBox="1"/>
          <p:nvPr/>
        </p:nvSpPr>
        <p:spPr>
          <a:xfrm>
            <a:off x="3222340" y="4402098"/>
            <a:ext cx="1447800" cy="830997"/>
          </a:xfrm>
          <a:prstGeom prst="rect">
            <a:avLst/>
          </a:prstGeom>
          <a:noFill/>
        </p:spPr>
        <p:txBody>
          <a:bodyPr wrap="square" rtlCol="0">
            <a:spAutoFit/>
          </a:bodyPr>
          <a:lstStyle/>
          <a:p>
            <a:r>
              <a:rPr lang="en-US" sz="1600" dirty="0" smtClean="0">
                <a:solidFill>
                  <a:schemeClr val="bg1"/>
                </a:solidFill>
              </a:rPr>
              <a:t>The Total Cost of </a:t>
            </a:r>
            <a:r>
              <a:rPr lang="en-US" sz="1600" dirty="0" err="1" smtClean="0">
                <a:solidFill>
                  <a:schemeClr val="bg1"/>
                </a:solidFill>
              </a:rPr>
              <a:t>Owenrship</a:t>
            </a:r>
            <a:r>
              <a:rPr lang="en-US" sz="1600" dirty="0" smtClean="0">
                <a:solidFill>
                  <a:schemeClr val="bg1"/>
                </a:solidFill>
              </a:rPr>
              <a:t> </a:t>
            </a:r>
          </a:p>
          <a:p>
            <a:r>
              <a:rPr lang="en-US" sz="1600" dirty="0" smtClean="0">
                <a:solidFill>
                  <a:schemeClr val="bg1"/>
                </a:solidFill>
              </a:rPr>
              <a:t>$100  </a:t>
            </a:r>
            <a:endParaRPr lang="en-US" sz="1600" dirty="0">
              <a:solidFill>
                <a:schemeClr val="bg1"/>
              </a:solidFill>
            </a:endParaRPr>
          </a:p>
        </p:txBody>
      </p:sp>
      <p:sp>
        <p:nvSpPr>
          <p:cNvPr id="57" name="Equal 56"/>
          <p:cNvSpPr/>
          <p:nvPr/>
        </p:nvSpPr>
        <p:spPr>
          <a:xfrm>
            <a:off x="4800600" y="4419602"/>
            <a:ext cx="457200" cy="838199"/>
          </a:xfrm>
          <a:prstGeom prst="mathEqual">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8" name="Oval 57"/>
          <p:cNvSpPr/>
          <p:nvPr/>
        </p:nvSpPr>
        <p:spPr>
          <a:xfrm>
            <a:off x="5257800" y="4343400"/>
            <a:ext cx="1447800" cy="1219200"/>
          </a:xfrm>
          <a:prstGeom prst="ellipse">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9" name="TextBox 58"/>
          <p:cNvSpPr txBox="1"/>
          <p:nvPr/>
        </p:nvSpPr>
        <p:spPr>
          <a:xfrm>
            <a:off x="5486400" y="4495801"/>
            <a:ext cx="1143000" cy="923330"/>
          </a:xfrm>
          <a:prstGeom prst="rect">
            <a:avLst/>
          </a:prstGeom>
          <a:noFill/>
        </p:spPr>
        <p:txBody>
          <a:bodyPr wrap="square" rtlCol="0">
            <a:spAutoFit/>
          </a:bodyPr>
          <a:lstStyle/>
          <a:p>
            <a:r>
              <a:rPr lang="en-US" dirty="0" smtClean="0">
                <a:solidFill>
                  <a:schemeClr val="bg1"/>
                </a:solidFill>
              </a:rPr>
              <a:t>Capital Expenses $.50</a:t>
            </a:r>
            <a:endParaRPr lang="en-US" dirty="0">
              <a:solidFill>
                <a:schemeClr val="bg1"/>
              </a:solidFill>
            </a:endParaRPr>
          </a:p>
        </p:txBody>
      </p:sp>
      <p:sp>
        <p:nvSpPr>
          <p:cNvPr id="60" name="Plus 59"/>
          <p:cNvSpPr/>
          <p:nvPr/>
        </p:nvSpPr>
        <p:spPr>
          <a:xfrm>
            <a:off x="6705600" y="4572000"/>
            <a:ext cx="609600" cy="685800"/>
          </a:xfrm>
          <a:prstGeom prst="mathPlu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1" name="Oval 60"/>
          <p:cNvSpPr/>
          <p:nvPr/>
        </p:nvSpPr>
        <p:spPr>
          <a:xfrm>
            <a:off x="7239000" y="4343400"/>
            <a:ext cx="1905000" cy="1143000"/>
          </a:xfrm>
          <a:prstGeom prst="ellipse">
            <a:avLst/>
          </a:prstGeom>
          <a:solidFill>
            <a:srgbClr val="FF4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solidFill>
                  <a:schemeClr val="bg1"/>
                </a:solidFill>
              </a:rPr>
              <a:t>Operasional</a:t>
            </a:r>
            <a:r>
              <a:rPr lang="en-US" sz="1600" dirty="0" smtClean="0">
                <a:solidFill>
                  <a:schemeClr val="bg1"/>
                </a:solidFill>
              </a:rPr>
              <a:t> </a:t>
            </a:r>
            <a:r>
              <a:rPr lang="en-US" sz="1600" dirty="0" err="1" smtClean="0">
                <a:solidFill>
                  <a:schemeClr val="bg1"/>
                </a:solidFill>
              </a:rPr>
              <a:t>Expenes</a:t>
            </a:r>
            <a:r>
              <a:rPr lang="en-US" sz="1600" dirty="0" smtClean="0">
                <a:solidFill>
                  <a:schemeClr val="bg1"/>
                </a:solidFill>
              </a:rPr>
              <a:t>        $ 50</a:t>
            </a:r>
            <a:endParaRPr lang="en-US" sz="1600" dirty="0">
              <a:solidFill>
                <a:schemeClr val="bg1"/>
              </a:solidFill>
            </a:endParaRPr>
          </a:p>
        </p:txBody>
      </p:sp>
      <p:sp>
        <p:nvSpPr>
          <p:cNvPr id="62" name="Oval 61"/>
          <p:cNvSpPr/>
          <p:nvPr/>
        </p:nvSpPr>
        <p:spPr>
          <a:xfrm>
            <a:off x="6019800" y="914400"/>
            <a:ext cx="2819400" cy="1143000"/>
          </a:xfrm>
          <a:prstGeom prst="ellipse">
            <a:avLst/>
          </a:prstGeom>
          <a:solidFill>
            <a:srgbClr val="DB8A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bg1"/>
                </a:solidFill>
              </a:rPr>
              <a:t>Manegement</a:t>
            </a:r>
            <a:r>
              <a:rPr lang="en-US" dirty="0" smtClean="0">
                <a:solidFill>
                  <a:schemeClr val="bg1"/>
                </a:solidFill>
              </a:rPr>
              <a:t> </a:t>
            </a:r>
            <a:r>
              <a:rPr lang="en-US" dirty="0" err="1" smtClean="0">
                <a:solidFill>
                  <a:schemeClr val="bg1"/>
                </a:solidFill>
              </a:rPr>
              <a:t>Consultan</a:t>
            </a:r>
            <a:r>
              <a:rPr lang="en-US" dirty="0" smtClean="0">
                <a:solidFill>
                  <a:schemeClr val="bg1"/>
                </a:solidFill>
              </a:rPr>
              <a:t>  of Development Partner $100</a:t>
            </a:r>
            <a:endParaRPr lang="en-US" dirty="0">
              <a:solidFill>
                <a:schemeClr val="bg1"/>
              </a:solidFill>
            </a:endParaRPr>
          </a:p>
        </p:txBody>
      </p:sp>
      <p:cxnSp>
        <p:nvCxnSpPr>
          <p:cNvPr id="63" name="Straight Arrow Connector 62"/>
          <p:cNvCxnSpPr>
            <a:stCxn id="48" idx="4"/>
          </p:cNvCxnSpPr>
          <p:nvPr/>
        </p:nvCxnSpPr>
        <p:spPr>
          <a:xfrm flipH="1">
            <a:off x="1066800" y="1752600"/>
            <a:ext cx="2857500" cy="1295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stCxn id="48" idx="6"/>
            <a:endCxn id="62" idx="2"/>
          </p:cNvCxnSpPr>
          <p:nvPr/>
        </p:nvCxnSpPr>
        <p:spPr>
          <a:xfrm>
            <a:off x="5334000" y="1333500"/>
            <a:ext cx="685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5" name="Oval 64"/>
          <p:cNvSpPr/>
          <p:nvPr/>
        </p:nvSpPr>
        <p:spPr>
          <a:xfrm>
            <a:off x="6324600" y="2438400"/>
            <a:ext cx="2514600" cy="533400"/>
          </a:xfrm>
          <a:prstGeom prst="ellipse">
            <a:avLst/>
          </a:prstGeom>
          <a:solidFill>
            <a:srgbClr val="DB8A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6" name="Equal 65"/>
          <p:cNvSpPr/>
          <p:nvPr/>
        </p:nvSpPr>
        <p:spPr>
          <a:xfrm rot="5400000">
            <a:off x="7219951" y="1809752"/>
            <a:ext cx="342899" cy="838201"/>
          </a:xfrm>
          <a:prstGeom prst="mathEqual">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7" name="TextBox 66"/>
          <p:cNvSpPr txBox="1"/>
          <p:nvPr/>
        </p:nvSpPr>
        <p:spPr>
          <a:xfrm>
            <a:off x="6934200" y="2552702"/>
            <a:ext cx="1457739" cy="369332"/>
          </a:xfrm>
          <a:prstGeom prst="rect">
            <a:avLst/>
          </a:prstGeom>
          <a:noFill/>
        </p:spPr>
        <p:txBody>
          <a:bodyPr wrap="square" rtlCol="0">
            <a:spAutoFit/>
          </a:bodyPr>
          <a:lstStyle/>
          <a:p>
            <a:r>
              <a:rPr lang="en-US" dirty="0" smtClean="0">
                <a:solidFill>
                  <a:schemeClr val="bg1"/>
                </a:solidFill>
              </a:rPr>
              <a:t>HOC $.100</a:t>
            </a:r>
            <a:endParaRPr lang="en-US" dirty="0">
              <a:solidFill>
                <a:schemeClr val="bg1"/>
              </a:solidFill>
            </a:endParaRPr>
          </a:p>
        </p:txBody>
      </p:sp>
      <p:sp>
        <p:nvSpPr>
          <p:cNvPr id="68" name="Oval 67"/>
          <p:cNvSpPr/>
          <p:nvPr/>
        </p:nvSpPr>
        <p:spPr>
          <a:xfrm>
            <a:off x="152400" y="5715000"/>
            <a:ext cx="1981200" cy="10668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Services BAST </a:t>
            </a:r>
            <a:r>
              <a:rPr lang="en-US" dirty="0">
                <a:solidFill>
                  <a:schemeClr val="bg1"/>
                </a:solidFill>
              </a:rPr>
              <a:t>$200</a:t>
            </a:r>
            <a:r>
              <a:rPr lang="en-US" dirty="0" smtClean="0">
                <a:solidFill>
                  <a:schemeClr val="bg1"/>
                </a:solidFill>
              </a:rPr>
              <a:t> </a:t>
            </a:r>
            <a:endParaRPr lang="en-US" dirty="0">
              <a:solidFill>
                <a:schemeClr val="bg1"/>
              </a:solidFill>
            </a:endParaRPr>
          </a:p>
        </p:txBody>
      </p:sp>
      <p:sp>
        <p:nvSpPr>
          <p:cNvPr id="69" name="Equal 68"/>
          <p:cNvSpPr/>
          <p:nvPr/>
        </p:nvSpPr>
        <p:spPr>
          <a:xfrm>
            <a:off x="2231740" y="5725566"/>
            <a:ext cx="457200" cy="914400"/>
          </a:xfrm>
          <a:prstGeom prst="mathEqual">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0" name="Equal 69"/>
          <p:cNvSpPr/>
          <p:nvPr/>
        </p:nvSpPr>
        <p:spPr>
          <a:xfrm>
            <a:off x="4800600" y="5715003"/>
            <a:ext cx="457200" cy="838199"/>
          </a:xfrm>
          <a:prstGeom prst="mathEqual">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1" name="Oval 70"/>
          <p:cNvSpPr/>
          <p:nvPr/>
        </p:nvSpPr>
        <p:spPr>
          <a:xfrm>
            <a:off x="5257800" y="5638800"/>
            <a:ext cx="1447800" cy="12192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72" name="TextBox 71"/>
          <p:cNvSpPr txBox="1"/>
          <p:nvPr/>
        </p:nvSpPr>
        <p:spPr>
          <a:xfrm>
            <a:off x="5486400" y="5782271"/>
            <a:ext cx="1143000" cy="923330"/>
          </a:xfrm>
          <a:prstGeom prst="rect">
            <a:avLst/>
          </a:prstGeom>
          <a:noFill/>
        </p:spPr>
        <p:txBody>
          <a:bodyPr wrap="square" rtlCol="0">
            <a:spAutoFit/>
          </a:bodyPr>
          <a:lstStyle/>
          <a:p>
            <a:r>
              <a:rPr lang="en-US" dirty="0" smtClean="0">
                <a:solidFill>
                  <a:schemeClr val="bg1"/>
                </a:solidFill>
              </a:rPr>
              <a:t>Capital Expenses $.0</a:t>
            </a:r>
            <a:endParaRPr lang="en-US" dirty="0">
              <a:solidFill>
                <a:schemeClr val="bg1"/>
              </a:solidFill>
            </a:endParaRPr>
          </a:p>
        </p:txBody>
      </p:sp>
      <p:sp>
        <p:nvSpPr>
          <p:cNvPr id="73" name="Plus 72"/>
          <p:cNvSpPr/>
          <p:nvPr/>
        </p:nvSpPr>
        <p:spPr>
          <a:xfrm>
            <a:off x="6705600" y="5867400"/>
            <a:ext cx="609600" cy="685800"/>
          </a:xfrm>
          <a:prstGeom prst="mathPlus">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4" name="Oval 73"/>
          <p:cNvSpPr/>
          <p:nvPr/>
        </p:nvSpPr>
        <p:spPr>
          <a:xfrm>
            <a:off x="7239000" y="5638800"/>
            <a:ext cx="1905000" cy="11430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solidFill>
                  <a:schemeClr val="bg1"/>
                </a:solidFill>
              </a:rPr>
              <a:t>Operasional</a:t>
            </a:r>
            <a:r>
              <a:rPr lang="en-US" dirty="0" smtClean="0">
                <a:solidFill>
                  <a:schemeClr val="bg1"/>
                </a:solidFill>
              </a:rPr>
              <a:t> Expenses        $ 200</a:t>
            </a:r>
            <a:endParaRPr lang="en-US" dirty="0">
              <a:solidFill>
                <a:schemeClr val="bg1"/>
              </a:solidFill>
            </a:endParaRPr>
          </a:p>
        </p:txBody>
      </p:sp>
      <p:sp>
        <p:nvSpPr>
          <p:cNvPr id="75" name="Oval 74"/>
          <p:cNvSpPr/>
          <p:nvPr/>
        </p:nvSpPr>
        <p:spPr>
          <a:xfrm>
            <a:off x="2819400" y="5638800"/>
            <a:ext cx="1905000" cy="11430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76" name="TextBox 75"/>
          <p:cNvSpPr txBox="1"/>
          <p:nvPr/>
        </p:nvSpPr>
        <p:spPr>
          <a:xfrm>
            <a:off x="3238500" y="5689938"/>
            <a:ext cx="1447800" cy="830997"/>
          </a:xfrm>
          <a:prstGeom prst="rect">
            <a:avLst/>
          </a:prstGeom>
          <a:noFill/>
        </p:spPr>
        <p:txBody>
          <a:bodyPr wrap="square" rtlCol="0">
            <a:spAutoFit/>
          </a:bodyPr>
          <a:lstStyle/>
          <a:p>
            <a:r>
              <a:rPr lang="en-US" sz="1600" dirty="0" smtClean="0">
                <a:solidFill>
                  <a:schemeClr val="bg1"/>
                </a:solidFill>
              </a:rPr>
              <a:t>The Total Cost of </a:t>
            </a:r>
            <a:r>
              <a:rPr lang="en-US" sz="1600" dirty="0" err="1" smtClean="0">
                <a:solidFill>
                  <a:schemeClr val="bg1"/>
                </a:solidFill>
              </a:rPr>
              <a:t>Owenrship</a:t>
            </a:r>
            <a:r>
              <a:rPr lang="en-US" sz="1600" dirty="0" smtClean="0">
                <a:solidFill>
                  <a:schemeClr val="bg1"/>
                </a:solidFill>
              </a:rPr>
              <a:t> </a:t>
            </a:r>
          </a:p>
          <a:p>
            <a:r>
              <a:rPr lang="en-US" sz="1600" dirty="0" smtClean="0">
                <a:solidFill>
                  <a:schemeClr val="bg1"/>
                </a:solidFill>
              </a:rPr>
              <a:t>$200  </a:t>
            </a:r>
            <a:endParaRPr lang="en-US" sz="1600" dirty="0">
              <a:solidFill>
                <a:schemeClr val="bg1"/>
              </a:solidFill>
            </a:endParaRPr>
          </a:p>
        </p:txBody>
      </p:sp>
      <p:sp>
        <p:nvSpPr>
          <p:cNvPr id="77" name="Rectangle 2"/>
          <p:cNvSpPr txBox="1">
            <a:spLocks noChangeArrowheads="1"/>
          </p:cNvSpPr>
          <p:nvPr/>
        </p:nvSpPr>
        <p:spPr>
          <a:xfrm>
            <a:off x="685800" y="152400"/>
            <a:ext cx="7315200" cy="527665"/>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sv-SE" sz="2000" b="1" dirty="0">
                <a:solidFill>
                  <a:srgbClr val="1E3C61"/>
                </a:solidFill>
                <a:latin typeface="League Spartan" panose="00000800000000000000" pitchFamily="50" charset="0"/>
              </a:rPr>
              <a:t>PENGATURAN PEMISAHAN BAST BARANG, JASA DAN KONSULTAN DONOR </a:t>
            </a:r>
            <a:r>
              <a:rPr lang="en-US" sz="2000" b="1" dirty="0" smtClean="0">
                <a:solidFill>
                  <a:srgbClr val="1E3C61"/>
                </a:solidFill>
                <a:latin typeface="League Spartan" panose="00000800000000000000" pitchFamily="50" charset="0"/>
              </a:rPr>
              <a:t> </a:t>
            </a:r>
            <a:endParaRPr lang="en-US" sz="2000" b="1" dirty="0">
              <a:solidFill>
                <a:srgbClr val="1E3C61"/>
              </a:solidFill>
              <a:latin typeface="League Spartan" panose="00000800000000000000" pitchFamily="50" charset="0"/>
            </a:endParaRPr>
          </a:p>
        </p:txBody>
      </p:sp>
      <p:sp>
        <p:nvSpPr>
          <p:cNvPr id="78" name="Rectangle 77"/>
          <p:cNvSpPr/>
          <p:nvPr/>
        </p:nvSpPr>
        <p:spPr bwMode="auto">
          <a:xfrm>
            <a:off x="685800" y="838200"/>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pic>
        <p:nvPicPr>
          <p:cNvPr id="80" name="Picture 79">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228600"/>
            <a:ext cx="457200" cy="457200"/>
          </a:xfrm>
          <a:prstGeom prst="rect">
            <a:avLst/>
          </a:prstGeom>
          <a:solidFill>
            <a:schemeClr val="bg1"/>
          </a:solidFill>
        </p:spPr>
      </p:pic>
    </p:spTree>
    <p:extLst>
      <p:ext uri="{BB962C8B-B14F-4D97-AF65-F5344CB8AC3E}">
        <p14:creationId xmlns:p14="http://schemas.microsoft.com/office/powerpoint/2010/main" xmlns="" val="382800046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extLst>
              <p:ext uri="{D42A27DB-BD31-4B8C-83A1-F6EECF244321}">
                <p14:modId xmlns:p14="http://schemas.microsoft.com/office/powerpoint/2010/main" xmlns="" val="2070252885"/>
              </p:ext>
            </p:extLst>
          </p:nvPr>
        </p:nvGraphicFramePr>
        <p:xfrm>
          <a:off x="323529" y="1831750"/>
          <a:ext cx="8568951" cy="4264250"/>
        </p:xfrm>
        <a:graphic>
          <a:graphicData uri="http://schemas.openxmlformats.org/drawingml/2006/table">
            <a:tbl>
              <a:tblPr firstRow="1" bandRow="1">
                <a:tableStyleId>{5C22544A-7EE6-4342-B048-85BDC9FD1C3A}</a:tableStyleId>
              </a:tblPr>
              <a:tblGrid>
                <a:gridCol w="1977456"/>
                <a:gridCol w="2108109"/>
                <a:gridCol w="1552837"/>
                <a:gridCol w="1130139"/>
                <a:gridCol w="1800410"/>
              </a:tblGrid>
              <a:tr h="557633">
                <a:tc rowSpan="2">
                  <a:txBody>
                    <a:bodyPr/>
                    <a:lstStyle/>
                    <a:p>
                      <a:pPr algn="ctr"/>
                      <a:endParaRPr lang="en-US" sz="2000" b="1" dirty="0" smtClean="0">
                        <a:ln>
                          <a:noFill/>
                        </a:ln>
                        <a:solidFill>
                          <a:schemeClr val="bg1"/>
                        </a:solidFill>
                        <a:latin typeface="Arial" panose="020B0604020202020204" pitchFamily="34" charset="0"/>
                        <a:cs typeface="Arial" panose="020B0604020202020204" pitchFamily="34" charset="0"/>
                      </a:endParaRPr>
                    </a:p>
                    <a:p>
                      <a:pPr algn="ctr"/>
                      <a:r>
                        <a:rPr lang="en-US" sz="2000" b="1" dirty="0" err="1" smtClean="0">
                          <a:ln>
                            <a:noFill/>
                          </a:ln>
                          <a:solidFill>
                            <a:schemeClr val="bg1"/>
                          </a:solidFill>
                          <a:latin typeface="Arial" panose="020B0604020202020204" pitchFamily="34" charset="0"/>
                          <a:cs typeface="Arial" panose="020B0604020202020204" pitchFamily="34" charset="0"/>
                        </a:rPr>
                        <a:t>Jenis</a:t>
                      </a:r>
                      <a:r>
                        <a:rPr lang="en-US" sz="2000" b="1" dirty="0" smtClean="0">
                          <a:ln>
                            <a:noFill/>
                          </a:ln>
                          <a:solidFill>
                            <a:schemeClr val="bg1"/>
                          </a:solidFill>
                          <a:latin typeface="Arial" panose="020B0604020202020204" pitchFamily="34" charset="0"/>
                          <a:cs typeface="Arial" panose="020B0604020202020204" pitchFamily="34" charset="0"/>
                        </a:rPr>
                        <a:t> </a:t>
                      </a:r>
                      <a:r>
                        <a:rPr lang="en-US" sz="2000" b="1" dirty="0" err="1" smtClean="0">
                          <a:ln>
                            <a:noFill/>
                          </a:ln>
                          <a:solidFill>
                            <a:schemeClr val="bg1"/>
                          </a:solidFill>
                          <a:latin typeface="Arial" panose="020B0604020202020204" pitchFamily="34" charset="0"/>
                          <a:cs typeface="Arial" panose="020B0604020202020204" pitchFamily="34" charset="0"/>
                        </a:rPr>
                        <a:t>Biaya</a:t>
                      </a:r>
                      <a:endParaRPr lang="en-US" sz="2000" b="1" dirty="0">
                        <a:ln>
                          <a:noFill/>
                        </a:ln>
                        <a:solidFill>
                          <a:schemeClr val="bg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50000"/>
                      </a:schemeClr>
                    </a:solidFill>
                  </a:tcPr>
                </a:tc>
                <a:tc gridSpan="2">
                  <a:txBody>
                    <a:bodyPr/>
                    <a:lstStyle/>
                    <a:p>
                      <a:pPr algn="ctr"/>
                      <a:r>
                        <a:rPr lang="en-US" sz="2000" b="1" dirty="0" err="1" smtClean="0">
                          <a:ln>
                            <a:noFill/>
                          </a:ln>
                          <a:solidFill>
                            <a:schemeClr val="bg1"/>
                          </a:solidFill>
                          <a:latin typeface="Arial" panose="020B0604020202020204" pitchFamily="34" charset="0"/>
                          <a:cs typeface="Arial" panose="020B0604020202020204" pitchFamily="34" charset="0"/>
                        </a:rPr>
                        <a:t>Penerima</a:t>
                      </a:r>
                      <a:r>
                        <a:rPr lang="en-US" sz="2000" b="1" dirty="0" smtClean="0">
                          <a:ln>
                            <a:noFill/>
                          </a:ln>
                          <a:solidFill>
                            <a:schemeClr val="bg1"/>
                          </a:solidFill>
                          <a:latin typeface="Arial" panose="020B0604020202020204" pitchFamily="34" charset="0"/>
                          <a:cs typeface="Arial" panose="020B0604020202020204" pitchFamily="34" charset="0"/>
                        </a:rPr>
                        <a:t> </a:t>
                      </a:r>
                      <a:r>
                        <a:rPr lang="en-US" sz="2000" b="1" dirty="0" err="1" smtClean="0">
                          <a:ln>
                            <a:noFill/>
                          </a:ln>
                          <a:solidFill>
                            <a:schemeClr val="bg1"/>
                          </a:solidFill>
                          <a:latin typeface="Arial" panose="020B0604020202020204" pitchFamily="34" charset="0"/>
                          <a:cs typeface="Arial" panose="020B0604020202020204" pitchFamily="34" charset="0"/>
                        </a:rPr>
                        <a:t>Manfaat</a:t>
                      </a:r>
                      <a:endParaRPr lang="en-US" sz="2000" b="1" dirty="0">
                        <a:ln>
                          <a:noFill/>
                        </a:ln>
                        <a:solidFill>
                          <a:schemeClr val="bg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50000"/>
                      </a:schemeClr>
                    </a:solidFill>
                  </a:tcPr>
                </a:tc>
                <a:tc hMerge="1">
                  <a:txBody>
                    <a:bodyPr/>
                    <a:lstStyle/>
                    <a:p>
                      <a:endParaRPr lang="en-US" dirty="0"/>
                    </a:p>
                  </a:txBody>
                  <a:tcPr/>
                </a:tc>
                <a:tc rowSpan="2">
                  <a:txBody>
                    <a:bodyPr/>
                    <a:lstStyle/>
                    <a:p>
                      <a:pPr algn="ctr"/>
                      <a:endParaRPr lang="en-US" sz="2000" b="1" dirty="0" smtClean="0">
                        <a:ln>
                          <a:noFill/>
                        </a:ln>
                        <a:solidFill>
                          <a:schemeClr val="bg1"/>
                        </a:solidFill>
                        <a:latin typeface="Arial" panose="020B0604020202020204" pitchFamily="34" charset="0"/>
                        <a:cs typeface="Arial" panose="020B0604020202020204" pitchFamily="34" charset="0"/>
                      </a:endParaRPr>
                    </a:p>
                    <a:p>
                      <a:pPr algn="ctr"/>
                      <a:r>
                        <a:rPr lang="en-US" sz="2000" b="1" dirty="0" smtClean="0">
                          <a:ln>
                            <a:noFill/>
                          </a:ln>
                          <a:solidFill>
                            <a:schemeClr val="bg1"/>
                          </a:solidFill>
                          <a:latin typeface="Arial" panose="020B0604020202020204" pitchFamily="34" charset="0"/>
                          <a:cs typeface="Arial" panose="020B0604020202020204" pitchFamily="34" charset="0"/>
                        </a:rPr>
                        <a:t>BAST</a:t>
                      </a:r>
                      <a:endParaRPr lang="en-US" sz="2000" b="1" dirty="0">
                        <a:ln>
                          <a:noFill/>
                        </a:ln>
                        <a:solidFill>
                          <a:schemeClr val="bg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50000"/>
                      </a:schemeClr>
                    </a:solidFill>
                  </a:tcPr>
                </a:tc>
                <a:tc rowSpan="2">
                  <a:txBody>
                    <a:bodyPr/>
                    <a:lstStyle/>
                    <a:p>
                      <a:pPr algn="ctr"/>
                      <a:endParaRPr lang="en-US" sz="2000" b="1" dirty="0" smtClean="0">
                        <a:ln>
                          <a:noFill/>
                        </a:ln>
                        <a:solidFill>
                          <a:schemeClr val="bg1"/>
                        </a:solidFill>
                        <a:latin typeface="Arial" panose="020B0604020202020204" pitchFamily="34" charset="0"/>
                        <a:cs typeface="Arial" panose="020B0604020202020204" pitchFamily="34" charset="0"/>
                      </a:endParaRPr>
                    </a:p>
                    <a:p>
                      <a:pPr algn="ctr"/>
                      <a:r>
                        <a:rPr lang="en-US" sz="2000" b="1" dirty="0" err="1" smtClean="0">
                          <a:ln>
                            <a:noFill/>
                          </a:ln>
                          <a:solidFill>
                            <a:schemeClr val="bg1"/>
                          </a:solidFill>
                          <a:latin typeface="Arial" panose="020B0604020202020204" pitchFamily="34" charset="0"/>
                          <a:cs typeface="Arial" panose="020B0604020202020204" pitchFamily="34" charset="0"/>
                        </a:rPr>
                        <a:t>Keterangan</a:t>
                      </a:r>
                      <a:endParaRPr lang="en-US" sz="2000" b="1" dirty="0">
                        <a:ln>
                          <a:noFill/>
                        </a:ln>
                        <a:solidFill>
                          <a:schemeClr val="bg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50000"/>
                      </a:schemeClr>
                    </a:solidFill>
                  </a:tcPr>
                </a:tc>
              </a:tr>
              <a:tr h="1476085">
                <a:tc vMerge="1">
                  <a:txBody>
                    <a:bodyPr/>
                    <a:lstStyle/>
                    <a:p>
                      <a:endParaRPr lang="en-US" dirty="0"/>
                    </a:p>
                  </a:txBody>
                  <a:tcPr/>
                </a:tc>
                <a:tc>
                  <a:txBody>
                    <a:bodyPr/>
                    <a:lstStyle/>
                    <a:p>
                      <a:pPr algn="ctr"/>
                      <a:r>
                        <a:rPr lang="en-US" sz="2000" b="1" dirty="0" smtClean="0">
                          <a:ln>
                            <a:noFill/>
                          </a:ln>
                          <a:solidFill>
                            <a:schemeClr val="bg1"/>
                          </a:solidFill>
                          <a:latin typeface="Arial" panose="020B0604020202020204" pitchFamily="34" charset="0"/>
                          <a:cs typeface="Arial" panose="020B0604020202020204" pitchFamily="34" charset="0"/>
                        </a:rPr>
                        <a:t>K/L </a:t>
                      </a:r>
                    </a:p>
                    <a:p>
                      <a:pPr algn="ctr"/>
                      <a:r>
                        <a:rPr lang="en-US" sz="2000" b="1" dirty="0" smtClean="0">
                          <a:ln>
                            <a:noFill/>
                          </a:ln>
                          <a:solidFill>
                            <a:schemeClr val="bg1"/>
                          </a:solidFill>
                          <a:latin typeface="Arial" panose="020B0604020202020204" pitchFamily="34" charset="0"/>
                          <a:cs typeface="Arial" panose="020B0604020202020204" pitchFamily="34" charset="0"/>
                        </a:rPr>
                        <a:t>(Counterpart)</a:t>
                      </a:r>
                      <a:endParaRPr lang="en-US" sz="2000" b="1" dirty="0">
                        <a:ln>
                          <a:noFill/>
                        </a:ln>
                        <a:solidFill>
                          <a:schemeClr val="bg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50000"/>
                      </a:schemeClr>
                    </a:solidFill>
                  </a:tcPr>
                </a:tc>
                <a:tc>
                  <a:txBody>
                    <a:bodyPr/>
                    <a:lstStyle/>
                    <a:p>
                      <a:pPr algn="ctr"/>
                      <a:r>
                        <a:rPr lang="en-US" sz="2000" b="1" dirty="0" smtClean="0">
                          <a:ln>
                            <a:noFill/>
                          </a:ln>
                          <a:solidFill>
                            <a:schemeClr val="bg1"/>
                          </a:solidFill>
                          <a:latin typeface="Arial" panose="020B0604020202020204" pitchFamily="34" charset="0"/>
                          <a:cs typeface="Arial" panose="020B0604020202020204" pitchFamily="34" charset="0"/>
                        </a:rPr>
                        <a:t>K/L </a:t>
                      </a:r>
                    </a:p>
                    <a:p>
                      <a:pPr algn="ctr"/>
                      <a:r>
                        <a:rPr lang="en-US" sz="2000" b="1" dirty="0" smtClean="0">
                          <a:ln>
                            <a:noFill/>
                          </a:ln>
                          <a:solidFill>
                            <a:schemeClr val="bg1"/>
                          </a:solidFill>
                          <a:latin typeface="Arial" panose="020B0604020202020204" pitchFamily="34" charset="0"/>
                          <a:cs typeface="Arial" panose="020B0604020202020204" pitchFamily="34" charset="0"/>
                        </a:rPr>
                        <a:t>(Outside)</a:t>
                      </a:r>
                      <a:endParaRPr lang="en-US" sz="2000" b="1" dirty="0">
                        <a:ln>
                          <a:noFill/>
                        </a:ln>
                        <a:solidFill>
                          <a:schemeClr val="bg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50000"/>
                      </a:schemeClr>
                    </a:solidFill>
                  </a:tcPr>
                </a:tc>
                <a:tc vMerge="1">
                  <a:txBody>
                    <a:bodyPr/>
                    <a:lstStyle/>
                    <a:p>
                      <a:pPr algn="ctr"/>
                      <a:endParaRPr lang="en-US" dirty="0">
                        <a:solidFill>
                          <a:schemeClr val="bg1"/>
                        </a:solidFill>
                      </a:endParaRPr>
                    </a:p>
                  </a:txBody>
                  <a:tcPr>
                    <a:solidFill>
                      <a:schemeClr val="accent2"/>
                    </a:solidFill>
                  </a:tcPr>
                </a:tc>
                <a:tc vMerge="1">
                  <a:txBody>
                    <a:bodyPr/>
                    <a:lstStyle/>
                    <a:p>
                      <a:pPr algn="ctr"/>
                      <a:endParaRPr lang="en-US" dirty="0">
                        <a:solidFill>
                          <a:schemeClr val="bg1"/>
                        </a:solidFill>
                      </a:endParaRPr>
                    </a:p>
                  </a:txBody>
                  <a:tcPr>
                    <a:solidFill>
                      <a:schemeClr val="accent2"/>
                    </a:solidFill>
                  </a:tcPr>
                </a:tc>
              </a:tr>
              <a:tr h="557633">
                <a:tc>
                  <a:txBody>
                    <a:bodyPr/>
                    <a:lstStyle/>
                    <a:p>
                      <a:r>
                        <a:rPr lang="en-US" sz="2000" dirty="0" smtClean="0">
                          <a:latin typeface="Arial" panose="020B0604020202020204" pitchFamily="34" charset="0"/>
                          <a:cs typeface="Arial" panose="020B0604020202020204" pitchFamily="34" charset="0"/>
                        </a:rPr>
                        <a:t>Event</a:t>
                      </a:r>
                      <a:endParaRPr lang="en-US" sz="2000" dirty="0">
                        <a:latin typeface="Arial" panose="020B0604020202020204" pitchFamily="34" charset="0"/>
                        <a:cs typeface="Arial" panose="020B0604020202020204" pitchFamily="34" charset="0"/>
                      </a:endParaRPr>
                    </a:p>
                  </a:txBody>
                  <a:tcPr>
                    <a:lnT w="12700" cap="flat" cmpd="sng" algn="ctr">
                      <a:noFill/>
                      <a:prstDash val="solid"/>
                      <a:round/>
                      <a:headEnd type="none" w="med" len="med"/>
                      <a:tailEnd type="none" w="med" len="med"/>
                    </a:lnT>
                  </a:tcPr>
                </a:tc>
                <a:tc>
                  <a:txBody>
                    <a:bodyPr/>
                    <a:lstStyle/>
                    <a:p>
                      <a:pPr algn="ctr"/>
                      <a:r>
                        <a:rPr lang="en-US" sz="2000" dirty="0" smtClean="0">
                          <a:latin typeface="Arial" panose="020B0604020202020204" pitchFamily="34" charset="0"/>
                          <a:cs typeface="Arial" panose="020B0604020202020204" pitchFamily="34" charset="0"/>
                        </a:rPr>
                        <a:t>100</a:t>
                      </a:r>
                      <a:endParaRPr lang="en-US" sz="2000" dirty="0">
                        <a:latin typeface="Arial" panose="020B0604020202020204" pitchFamily="34" charset="0"/>
                        <a:cs typeface="Arial" panose="020B0604020202020204" pitchFamily="34" charset="0"/>
                      </a:endParaRPr>
                    </a:p>
                  </a:txBody>
                  <a:tcPr>
                    <a:lnT w="12700" cap="flat" cmpd="sng" algn="ctr">
                      <a:noFill/>
                      <a:prstDash val="solid"/>
                      <a:round/>
                      <a:headEnd type="none" w="med" len="med"/>
                      <a:tailEnd type="none" w="med" len="med"/>
                    </a:lnT>
                  </a:tcPr>
                </a:tc>
                <a:tc>
                  <a:txBody>
                    <a:bodyPr/>
                    <a:lstStyle/>
                    <a:p>
                      <a:pPr algn="ctr"/>
                      <a:r>
                        <a:rPr lang="en-US" sz="2000" dirty="0" smtClean="0">
                          <a:latin typeface="Arial" panose="020B0604020202020204" pitchFamily="34" charset="0"/>
                          <a:cs typeface="Arial" panose="020B0604020202020204" pitchFamily="34" charset="0"/>
                        </a:rPr>
                        <a:t>100</a:t>
                      </a:r>
                      <a:endParaRPr lang="en-US" sz="2000" dirty="0">
                        <a:latin typeface="Arial" panose="020B0604020202020204" pitchFamily="34" charset="0"/>
                        <a:cs typeface="Arial" panose="020B0604020202020204" pitchFamily="34" charset="0"/>
                      </a:endParaRPr>
                    </a:p>
                  </a:txBody>
                  <a:tcPr>
                    <a:lnT w="12700" cap="flat" cmpd="sng" algn="ctr">
                      <a:noFill/>
                      <a:prstDash val="solid"/>
                      <a:round/>
                      <a:headEnd type="none" w="med" len="med"/>
                      <a:tailEnd type="none" w="med" len="med"/>
                    </a:lnT>
                  </a:tcPr>
                </a:tc>
                <a:tc>
                  <a:txBody>
                    <a:bodyPr/>
                    <a:lstStyle/>
                    <a:p>
                      <a:pPr algn="ctr"/>
                      <a:r>
                        <a:rPr lang="en-US" sz="2000" dirty="0" smtClean="0">
                          <a:latin typeface="Arial" panose="020B0604020202020204" pitchFamily="34" charset="0"/>
                          <a:cs typeface="Arial" panose="020B0604020202020204" pitchFamily="34" charset="0"/>
                        </a:rPr>
                        <a:t>200</a:t>
                      </a:r>
                      <a:endParaRPr lang="en-US" sz="2000" dirty="0">
                        <a:latin typeface="Arial" panose="020B0604020202020204" pitchFamily="34" charset="0"/>
                        <a:cs typeface="Arial" panose="020B0604020202020204" pitchFamily="34" charset="0"/>
                      </a:endParaRPr>
                    </a:p>
                  </a:txBody>
                  <a:tcPr>
                    <a:lnT w="12700" cap="flat" cmpd="sng" algn="ctr">
                      <a:noFill/>
                      <a:prstDash val="solid"/>
                      <a:round/>
                      <a:headEnd type="none" w="med" len="med"/>
                      <a:tailEnd type="none" w="med" len="med"/>
                    </a:lnT>
                  </a:tcPr>
                </a:tc>
                <a:tc rowSpan="3">
                  <a:txBody>
                    <a:bodyPr/>
                    <a:lstStyle/>
                    <a:p>
                      <a:pPr algn="ctr"/>
                      <a:endParaRPr lang="en-US" sz="2000" dirty="0" smtClean="0">
                        <a:latin typeface="Arial" panose="020B0604020202020204" pitchFamily="34" charset="0"/>
                        <a:cs typeface="Arial" panose="020B0604020202020204" pitchFamily="34" charset="0"/>
                      </a:endParaRPr>
                    </a:p>
                    <a:p>
                      <a:pPr algn="ctr"/>
                      <a:r>
                        <a:rPr lang="en-US" sz="2000" dirty="0" err="1" smtClean="0">
                          <a:latin typeface="Arial" panose="020B0604020202020204" pitchFamily="34" charset="0"/>
                          <a:cs typeface="Arial" panose="020B0604020202020204" pitchFamily="34" charset="0"/>
                        </a:rPr>
                        <a:t>Tertuang</a:t>
                      </a:r>
                      <a:r>
                        <a:rPr lang="en-US" sz="2000" dirty="0" smtClean="0">
                          <a:latin typeface="Arial" panose="020B0604020202020204" pitchFamily="34" charset="0"/>
                          <a:cs typeface="Arial" panose="020B0604020202020204" pitchFamily="34" charset="0"/>
                        </a:rPr>
                        <a:t> </a:t>
                      </a:r>
                      <a:r>
                        <a:rPr lang="en-US" sz="2000" dirty="0" err="1" smtClean="0">
                          <a:latin typeface="Arial" panose="020B0604020202020204" pitchFamily="34" charset="0"/>
                          <a:cs typeface="Arial" panose="020B0604020202020204" pitchFamily="34" charset="0"/>
                        </a:rPr>
                        <a:t>dalam</a:t>
                      </a:r>
                      <a:r>
                        <a:rPr lang="en-US" sz="2000" dirty="0" smtClean="0">
                          <a:latin typeface="Arial" panose="020B0604020202020204" pitchFamily="34" charset="0"/>
                          <a:cs typeface="Arial" panose="020B0604020202020204" pitchFamily="34" charset="0"/>
                        </a:rPr>
                        <a:t> Work Plan</a:t>
                      </a:r>
                      <a:endParaRPr lang="en-US" sz="2000" dirty="0">
                        <a:latin typeface="Arial" panose="020B0604020202020204" pitchFamily="34" charset="0"/>
                        <a:cs typeface="Arial" panose="020B0604020202020204" pitchFamily="34" charset="0"/>
                      </a:endParaRPr>
                    </a:p>
                  </a:txBody>
                  <a:tcPr>
                    <a:lnT w="12700" cap="flat" cmpd="sng" algn="ctr">
                      <a:noFill/>
                      <a:prstDash val="solid"/>
                      <a:round/>
                      <a:headEnd type="none" w="med" len="med"/>
                      <a:tailEnd type="none" w="med" len="med"/>
                    </a:lnT>
                  </a:tcPr>
                </a:tc>
              </a:tr>
              <a:tr h="557633">
                <a:tc>
                  <a:txBody>
                    <a:bodyPr/>
                    <a:lstStyle/>
                    <a:p>
                      <a:r>
                        <a:rPr lang="en-US" sz="2000" dirty="0" smtClean="0">
                          <a:latin typeface="Arial" panose="020B0604020202020204" pitchFamily="34" charset="0"/>
                          <a:cs typeface="Arial" panose="020B0604020202020204" pitchFamily="34" charset="0"/>
                        </a:rPr>
                        <a:t>Consultant</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200</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100</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300</a:t>
                      </a:r>
                      <a:endParaRPr lang="en-US" sz="2000" dirty="0">
                        <a:latin typeface="Arial" panose="020B0604020202020204" pitchFamily="34" charset="0"/>
                        <a:cs typeface="Arial" panose="020B0604020202020204" pitchFamily="34" charset="0"/>
                      </a:endParaRPr>
                    </a:p>
                  </a:txBody>
                  <a:tcPr/>
                </a:tc>
                <a:tc vMerge="1">
                  <a:txBody>
                    <a:bodyPr/>
                    <a:lstStyle/>
                    <a:p>
                      <a:endParaRPr lang="en-US" dirty="0"/>
                    </a:p>
                  </a:txBody>
                  <a:tcPr/>
                </a:tc>
              </a:tr>
              <a:tr h="557633">
                <a:tc>
                  <a:txBody>
                    <a:bodyPr/>
                    <a:lstStyle/>
                    <a:p>
                      <a:r>
                        <a:rPr lang="en-US" sz="2000" dirty="0" err="1" smtClean="0">
                          <a:latin typeface="Arial" panose="020B0604020202020204" pitchFamily="34" charset="0"/>
                          <a:cs typeface="Arial" panose="020B0604020202020204" pitchFamily="34" charset="0"/>
                        </a:rPr>
                        <a:t>Operasional</a:t>
                      </a:r>
                      <a:endParaRPr lang="en-US" sz="2000" dirty="0">
                        <a:latin typeface="Arial" panose="020B0604020202020204" pitchFamily="34" charset="0"/>
                        <a:cs typeface="Arial" panose="020B0604020202020204" pitchFamily="34" charset="0"/>
                      </a:endParaRPr>
                    </a:p>
                  </a:txBody>
                  <a:tcPr/>
                </a:tc>
                <a:tc gridSpan="2">
                  <a:txBody>
                    <a:bodyPr/>
                    <a:lstStyle/>
                    <a:p>
                      <a:pPr algn="ctr"/>
                      <a:r>
                        <a:rPr lang="en-US" sz="2000" dirty="0" smtClean="0">
                          <a:latin typeface="Arial" panose="020B0604020202020204" pitchFamily="34" charset="0"/>
                          <a:cs typeface="Arial" panose="020B0604020202020204" pitchFamily="34" charset="0"/>
                        </a:rPr>
                        <a:t>500</a:t>
                      </a:r>
                      <a:endParaRPr lang="en-US" sz="2000" dirty="0">
                        <a:latin typeface="Arial" panose="020B0604020202020204" pitchFamily="34" charset="0"/>
                        <a:cs typeface="Arial" panose="020B0604020202020204" pitchFamily="34" charset="0"/>
                      </a:endParaRPr>
                    </a:p>
                  </a:txBody>
                  <a:tcPr/>
                </a:tc>
                <a:tc hMerge="1">
                  <a:txBody>
                    <a:bodyPr/>
                    <a:lstStyle/>
                    <a:p>
                      <a:endParaRPr lang="en-US" dirty="0"/>
                    </a:p>
                  </a:txBody>
                  <a:tcPr/>
                </a:tc>
                <a:tc>
                  <a:txBody>
                    <a:bodyPr/>
                    <a:lstStyle/>
                    <a:p>
                      <a:pPr algn="ctr"/>
                      <a:r>
                        <a:rPr lang="en-US" sz="2000" dirty="0" smtClean="0">
                          <a:latin typeface="Arial" panose="020B0604020202020204" pitchFamily="34" charset="0"/>
                          <a:cs typeface="Arial" panose="020B0604020202020204" pitchFamily="34" charset="0"/>
                        </a:rPr>
                        <a:t>500</a:t>
                      </a:r>
                      <a:endParaRPr lang="en-US" sz="2000" dirty="0">
                        <a:latin typeface="Arial" panose="020B0604020202020204" pitchFamily="34" charset="0"/>
                        <a:cs typeface="Arial" panose="020B0604020202020204" pitchFamily="34" charset="0"/>
                      </a:endParaRPr>
                    </a:p>
                  </a:txBody>
                  <a:tcPr/>
                </a:tc>
                <a:tc vMerge="1">
                  <a:txBody>
                    <a:bodyPr/>
                    <a:lstStyle/>
                    <a:p>
                      <a:endParaRPr lang="en-US" dirty="0"/>
                    </a:p>
                  </a:txBody>
                  <a:tcPr/>
                </a:tc>
              </a:tr>
              <a:tr h="557633">
                <a:tc>
                  <a:txBody>
                    <a:bodyPr/>
                    <a:lstStyle/>
                    <a:p>
                      <a:r>
                        <a:rPr lang="en-US" sz="2000" dirty="0" smtClean="0">
                          <a:latin typeface="Arial" panose="020B0604020202020204" pitchFamily="34" charset="0"/>
                          <a:cs typeface="Arial" panose="020B0604020202020204" pitchFamily="34" charset="0"/>
                        </a:rPr>
                        <a:t>Total</a:t>
                      </a:r>
                      <a:endParaRPr lang="en-US" sz="2000" dirty="0">
                        <a:latin typeface="Arial" panose="020B0604020202020204" pitchFamily="34" charset="0"/>
                        <a:cs typeface="Arial" panose="020B0604020202020204" pitchFamily="34" charset="0"/>
                      </a:endParaRPr>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1.000</a:t>
                      </a:r>
                    </a:p>
                  </a:txBody>
                  <a:tcPr/>
                </a:tc>
                <a:tc hMerge="1">
                  <a:txBody>
                    <a:bodyPr/>
                    <a:lstStyle/>
                    <a:p>
                      <a:endParaRPr lang="en-US" dirty="0"/>
                    </a:p>
                  </a:txBody>
                  <a:tcPr/>
                </a:tc>
                <a:tc>
                  <a:txBody>
                    <a:bodyPr/>
                    <a:lstStyle/>
                    <a:p>
                      <a:pPr algn="ctr"/>
                      <a:r>
                        <a:rPr lang="en-US" sz="2000" dirty="0" smtClean="0">
                          <a:latin typeface="Arial" panose="020B0604020202020204" pitchFamily="34" charset="0"/>
                          <a:cs typeface="Arial" panose="020B0604020202020204" pitchFamily="34" charset="0"/>
                        </a:rPr>
                        <a:t>1.000</a:t>
                      </a:r>
                      <a:endParaRPr lang="en-US" sz="2000" dirty="0">
                        <a:latin typeface="Arial" panose="020B0604020202020204" pitchFamily="34" charset="0"/>
                        <a:cs typeface="Arial" panose="020B0604020202020204" pitchFamily="34" charset="0"/>
                      </a:endParaRPr>
                    </a:p>
                  </a:txBody>
                  <a:tcPr/>
                </a:tc>
                <a:tc>
                  <a:txBody>
                    <a:bodyPr/>
                    <a:lstStyle/>
                    <a:p>
                      <a:endParaRPr lang="en-US" sz="2000" dirty="0">
                        <a:latin typeface="Arial" panose="020B0604020202020204" pitchFamily="34" charset="0"/>
                        <a:cs typeface="Arial" panose="020B0604020202020204" pitchFamily="34" charset="0"/>
                      </a:endParaRPr>
                    </a:p>
                  </a:txBody>
                  <a:tcPr/>
                </a:tc>
              </a:tr>
            </a:tbl>
          </a:graphicData>
        </a:graphic>
      </p:graphicFrame>
      <p:sp>
        <p:nvSpPr>
          <p:cNvPr id="6" name="Rectangle 2"/>
          <p:cNvSpPr txBox="1">
            <a:spLocks noChangeArrowheads="1"/>
          </p:cNvSpPr>
          <p:nvPr/>
        </p:nvSpPr>
        <p:spPr>
          <a:xfrm>
            <a:off x="685800" y="381000"/>
            <a:ext cx="7315200" cy="527665"/>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000" b="1" dirty="0">
                <a:solidFill>
                  <a:srgbClr val="1E3C61"/>
                </a:solidFill>
                <a:latin typeface="League Spartan" panose="00000800000000000000" pitchFamily="50" charset="0"/>
              </a:rPr>
              <a:t>KEGIATAN HIBAH JASA DENGAN MULTI BENEFICIARY</a:t>
            </a:r>
            <a:endParaRPr lang="en-US" sz="2000" b="1" dirty="0">
              <a:solidFill>
                <a:srgbClr val="1E3C61"/>
              </a:solidFill>
              <a:latin typeface="League Spartan" panose="00000800000000000000" pitchFamily="50" charset="0"/>
            </a:endParaRPr>
          </a:p>
        </p:txBody>
      </p:sp>
      <p:sp>
        <p:nvSpPr>
          <p:cNvPr id="7" name="Rectangle 6"/>
          <p:cNvSpPr/>
          <p:nvPr/>
        </p:nvSpPr>
        <p:spPr bwMode="auto">
          <a:xfrm>
            <a:off x="685800" y="838200"/>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9" name="Rectangle 8"/>
          <p:cNvSpPr/>
          <p:nvPr/>
        </p:nvSpPr>
        <p:spPr bwMode="auto">
          <a:xfrm>
            <a:off x="304800" y="1020034"/>
            <a:ext cx="1752600" cy="717452"/>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bg1"/>
                </a:solidFill>
                <a:effectLst/>
                <a:latin typeface="Raleway" panose="020B0503030101060003" pitchFamily="34" charset="0"/>
              </a:rPr>
              <a:t>CONTOH</a:t>
            </a:r>
          </a:p>
        </p:txBody>
      </p:sp>
      <p:pic>
        <p:nvPicPr>
          <p:cNvPr id="10" name="Picture 9">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228600"/>
            <a:ext cx="457200" cy="457200"/>
          </a:xfrm>
          <a:prstGeom prst="rect">
            <a:avLst/>
          </a:prstGeom>
          <a:solidFill>
            <a:schemeClr val="bg1"/>
          </a:solidFill>
        </p:spPr>
      </p:pic>
    </p:spTree>
    <p:extLst>
      <p:ext uri="{BB962C8B-B14F-4D97-AF65-F5344CB8AC3E}">
        <p14:creationId xmlns:p14="http://schemas.microsoft.com/office/powerpoint/2010/main" xmlns="" val="234452407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2286000" y="3389355"/>
            <a:ext cx="4572000" cy="372430"/>
          </a:xfrm>
          <a:prstGeom prst="rect">
            <a:avLst/>
          </a:prstGeom>
        </p:spPr>
        <p:txBody>
          <a:bodyPr wrap="square">
            <a:spAutoFit/>
          </a:bodyPr>
          <a:lstStyle/>
          <a:p>
            <a:endParaRPr lang="en-US" dirty="0"/>
          </a:p>
        </p:txBody>
      </p:sp>
      <p:sp>
        <p:nvSpPr>
          <p:cNvPr id="18" name="Freeform 17"/>
          <p:cNvSpPr/>
          <p:nvPr/>
        </p:nvSpPr>
        <p:spPr>
          <a:xfrm>
            <a:off x="381000" y="1615706"/>
            <a:ext cx="4087812" cy="733174"/>
          </a:xfrm>
          <a:custGeom>
            <a:avLst/>
            <a:gdLst>
              <a:gd name="connsiteX0" fmla="*/ 0 w 4000986"/>
              <a:gd name="connsiteY0" fmla="*/ 0 h 727451"/>
              <a:gd name="connsiteX1" fmla="*/ 3637261 w 4000986"/>
              <a:gd name="connsiteY1" fmla="*/ 0 h 727451"/>
              <a:gd name="connsiteX2" fmla="*/ 4000986 w 4000986"/>
              <a:gd name="connsiteY2" fmla="*/ 363726 h 727451"/>
              <a:gd name="connsiteX3" fmla="*/ 3637261 w 4000986"/>
              <a:gd name="connsiteY3" fmla="*/ 727451 h 727451"/>
              <a:gd name="connsiteX4" fmla="*/ 0 w 4000986"/>
              <a:gd name="connsiteY4" fmla="*/ 727451 h 727451"/>
              <a:gd name="connsiteX5" fmla="*/ 363726 w 4000986"/>
              <a:gd name="connsiteY5" fmla="*/ 363726 h 727451"/>
              <a:gd name="connsiteX6" fmla="*/ 0 w 4000986"/>
              <a:gd name="connsiteY6" fmla="*/ 0 h 727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986" h="727451">
                <a:moveTo>
                  <a:pt x="0" y="0"/>
                </a:moveTo>
                <a:lnTo>
                  <a:pt x="3637261" y="0"/>
                </a:lnTo>
                <a:lnTo>
                  <a:pt x="4000986" y="363726"/>
                </a:lnTo>
                <a:lnTo>
                  <a:pt x="3637261" y="727451"/>
                </a:lnTo>
                <a:lnTo>
                  <a:pt x="0" y="727451"/>
                </a:lnTo>
                <a:lnTo>
                  <a:pt x="363726" y="363726"/>
                </a:lnTo>
                <a:lnTo>
                  <a:pt x="0" y="0"/>
                </a:lnTo>
                <a:close/>
              </a:path>
            </a:pathLst>
          </a:custGeom>
          <a:solidFill>
            <a:schemeClr val="tx2">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4206" tIns="15240" rIns="363725" bIns="15240" spcCol="1270" anchor="ctr"/>
          <a:lstStyle/>
          <a:p>
            <a:pPr marL="457200" indent="-457200" defTabSz="1066800" fontAlgn="auto">
              <a:lnSpc>
                <a:spcPct val="90000"/>
              </a:lnSpc>
              <a:spcAft>
                <a:spcPct val="35000"/>
              </a:spcAft>
              <a:buFont typeface="+mj-lt"/>
              <a:buAutoNum type="arabicPeriod"/>
              <a:defRPr/>
            </a:pPr>
            <a:r>
              <a:rPr lang="en-IN" dirty="0">
                <a:solidFill>
                  <a:schemeClr val="bg1"/>
                </a:solidFill>
                <a:latin typeface="Arial" panose="020B0604020202020204" pitchFamily="34" charset="0"/>
                <a:cs typeface="Arial" panose="020B0604020202020204" pitchFamily="34" charset="0"/>
              </a:rPr>
              <a:t>Identify the </a:t>
            </a:r>
            <a:r>
              <a:rPr lang="en-IN" dirty="0" smtClean="0">
                <a:solidFill>
                  <a:schemeClr val="bg1"/>
                </a:solidFill>
                <a:latin typeface="Arial" panose="020B0604020202020204" pitchFamily="34" charset="0"/>
                <a:cs typeface="Arial" panose="020B0604020202020204" pitchFamily="34" charset="0"/>
              </a:rPr>
              <a:t>SA/DFA</a:t>
            </a:r>
            <a:endParaRPr lang="en-IN" dirty="0">
              <a:solidFill>
                <a:schemeClr val="bg1"/>
              </a:solidFill>
              <a:latin typeface="Arial" panose="020B0604020202020204" pitchFamily="34" charset="0"/>
              <a:cs typeface="Arial" panose="020B0604020202020204" pitchFamily="34" charset="0"/>
            </a:endParaRPr>
          </a:p>
        </p:txBody>
      </p:sp>
      <p:sp>
        <p:nvSpPr>
          <p:cNvPr id="19" name="TextBox 18"/>
          <p:cNvSpPr txBox="1">
            <a:spLocks noChangeArrowheads="1"/>
          </p:cNvSpPr>
          <p:nvPr/>
        </p:nvSpPr>
        <p:spPr bwMode="auto">
          <a:xfrm>
            <a:off x="4572000" y="1599283"/>
            <a:ext cx="4395788" cy="646331"/>
          </a:xfrm>
          <a:prstGeom prst="rect">
            <a:avLst/>
          </a:prstGeom>
          <a:solidFill>
            <a:schemeClr val="tx2">
              <a:lumMod val="50000"/>
            </a:schemeClr>
          </a:solidFill>
          <a:ln w="9525">
            <a:solidFill>
              <a:schemeClr val="bg1"/>
            </a:solidFill>
            <a:miter lim="800000"/>
            <a:headEnd/>
            <a:tailEnd/>
          </a:ln>
        </p:spPr>
        <p:txBody>
          <a:bodyPr wrap="square">
            <a:spAutoFit/>
          </a:bodyPr>
          <a:lstStyle/>
          <a:p>
            <a:pPr algn="ctr"/>
            <a:r>
              <a:rPr lang="en-US" dirty="0">
                <a:solidFill>
                  <a:schemeClr val="bg1"/>
                </a:solidFill>
                <a:latin typeface="Arial" panose="020B0604020202020204" pitchFamily="34" charset="0"/>
                <a:cs typeface="Arial" panose="020B0604020202020204" pitchFamily="34" charset="0"/>
              </a:rPr>
              <a:t>Legal </a:t>
            </a:r>
            <a:r>
              <a:rPr lang="en-IN" dirty="0">
                <a:solidFill>
                  <a:schemeClr val="bg1"/>
                </a:solidFill>
                <a:latin typeface="Arial" panose="020B0604020202020204" pitchFamily="34" charset="0"/>
                <a:cs typeface="Arial" panose="020B0604020202020204" pitchFamily="34" charset="0"/>
              </a:rPr>
              <a:t>rights of </a:t>
            </a:r>
            <a:r>
              <a:rPr lang="en-IN" dirty="0" smtClean="0">
                <a:solidFill>
                  <a:schemeClr val="bg1"/>
                </a:solidFill>
                <a:latin typeface="Arial" panose="020B0604020202020204" pitchFamily="34" charset="0"/>
                <a:cs typeface="Arial" panose="020B0604020202020204" pitchFamily="34" charset="0"/>
              </a:rPr>
              <a:t>the Development Partner and the </a:t>
            </a:r>
            <a:r>
              <a:rPr lang="en-IN" dirty="0" err="1" smtClean="0">
                <a:solidFill>
                  <a:schemeClr val="bg1"/>
                </a:solidFill>
                <a:latin typeface="Arial" panose="020B0604020202020204" pitchFamily="34" charset="0"/>
                <a:cs typeface="Arial" panose="020B0604020202020204" pitchFamily="34" charset="0"/>
              </a:rPr>
              <a:t>MoF</a:t>
            </a:r>
            <a:r>
              <a:rPr lang="en-IN" dirty="0" smtClean="0">
                <a:solidFill>
                  <a:schemeClr val="bg1"/>
                </a:solidFill>
                <a:latin typeface="Arial" panose="020B0604020202020204" pitchFamily="34" charset="0"/>
                <a:cs typeface="Arial" panose="020B0604020202020204" pitchFamily="34" charset="0"/>
              </a:rPr>
              <a:t>/EA as Recipient established</a:t>
            </a:r>
            <a:endParaRPr lang="en-IN" dirty="0">
              <a:solidFill>
                <a:schemeClr val="bg1"/>
              </a:solidFill>
              <a:latin typeface="Arial" panose="020B0604020202020204" pitchFamily="34" charset="0"/>
              <a:cs typeface="Arial" panose="020B0604020202020204" pitchFamily="34" charset="0"/>
            </a:endParaRPr>
          </a:p>
        </p:txBody>
      </p:sp>
      <p:sp>
        <p:nvSpPr>
          <p:cNvPr id="20" name="Freeform 19"/>
          <p:cNvSpPr/>
          <p:nvPr/>
        </p:nvSpPr>
        <p:spPr>
          <a:xfrm>
            <a:off x="381000" y="2466251"/>
            <a:ext cx="4164012" cy="1020770"/>
          </a:xfrm>
          <a:custGeom>
            <a:avLst/>
            <a:gdLst>
              <a:gd name="connsiteX0" fmla="*/ 0 w 4000986"/>
              <a:gd name="connsiteY0" fmla="*/ 0 h 727451"/>
              <a:gd name="connsiteX1" fmla="*/ 3637261 w 4000986"/>
              <a:gd name="connsiteY1" fmla="*/ 0 h 727451"/>
              <a:gd name="connsiteX2" fmla="*/ 4000986 w 4000986"/>
              <a:gd name="connsiteY2" fmla="*/ 363726 h 727451"/>
              <a:gd name="connsiteX3" fmla="*/ 3637261 w 4000986"/>
              <a:gd name="connsiteY3" fmla="*/ 727451 h 727451"/>
              <a:gd name="connsiteX4" fmla="*/ 0 w 4000986"/>
              <a:gd name="connsiteY4" fmla="*/ 727451 h 727451"/>
              <a:gd name="connsiteX5" fmla="*/ 363726 w 4000986"/>
              <a:gd name="connsiteY5" fmla="*/ 363726 h 727451"/>
              <a:gd name="connsiteX6" fmla="*/ 0 w 4000986"/>
              <a:gd name="connsiteY6" fmla="*/ 0 h 727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986" h="727451">
                <a:moveTo>
                  <a:pt x="0" y="0"/>
                </a:moveTo>
                <a:lnTo>
                  <a:pt x="3637261" y="0"/>
                </a:lnTo>
                <a:lnTo>
                  <a:pt x="4000986" y="363726"/>
                </a:lnTo>
                <a:lnTo>
                  <a:pt x="3637261" y="727451"/>
                </a:lnTo>
                <a:lnTo>
                  <a:pt x="0" y="727451"/>
                </a:lnTo>
                <a:lnTo>
                  <a:pt x="363726" y="363726"/>
                </a:lnTo>
                <a:lnTo>
                  <a:pt x="0" y="0"/>
                </a:lnTo>
                <a:close/>
              </a:path>
            </a:pathLst>
          </a:custGeom>
          <a:solidFill>
            <a:srgbClr val="FF4E5E"/>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4206" tIns="15240" rIns="363725" bIns="15240" spcCol="1270" anchor="ctr"/>
          <a:lstStyle/>
          <a:p>
            <a:pPr marL="457200" indent="-457200" defTabSz="1066800" fontAlgn="auto">
              <a:lnSpc>
                <a:spcPct val="90000"/>
              </a:lnSpc>
              <a:spcAft>
                <a:spcPct val="35000"/>
              </a:spcAft>
              <a:defRPr/>
            </a:pPr>
            <a:r>
              <a:rPr lang="en-IN" dirty="0" smtClean="0">
                <a:solidFill>
                  <a:schemeClr val="bg1"/>
                </a:solidFill>
                <a:latin typeface="Arial" panose="020B0604020202020204" pitchFamily="34" charset="0"/>
                <a:cs typeface="Arial" panose="020B0604020202020204" pitchFamily="34" charset="0"/>
              </a:rPr>
              <a:t>2.	Identify </a:t>
            </a:r>
            <a:r>
              <a:rPr lang="en-IN" dirty="0">
                <a:solidFill>
                  <a:schemeClr val="bg1"/>
                </a:solidFill>
                <a:latin typeface="Arial" panose="020B0604020202020204" pitchFamily="34" charset="0"/>
                <a:cs typeface="Arial" panose="020B0604020202020204" pitchFamily="34" charset="0"/>
              </a:rPr>
              <a:t>the </a:t>
            </a:r>
            <a:r>
              <a:rPr lang="en-IN" dirty="0" smtClean="0">
                <a:solidFill>
                  <a:schemeClr val="bg1"/>
                </a:solidFill>
                <a:latin typeface="Arial" panose="020B0604020202020204" pitchFamily="34" charset="0"/>
                <a:cs typeface="Arial" panose="020B0604020202020204" pitchFamily="34" charset="0"/>
              </a:rPr>
              <a:t>Performance Obligations</a:t>
            </a:r>
            <a:endParaRPr lang="en-IN" dirty="0">
              <a:solidFill>
                <a:schemeClr val="bg1"/>
              </a:solidFill>
              <a:latin typeface="Arial" panose="020B0604020202020204" pitchFamily="34" charset="0"/>
              <a:cs typeface="Arial" panose="020B0604020202020204" pitchFamily="34" charset="0"/>
            </a:endParaRPr>
          </a:p>
        </p:txBody>
      </p:sp>
      <p:sp>
        <p:nvSpPr>
          <p:cNvPr id="21" name="TextBox 20"/>
          <p:cNvSpPr txBox="1">
            <a:spLocks noChangeArrowheads="1"/>
          </p:cNvSpPr>
          <p:nvPr/>
        </p:nvSpPr>
        <p:spPr bwMode="auto">
          <a:xfrm>
            <a:off x="4572000" y="2534460"/>
            <a:ext cx="4414838" cy="369332"/>
          </a:xfrm>
          <a:prstGeom prst="rect">
            <a:avLst/>
          </a:prstGeom>
          <a:solidFill>
            <a:srgbClr val="FF4E5E"/>
          </a:solidFill>
          <a:ln w="9525">
            <a:solidFill>
              <a:schemeClr val="bg1"/>
            </a:solidFill>
            <a:miter lim="800000"/>
            <a:headEnd/>
            <a:tailEnd/>
          </a:ln>
        </p:spPr>
        <p:txBody>
          <a:bodyPr wrap="square">
            <a:spAutoFit/>
          </a:bodyPr>
          <a:lstStyle/>
          <a:p>
            <a:pPr algn="ctr"/>
            <a:r>
              <a:rPr lang="en-IN" dirty="0">
                <a:solidFill>
                  <a:schemeClr val="bg1"/>
                </a:solidFill>
                <a:latin typeface="Arial" panose="020B0604020202020204" pitchFamily="34" charset="0"/>
                <a:cs typeface="Arial" panose="020B0604020202020204" pitchFamily="34" charset="0"/>
              </a:rPr>
              <a:t>Performance </a:t>
            </a:r>
            <a:r>
              <a:rPr lang="en-IN" dirty="0" smtClean="0">
                <a:solidFill>
                  <a:schemeClr val="bg1"/>
                </a:solidFill>
                <a:latin typeface="Arial" panose="020B0604020202020204" pitchFamily="34" charset="0"/>
                <a:cs typeface="Arial" panose="020B0604020202020204" pitchFamily="34" charset="0"/>
              </a:rPr>
              <a:t>obligation take place at</a:t>
            </a:r>
            <a:endParaRPr lang="en-IN" dirty="0">
              <a:solidFill>
                <a:schemeClr val="bg1"/>
              </a:solidFill>
              <a:latin typeface="Arial" panose="020B0604020202020204" pitchFamily="34" charset="0"/>
              <a:cs typeface="Arial" panose="020B0604020202020204" pitchFamily="34" charset="0"/>
            </a:endParaRPr>
          </a:p>
        </p:txBody>
      </p:sp>
      <p:sp>
        <p:nvSpPr>
          <p:cNvPr id="22" name="TextBox 21"/>
          <p:cNvSpPr txBox="1">
            <a:spLocks noChangeArrowheads="1"/>
          </p:cNvSpPr>
          <p:nvPr/>
        </p:nvSpPr>
        <p:spPr bwMode="auto">
          <a:xfrm>
            <a:off x="4572000" y="2959910"/>
            <a:ext cx="2095500" cy="369332"/>
          </a:xfrm>
          <a:prstGeom prst="rect">
            <a:avLst/>
          </a:prstGeom>
          <a:solidFill>
            <a:srgbClr val="FF4E5E"/>
          </a:solidFill>
          <a:ln w="9525">
            <a:solidFill>
              <a:schemeClr val="bg1"/>
            </a:solidFill>
            <a:miter lim="800000"/>
            <a:headEnd/>
            <a:tailEnd/>
          </a:ln>
        </p:spPr>
        <p:txBody>
          <a:bodyPr wrap="square">
            <a:spAutoFit/>
          </a:bodyPr>
          <a:lstStyle/>
          <a:p>
            <a:pPr algn="ctr"/>
            <a:r>
              <a:rPr lang="en-IN" b="1" i="1" dirty="0">
                <a:solidFill>
                  <a:schemeClr val="bg1"/>
                </a:solidFill>
                <a:latin typeface="Arial" panose="020B0604020202020204" pitchFamily="34" charset="0"/>
                <a:cs typeface="Arial" panose="020B0604020202020204" pitchFamily="34" charset="0"/>
              </a:rPr>
              <a:t>Single </a:t>
            </a:r>
          </a:p>
        </p:txBody>
      </p:sp>
      <p:sp>
        <p:nvSpPr>
          <p:cNvPr id="23" name="TextBox 22"/>
          <p:cNvSpPr txBox="1">
            <a:spLocks noChangeArrowheads="1"/>
          </p:cNvSpPr>
          <p:nvPr/>
        </p:nvSpPr>
        <p:spPr bwMode="auto">
          <a:xfrm>
            <a:off x="6705601" y="2980545"/>
            <a:ext cx="2263777" cy="369332"/>
          </a:xfrm>
          <a:prstGeom prst="rect">
            <a:avLst/>
          </a:prstGeom>
          <a:solidFill>
            <a:srgbClr val="FF4E5E"/>
          </a:solidFill>
          <a:ln w="9525">
            <a:solidFill>
              <a:schemeClr val="bg1"/>
            </a:solidFill>
            <a:miter lim="800000"/>
            <a:headEnd/>
            <a:tailEnd/>
          </a:ln>
        </p:spPr>
        <p:txBody>
          <a:bodyPr wrap="square">
            <a:spAutoFit/>
          </a:bodyPr>
          <a:lstStyle/>
          <a:p>
            <a:pPr algn="ctr"/>
            <a:r>
              <a:rPr lang="en-IN" b="1" i="1" dirty="0">
                <a:solidFill>
                  <a:schemeClr val="bg1"/>
                </a:solidFill>
                <a:latin typeface="Arial" panose="020B0604020202020204" pitchFamily="34" charset="0"/>
                <a:cs typeface="Arial" panose="020B0604020202020204" pitchFamily="34" charset="0"/>
              </a:rPr>
              <a:t>Multiple</a:t>
            </a:r>
            <a:endParaRPr lang="en-IN" dirty="0">
              <a:solidFill>
                <a:schemeClr val="bg1"/>
              </a:solidFill>
              <a:latin typeface="Arial" panose="020B0604020202020204" pitchFamily="34" charset="0"/>
              <a:cs typeface="Arial" panose="020B0604020202020204" pitchFamily="34" charset="0"/>
            </a:endParaRPr>
          </a:p>
        </p:txBody>
      </p:sp>
      <p:sp>
        <p:nvSpPr>
          <p:cNvPr id="24" name="Freeform 23"/>
          <p:cNvSpPr/>
          <p:nvPr/>
        </p:nvSpPr>
        <p:spPr>
          <a:xfrm>
            <a:off x="457200" y="3586932"/>
            <a:ext cx="4164012" cy="1347888"/>
          </a:xfrm>
          <a:custGeom>
            <a:avLst/>
            <a:gdLst>
              <a:gd name="connsiteX0" fmla="*/ 0 w 4000986"/>
              <a:gd name="connsiteY0" fmla="*/ 0 h 727451"/>
              <a:gd name="connsiteX1" fmla="*/ 3637261 w 4000986"/>
              <a:gd name="connsiteY1" fmla="*/ 0 h 727451"/>
              <a:gd name="connsiteX2" fmla="*/ 4000986 w 4000986"/>
              <a:gd name="connsiteY2" fmla="*/ 363726 h 727451"/>
              <a:gd name="connsiteX3" fmla="*/ 3637261 w 4000986"/>
              <a:gd name="connsiteY3" fmla="*/ 727451 h 727451"/>
              <a:gd name="connsiteX4" fmla="*/ 0 w 4000986"/>
              <a:gd name="connsiteY4" fmla="*/ 727451 h 727451"/>
              <a:gd name="connsiteX5" fmla="*/ 363726 w 4000986"/>
              <a:gd name="connsiteY5" fmla="*/ 363726 h 727451"/>
              <a:gd name="connsiteX6" fmla="*/ 0 w 4000986"/>
              <a:gd name="connsiteY6" fmla="*/ 0 h 727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986" h="727451">
                <a:moveTo>
                  <a:pt x="0" y="0"/>
                </a:moveTo>
                <a:lnTo>
                  <a:pt x="3637261" y="0"/>
                </a:lnTo>
                <a:lnTo>
                  <a:pt x="4000986" y="363726"/>
                </a:lnTo>
                <a:lnTo>
                  <a:pt x="3637261" y="727451"/>
                </a:lnTo>
                <a:lnTo>
                  <a:pt x="0" y="727451"/>
                </a:lnTo>
                <a:lnTo>
                  <a:pt x="363726" y="363726"/>
                </a:lnTo>
                <a:lnTo>
                  <a:pt x="0" y="0"/>
                </a:lnTo>
                <a:close/>
              </a:path>
            </a:pathLst>
          </a:custGeom>
          <a:solidFill>
            <a:srgbClr val="DB8A1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4206" tIns="15240" rIns="363725" bIns="15240" spcCol="1270" anchor="ctr"/>
          <a:lstStyle/>
          <a:p>
            <a:pPr marL="457200" indent="-457200" defTabSz="1066800">
              <a:lnSpc>
                <a:spcPct val="90000"/>
              </a:lnSpc>
              <a:spcAft>
                <a:spcPct val="35000"/>
              </a:spcAft>
              <a:defRPr/>
            </a:pPr>
            <a:r>
              <a:rPr lang="en-IN" dirty="0" smtClean="0">
                <a:solidFill>
                  <a:schemeClr val="bg1"/>
                </a:solidFill>
                <a:latin typeface="Arial" panose="020B0604020202020204" pitchFamily="34" charset="0"/>
                <a:cs typeface="Arial" panose="020B0604020202020204" pitchFamily="34" charset="0"/>
              </a:rPr>
              <a:t>3.	</a:t>
            </a:r>
            <a:endParaRPr lang="en-IN" i="1" dirty="0" smtClean="0">
              <a:solidFill>
                <a:schemeClr val="bg1"/>
              </a:solidFill>
              <a:latin typeface="Arial" panose="020B0604020202020204" pitchFamily="34" charset="0"/>
              <a:cs typeface="Arial" panose="020B0604020202020204" pitchFamily="34" charset="0"/>
            </a:endParaRPr>
          </a:p>
          <a:p>
            <a:pPr marL="457200" indent="-457200" defTabSz="1066800" fontAlgn="auto">
              <a:lnSpc>
                <a:spcPct val="90000"/>
              </a:lnSpc>
              <a:spcAft>
                <a:spcPct val="35000"/>
              </a:spcAft>
              <a:defRPr/>
            </a:pPr>
            <a:endParaRPr lang="en-IN" dirty="0">
              <a:solidFill>
                <a:schemeClr val="bg1"/>
              </a:solidFill>
              <a:latin typeface="Arial" panose="020B0604020202020204" pitchFamily="34" charset="0"/>
              <a:cs typeface="Arial" panose="020B0604020202020204" pitchFamily="34" charset="0"/>
            </a:endParaRPr>
          </a:p>
        </p:txBody>
      </p:sp>
      <p:sp>
        <p:nvSpPr>
          <p:cNvPr id="25" name="TextBox 24"/>
          <p:cNvSpPr txBox="1"/>
          <p:nvPr/>
        </p:nvSpPr>
        <p:spPr>
          <a:xfrm>
            <a:off x="1143000" y="3886200"/>
            <a:ext cx="3200400" cy="646331"/>
          </a:xfrm>
          <a:prstGeom prst="rect">
            <a:avLst/>
          </a:prstGeom>
          <a:noFill/>
        </p:spPr>
        <p:txBody>
          <a:bodyPr wrap="square" rtlCol="0">
            <a:spAutoFit/>
          </a:bodyPr>
          <a:lstStyle/>
          <a:p>
            <a:r>
              <a:rPr lang="en-US" dirty="0" smtClean="0">
                <a:solidFill>
                  <a:schemeClr val="bg1"/>
                </a:solidFill>
                <a:latin typeface="Arial" panose="020B0604020202020204" pitchFamily="34" charset="0"/>
                <a:cs typeface="Arial" panose="020B0604020202020204" pitchFamily="34" charset="0"/>
              </a:rPr>
              <a:t>Government Revenue from Aid begins to record </a:t>
            </a:r>
            <a:endParaRPr lang="en-US" dirty="0">
              <a:solidFill>
                <a:schemeClr val="bg1"/>
              </a:solidFill>
              <a:latin typeface="Arial" panose="020B0604020202020204" pitchFamily="34" charset="0"/>
              <a:cs typeface="Arial" panose="020B0604020202020204" pitchFamily="34" charset="0"/>
            </a:endParaRPr>
          </a:p>
        </p:txBody>
      </p:sp>
      <p:sp>
        <p:nvSpPr>
          <p:cNvPr id="26" name="TextBox 25"/>
          <p:cNvSpPr txBox="1">
            <a:spLocks noChangeArrowheads="1"/>
          </p:cNvSpPr>
          <p:nvPr/>
        </p:nvSpPr>
        <p:spPr bwMode="auto">
          <a:xfrm>
            <a:off x="4697412" y="3551659"/>
            <a:ext cx="2008187" cy="1389509"/>
          </a:xfrm>
          <a:prstGeom prst="rect">
            <a:avLst/>
          </a:prstGeom>
          <a:solidFill>
            <a:srgbClr val="DB8A13"/>
          </a:solidFill>
          <a:ln w="9525">
            <a:solidFill>
              <a:schemeClr val="bg1"/>
            </a:solidFill>
            <a:miter lim="800000"/>
            <a:headEnd/>
            <a:tailEnd/>
          </a:ln>
        </p:spPr>
        <p:txBody>
          <a:bodyPr anchor="ctr" anchorCtr="0"/>
          <a:lstStyle/>
          <a:p>
            <a:pPr algn="ctr"/>
            <a:r>
              <a:rPr lang="en-IN" dirty="0">
                <a:solidFill>
                  <a:schemeClr val="bg1"/>
                </a:solidFill>
                <a:latin typeface="Arial" panose="020B0604020202020204" pitchFamily="34" charset="0"/>
                <a:cs typeface="Arial" panose="020B0604020202020204" pitchFamily="34" charset="0"/>
              </a:rPr>
              <a:t>At a point in time</a:t>
            </a:r>
          </a:p>
        </p:txBody>
      </p:sp>
      <p:sp>
        <p:nvSpPr>
          <p:cNvPr id="27" name="TextBox 26"/>
          <p:cNvSpPr txBox="1">
            <a:spLocks noChangeArrowheads="1"/>
          </p:cNvSpPr>
          <p:nvPr/>
        </p:nvSpPr>
        <p:spPr bwMode="auto">
          <a:xfrm>
            <a:off x="6781801" y="3551659"/>
            <a:ext cx="2133600" cy="1389509"/>
          </a:xfrm>
          <a:prstGeom prst="rect">
            <a:avLst/>
          </a:prstGeom>
          <a:solidFill>
            <a:srgbClr val="DB8A13"/>
          </a:solidFill>
          <a:ln w="9525">
            <a:solidFill>
              <a:schemeClr val="bg1"/>
            </a:solidFill>
            <a:miter lim="800000"/>
            <a:headEnd/>
            <a:tailEnd/>
          </a:ln>
        </p:spPr>
        <p:txBody>
          <a:bodyPr anchor="ctr" anchorCtr="0"/>
          <a:lstStyle/>
          <a:p>
            <a:pPr algn="ctr"/>
            <a:r>
              <a:rPr lang="en-IN" dirty="0">
                <a:solidFill>
                  <a:schemeClr val="bg1"/>
                </a:solidFill>
                <a:latin typeface="Arial" panose="020B0604020202020204" pitchFamily="34" charset="0"/>
                <a:cs typeface="Arial" panose="020B0604020202020204" pitchFamily="34" charset="0"/>
              </a:rPr>
              <a:t>Over a period of time</a:t>
            </a:r>
          </a:p>
        </p:txBody>
      </p:sp>
      <p:sp>
        <p:nvSpPr>
          <p:cNvPr id="28" name="Rectangle 2"/>
          <p:cNvSpPr txBox="1">
            <a:spLocks noChangeArrowheads="1"/>
          </p:cNvSpPr>
          <p:nvPr/>
        </p:nvSpPr>
        <p:spPr>
          <a:xfrm>
            <a:off x="685800" y="381000"/>
            <a:ext cx="7315200" cy="527665"/>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000" b="1" dirty="0">
                <a:solidFill>
                  <a:srgbClr val="1E3C61"/>
                </a:solidFill>
                <a:latin typeface="League Spartan" panose="00000800000000000000" pitchFamily="50" charset="0"/>
              </a:rPr>
              <a:t>TIGA LANGKAH UNTUK PERSIAPAN PENCATATAN BAST HIBAH </a:t>
            </a:r>
            <a:endParaRPr lang="en-US" sz="2000" b="1" dirty="0">
              <a:solidFill>
                <a:srgbClr val="1E3C61"/>
              </a:solidFill>
              <a:latin typeface="League Spartan" panose="00000800000000000000" pitchFamily="50" charset="0"/>
            </a:endParaRPr>
          </a:p>
        </p:txBody>
      </p:sp>
      <p:sp>
        <p:nvSpPr>
          <p:cNvPr id="29" name="Rectangle 28"/>
          <p:cNvSpPr/>
          <p:nvPr/>
        </p:nvSpPr>
        <p:spPr bwMode="auto">
          <a:xfrm>
            <a:off x="685800" y="1021081"/>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pic>
        <p:nvPicPr>
          <p:cNvPr id="30" name="Picture 29">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317624930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6" grpId="0" animBg="1"/>
      <p:bldP spid="2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lgn="ctr"/>
            <a:fld id="{BCEC6223-48AB-4AAB-9BBD-9A97D12BA105}" type="slidenum">
              <a:rPr lang="id-ID" b="1" smtClean="0">
                <a:solidFill>
                  <a:schemeClr val="bg1"/>
                </a:solidFill>
                <a:latin typeface="Arial" panose="020B0604020202020204" pitchFamily="34" charset="0"/>
                <a:cs typeface="Arial" panose="020B0604020202020204" pitchFamily="34" charset="0"/>
              </a:rPr>
              <a:pPr algn="ctr"/>
              <a:t>66</a:t>
            </a:fld>
            <a:endParaRPr lang="id-ID" b="1">
              <a:solidFill>
                <a:schemeClr val="bg1"/>
              </a:solidFill>
              <a:latin typeface="Arial" panose="020B0604020202020204" pitchFamily="34" charset="0"/>
              <a:cs typeface="Arial" panose="020B0604020202020204" pitchFamily="34" charset="0"/>
            </a:endParaRPr>
          </a:p>
        </p:txBody>
      </p:sp>
      <p:cxnSp>
        <p:nvCxnSpPr>
          <p:cNvPr id="15" name="Straight Arrow Connector 14"/>
          <p:cNvCxnSpPr/>
          <p:nvPr/>
        </p:nvCxnSpPr>
        <p:spPr>
          <a:xfrm>
            <a:off x="6019800" y="1944469"/>
            <a:ext cx="2819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304800" y="1841213"/>
            <a:ext cx="2590800" cy="27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28600" y="858559"/>
            <a:ext cx="8763000" cy="400110"/>
          </a:xfrm>
          <a:prstGeom prst="rect">
            <a:avLst/>
          </a:prstGeom>
          <a:solidFill>
            <a:schemeClr val="tx2">
              <a:lumMod val="50000"/>
            </a:schemeClr>
          </a:solidFill>
        </p:spPr>
        <p:txBody>
          <a:bodyPr wrap="square" rtlCol="0">
            <a:spAutoFit/>
          </a:bodyPr>
          <a:lstStyle/>
          <a:p>
            <a:pPr algn="ctr"/>
            <a:r>
              <a:rPr lang="en-US" sz="2000" b="1" dirty="0" smtClean="0">
                <a:solidFill>
                  <a:schemeClr val="bg1"/>
                </a:solidFill>
                <a:latin typeface="Arial" panose="020B0604020202020204" pitchFamily="34" charset="0"/>
                <a:cs typeface="Arial" panose="020B0604020202020204" pitchFamily="34" charset="0"/>
              </a:rPr>
              <a:t>At one point  in time  </a:t>
            </a:r>
            <a:endParaRPr lang="en-US" sz="2000" b="1" dirty="0">
              <a:solidFill>
                <a:schemeClr val="bg1"/>
              </a:solidFill>
              <a:latin typeface="Arial" panose="020B0604020202020204" pitchFamily="34" charset="0"/>
              <a:cs typeface="Arial" panose="020B0604020202020204" pitchFamily="34" charset="0"/>
            </a:endParaRPr>
          </a:p>
        </p:txBody>
      </p:sp>
      <p:cxnSp>
        <p:nvCxnSpPr>
          <p:cNvPr id="18" name="Straight Connector 17"/>
          <p:cNvCxnSpPr/>
          <p:nvPr/>
        </p:nvCxnSpPr>
        <p:spPr>
          <a:xfrm>
            <a:off x="304800" y="1258669"/>
            <a:ext cx="0" cy="990600"/>
          </a:xfrm>
          <a:prstGeom prst="line">
            <a:avLst/>
          </a:prstGeom>
        </p:spPr>
        <p:style>
          <a:lnRef idx="1">
            <a:schemeClr val="accent1"/>
          </a:lnRef>
          <a:fillRef idx="0">
            <a:schemeClr val="accent1"/>
          </a:fillRef>
          <a:effectRef idx="0">
            <a:schemeClr val="accent1"/>
          </a:effectRef>
          <a:fontRef idx="minor">
            <a:schemeClr val="tx1"/>
          </a:fontRef>
        </p:style>
      </p:cxnSp>
      <p:sp>
        <p:nvSpPr>
          <p:cNvPr id="19" name="Multiply 18"/>
          <p:cNvSpPr/>
          <p:nvPr/>
        </p:nvSpPr>
        <p:spPr>
          <a:xfrm>
            <a:off x="228600" y="1868269"/>
            <a:ext cx="609600" cy="762000"/>
          </a:xfrm>
          <a:prstGeom prst="mathMultiply">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solidFill>
              <a:latin typeface="Arial" panose="020B0604020202020204" pitchFamily="34" charset="0"/>
              <a:cs typeface="Arial" panose="020B0604020202020204" pitchFamily="34" charset="0"/>
            </a:endParaRPr>
          </a:p>
        </p:txBody>
      </p:sp>
      <p:sp>
        <p:nvSpPr>
          <p:cNvPr id="20" name="TextBox 19"/>
          <p:cNvSpPr txBox="1"/>
          <p:nvPr/>
        </p:nvSpPr>
        <p:spPr>
          <a:xfrm>
            <a:off x="152400" y="2565737"/>
            <a:ext cx="1905000" cy="1015663"/>
          </a:xfrm>
          <a:prstGeom prst="rect">
            <a:avLst/>
          </a:prstGeom>
          <a:solidFill>
            <a:schemeClr val="tx2">
              <a:lumMod val="50000"/>
            </a:schemeClr>
          </a:solidFill>
        </p:spPr>
        <p:txBody>
          <a:bodyPr wrap="square" rtlCol="0">
            <a:spAutoFit/>
          </a:bodyPr>
          <a:lstStyle/>
          <a:p>
            <a:pPr algn="ctr"/>
            <a:r>
              <a:rPr lang="en-US" sz="2000" b="1" dirty="0" smtClean="0">
                <a:solidFill>
                  <a:schemeClr val="bg1"/>
                </a:solidFill>
                <a:latin typeface="Arial" panose="020B0604020202020204" pitchFamily="34" charset="0"/>
                <a:cs typeface="Arial" panose="020B0604020202020204" pitchFamily="34" charset="0"/>
              </a:rPr>
              <a:t>SA/DA Signing of $.1000</a:t>
            </a:r>
            <a:endParaRPr lang="en-US" sz="2000" b="1" dirty="0">
              <a:solidFill>
                <a:schemeClr val="bg1"/>
              </a:solidFill>
              <a:latin typeface="Arial" panose="020B0604020202020204" pitchFamily="34" charset="0"/>
              <a:cs typeface="Arial" panose="020B0604020202020204" pitchFamily="34" charset="0"/>
            </a:endParaRPr>
          </a:p>
        </p:txBody>
      </p:sp>
      <p:sp>
        <p:nvSpPr>
          <p:cNvPr id="21" name="TextBox 20"/>
          <p:cNvSpPr txBox="1"/>
          <p:nvPr/>
        </p:nvSpPr>
        <p:spPr>
          <a:xfrm>
            <a:off x="2895600" y="1696759"/>
            <a:ext cx="3505200" cy="707886"/>
          </a:xfrm>
          <a:prstGeom prst="rect">
            <a:avLst/>
          </a:prstGeom>
          <a:solidFill>
            <a:schemeClr val="tx2">
              <a:lumMod val="50000"/>
            </a:schemeClr>
          </a:solidFill>
        </p:spPr>
        <p:txBody>
          <a:bodyPr wrap="square" rtlCol="0">
            <a:spAutoFit/>
          </a:bodyPr>
          <a:lstStyle/>
          <a:p>
            <a:pPr algn="ctr"/>
            <a:r>
              <a:rPr lang="en-US" sz="2000" b="1" dirty="0" smtClean="0">
                <a:solidFill>
                  <a:schemeClr val="bg1"/>
                </a:solidFill>
                <a:latin typeface="Arial" panose="020B0604020202020204" pitchFamily="34" charset="0"/>
                <a:cs typeface="Arial" panose="020B0604020202020204" pitchFamily="34" charset="0"/>
              </a:rPr>
              <a:t>Project/Activity Implementation </a:t>
            </a:r>
            <a:endParaRPr lang="en-US" sz="2000" b="1" dirty="0">
              <a:solidFill>
                <a:schemeClr val="bg1"/>
              </a:solidFill>
              <a:latin typeface="Arial" panose="020B0604020202020204" pitchFamily="34" charset="0"/>
              <a:cs typeface="Arial" panose="020B0604020202020204" pitchFamily="34" charset="0"/>
            </a:endParaRPr>
          </a:p>
        </p:txBody>
      </p:sp>
      <p:sp>
        <p:nvSpPr>
          <p:cNvPr id="22" name="TextBox 21"/>
          <p:cNvSpPr txBox="1"/>
          <p:nvPr/>
        </p:nvSpPr>
        <p:spPr>
          <a:xfrm>
            <a:off x="5867400" y="2554069"/>
            <a:ext cx="3200400" cy="707886"/>
          </a:xfrm>
          <a:prstGeom prst="rect">
            <a:avLst/>
          </a:prstGeom>
          <a:solidFill>
            <a:schemeClr val="tx2">
              <a:lumMod val="50000"/>
            </a:schemeClr>
          </a:solidFill>
        </p:spPr>
        <p:txBody>
          <a:bodyPr wrap="square" rtlCol="0">
            <a:spAutoFit/>
          </a:bodyPr>
          <a:lstStyle/>
          <a:p>
            <a:pPr algn="ctr"/>
            <a:r>
              <a:rPr lang="en-US" sz="2000" b="1" dirty="0" smtClean="0">
                <a:solidFill>
                  <a:schemeClr val="bg1"/>
                </a:solidFill>
                <a:latin typeface="Arial" panose="020B0604020202020204" pitchFamily="34" charset="0"/>
                <a:cs typeface="Arial" panose="020B0604020202020204" pitchFamily="34" charset="0"/>
              </a:rPr>
              <a:t>Project/Activity  Completion of $1.000 </a:t>
            </a:r>
            <a:endParaRPr lang="en-US" sz="2000" b="1" dirty="0">
              <a:solidFill>
                <a:schemeClr val="bg1"/>
              </a:solidFill>
              <a:latin typeface="Arial" panose="020B0604020202020204" pitchFamily="34" charset="0"/>
              <a:cs typeface="Arial" panose="020B0604020202020204" pitchFamily="34" charset="0"/>
            </a:endParaRPr>
          </a:p>
        </p:txBody>
      </p:sp>
      <p:cxnSp>
        <p:nvCxnSpPr>
          <p:cNvPr id="23" name="Straight Arrow Connector 22"/>
          <p:cNvCxnSpPr/>
          <p:nvPr/>
        </p:nvCxnSpPr>
        <p:spPr>
          <a:xfrm>
            <a:off x="6512118" y="4608732"/>
            <a:ext cx="240328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52400" y="5830669"/>
            <a:ext cx="1783080" cy="1015663"/>
          </a:xfrm>
          <a:prstGeom prst="rect">
            <a:avLst/>
          </a:prstGeom>
          <a:solidFill>
            <a:srgbClr val="FF4E5E"/>
          </a:solidFill>
        </p:spPr>
        <p:txBody>
          <a:bodyPr wrap="square" rtlCol="0">
            <a:spAutoFit/>
          </a:bodyPr>
          <a:lstStyle/>
          <a:p>
            <a:pPr algn="ctr"/>
            <a:r>
              <a:rPr lang="en-US" sz="2000" b="1" dirty="0" smtClean="0">
                <a:solidFill>
                  <a:schemeClr val="bg1"/>
                </a:solidFill>
                <a:latin typeface="Arial" panose="020B0604020202020204" pitchFamily="34" charset="0"/>
                <a:cs typeface="Arial" panose="020B0604020202020204" pitchFamily="34" charset="0"/>
              </a:rPr>
              <a:t>SA/DA Signing of $.1000</a:t>
            </a:r>
            <a:endParaRPr lang="en-US" sz="2000" b="1" dirty="0">
              <a:solidFill>
                <a:schemeClr val="bg1"/>
              </a:solidFill>
              <a:latin typeface="Arial" panose="020B0604020202020204" pitchFamily="34" charset="0"/>
              <a:cs typeface="Arial" panose="020B0604020202020204" pitchFamily="34" charset="0"/>
            </a:endParaRPr>
          </a:p>
        </p:txBody>
      </p:sp>
      <p:sp>
        <p:nvSpPr>
          <p:cNvPr id="26" name="TextBox 25"/>
          <p:cNvSpPr txBox="1"/>
          <p:nvPr/>
        </p:nvSpPr>
        <p:spPr>
          <a:xfrm>
            <a:off x="2209800" y="5830669"/>
            <a:ext cx="2286001" cy="707886"/>
          </a:xfrm>
          <a:prstGeom prst="rect">
            <a:avLst/>
          </a:prstGeom>
          <a:solidFill>
            <a:srgbClr val="FF4E5E"/>
          </a:solidFill>
        </p:spPr>
        <p:txBody>
          <a:bodyPr wrap="square" rtlCol="0">
            <a:spAutoFit/>
          </a:bodyPr>
          <a:lstStyle/>
          <a:p>
            <a:pPr algn="ctr"/>
            <a:r>
              <a:rPr lang="en-US" sz="2000" b="1" dirty="0" smtClean="0">
                <a:solidFill>
                  <a:schemeClr val="bg1"/>
                </a:solidFill>
                <a:latin typeface="Arial" panose="020B0604020202020204" pitchFamily="34" charset="0"/>
                <a:cs typeface="Arial" panose="020B0604020202020204" pitchFamily="34" charset="0"/>
              </a:rPr>
              <a:t>Delivery of 1’st package of $400</a:t>
            </a:r>
            <a:endParaRPr lang="en-US" sz="2000" b="1" dirty="0">
              <a:solidFill>
                <a:schemeClr val="bg1"/>
              </a:solidFill>
              <a:latin typeface="Arial" panose="020B0604020202020204" pitchFamily="34" charset="0"/>
              <a:cs typeface="Arial" panose="020B0604020202020204" pitchFamily="34" charset="0"/>
            </a:endParaRPr>
          </a:p>
        </p:txBody>
      </p:sp>
      <p:sp>
        <p:nvSpPr>
          <p:cNvPr id="27" name="TextBox 26"/>
          <p:cNvSpPr txBox="1"/>
          <p:nvPr/>
        </p:nvSpPr>
        <p:spPr>
          <a:xfrm>
            <a:off x="4800600" y="5791200"/>
            <a:ext cx="2015656" cy="1015663"/>
          </a:xfrm>
          <a:prstGeom prst="rect">
            <a:avLst/>
          </a:prstGeom>
          <a:solidFill>
            <a:srgbClr val="FF4E5E"/>
          </a:solidFill>
        </p:spPr>
        <p:txBody>
          <a:bodyPr wrap="square" rtlCol="0">
            <a:spAutoFit/>
          </a:bodyPr>
          <a:lstStyle/>
          <a:p>
            <a:pPr algn="ctr"/>
            <a:r>
              <a:rPr lang="en-US" sz="2000" b="1" dirty="0" smtClean="0">
                <a:solidFill>
                  <a:schemeClr val="bg1"/>
                </a:solidFill>
                <a:latin typeface="Arial" panose="020B0604020202020204" pitchFamily="34" charset="0"/>
                <a:cs typeface="Arial" panose="020B0604020202020204" pitchFamily="34" charset="0"/>
              </a:rPr>
              <a:t>Delivery of 2nd package  of $ 300</a:t>
            </a:r>
            <a:endParaRPr lang="en-US" sz="2000" b="1" dirty="0">
              <a:solidFill>
                <a:schemeClr val="bg1"/>
              </a:solidFill>
              <a:latin typeface="Arial" panose="020B0604020202020204" pitchFamily="34" charset="0"/>
              <a:cs typeface="Arial" panose="020B0604020202020204" pitchFamily="34" charset="0"/>
            </a:endParaRPr>
          </a:p>
        </p:txBody>
      </p:sp>
      <p:sp>
        <p:nvSpPr>
          <p:cNvPr id="28" name="TextBox 27"/>
          <p:cNvSpPr txBox="1"/>
          <p:nvPr/>
        </p:nvSpPr>
        <p:spPr>
          <a:xfrm>
            <a:off x="3124200" y="1270337"/>
            <a:ext cx="2667000" cy="369332"/>
          </a:xfrm>
          <a:prstGeom prst="rect">
            <a:avLst/>
          </a:prstGeom>
          <a:solidFill>
            <a:schemeClr val="tx2">
              <a:lumMod val="50000"/>
            </a:schemeClr>
          </a:solidFill>
        </p:spPr>
        <p:txBody>
          <a:bodyPr wrap="square" rtlCol="0">
            <a:spAutoFit/>
          </a:bodyPr>
          <a:lstStyle/>
          <a:p>
            <a:pPr algn="ctr"/>
            <a:r>
              <a:rPr lang="en-US" b="1" dirty="0" smtClean="0">
                <a:solidFill>
                  <a:schemeClr val="bg1"/>
                </a:solidFill>
                <a:latin typeface="Arial" panose="020B0604020202020204" pitchFamily="34" charset="0"/>
                <a:cs typeface="Arial" panose="020B0604020202020204" pitchFamily="34" charset="0"/>
              </a:rPr>
              <a:t>2015</a:t>
            </a:r>
            <a:endParaRPr lang="en-US" b="1" dirty="0">
              <a:solidFill>
                <a:schemeClr val="bg1"/>
              </a:solidFill>
              <a:latin typeface="Arial" panose="020B0604020202020204" pitchFamily="34" charset="0"/>
              <a:cs typeface="Arial" panose="020B0604020202020204" pitchFamily="34" charset="0"/>
            </a:endParaRPr>
          </a:p>
        </p:txBody>
      </p:sp>
      <p:sp>
        <p:nvSpPr>
          <p:cNvPr id="29" name="Multiply 28"/>
          <p:cNvSpPr/>
          <p:nvPr/>
        </p:nvSpPr>
        <p:spPr>
          <a:xfrm>
            <a:off x="8077200" y="1868269"/>
            <a:ext cx="609600" cy="762000"/>
          </a:xfrm>
          <a:prstGeom prst="mathMultiply">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solidFill>
              <a:latin typeface="Arial" panose="020B0604020202020204" pitchFamily="34" charset="0"/>
              <a:cs typeface="Arial" panose="020B0604020202020204" pitchFamily="34" charset="0"/>
            </a:endParaRPr>
          </a:p>
        </p:txBody>
      </p:sp>
      <p:sp>
        <p:nvSpPr>
          <p:cNvPr id="30" name="Multiply 29"/>
          <p:cNvSpPr/>
          <p:nvPr/>
        </p:nvSpPr>
        <p:spPr>
          <a:xfrm>
            <a:off x="152400" y="4876800"/>
            <a:ext cx="620202" cy="762000"/>
          </a:xfrm>
          <a:prstGeom prst="mathMultiply">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solidFill>
              <a:latin typeface="Arial" panose="020B0604020202020204" pitchFamily="34" charset="0"/>
              <a:cs typeface="Arial" panose="020B0604020202020204" pitchFamily="34" charset="0"/>
            </a:endParaRPr>
          </a:p>
        </p:txBody>
      </p:sp>
      <p:sp>
        <p:nvSpPr>
          <p:cNvPr id="31" name="Multiply 30"/>
          <p:cNvSpPr/>
          <p:nvPr/>
        </p:nvSpPr>
        <p:spPr>
          <a:xfrm>
            <a:off x="2884998" y="4876800"/>
            <a:ext cx="620202" cy="762000"/>
          </a:xfrm>
          <a:prstGeom prst="mathMultiply">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solidFill>
              <a:latin typeface="Arial" panose="020B0604020202020204" pitchFamily="34" charset="0"/>
              <a:cs typeface="Arial" panose="020B0604020202020204" pitchFamily="34" charset="0"/>
            </a:endParaRPr>
          </a:p>
        </p:txBody>
      </p:sp>
      <p:sp>
        <p:nvSpPr>
          <p:cNvPr id="32" name="Multiply 31"/>
          <p:cNvSpPr/>
          <p:nvPr/>
        </p:nvSpPr>
        <p:spPr>
          <a:xfrm>
            <a:off x="5475798" y="4876800"/>
            <a:ext cx="620202" cy="762000"/>
          </a:xfrm>
          <a:prstGeom prst="mathMultiply">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solidFill>
              <a:latin typeface="Arial" panose="020B0604020202020204" pitchFamily="34" charset="0"/>
              <a:cs typeface="Arial" panose="020B0604020202020204" pitchFamily="34" charset="0"/>
            </a:endParaRPr>
          </a:p>
        </p:txBody>
      </p:sp>
      <p:sp>
        <p:nvSpPr>
          <p:cNvPr id="33" name="Multiply 32"/>
          <p:cNvSpPr/>
          <p:nvPr/>
        </p:nvSpPr>
        <p:spPr>
          <a:xfrm>
            <a:off x="8001000" y="4876800"/>
            <a:ext cx="620202" cy="762000"/>
          </a:xfrm>
          <a:prstGeom prst="mathMultiply">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solidFill>
              <a:latin typeface="Arial" panose="020B0604020202020204" pitchFamily="34" charset="0"/>
              <a:cs typeface="Arial" panose="020B0604020202020204" pitchFamily="34" charset="0"/>
            </a:endParaRPr>
          </a:p>
        </p:txBody>
      </p:sp>
      <p:sp>
        <p:nvSpPr>
          <p:cNvPr id="34" name="TextBox 33"/>
          <p:cNvSpPr txBox="1"/>
          <p:nvPr/>
        </p:nvSpPr>
        <p:spPr>
          <a:xfrm>
            <a:off x="7086600" y="5791200"/>
            <a:ext cx="1860605" cy="1015663"/>
          </a:xfrm>
          <a:prstGeom prst="rect">
            <a:avLst/>
          </a:prstGeom>
          <a:solidFill>
            <a:srgbClr val="FF4E5E"/>
          </a:solidFill>
        </p:spPr>
        <p:txBody>
          <a:bodyPr wrap="square" rtlCol="0">
            <a:spAutoFit/>
          </a:bodyPr>
          <a:lstStyle/>
          <a:p>
            <a:pPr algn="ctr"/>
            <a:r>
              <a:rPr lang="en-US" sz="2000" b="1" dirty="0" smtClean="0">
                <a:solidFill>
                  <a:schemeClr val="bg1"/>
                </a:solidFill>
                <a:latin typeface="Arial" panose="020B0604020202020204" pitchFamily="34" charset="0"/>
                <a:cs typeface="Arial" panose="020B0604020202020204" pitchFamily="34" charset="0"/>
              </a:rPr>
              <a:t>Delivery of 3rd package  of 300</a:t>
            </a:r>
            <a:endParaRPr lang="en-US" sz="2000" b="1" dirty="0">
              <a:solidFill>
                <a:schemeClr val="bg1"/>
              </a:solidFill>
              <a:latin typeface="Arial" panose="020B0604020202020204" pitchFamily="34" charset="0"/>
              <a:cs typeface="Arial" panose="020B0604020202020204" pitchFamily="34" charset="0"/>
            </a:endParaRPr>
          </a:p>
        </p:txBody>
      </p:sp>
      <p:cxnSp>
        <p:nvCxnSpPr>
          <p:cNvPr id="35" name="Straight Connector 34"/>
          <p:cNvCxnSpPr/>
          <p:nvPr/>
        </p:nvCxnSpPr>
        <p:spPr>
          <a:xfrm>
            <a:off x="4648200" y="4191000"/>
            <a:ext cx="0" cy="2438400"/>
          </a:xfrm>
          <a:prstGeom prst="line">
            <a:avLst/>
          </a:prstGeom>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828800" y="4050268"/>
            <a:ext cx="2713383" cy="369332"/>
          </a:xfrm>
          <a:prstGeom prst="rect">
            <a:avLst/>
          </a:prstGeom>
          <a:solidFill>
            <a:srgbClr val="FF4E5E"/>
          </a:solidFill>
        </p:spPr>
        <p:txBody>
          <a:bodyPr wrap="square" rtlCol="0">
            <a:spAutoFit/>
          </a:bodyPr>
          <a:lstStyle/>
          <a:p>
            <a:pPr algn="ctr"/>
            <a:r>
              <a:rPr lang="en-US" b="1" dirty="0" smtClean="0">
                <a:solidFill>
                  <a:schemeClr val="bg1"/>
                </a:solidFill>
                <a:latin typeface="Arial" panose="020B0604020202020204" pitchFamily="34" charset="0"/>
                <a:cs typeface="Arial" panose="020B0604020202020204" pitchFamily="34" charset="0"/>
              </a:rPr>
              <a:t>2016</a:t>
            </a:r>
            <a:endParaRPr lang="en-US" b="1" dirty="0">
              <a:solidFill>
                <a:schemeClr val="bg1"/>
              </a:solidFill>
              <a:latin typeface="Arial" panose="020B0604020202020204" pitchFamily="34" charset="0"/>
              <a:cs typeface="Arial" panose="020B0604020202020204" pitchFamily="34" charset="0"/>
            </a:endParaRPr>
          </a:p>
        </p:txBody>
      </p:sp>
      <p:sp>
        <p:nvSpPr>
          <p:cNvPr id="37" name="TextBox 36"/>
          <p:cNvSpPr txBox="1"/>
          <p:nvPr/>
        </p:nvSpPr>
        <p:spPr>
          <a:xfrm>
            <a:off x="4800600" y="4050268"/>
            <a:ext cx="2713383" cy="369332"/>
          </a:xfrm>
          <a:prstGeom prst="rect">
            <a:avLst/>
          </a:prstGeom>
          <a:solidFill>
            <a:srgbClr val="FF4E5E"/>
          </a:solidFill>
        </p:spPr>
        <p:txBody>
          <a:bodyPr wrap="square" rtlCol="0">
            <a:spAutoFit/>
          </a:bodyPr>
          <a:lstStyle/>
          <a:p>
            <a:pPr algn="ctr"/>
            <a:r>
              <a:rPr lang="en-US" b="1" dirty="0" smtClean="0">
                <a:solidFill>
                  <a:schemeClr val="bg1"/>
                </a:solidFill>
                <a:latin typeface="Arial" panose="020B0604020202020204" pitchFamily="34" charset="0"/>
                <a:cs typeface="Arial" panose="020B0604020202020204" pitchFamily="34" charset="0"/>
              </a:rPr>
              <a:t>2017</a:t>
            </a:r>
            <a:endParaRPr lang="en-US" b="1" dirty="0">
              <a:solidFill>
                <a:schemeClr val="bg1"/>
              </a:solidFill>
              <a:latin typeface="Arial" panose="020B0604020202020204" pitchFamily="34" charset="0"/>
              <a:cs typeface="Arial" panose="020B0604020202020204" pitchFamily="34" charset="0"/>
            </a:endParaRPr>
          </a:p>
        </p:txBody>
      </p:sp>
      <p:sp>
        <p:nvSpPr>
          <p:cNvPr id="38" name="TextBox 37"/>
          <p:cNvSpPr txBox="1"/>
          <p:nvPr/>
        </p:nvSpPr>
        <p:spPr>
          <a:xfrm>
            <a:off x="228600" y="3638490"/>
            <a:ext cx="8686800" cy="400110"/>
          </a:xfrm>
          <a:prstGeom prst="rect">
            <a:avLst/>
          </a:prstGeom>
          <a:solidFill>
            <a:srgbClr val="FF4E5E"/>
          </a:solidFill>
        </p:spPr>
        <p:txBody>
          <a:bodyPr wrap="square" rtlCol="0">
            <a:spAutoFit/>
          </a:bodyPr>
          <a:lstStyle/>
          <a:p>
            <a:pPr algn="ctr"/>
            <a:r>
              <a:rPr lang="en-US" sz="2000" b="1" dirty="0" smtClean="0">
                <a:solidFill>
                  <a:schemeClr val="bg1"/>
                </a:solidFill>
                <a:latin typeface="Arial" panose="020B0604020202020204" pitchFamily="34" charset="0"/>
                <a:cs typeface="Arial" panose="020B0604020202020204" pitchFamily="34" charset="0"/>
              </a:rPr>
              <a:t>Over Period of </a:t>
            </a:r>
            <a:r>
              <a:rPr lang="en-US" sz="2000" b="1" dirty="0" err="1" smtClean="0">
                <a:solidFill>
                  <a:schemeClr val="bg1"/>
                </a:solidFill>
                <a:latin typeface="Arial" panose="020B0604020202020204" pitchFamily="34" charset="0"/>
                <a:cs typeface="Arial" panose="020B0604020202020204" pitchFamily="34" charset="0"/>
              </a:rPr>
              <a:t>Ttime</a:t>
            </a:r>
            <a:r>
              <a:rPr lang="en-US" sz="2000" b="1" dirty="0" smtClean="0">
                <a:solidFill>
                  <a:schemeClr val="bg1"/>
                </a:solidFill>
                <a:latin typeface="Arial" panose="020B0604020202020204" pitchFamily="34" charset="0"/>
                <a:cs typeface="Arial" panose="020B0604020202020204" pitchFamily="34" charset="0"/>
              </a:rPr>
              <a:t>  </a:t>
            </a:r>
            <a:endParaRPr lang="en-US" sz="2000" b="1" dirty="0">
              <a:solidFill>
                <a:schemeClr val="bg1"/>
              </a:solidFill>
              <a:latin typeface="Arial" panose="020B0604020202020204" pitchFamily="34" charset="0"/>
              <a:cs typeface="Arial" panose="020B0604020202020204" pitchFamily="34" charset="0"/>
            </a:endParaRPr>
          </a:p>
        </p:txBody>
      </p:sp>
      <p:sp>
        <p:nvSpPr>
          <p:cNvPr id="39" name="Equal 38"/>
          <p:cNvSpPr/>
          <p:nvPr/>
        </p:nvSpPr>
        <p:spPr>
          <a:xfrm>
            <a:off x="1898374" y="5867400"/>
            <a:ext cx="387626" cy="685800"/>
          </a:xfrm>
          <a:prstGeom prst="mathEqual">
            <a:avLst>
              <a:gd name="adj1" fmla="val 23520"/>
              <a:gd name="adj2" fmla="val 15052"/>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solidFill>
              <a:latin typeface="Arial" panose="020B0604020202020204" pitchFamily="34" charset="0"/>
              <a:cs typeface="Arial" panose="020B0604020202020204" pitchFamily="34" charset="0"/>
            </a:endParaRPr>
          </a:p>
        </p:txBody>
      </p:sp>
      <p:sp>
        <p:nvSpPr>
          <p:cNvPr id="40" name="Plus 39"/>
          <p:cNvSpPr/>
          <p:nvPr/>
        </p:nvSpPr>
        <p:spPr>
          <a:xfrm>
            <a:off x="4373879" y="5867400"/>
            <a:ext cx="542677" cy="609600"/>
          </a:xfrm>
          <a:prstGeom prst="mathPlus">
            <a:avLst>
              <a:gd name="adj1" fmla="val 23520"/>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solidFill>
              <a:latin typeface="Arial" panose="020B0604020202020204" pitchFamily="34" charset="0"/>
              <a:cs typeface="Arial" panose="020B0604020202020204" pitchFamily="34" charset="0"/>
            </a:endParaRPr>
          </a:p>
        </p:txBody>
      </p:sp>
      <p:sp>
        <p:nvSpPr>
          <p:cNvPr id="41" name="Plus 40"/>
          <p:cNvSpPr/>
          <p:nvPr/>
        </p:nvSpPr>
        <p:spPr>
          <a:xfrm>
            <a:off x="6705600" y="5867400"/>
            <a:ext cx="542677" cy="609600"/>
          </a:xfrm>
          <a:prstGeom prst="mathPlus">
            <a:avLst>
              <a:gd name="adj1" fmla="val 23520"/>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solidFill>
              <a:latin typeface="Arial" panose="020B0604020202020204" pitchFamily="34" charset="0"/>
              <a:cs typeface="Arial" panose="020B0604020202020204" pitchFamily="34" charset="0"/>
            </a:endParaRPr>
          </a:p>
        </p:txBody>
      </p:sp>
      <p:cxnSp>
        <p:nvCxnSpPr>
          <p:cNvPr id="42" name="Straight Arrow Connector 41"/>
          <p:cNvCxnSpPr/>
          <p:nvPr/>
        </p:nvCxnSpPr>
        <p:spPr>
          <a:xfrm flipH="1">
            <a:off x="304800" y="4648200"/>
            <a:ext cx="2362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3" name="Rectangle 2"/>
          <p:cNvSpPr txBox="1">
            <a:spLocks noChangeArrowheads="1"/>
          </p:cNvSpPr>
          <p:nvPr/>
        </p:nvSpPr>
        <p:spPr>
          <a:xfrm>
            <a:off x="685800" y="234335"/>
            <a:ext cx="7315200" cy="527665"/>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400" b="1" dirty="0">
                <a:solidFill>
                  <a:srgbClr val="1E3C61"/>
                </a:solidFill>
                <a:latin typeface="League Spartan" panose="00000800000000000000" pitchFamily="50" charset="0"/>
              </a:rPr>
              <a:t>RENCANA PECATATAN HIBAH DALAM BAST </a:t>
            </a:r>
            <a:endParaRPr lang="en-US" sz="2400" b="1" dirty="0">
              <a:solidFill>
                <a:srgbClr val="1E3C61"/>
              </a:solidFill>
              <a:latin typeface="League Spartan" panose="00000800000000000000" pitchFamily="50" charset="0"/>
            </a:endParaRPr>
          </a:p>
        </p:txBody>
      </p:sp>
      <p:sp>
        <p:nvSpPr>
          <p:cNvPr id="44" name="Rectangle 43"/>
          <p:cNvSpPr/>
          <p:nvPr/>
        </p:nvSpPr>
        <p:spPr bwMode="auto">
          <a:xfrm>
            <a:off x="685800" y="691535"/>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pic>
        <p:nvPicPr>
          <p:cNvPr id="46" name="Picture 45">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152400"/>
            <a:ext cx="457200" cy="457200"/>
          </a:xfrm>
          <a:prstGeom prst="rect">
            <a:avLst/>
          </a:prstGeom>
          <a:solidFill>
            <a:schemeClr val="bg1"/>
          </a:solidFill>
        </p:spPr>
      </p:pic>
      <p:sp>
        <p:nvSpPr>
          <p:cNvPr id="24" name="TextBox 23"/>
          <p:cNvSpPr txBox="1"/>
          <p:nvPr/>
        </p:nvSpPr>
        <p:spPr>
          <a:xfrm>
            <a:off x="2743200" y="4394537"/>
            <a:ext cx="3796084" cy="707886"/>
          </a:xfrm>
          <a:prstGeom prst="rect">
            <a:avLst/>
          </a:prstGeom>
          <a:solidFill>
            <a:srgbClr val="FF4E5E"/>
          </a:solidFill>
        </p:spPr>
        <p:txBody>
          <a:bodyPr wrap="square" rtlCol="0">
            <a:spAutoFit/>
          </a:bodyPr>
          <a:lstStyle/>
          <a:p>
            <a:pPr algn="ctr"/>
            <a:r>
              <a:rPr lang="en-US" sz="2000" b="1" dirty="0" smtClean="0">
                <a:solidFill>
                  <a:schemeClr val="bg1"/>
                </a:solidFill>
                <a:latin typeface="Arial" panose="020B0604020202020204" pitchFamily="34" charset="0"/>
                <a:cs typeface="Arial" panose="020B0604020202020204" pitchFamily="34" charset="0"/>
              </a:rPr>
              <a:t>Project/Activity Implementation </a:t>
            </a:r>
            <a:endParaRPr lang="en-US" sz="2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94938035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51520" y="1196752"/>
            <a:ext cx="1602904" cy="609600"/>
          </a:xfrm>
          <a:prstGeom prst="rect">
            <a:avLst/>
          </a:prstGeom>
          <a:solidFill>
            <a:schemeClr val="tx2">
              <a:lumMod val="50000"/>
            </a:schemeClr>
          </a:solidFill>
          <a:ln>
            <a:noFill/>
          </a:ln>
        </p:spPr>
        <p:style>
          <a:lnRef idx="1">
            <a:schemeClr val="accent6"/>
          </a:lnRef>
          <a:fillRef idx="3">
            <a:schemeClr val="accent6"/>
          </a:fillRef>
          <a:effectRef idx="2">
            <a:schemeClr val="accent6"/>
          </a:effectRef>
          <a:fontRef idx="minor">
            <a:schemeClr val="lt1"/>
          </a:fontRef>
        </p:style>
        <p:txBody>
          <a:bodyPr anchor="ctr"/>
          <a:lstStyle/>
          <a:p>
            <a:pPr algn="ctr" eaLnBrk="1" fontAlgn="auto" hangingPunct="1">
              <a:spcBef>
                <a:spcPts val="0"/>
              </a:spcBef>
              <a:spcAft>
                <a:spcPts val="0"/>
              </a:spcAft>
              <a:defRPr/>
            </a:pPr>
            <a:r>
              <a:rPr lang="en-US" sz="2800" dirty="0" smtClean="0">
                <a:solidFill>
                  <a:schemeClr val="bg1"/>
                </a:solidFill>
                <a:latin typeface="Arial" panose="020B0604020202020204" pitchFamily="34" charset="0"/>
                <a:cs typeface="Arial" panose="020B0604020202020204" pitchFamily="34" charset="0"/>
              </a:rPr>
              <a:t>GIZ</a:t>
            </a:r>
            <a:endParaRPr lang="en-US" sz="28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p:txBody>
      </p:sp>
      <p:cxnSp>
        <p:nvCxnSpPr>
          <p:cNvPr id="5" name="Shape 4"/>
          <p:cNvCxnSpPr>
            <a:endCxn id="20" idx="1"/>
          </p:cNvCxnSpPr>
          <p:nvPr/>
        </p:nvCxnSpPr>
        <p:spPr bwMode="auto">
          <a:xfrm rot="16200000" flipH="1">
            <a:off x="416546" y="2794298"/>
            <a:ext cx="1939652" cy="504056"/>
          </a:xfrm>
          <a:prstGeom prst="bentConnector2">
            <a:avLst/>
          </a:prstGeom>
          <a:ln>
            <a:tailEnd type="arrow"/>
          </a:ln>
        </p:spPr>
        <p:style>
          <a:lnRef idx="3">
            <a:schemeClr val="accent2"/>
          </a:lnRef>
          <a:fillRef idx="0">
            <a:schemeClr val="accent2"/>
          </a:fillRef>
          <a:effectRef idx="2">
            <a:schemeClr val="accent2"/>
          </a:effectRef>
          <a:fontRef idx="minor">
            <a:schemeClr val="tx1"/>
          </a:fontRef>
        </p:style>
      </p:cxnSp>
      <p:grpSp>
        <p:nvGrpSpPr>
          <p:cNvPr id="2" name="Group 26"/>
          <p:cNvGrpSpPr>
            <a:grpSpLocks/>
          </p:cNvGrpSpPr>
          <p:nvPr/>
        </p:nvGrpSpPr>
        <p:grpSpPr bwMode="auto">
          <a:xfrm>
            <a:off x="4518720" y="1196752"/>
            <a:ext cx="2209800" cy="609600"/>
            <a:chOff x="3429000" y="1143000"/>
            <a:chExt cx="2209800" cy="609600"/>
          </a:xfrm>
          <a:solidFill>
            <a:schemeClr val="tx2">
              <a:lumMod val="50000"/>
            </a:schemeClr>
          </a:solidFill>
        </p:grpSpPr>
        <p:sp>
          <p:nvSpPr>
            <p:cNvPr id="31" name="Rectangle 30"/>
            <p:cNvSpPr/>
            <p:nvPr/>
          </p:nvSpPr>
          <p:spPr>
            <a:xfrm>
              <a:off x="3429000" y="1143000"/>
              <a:ext cx="2209800" cy="609600"/>
            </a:xfrm>
            <a:prstGeom prst="rect">
              <a:avLst/>
            </a:prstGeom>
            <a:grpFill/>
            <a:ln>
              <a:noFill/>
            </a:ln>
          </p:spPr>
          <p:style>
            <a:lnRef idx="1">
              <a:schemeClr val="accent6"/>
            </a:lnRef>
            <a:fillRef idx="3">
              <a:schemeClr val="accent6"/>
            </a:fillRef>
            <a:effectRef idx="2">
              <a:schemeClr val="accent6"/>
            </a:effectRef>
            <a:fontRef idx="minor">
              <a:schemeClr val="lt1"/>
            </a:fontRef>
          </p:style>
          <p:txBody>
            <a:bodyPr anchor="ctr"/>
            <a:lstStyle/>
            <a:p>
              <a:pPr algn="ctr" eaLnBrk="1" fontAlgn="auto" hangingPunct="1">
                <a:lnSpc>
                  <a:spcPct val="150000"/>
                </a:lnSpc>
                <a:spcBef>
                  <a:spcPts val="0"/>
                </a:spcBef>
                <a:spcAft>
                  <a:spcPts val="0"/>
                </a:spcAft>
                <a:defRPr/>
              </a:pPr>
              <a:r>
                <a:rPr lang="en-US" sz="2800" dirty="0">
                  <a:solidFill>
                    <a:schemeClr val="bg1"/>
                  </a:solidFill>
                  <a:latin typeface="Arial" panose="020B0604020202020204" pitchFamily="34" charset="0"/>
                  <a:cs typeface="Arial" panose="020B0604020202020204" pitchFamily="34" charset="0"/>
                </a:rPr>
                <a:t>APBN</a:t>
              </a:r>
            </a:p>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cxnSp>
          <p:nvCxnSpPr>
            <p:cNvPr id="32" name="Straight Connector 31"/>
            <p:cNvCxnSpPr/>
            <p:nvPr/>
          </p:nvCxnSpPr>
          <p:spPr>
            <a:xfrm>
              <a:off x="3429000" y="1600200"/>
              <a:ext cx="1981200" cy="0"/>
            </a:xfrm>
            <a:prstGeom prst="line">
              <a:avLst/>
            </a:prstGeom>
            <a:grpFill/>
            <a:ln>
              <a:noFill/>
            </a:ln>
          </p:spPr>
          <p:style>
            <a:lnRef idx="1">
              <a:schemeClr val="accent3"/>
            </a:lnRef>
            <a:fillRef idx="3">
              <a:schemeClr val="accent3"/>
            </a:fillRef>
            <a:effectRef idx="2">
              <a:schemeClr val="accent3"/>
            </a:effectRef>
            <a:fontRef idx="minor">
              <a:schemeClr val="lt1"/>
            </a:fontRef>
          </p:style>
        </p:cxnSp>
      </p:grpSp>
      <p:sp>
        <p:nvSpPr>
          <p:cNvPr id="19" name="Rectangle 18"/>
          <p:cNvSpPr/>
          <p:nvPr/>
        </p:nvSpPr>
        <p:spPr bwMode="auto">
          <a:xfrm>
            <a:off x="4591472" y="3692302"/>
            <a:ext cx="1295400" cy="647700"/>
          </a:xfrm>
          <a:prstGeom prst="rect">
            <a:avLst/>
          </a:prstGeom>
          <a:solidFill>
            <a:srgbClr val="FF4E5E"/>
          </a:solidFill>
          <a:ln>
            <a:noFill/>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a:solidFill>
                  <a:schemeClr val="bg1"/>
                </a:solidFill>
                <a:latin typeface="Arial" panose="020B0604020202020204" pitchFamily="34" charset="0"/>
                <a:cs typeface="Arial" panose="020B0604020202020204" pitchFamily="34" charset="0"/>
              </a:rPr>
              <a:t>Register</a:t>
            </a:r>
          </a:p>
        </p:txBody>
      </p:sp>
      <p:sp>
        <p:nvSpPr>
          <p:cNvPr id="20" name="Rectangle 19"/>
          <p:cNvSpPr/>
          <p:nvPr/>
        </p:nvSpPr>
        <p:spPr bwMode="auto">
          <a:xfrm>
            <a:off x="1638400" y="3692302"/>
            <a:ext cx="1440160" cy="647700"/>
          </a:xfrm>
          <a:prstGeom prst="rect">
            <a:avLst/>
          </a:prstGeom>
          <a:solidFill>
            <a:srgbClr val="FF4E5E"/>
          </a:solidFill>
          <a:ln>
            <a:noFill/>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latin typeface="Arial" panose="020B0604020202020204" pitchFamily="34" charset="0"/>
                <a:cs typeface="Arial" panose="020B0604020202020204" pitchFamily="34" charset="0"/>
              </a:rPr>
              <a:t>Grant Agreement</a:t>
            </a:r>
            <a:endParaRPr lang="en-US" dirty="0">
              <a:solidFill>
                <a:schemeClr val="bg1"/>
              </a:solidFill>
              <a:latin typeface="Arial" panose="020B0604020202020204" pitchFamily="34" charset="0"/>
              <a:cs typeface="Arial" panose="020B0604020202020204" pitchFamily="34" charset="0"/>
            </a:endParaRPr>
          </a:p>
        </p:txBody>
      </p:sp>
      <p:sp>
        <p:nvSpPr>
          <p:cNvPr id="21" name="Rectangle 20"/>
          <p:cNvSpPr/>
          <p:nvPr/>
        </p:nvSpPr>
        <p:spPr bwMode="auto">
          <a:xfrm>
            <a:off x="6271320" y="3692302"/>
            <a:ext cx="964976" cy="647700"/>
          </a:xfrm>
          <a:prstGeom prst="rect">
            <a:avLst/>
          </a:prstGeom>
          <a:solidFill>
            <a:srgbClr val="FF4E5E"/>
          </a:solidFill>
          <a:ln>
            <a:noFill/>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latin typeface="Arial" panose="020B0604020202020204" pitchFamily="34" charset="0"/>
                <a:cs typeface="Arial" panose="020B0604020202020204" pitchFamily="34" charset="0"/>
              </a:rPr>
              <a:t>SP3HL BJS</a:t>
            </a:r>
            <a:endParaRPr lang="en-US" dirty="0">
              <a:solidFill>
                <a:schemeClr val="bg1"/>
              </a:solidFill>
              <a:latin typeface="Arial" panose="020B0604020202020204" pitchFamily="34" charset="0"/>
              <a:cs typeface="Arial" panose="020B0604020202020204" pitchFamily="34" charset="0"/>
            </a:endParaRPr>
          </a:p>
        </p:txBody>
      </p:sp>
      <p:sp>
        <p:nvSpPr>
          <p:cNvPr id="22" name="Rectangle 21"/>
          <p:cNvSpPr/>
          <p:nvPr/>
        </p:nvSpPr>
        <p:spPr bwMode="auto">
          <a:xfrm>
            <a:off x="7543056" y="5197252"/>
            <a:ext cx="899964" cy="457200"/>
          </a:xfrm>
          <a:prstGeom prst="rect">
            <a:avLst/>
          </a:prstGeom>
          <a:solidFill>
            <a:srgbClr val="FF4E5E"/>
          </a:solidFill>
          <a:ln>
            <a:noFill/>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a:solidFill>
                  <a:schemeClr val="bg1"/>
                </a:solidFill>
                <a:latin typeface="Arial" panose="020B0604020202020204" pitchFamily="34" charset="0"/>
                <a:cs typeface="Arial" panose="020B0604020202020204" pitchFamily="34" charset="0"/>
              </a:rPr>
              <a:t>KPPN</a:t>
            </a:r>
          </a:p>
        </p:txBody>
      </p:sp>
      <p:sp>
        <p:nvSpPr>
          <p:cNvPr id="23" name="Flowchart: Document 22"/>
          <p:cNvSpPr/>
          <p:nvPr/>
        </p:nvSpPr>
        <p:spPr bwMode="auto">
          <a:xfrm>
            <a:off x="7543056" y="3673252"/>
            <a:ext cx="938064" cy="685800"/>
          </a:xfrm>
          <a:prstGeom prst="flowChartDocument">
            <a:avLst/>
          </a:prstGeom>
          <a:solidFill>
            <a:srgbClr val="FF4E5E"/>
          </a:solidFill>
          <a:ln>
            <a:noFill/>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latin typeface="Arial" panose="020B0604020202020204" pitchFamily="34" charset="0"/>
                <a:cs typeface="Arial" panose="020B0604020202020204" pitchFamily="34" charset="0"/>
              </a:rPr>
              <a:t>MPHLBJS</a:t>
            </a:r>
            <a:endParaRPr lang="en-US" dirty="0">
              <a:solidFill>
                <a:schemeClr val="bg1"/>
              </a:solidFill>
              <a:latin typeface="Arial" panose="020B0604020202020204" pitchFamily="34" charset="0"/>
              <a:cs typeface="Arial" panose="020B0604020202020204" pitchFamily="34" charset="0"/>
            </a:endParaRPr>
          </a:p>
        </p:txBody>
      </p:sp>
      <p:sp>
        <p:nvSpPr>
          <p:cNvPr id="24" name="Flowchart: Document 23"/>
          <p:cNvSpPr/>
          <p:nvPr/>
        </p:nvSpPr>
        <p:spPr bwMode="auto">
          <a:xfrm>
            <a:off x="5724128" y="5082952"/>
            <a:ext cx="1512168" cy="685800"/>
          </a:xfrm>
          <a:prstGeom prst="flowChartDocument">
            <a:avLst/>
          </a:prstGeom>
          <a:solidFill>
            <a:srgbClr val="FF4E5E"/>
          </a:solidFill>
          <a:ln>
            <a:noFill/>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err="1" smtClean="0">
                <a:solidFill>
                  <a:schemeClr val="bg1"/>
                </a:solidFill>
                <a:latin typeface="Arial" panose="020B0604020202020204" pitchFamily="34" charset="0"/>
                <a:cs typeface="Arial" panose="020B0604020202020204" pitchFamily="34" charset="0"/>
              </a:rPr>
              <a:t>Persetujuan</a:t>
            </a:r>
            <a:r>
              <a:rPr lang="en-US" dirty="0" smtClean="0">
                <a:solidFill>
                  <a:schemeClr val="bg1"/>
                </a:solidFill>
                <a:latin typeface="Arial" panose="020B0604020202020204" pitchFamily="34" charset="0"/>
                <a:cs typeface="Arial" panose="020B0604020202020204" pitchFamily="34" charset="0"/>
              </a:rPr>
              <a:t> MPHL BJS</a:t>
            </a:r>
            <a:endParaRPr lang="en-US" dirty="0">
              <a:solidFill>
                <a:schemeClr val="bg1"/>
              </a:solidFill>
              <a:latin typeface="Arial" panose="020B0604020202020204" pitchFamily="34" charset="0"/>
              <a:cs typeface="Arial" panose="020B0604020202020204" pitchFamily="34" charset="0"/>
            </a:endParaRPr>
          </a:p>
        </p:txBody>
      </p:sp>
      <p:cxnSp>
        <p:nvCxnSpPr>
          <p:cNvPr id="25" name="Straight Arrow Connector 24"/>
          <p:cNvCxnSpPr>
            <a:endCxn id="19" idx="1"/>
          </p:cNvCxnSpPr>
          <p:nvPr/>
        </p:nvCxnSpPr>
        <p:spPr bwMode="auto">
          <a:xfrm>
            <a:off x="4210472" y="4016152"/>
            <a:ext cx="38100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6" name="Straight Arrow Connector 25"/>
          <p:cNvCxnSpPr>
            <a:stCxn id="19" idx="3"/>
            <a:endCxn id="21" idx="1"/>
          </p:cNvCxnSpPr>
          <p:nvPr/>
        </p:nvCxnSpPr>
        <p:spPr bwMode="auto">
          <a:xfrm>
            <a:off x="5886872" y="4016152"/>
            <a:ext cx="384448"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7" name="Straight Arrow Connector 26"/>
          <p:cNvCxnSpPr>
            <a:stCxn id="21" idx="3"/>
            <a:endCxn id="23" idx="1"/>
          </p:cNvCxnSpPr>
          <p:nvPr/>
        </p:nvCxnSpPr>
        <p:spPr bwMode="auto">
          <a:xfrm>
            <a:off x="7236296" y="4016152"/>
            <a:ext cx="30676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8100120" y="4274915"/>
            <a:ext cx="0" cy="922337"/>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a:stCxn id="22" idx="1"/>
            <a:endCxn id="24" idx="3"/>
          </p:cNvCxnSpPr>
          <p:nvPr/>
        </p:nvCxnSpPr>
        <p:spPr bwMode="auto">
          <a:xfrm flipH="1">
            <a:off x="7236296" y="5425852"/>
            <a:ext cx="30676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4" name="Flowchart: Document 13"/>
          <p:cNvSpPr/>
          <p:nvPr/>
        </p:nvSpPr>
        <p:spPr bwMode="auto">
          <a:xfrm>
            <a:off x="3006552" y="1860476"/>
            <a:ext cx="1359768" cy="685800"/>
          </a:xfrm>
          <a:prstGeom prst="flowChartDocument">
            <a:avLst/>
          </a:prstGeom>
          <a:solidFill>
            <a:srgbClr val="FF4E5E"/>
          </a:solidFill>
          <a:ln>
            <a:noFill/>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sz="1600" dirty="0" err="1">
                <a:solidFill>
                  <a:schemeClr val="bg1"/>
                </a:solidFill>
                <a:latin typeface="Arial" panose="020B0604020202020204" pitchFamily="34" charset="0"/>
                <a:cs typeface="Arial" panose="020B0604020202020204" pitchFamily="34" charset="0"/>
              </a:rPr>
              <a:t>Laporan</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Keuangan</a:t>
            </a:r>
            <a:endParaRPr lang="en-US" sz="1600" dirty="0">
              <a:solidFill>
                <a:schemeClr val="bg1"/>
              </a:solidFill>
              <a:latin typeface="Arial" panose="020B0604020202020204" pitchFamily="34" charset="0"/>
              <a:cs typeface="Arial" panose="020B0604020202020204" pitchFamily="34" charset="0"/>
            </a:endParaRPr>
          </a:p>
        </p:txBody>
      </p:sp>
      <p:cxnSp>
        <p:nvCxnSpPr>
          <p:cNvPr id="15" name="Straight Arrow Connector 60"/>
          <p:cNvCxnSpPr>
            <a:stCxn id="9" idx="0"/>
            <a:endCxn id="14" idx="2"/>
          </p:cNvCxnSpPr>
          <p:nvPr/>
        </p:nvCxnSpPr>
        <p:spPr bwMode="auto">
          <a:xfrm rot="16200000" flipV="1">
            <a:off x="3180671" y="3006703"/>
            <a:ext cx="1159739" cy="148208"/>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6" name="Straight Arrow Connector 64"/>
          <p:cNvCxnSpPr>
            <a:stCxn id="14" idx="0"/>
            <a:endCxn id="31" idx="1"/>
          </p:cNvCxnSpPr>
          <p:nvPr/>
        </p:nvCxnSpPr>
        <p:spPr bwMode="auto">
          <a:xfrm rot="5400000" flipH="1" flipV="1">
            <a:off x="3923116" y="1264872"/>
            <a:ext cx="358924" cy="832284"/>
          </a:xfrm>
          <a:prstGeom prst="bentConnector2">
            <a:avLst/>
          </a:prstGeom>
          <a:ln>
            <a:tailEnd type="arrow"/>
          </a:ln>
        </p:spPr>
        <p:style>
          <a:lnRef idx="3">
            <a:schemeClr val="accent2"/>
          </a:lnRef>
          <a:fillRef idx="0">
            <a:schemeClr val="accent2"/>
          </a:fillRef>
          <a:effectRef idx="2">
            <a:schemeClr val="accent2"/>
          </a:effectRef>
          <a:fontRef idx="minor">
            <a:schemeClr val="tx1"/>
          </a:fontRef>
        </p:style>
      </p:cxnSp>
      <p:sp>
        <p:nvSpPr>
          <p:cNvPr id="17" name="Flowchart: Document 16"/>
          <p:cNvSpPr/>
          <p:nvPr/>
        </p:nvSpPr>
        <p:spPr bwMode="auto">
          <a:xfrm>
            <a:off x="7490520" y="2339752"/>
            <a:ext cx="1066800" cy="685800"/>
          </a:xfrm>
          <a:prstGeom prst="flowChartDocument">
            <a:avLst/>
          </a:prstGeom>
          <a:solidFill>
            <a:srgbClr val="FF4E5E"/>
          </a:solidFill>
          <a:ln>
            <a:noFill/>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sz="2400" dirty="0">
                <a:solidFill>
                  <a:schemeClr val="bg1"/>
                </a:solidFill>
                <a:latin typeface="Arial" panose="020B0604020202020204" pitchFamily="34" charset="0"/>
                <a:cs typeface="Arial" panose="020B0604020202020204" pitchFamily="34" charset="0"/>
              </a:rPr>
              <a:t>LKPP</a:t>
            </a:r>
          </a:p>
        </p:txBody>
      </p:sp>
      <p:cxnSp>
        <p:nvCxnSpPr>
          <p:cNvPr id="18" name="Shape 17"/>
          <p:cNvCxnSpPr>
            <a:stCxn id="31" idx="3"/>
            <a:endCxn id="17" idx="0"/>
          </p:cNvCxnSpPr>
          <p:nvPr/>
        </p:nvCxnSpPr>
        <p:spPr bwMode="auto">
          <a:xfrm>
            <a:off x="6728520" y="1501552"/>
            <a:ext cx="1295400" cy="838200"/>
          </a:xfrm>
          <a:prstGeom prst="bentConnector2">
            <a:avLst/>
          </a:prstGeom>
          <a:ln>
            <a:tailEnd type="arrow"/>
          </a:ln>
        </p:spPr>
        <p:style>
          <a:lnRef idx="3">
            <a:schemeClr val="accent2"/>
          </a:lnRef>
          <a:fillRef idx="0">
            <a:schemeClr val="accent2"/>
          </a:fillRef>
          <a:effectRef idx="2">
            <a:schemeClr val="accent2"/>
          </a:effectRef>
          <a:fontRef idx="minor">
            <a:schemeClr val="tx1"/>
          </a:fontRef>
        </p:style>
      </p:cxnSp>
      <p:sp>
        <p:nvSpPr>
          <p:cNvPr id="9" name="Rectangle 8"/>
          <p:cNvSpPr/>
          <p:nvPr/>
        </p:nvSpPr>
        <p:spPr bwMode="auto">
          <a:xfrm>
            <a:off x="3222576" y="3660676"/>
            <a:ext cx="1224136" cy="647700"/>
          </a:xfrm>
          <a:prstGeom prst="rect">
            <a:avLst/>
          </a:prstGeom>
          <a:solidFill>
            <a:srgbClr val="FF4E5E"/>
          </a:solidFill>
          <a:ln>
            <a:noFill/>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en-US" dirty="0" smtClean="0">
                <a:solidFill>
                  <a:schemeClr val="bg1"/>
                </a:solidFill>
                <a:latin typeface="Arial" panose="020B0604020202020204" pitchFamily="34" charset="0"/>
                <a:cs typeface="Arial" panose="020B0604020202020204" pitchFamily="34" charset="0"/>
              </a:rPr>
              <a:t>Executing Agency</a:t>
            </a:r>
            <a:endParaRPr lang="en-US" dirty="0">
              <a:solidFill>
                <a:schemeClr val="bg1"/>
              </a:solidFill>
              <a:latin typeface="Arial" panose="020B0604020202020204" pitchFamily="34" charset="0"/>
              <a:cs typeface="Arial" panose="020B0604020202020204" pitchFamily="34" charset="0"/>
            </a:endParaRPr>
          </a:p>
        </p:txBody>
      </p:sp>
      <p:sp>
        <p:nvSpPr>
          <p:cNvPr id="11" name="TextBox 84"/>
          <p:cNvSpPr txBox="1">
            <a:spLocks noChangeArrowheads="1"/>
          </p:cNvSpPr>
          <p:nvPr/>
        </p:nvSpPr>
        <p:spPr bwMode="auto">
          <a:xfrm>
            <a:off x="1907704" y="5101208"/>
            <a:ext cx="1278632" cy="369332"/>
          </a:xfrm>
          <a:prstGeom prst="rect">
            <a:avLst/>
          </a:prstGeom>
          <a:solidFill>
            <a:srgbClr val="FF4E5E"/>
          </a:solidFill>
          <a:ln>
            <a:noFill/>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ctr" eaLnBrk="1" hangingPunct="1">
              <a:defRPr/>
            </a:pPr>
            <a:r>
              <a:rPr lang="en-US" dirty="0" smtClean="0">
                <a:solidFill>
                  <a:schemeClr val="bg1"/>
                </a:solidFill>
                <a:latin typeface="Arial" panose="020B0604020202020204" pitchFamily="34" charset="0"/>
                <a:cs typeface="Arial" panose="020B0604020202020204" pitchFamily="34" charset="0"/>
              </a:rPr>
              <a:t>BAST</a:t>
            </a:r>
            <a:endParaRPr lang="en-US" dirty="0">
              <a:solidFill>
                <a:schemeClr val="bg1"/>
              </a:solidFill>
              <a:latin typeface="Arial" panose="020B0604020202020204" pitchFamily="34" charset="0"/>
              <a:cs typeface="Arial" panose="020B0604020202020204" pitchFamily="34" charset="0"/>
            </a:endParaRPr>
          </a:p>
        </p:txBody>
      </p:sp>
      <p:sp>
        <p:nvSpPr>
          <p:cNvPr id="35" name="Rectangle 34"/>
          <p:cNvSpPr/>
          <p:nvPr/>
        </p:nvSpPr>
        <p:spPr>
          <a:xfrm>
            <a:off x="251520" y="1752600"/>
            <a:ext cx="1602904" cy="685800"/>
          </a:xfrm>
          <a:prstGeom prst="rect">
            <a:avLst/>
          </a:prstGeom>
          <a:solidFill>
            <a:schemeClr val="tx2">
              <a:lumMod val="75000"/>
            </a:schemeClr>
          </a:solidFill>
          <a:ln>
            <a:noFill/>
          </a:ln>
        </p:spPr>
        <p:style>
          <a:lnRef idx="1">
            <a:schemeClr val="accent1"/>
          </a:lnRef>
          <a:fillRef idx="2">
            <a:schemeClr val="accent1"/>
          </a:fillRef>
          <a:effectRef idx="1">
            <a:schemeClr val="accent1"/>
          </a:effectRef>
          <a:fontRef idx="minor">
            <a:schemeClr val="dk1"/>
          </a:fontRef>
        </p:style>
        <p:txBody>
          <a:bodyPr/>
          <a:lstStyle/>
          <a:p>
            <a:pPr algn="ctr" eaLnBrk="1" hangingPunct="1">
              <a:defRPr/>
            </a:pPr>
            <a:r>
              <a:rPr lang="en-US" dirty="0" smtClean="0">
                <a:solidFill>
                  <a:schemeClr val="bg1"/>
                </a:solidFill>
                <a:latin typeface="Arial" panose="020B0604020202020204" pitchFamily="34" charset="0"/>
                <a:cs typeface="Arial" panose="020B0604020202020204" pitchFamily="34" charset="0"/>
              </a:rPr>
              <a:t>Technical Cooperation</a:t>
            </a:r>
            <a:endParaRPr lang="en-US" dirty="0">
              <a:solidFill>
                <a:schemeClr val="bg1"/>
              </a:solidFill>
              <a:latin typeface="Arial" panose="020B0604020202020204" pitchFamily="34" charset="0"/>
              <a:cs typeface="Arial" panose="020B0604020202020204" pitchFamily="34" charset="0"/>
            </a:endParaRPr>
          </a:p>
          <a:p>
            <a:pPr algn="ctr" eaLnBrk="1" hangingPunct="1">
              <a:defRPr/>
            </a:pPr>
            <a:endParaRPr lang="en-US" dirty="0">
              <a:solidFill>
                <a:schemeClr val="bg1"/>
              </a:solidFill>
              <a:latin typeface="Arial" panose="020B0604020202020204" pitchFamily="34" charset="0"/>
              <a:cs typeface="Arial" panose="020B0604020202020204" pitchFamily="34" charset="0"/>
            </a:endParaRPr>
          </a:p>
        </p:txBody>
      </p:sp>
      <p:sp>
        <p:nvSpPr>
          <p:cNvPr id="36" name="Rectangle 35"/>
          <p:cNvSpPr/>
          <p:nvPr/>
        </p:nvSpPr>
        <p:spPr>
          <a:xfrm>
            <a:off x="4518720" y="1752600"/>
            <a:ext cx="2209800" cy="685800"/>
          </a:xfrm>
          <a:prstGeom prst="rect">
            <a:avLst/>
          </a:prstGeom>
          <a:solidFill>
            <a:schemeClr val="tx2">
              <a:lumMod val="75000"/>
            </a:schemeClr>
          </a:solidFill>
          <a:ln>
            <a:noFill/>
          </a:ln>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r>
              <a:rPr lang="en-US" dirty="0" err="1">
                <a:solidFill>
                  <a:schemeClr val="bg1"/>
                </a:solidFill>
                <a:latin typeface="Arial" panose="020B0604020202020204" pitchFamily="34" charset="0"/>
                <a:cs typeface="Arial" panose="020B0604020202020204" pitchFamily="34" charset="0"/>
              </a:rPr>
              <a:t>Pendapatan</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Hibah</a:t>
            </a:r>
            <a:endParaRPr lang="en-US" dirty="0">
              <a:solidFill>
                <a:schemeClr val="bg1"/>
              </a:solidFill>
              <a:latin typeface="Arial" panose="020B0604020202020204" pitchFamily="34" charset="0"/>
              <a:cs typeface="Arial" panose="020B0604020202020204" pitchFamily="34" charset="0"/>
            </a:endParaRPr>
          </a:p>
        </p:txBody>
      </p:sp>
      <p:cxnSp>
        <p:nvCxnSpPr>
          <p:cNvPr id="116" name="Straight Arrow Connector 115"/>
          <p:cNvCxnSpPr/>
          <p:nvPr/>
        </p:nvCxnSpPr>
        <p:spPr bwMode="auto">
          <a:xfrm flipH="1">
            <a:off x="3275856" y="5373216"/>
            <a:ext cx="576064"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24" name="Straight Connector 123"/>
          <p:cNvCxnSpPr/>
          <p:nvPr/>
        </p:nvCxnSpPr>
        <p:spPr>
          <a:xfrm>
            <a:off x="827584" y="2492896"/>
            <a:ext cx="0" cy="2808312"/>
          </a:xfrm>
          <a:prstGeom prst="line">
            <a:avLst/>
          </a:prstGeom>
        </p:spPr>
        <p:style>
          <a:lnRef idx="3">
            <a:schemeClr val="accent2"/>
          </a:lnRef>
          <a:fillRef idx="0">
            <a:schemeClr val="accent2"/>
          </a:fillRef>
          <a:effectRef idx="2">
            <a:schemeClr val="accent2"/>
          </a:effectRef>
          <a:fontRef idx="minor">
            <a:schemeClr val="tx1"/>
          </a:fontRef>
        </p:style>
      </p:cxnSp>
      <p:cxnSp>
        <p:nvCxnSpPr>
          <p:cNvPr id="127" name="Straight Arrow Connector 126"/>
          <p:cNvCxnSpPr/>
          <p:nvPr/>
        </p:nvCxnSpPr>
        <p:spPr>
          <a:xfrm>
            <a:off x="827584" y="5301208"/>
            <a:ext cx="1044624"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31" name="Straight Connector 130"/>
          <p:cNvCxnSpPr>
            <a:stCxn id="24" idx="1"/>
          </p:cNvCxnSpPr>
          <p:nvPr/>
        </p:nvCxnSpPr>
        <p:spPr>
          <a:xfrm flipH="1">
            <a:off x="4860032" y="5425852"/>
            <a:ext cx="864096" cy="19372"/>
          </a:xfrm>
          <a:prstGeom prst="line">
            <a:avLst/>
          </a:prstGeom>
        </p:spPr>
        <p:style>
          <a:lnRef idx="3">
            <a:schemeClr val="accent2"/>
          </a:lnRef>
          <a:fillRef idx="0">
            <a:schemeClr val="accent2"/>
          </a:fillRef>
          <a:effectRef idx="2">
            <a:schemeClr val="accent2"/>
          </a:effectRef>
          <a:fontRef idx="minor">
            <a:schemeClr val="tx1"/>
          </a:fontRef>
        </p:style>
      </p:cxnSp>
      <p:cxnSp>
        <p:nvCxnSpPr>
          <p:cNvPr id="133" name="Straight Connector 132"/>
          <p:cNvCxnSpPr/>
          <p:nvPr/>
        </p:nvCxnSpPr>
        <p:spPr>
          <a:xfrm flipV="1">
            <a:off x="4860032" y="4797152"/>
            <a:ext cx="0" cy="648072"/>
          </a:xfrm>
          <a:prstGeom prst="line">
            <a:avLst/>
          </a:prstGeom>
        </p:spPr>
        <p:style>
          <a:lnRef idx="3">
            <a:schemeClr val="accent2"/>
          </a:lnRef>
          <a:fillRef idx="0">
            <a:schemeClr val="accent2"/>
          </a:fillRef>
          <a:effectRef idx="2">
            <a:schemeClr val="accent2"/>
          </a:effectRef>
          <a:fontRef idx="minor">
            <a:schemeClr val="tx1"/>
          </a:fontRef>
        </p:style>
      </p:cxnSp>
      <p:cxnSp>
        <p:nvCxnSpPr>
          <p:cNvPr id="135" name="Straight Connector 134"/>
          <p:cNvCxnSpPr/>
          <p:nvPr/>
        </p:nvCxnSpPr>
        <p:spPr>
          <a:xfrm flipH="1">
            <a:off x="4139952" y="4797152"/>
            <a:ext cx="720080"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37" name="Straight Arrow Connector 136"/>
          <p:cNvCxnSpPr/>
          <p:nvPr/>
        </p:nvCxnSpPr>
        <p:spPr>
          <a:xfrm flipV="1">
            <a:off x="4139952" y="4365104"/>
            <a:ext cx="0" cy="43204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5" name="Straight Connector 44"/>
          <p:cNvCxnSpPr>
            <a:stCxn id="9" idx="2"/>
          </p:cNvCxnSpPr>
          <p:nvPr/>
        </p:nvCxnSpPr>
        <p:spPr>
          <a:xfrm>
            <a:off x="3834644" y="4308376"/>
            <a:ext cx="17276" cy="1064840"/>
          </a:xfrm>
          <a:prstGeom prst="line">
            <a:avLst/>
          </a:prstGeom>
        </p:spPr>
        <p:style>
          <a:lnRef idx="3">
            <a:schemeClr val="accent2"/>
          </a:lnRef>
          <a:fillRef idx="0">
            <a:schemeClr val="accent2"/>
          </a:fillRef>
          <a:effectRef idx="2">
            <a:schemeClr val="accent2"/>
          </a:effectRef>
          <a:fontRef idx="minor">
            <a:schemeClr val="tx1"/>
          </a:fontRef>
        </p:style>
      </p:cxnSp>
      <p:sp>
        <p:nvSpPr>
          <p:cNvPr id="42" name="Rectangle 2"/>
          <p:cNvSpPr txBox="1">
            <a:spLocks noChangeArrowheads="1"/>
          </p:cNvSpPr>
          <p:nvPr/>
        </p:nvSpPr>
        <p:spPr>
          <a:xfrm>
            <a:off x="685800" y="3810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sv-SE" sz="2000" b="1" dirty="0">
                <a:solidFill>
                  <a:srgbClr val="1E3C61"/>
                </a:solidFill>
                <a:latin typeface="League Spartan" panose="00000800000000000000" pitchFamily="50" charset="0"/>
              </a:rPr>
              <a:t>MEKANISME PENGESAHAN PENDAPATAN OLEH BUN ATAS  HIBAH BARANG DAN JASA (PMK 191/PMK.05/2011)  </a:t>
            </a:r>
            <a:r>
              <a:rPr lang="sv-SE" sz="2000" b="1" dirty="0" smtClean="0">
                <a:solidFill>
                  <a:srgbClr val="1E3C61"/>
                </a:solidFill>
                <a:latin typeface="League Spartan" panose="00000800000000000000" pitchFamily="50" charset="0"/>
              </a:rPr>
              <a:t/>
            </a:r>
            <a:br>
              <a:rPr lang="sv-SE" sz="2000" b="1" dirty="0" smtClean="0">
                <a:solidFill>
                  <a:srgbClr val="1E3C61"/>
                </a:solidFill>
                <a:latin typeface="League Spartan" panose="00000800000000000000" pitchFamily="50" charset="0"/>
              </a:rPr>
            </a:br>
            <a:endParaRPr lang="sv-SE" sz="2000" b="1" dirty="0">
              <a:solidFill>
                <a:srgbClr val="1E3C61"/>
              </a:solidFill>
              <a:latin typeface="League Spartan" panose="00000800000000000000" pitchFamily="50" charset="0"/>
            </a:endParaRPr>
          </a:p>
        </p:txBody>
      </p:sp>
      <p:sp>
        <p:nvSpPr>
          <p:cNvPr id="43" name="Rectangle 42"/>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38" name="Picture 37">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381000"/>
            <a:ext cx="457200" cy="457200"/>
          </a:xfrm>
          <a:prstGeom prst="rect">
            <a:avLst/>
          </a:prstGeom>
          <a:solidFill>
            <a:schemeClr val="bg1"/>
          </a:solidFill>
        </p:spPr>
      </p:pic>
    </p:spTree>
    <p:extLst>
      <p:ext uri="{BB962C8B-B14F-4D97-AF65-F5344CB8AC3E}">
        <p14:creationId xmlns:p14="http://schemas.microsoft.com/office/powerpoint/2010/main" xmlns="" val="3303995667"/>
      </p:ext>
    </p:extLst>
  </p:cSld>
  <p:clrMapOvr>
    <a:masterClrMapping/>
  </p:clrMapOvr>
  <p:transition spd="slow">
    <p:push dir="u"/>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p:cNvSpPr/>
          <p:nvPr/>
        </p:nvSpPr>
        <p:spPr>
          <a:xfrm>
            <a:off x="179512" y="2359968"/>
            <a:ext cx="3200400" cy="381000"/>
          </a:xfrm>
          <a:prstGeom prst="rect">
            <a:avLst/>
          </a:prstGeom>
          <a:solidFill>
            <a:srgbClr val="FF4E5E"/>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200" b="1" dirty="0" smtClean="0">
                <a:solidFill>
                  <a:schemeClr val="bg1"/>
                </a:solidFill>
                <a:latin typeface="Arial" panose="020B0604020202020204" pitchFamily="34" charset="0"/>
                <a:ea typeface="Arial Unicode MS" pitchFamily="34" charset="-128"/>
                <a:cs typeface="Arial" panose="020B0604020202020204" pitchFamily="34" charset="0"/>
              </a:rPr>
              <a:t>JIKA AKAN DICATAT MENJADI ASET K/L</a:t>
            </a:r>
            <a:endParaRPr lang="en-US" sz="1200" b="1" dirty="0">
              <a:solidFill>
                <a:schemeClr val="bg1"/>
              </a:solidFill>
              <a:latin typeface="Arial" panose="020B0604020202020204" pitchFamily="34" charset="0"/>
              <a:ea typeface="Arial Unicode MS" pitchFamily="34" charset="-128"/>
              <a:cs typeface="Arial" panose="020B0604020202020204" pitchFamily="34" charset="0"/>
            </a:endParaRPr>
          </a:p>
        </p:txBody>
      </p:sp>
      <p:cxnSp>
        <p:nvCxnSpPr>
          <p:cNvPr id="48" name="Elbow Connector 47"/>
          <p:cNvCxnSpPr>
            <a:stCxn id="60" idx="2"/>
          </p:cNvCxnSpPr>
          <p:nvPr/>
        </p:nvCxnSpPr>
        <p:spPr>
          <a:xfrm rot="16200000" flipH="1">
            <a:off x="4622492" y="2674730"/>
            <a:ext cx="514921" cy="2507769"/>
          </a:xfrm>
          <a:prstGeom prst="bentConnector3">
            <a:avLst>
              <a:gd name="adj1" fmla="val 47413"/>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0" name="Straight Arrow Connector 9"/>
          <p:cNvCxnSpPr>
            <a:endCxn id="23" idx="1"/>
          </p:cNvCxnSpPr>
          <p:nvPr/>
        </p:nvCxnSpPr>
        <p:spPr>
          <a:xfrm>
            <a:off x="1889234" y="1671951"/>
            <a:ext cx="945932" cy="652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9" name="Straight Arrow Connector 18"/>
          <p:cNvCxnSpPr>
            <a:stCxn id="60" idx="0"/>
            <a:endCxn id="23" idx="2"/>
          </p:cNvCxnSpPr>
          <p:nvPr/>
        </p:nvCxnSpPr>
        <p:spPr>
          <a:xfrm flipH="1" flipV="1">
            <a:off x="3612932" y="1957752"/>
            <a:ext cx="13136" cy="876657"/>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3" name="Shape 32"/>
          <p:cNvCxnSpPr>
            <a:stCxn id="60" idx="2"/>
          </p:cNvCxnSpPr>
          <p:nvPr/>
        </p:nvCxnSpPr>
        <p:spPr>
          <a:xfrm rot="5400000">
            <a:off x="2419394" y="2912394"/>
            <a:ext cx="447913" cy="1965434"/>
          </a:xfrm>
          <a:prstGeom prst="bentConnector3">
            <a:avLst>
              <a:gd name="adj1" fmla="val 55946"/>
            </a:avLst>
          </a:prstGeom>
          <a:ln>
            <a:tailEnd type="arrow"/>
          </a:ln>
        </p:spPr>
        <p:style>
          <a:lnRef idx="3">
            <a:schemeClr val="accent2"/>
          </a:lnRef>
          <a:fillRef idx="0">
            <a:schemeClr val="accent2"/>
          </a:fillRef>
          <a:effectRef idx="2">
            <a:schemeClr val="accent2"/>
          </a:effectRef>
          <a:fontRef idx="minor">
            <a:schemeClr val="tx1"/>
          </a:fontRef>
        </p:style>
      </p:cxnSp>
      <p:sp>
        <p:nvSpPr>
          <p:cNvPr id="23" name="Flowchart: Document 22"/>
          <p:cNvSpPr/>
          <p:nvPr/>
        </p:nvSpPr>
        <p:spPr>
          <a:xfrm>
            <a:off x="2835166" y="1356654"/>
            <a:ext cx="1555532" cy="643651"/>
          </a:xfrm>
          <a:prstGeom prst="flowChartDocument">
            <a:avLst/>
          </a:prstGeom>
          <a:solidFill>
            <a:schemeClr val="tx2">
              <a:lumMod val="50000"/>
            </a:schemeClr>
          </a:solidFill>
          <a:ln w="19050">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sz="2400" spc="1000" dirty="0" smtClean="0">
                <a:latin typeface="Arial" panose="020B0604020202020204" pitchFamily="34" charset="0"/>
                <a:cs typeface="Arial" panose="020B0604020202020204" pitchFamily="34" charset="0"/>
              </a:rPr>
              <a:t>BAST</a:t>
            </a:r>
            <a:endParaRPr lang="en-US" sz="2400" spc="1000" dirty="0">
              <a:latin typeface="Arial" panose="020B0604020202020204" pitchFamily="34" charset="0"/>
              <a:cs typeface="Arial" panose="020B0604020202020204" pitchFamily="34" charset="0"/>
            </a:endParaRPr>
          </a:p>
        </p:txBody>
      </p:sp>
      <p:sp>
        <p:nvSpPr>
          <p:cNvPr id="51" name="Flowchart: Document 50"/>
          <p:cNvSpPr/>
          <p:nvPr/>
        </p:nvSpPr>
        <p:spPr>
          <a:xfrm>
            <a:off x="6372200" y="3054932"/>
            <a:ext cx="1656184" cy="783004"/>
          </a:xfrm>
          <a:prstGeom prst="flowChartDocument">
            <a:avLst/>
          </a:prstGeom>
          <a:solidFill>
            <a:schemeClr val="tx2">
              <a:lumMod val="50000"/>
            </a:schemeClr>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sz="1100" dirty="0" smtClean="0">
              <a:solidFill>
                <a:schemeClr val="bg1"/>
              </a:solidFill>
              <a:latin typeface="Arial" panose="020B0604020202020204" pitchFamily="34" charset="0"/>
              <a:ea typeface="Arial Unicode MS" pitchFamily="34" charset="-128"/>
              <a:cs typeface="Arial" panose="020B0604020202020204" pitchFamily="34" charset="0"/>
            </a:endParaRPr>
          </a:p>
          <a:p>
            <a:pPr algn="ctr"/>
            <a:r>
              <a:rPr lang="en-US" sz="1050" dirty="0" err="1" smtClean="0">
                <a:solidFill>
                  <a:schemeClr val="bg1"/>
                </a:solidFill>
                <a:latin typeface="Arial" panose="020B0604020202020204" pitchFamily="34" charset="0"/>
                <a:ea typeface="Arial Unicode MS" pitchFamily="34" charset="-128"/>
                <a:cs typeface="Arial" panose="020B0604020202020204" pitchFamily="34" charset="0"/>
              </a:rPr>
              <a:t>Berita</a:t>
            </a:r>
            <a:r>
              <a:rPr lang="en-US" sz="1050" dirty="0" smtClean="0">
                <a:solidFill>
                  <a:schemeClr val="bg1"/>
                </a:solidFill>
                <a:latin typeface="Arial" panose="020B0604020202020204" pitchFamily="34" charset="0"/>
                <a:ea typeface="Arial Unicode MS" pitchFamily="34" charset="-128"/>
                <a:cs typeface="Arial" panose="020B0604020202020204" pitchFamily="34" charset="0"/>
              </a:rPr>
              <a:t> </a:t>
            </a:r>
            <a:r>
              <a:rPr lang="en-US" sz="1050" dirty="0" err="1" smtClean="0">
                <a:solidFill>
                  <a:schemeClr val="bg1"/>
                </a:solidFill>
                <a:latin typeface="Arial" panose="020B0604020202020204" pitchFamily="34" charset="0"/>
                <a:ea typeface="Arial Unicode MS" pitchFamily="34" charset="-128"/>
                <a:cs typeface="Arial" panose="020B0604020202020204" pitchFamily="34" charset="0"/>
              </a:rPr>
              <a:t>Acara</a:t>
            </a:r>
            <a:r>
              <a:rPr lang="en-US" sz="1050" dirty="0" smtClean="0">
                <a:solidFill>
                  <a:schemeClr val="bg1"/>
                </a:solidFill>
                <a:latin typeface="Arial" panose="020B0604020202020204" pitchFamily="34" charset="0"/>
                <a:ea typeface="Arial Unicode MS" pitchFamily="34" charset="-128"/>
                <a:cs typeface="Arial" panose="020B0604020202020204" pitchFamily="34" charset="0"/>
              </a:rPr>
              <a:t> </a:t>
            </a:r>
            <a:r>
              <a:rPr lang="en-US" sz="1050" dirty="0" err="1" smtClean="0">
                <a:solidFill>
                  <a:schemeClr val="bg1"/>
                </a:solidFill>
                <a:latin typeface="Arial" panose="020B0604020202020204" pitchFamily="34" charset="0"/>
                <a:ea typeface="Arial Unicode MS" pitchFamily="34" charset="-128"/>
                <a:cs typeface="Arial" panose="020B0604020202020204" pitchFamily="34" charset="0"/>
              </a:rPr>
              <a:t>Serah</a:t>
            </a:r>
            <a:r>
              <a:rPr lang="en-US" sz="1050" dirty="0" smtClean="0">
                <a:solidFill>
                  <a:schemeClr val="bg1"/>
                </a:solidFill>
                <a:latin typeface="Arial" panose="020B0604020202020204" pitchFamily="34" charset="0"/>
                <a:ea typeface="Arial Unicode MS" pitchFamily="34" charset="-128"/>
                <a:cs typeface="Arial" panose="020B0604020202020204" pitchFamily="34" charset="0"/>
              </a:rPr>
              <a:t> </a:t>
            </a:r>
            <a:r>
              <a:rPr lang="en-US" sz="1050" dirty="0" err="1" smtClean="0">
                <a:solidFill>
                  <a:schemeClr val="bg1"/>
                </a:solidFill>
                <a:latin typeface="Arial" panose="020B0604020202020204" pitchFamily="34" charset="0"/>
                <a:ea typeface="Arial Unicode MS" pitchFamily="34" charset="-128"/>
                <a:cs typeface="Arial" panose="020B0604020202020204" pitchFamily="34" charset="0"/>
              </a:rPr>
              <a:t>Terima</a:t>
            </a:r>
            <a:r>
              <a:rPr lang="en-US" sz="1050" dirty="0" smtClean="0">
                <a:solidFill>
                  <a:schemeClr val="bg1"/>
                </a:solidFill>
                <a:latin typeface="Arial" panose="020B0604020202020204" pitchFamily="34" charset="0"/>
                <a:ea typeface="Arial Unicode MS" pitchFamily="34" charset="-128"/>
                <a:cs typeface="Arial" panose="020B0604020202020204" pitchFamily="34" charset="0"/>
              </a:rPr>
              <a:t>  </a:t>
            </a:r>
            <a:r>
              <a:rPr lang="en-US" sz="1050" dirty="0" err="1" smtClean="0">
                <a:solidFill>
                  <a:schemeClr val="bg1"/>
                </a:solidFill>
                <a:latin typeface="Arial" panose="020B0604020202020204" pitchFamily="34" charset="0"/>
                <a:ea typeface="Arial Unicode MS" pitchFamily="34" charset="-128"/>
                <a:cs typeface="Arial" panose="020B0604020202020204" pitchFamily="34" charset="0"/>
              </a:rPr>
              <a:t>Operasional</a:t>
            </a:r>
            <a:r>
              <a:rPr lang="en-US" sz="1050" dirty="0" smtClean="0">
                <a:solidFill>
                  <a:schemeClr val="bg1"/>
                </a:solidFill>
                <a:latin typeface="Arial" panose="020B0604020202020204" pitchFamily="34" charset="0"/>
                <a:ea typeface="Arial Unicode MS" pitchFamily="34" charset="-128"/>
                <a:cs typeface="Arial" panose="020B0604020202020204" pitchFamily="34" charset="0"/>
              </a:rPr>
              <a:t> (BASTO), </a:t>
            </a:r>
            <a:r>
              <a:rPr lang="en-US" sz="1050" dirty="0" err="1" smtClean="0">
                <a:solidFill>
                  <a:schemeClr val="bg1"/>
                </a:solidFill>
                <a:latin typeface="Arial" panose="020B0604020202020204" pitchFamily="34" charset="0"/>
                <a:ea typeface="Arial Unicode MS" pitchFamily="34" charset="-128"/>
                <a:cs typeface="Arial" panose="020B0604020202020204" pitchFamily="34" charset="0"/>
              </a:rPr>
              <a:t>Sambil</a:t>
            </a:r>
            <a:r>
              <a:rPr lang="en-US" sz="1050" dirty="0" smtClean="0">
                <a:solidFill>
                  <a:schemeClr val="bg1"/>
                </a:solidFill>
                <a:latin typeface="Arial" panose="020B0604020202020204" pitchFamily="34" charset="0"/>
                <a:ea typeface="Arial Unicode MS" pitchFamily="34" charset="-128"/>
                <a:cs typeface="Arial" panose="020B0604020202020204" pitchFamily="34" charset="0"/>
              </a:rPr>
              <a:t> </a:t>
            </a:r>
            <a:r>
              <a:rPr lang="en-US" sz="1050" dirty="0" err="1" smtClean="0">
                <a:solidFill>
                  <a:schemeClr val="bg1"/>
                </a:solidFill>
                <a:latin typeface="Arial" panose="020B0604020202020204" pitchFamily="34" charset="0"/>
                <a:ea typeface="Arial Unicode MS" pitchFamily="34" charset="-128"/>
                <a:cs typeface="Arial" panose="020B0604020202020204" pitchFamily="34" charset="0"/>
              </a:rPr>
              <a:t>Menunggu</a:t>
            </a:r>
            <a:r>
              <a:rPr lang="en-US" sz="1050" dirty="0" smtClean="0">
                <a:solidFill>
                  <a:schemeClr val="bg1"/>
                </a:solidFill>
                <a:latin typeface="Arial" panose="020B0604020202020204" pitchFamily="34" charset="0"/>
                <a:ea typeface="Arial Unicode MS" pitchFamily="34" charset="-128"/>
                <a:cs typeface="Arial" panose="020B0604020202020204" pitchFamily="34" charset="0"/>
              </a:rPr>
              <a:t> </a:t>
            </a:r>
            <a:r>
              <a:rPr lang="en-US" sz="1050" dirty="0" err="1" smtClean="0">
                <a:solidFill>
                  <a:schemeClr val="bg1"/>
                </a:solidFill>
                <a:latin typeface="Arial" panose="020B0604020202020204" pitchFamily="34" charset="0"/>
                <a:ea typeface="Arial Unicode MS" pitchFamily="34" charset="-128"/>
                <a:cs typeface="Arial" panose="020B0604020202020204" pitchFamily="34" charset="0"/>
              </a:rPr>
              <a:t>Izin</a:t>
            </a:r>
            <a:r>
              <a:rPr lang="en-US" sz="1050" dirty="0" smtClean="0">
                <a:solidFill>
                  <a:schemeClr val="bg1"/>
                </a:solidFill>
                <a:latin typeface="Arial" panose="020B0604020202020204" pitchFamily="34" charset="0"/>
                <a:ea typeface="Arial Unicode MS" pitchFamily="34" charset="-128"/>
                <a:cs typeface="Arial" panose="020B0604020202020204" pitchFamily="34" charset="0"/>
              </a:rPr>
              <a:t> DJKN</a:t>
            </a:r>
          </a:p>
          <a:p>
            <a:pPr algn="ctr"/>
            <a:r>
              <a:rPr lang="en-US" sz="1100" dirty="0" smtClean="0">
                <a:solidFill>
                  <a:schemeClr val="bg1"/>
                </a:solidFill>
                <a:latin typeface="Arial" panose="020B0604020202020204" pitchFamily="34" charset="0"/>
                <a:ea typeface="Arial Unicode MS" pitchFamily="34" charset="-128"/>
                <a:cs typeface="Arial" panose="020B0604020202020204" pitchFamily="34" charset="0"/>
              </a:rPr>
              <a:t> </a:t>
            </a:r>
            <a:endParaRPr lang="en-US" sz="1100" dirty="0">
              <a:solidFill>
                <a:schemeClr val="bg1"/>
              </a:solidFill>
              <a:latin typeface="Arial" panose="020B0604020202020204" pitchFamily="34" charset="0"/>
              <a:ea typeface="Arial Unicode MS" pitchFamily="34" charset="-128"/>
              <a:cs typeface="Arial" panose="020B0604020202020204" pitchFamily="34" charset="0"/>
            </a:endParaRPr>
          </a:p>
        </p:txBody>
      </p:sp>
      <p:pic>
        <p:nvPicPr>
          <p:cNvPr id="60" name="Picture 2"/>
          <p:cNvPicPr>
            <a:picLocks noChangeAspect="1" noChangeArrowheads="1"/>
          </p:cNvPicPr>
          <p:nvPr/>
        </p:nvPicPr>
        <p:blipFill>
          <a:blip r:embed="rId2" cstate="print"/>
          <a:srcRect l="14384" r="13809" b="14793"/>
          <a:stretch>
            <a:fillRect/>
          </a:stretch>
        </p:blipFill>
        <p:spPr bwMode="auto">
          <a:xfrm>
            <a:off x="2635468" y="2834409"/>
            <a:ext cx="1981200" cy="836746"/>
          </a:xfrm>
          <a:prstGeom prst="roundRect">
            <a:avLst/>
          </a:prstGeom>
          <a:ln>
            <a:noFill/>
          </a:ln>
          <a:effectLst>
            <a:outerShdw blurRad="292100" dist="139700" dir="2700000" algn="tl" rotWithShape="0">
              <a:srgbClr val="333333">
                <a:alpha val="65000"/>
              </a:srgbClr>
            </a:outerShdw>
          </a:effectLst>
          <a:scene3d>
            <a:camera prst="orthographicFront"/>
            <a:lightRig rig="threePt" dir="t"/>
          </a:scene3d>
          <a:sp3d>
            <a:bevelT prst="slope"/>
          </a:sp3d>
        </p:spPr>
      </p:pic>
      <p:pic>
        <p:nvPicPr>
          <p:cNvPr id="50" name="Picture 2"/>
          <p:cNvPicPr>
            <a:picLocks noChangeAspect="1" noChangeArrowheads="1"/>
          </p:cNvPicPr>
          <p:nvPr/>
        </p:nvPicPr>
        <p:blipFill>
          <a:blip r:embed="rId2" cstate="print"/>
          <a:srcRect l="14384" r="13809" b="14793"/>
          <a:stretch>
            <a:fillRect/>
          </a:stretch>
        </p:blipFill>
        <p:spPr bwMode="auto">
          <a:xfrm>
            <a:off x="670034" y="5409012"/>
            <a:ext cx="1981200" cy="836746"/>
          </a:xfrm>
          <a:prstGeom prst="roundRect">
            <a:avLst/>
          </a:prstGeom>
          <a:ln>
            <a:noFill/>
          </a:ln>
          <a:effectLst>
            <a:outerShdw blurRad="292100" dist="139700" dir="2700000" algn="tl" rotWithShape="0">
              <a:srgbClr val="333333">
                <a:alpha val="65000"/>
              </a:srgbClr>
            </a:outerShdw>
          </a:effectLst>
          <a:scene3d>
            <a:camera prst="orthographicFront"/>
            <a:lightRig rig="threePt" dir="t"/>
          </a:scene3d>
          <a:sp3d>
            <a:bevelT prst="slope"/>
          </a:sp3d>
        </p:spPr>
      </p:pic>
      <p:cxnSp>
        <p:nvCxnSpPr>
          <p:cNvPr id="52" name="Straight Arrow Connector 51"/>
          <p:cNvCxnSpPr>
            <a:stCxn id="120" idx="2"/>
            <a:endCxn id="50" idx="0"/>
          </p:cNvCxnSpPr>
          <p:nvPr/>
        </p:nvCxnSpPr>
        <p:spPr>
          <a:xfrm>
            <a:off x="1655844" y="5151551"/>
            <a:ext cx="4790" cy="25746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pSp>
        <p:nvGrpSpPr>
          <p:cNvPr id="2" name="Group 68"/>
          <p:cNvGrpSpPr/>
          <p:nvPr/>
        </p:nvGrpSpPr>
        <p:grpSpPr>
          <a:xfrm>
            <a:off x="5064287" y="4182327"/>
            <a:ext cx="2027906" cy="966584"/>
            <a:chOff x="2848828" y="4018567"/>
            <a:chExt cx="1855632" cy="858233"/>
          </a:xfrm>
        </p:grpSpPr>
        <p:sp>
          <p:nvSpPr>
            <p:cNvPr id="70" name="Rectangle 69"/>
            <p:cNvSpPr/>
            <p:nvPr/>
          </p:nvSpPr>
          <p:spPr>
            <a:xfrm>
              <a:off x="2848828" y="4476750"/>
              <a:ext cx="1850514" cy="400050"/>
            </a:xfrm>
            <a:prstGeom prst="rect">
              <a:avLst/>
            </a:prstGeom>
            <a:solidFill>
              <a:srgbClr val="0070C0"/>
            </a:solidFill>
            <a:ln w="28575">
              <a:no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dirty="0" err="1" smtClean="0">
                  <a:solidFill>
                    <a:schemeClr val="bg1"/>
                  </a:solidFill>
                  <a:latin typeface="Arial" panose="020B0604020202020204" pitchFamily="34" charset="0"/>
                  <a:ea typeface="Arial Unicode MS" pitchFamily="34" charset="-128"/>
                  <a:cs typeface="Arial" panose="020B0604020202020204" pitchFamily="34" charset="0"/>
                </a:rPr>
                <a:t>izin</a:t>
              </a:r>
              <a:r>
                <a:rPr lang="en-US" sz="1400" dirty="0" smtClean="0">
                  <a:solidFill>
                    <a:schemeClr val="bg1"/>
                  </a:solidFill>
                  <a:latin typeface="Arial" panose="020B0604020202020204" pitchFamily="34" charset="0"/>
                  <a:ea typeface="Arial Unicode MS" pitchFamily="34" charset="-128"/>
                  <a:cs typeface="Arial" panose="020B0604020202020204" pitchFamily="34" charset="0"/>
                </a:rPr>
                <a:t> </a:t>
              </a:r>
              <a:r>
                <a:rPr lang="en-US" sz="1400" dirty="0" err="1" smtClean="0">
                  <a:solidFill>
                    <a:schemeClr val="bg1"/>
                  </a:solidFill>
                  <a:latin typeface="Arial" panose="020B0604020202020204" pitchFamily="34" charset="0"/>
                  <a:ea typeface="Arial Unicode MS" pitchFamily="34" charset="-128"/>
                  <a:cs typeface="Arial" panose="020B0604020202020204" pitchFamily="34" charset="0"/>
                </a:rPr>
                <a:t>pemindahtanganan</a:t>
              </a:r>
              <a:r>
                <a:rPr lang="en-US" sz="1400" dirty="0" smtClean="0">
                  <a:solidFill>
                    <a:schemeClr val="bg1"/>
                  </a:solidFill>
                  <a:latin typeface="Arial" panose="020B0604020202020204" pitchFamily="34" charset="0"/>
                  <a:ea typeface="Arial Unicode MS" pitchFamily="34" charset="-128"/>
                  <a:cs typeface="Arial" panose="020B0604020202020204" pitchFamily="34" charset="0"/>
                </a:rPr>
                <a:t> BMN </a:t>
              </a:r>
              <a:r>
                <a:rPr lang="en-US" sz="1400" dirty="0" err="1" smtClean="0">
                  <a:solidFill>
                    <a:schemeClr val="bg1"/>
                  </a:solidFill>
                  <a:latin typeface="Arial" panose="020B0604020202020204" pitchFamily="34" charset="0"/>
                  <a:ea typeface="Arial Unicode MS" pitchFamily="34" charset="-128"/>
                  <a:cs typeface="Arial" panose="020B0604020202020204" pitchFamily="34" charset="0"/>
                </a:rPr>
                <a:t>untuk</a:t>
              </a:r>
              <a:r>
                <a:rPr lang="en-US" sz="1400" dirty="0" smtClean="0">
                  <a:solidFill>
                    <a:schemeClr val="bg1"/>
                  </a:solidFill>
                  <a:latin typeface="Arial" panose="020B0604020202020204" pitchFamily="34" charset="0"/>
                  <a:ea typeface="Arial Unicode MS" pitchFamily="34" charset="-128"/>
                  <a:cs typeface="Arial" panose="020B0604020202020204" pitchFamily="34" charset="0"/>
                </a:rPr>
                <a:t> </a:t>
              </a:r>
              <a:r>
                <a:rPr lang="en-US" sz="1400" dirty="0" err="1" smtClean="0">
                  <a:solidFill>
                    <a:schemeClr val="bg1"/>
                  </a:solidFill>
                  <a:latin typeface="Arial" panose="020B0604020202020204" pitchFamily="34" charset="0"/>
                  <a:ea typeface="Arial Unicode MS" pitchFamily="34" charset="-128"/>
                  <a:cs typeface="Arial" panose="020B0604020202020204" pitchFamily="34" charset="0"/>
                </a:rPr>
                <a:t>dihibahkan</a:t>
              </a:r>
              <a:endParaRPr lang="en-US" sz="1400" dirty="0">
                <a:solidFill>
                  <a:schemeClr val="bg1"/>
                </a:solidFill>
                <a:latin typeface="Arial" panose="020B0604020202020204" pitchFamily="34" charset="0"/>
                <a:ea typeface="Arial Unicode MS" pitchFamily="34" charset="-128"/>
                <a:cs typeface="Arial" panose="020B0604020202020204" pitchFamily="34" charset="0"/>
              </a:endParaRPr>
            </a:p>
          </p:txBody>
        </p:sp>
        <p:pic>
          <p:nvPicPr>
            <p:cNvPr id="71" name="Picture 3"/>
            <p:cNvPicPr>
              <a:picLocks noChangeAspect="1" noChangeArrowheads="1"/>
            </p:cNvPicPr>
            <p:nvPr/>
          </p:nvPicPr>
          <p:blipFill>
            <a:blip r:embed="rId3" cstate="print"/>
            <a:srcRect/>
            <a:stretch>
              <a:fillRect/>
            </a:stretch>
          </p:blipFill>
          <p:spPr bwMode="auto">
            <a:xfrm>
              <a:off x="2853435" y="4018567"/>
              <a:ext cx="1851025" cy="458183"/>
            </a:xfrm>
            <a:prstGeom prst="rect">
              <a:avLst/>
            </a:prstGeom>
            <a:ln w="88900" cap="sq" cmpd="thickThin">
              <a:noFill/>
              <a:prstDash val="dash"/>
              <a:miter lim="800000"/>
            </a:ln>
            <a:effectLst>
              <a:innerShdw blurRad="76200">
                <a:srgbClr val="000000"/>
              </a:innerShdw>
            </a:effectLst>
          </p:spPr>
        </p:pic>
      </p:grpSp>
      <p:pic>
        <p:nvPicPr>
          <p:cNvPr id="101" name="Picture 100" descr="pemerintahan daerah.jpg"/>
          <p:cNvPicPr>
            <a:picLocks noChangeAspect="1"/>
          </p:cNvPicPr>
          <p:nvPr/>
        </p:nvPicPr>
        <p:blipFill>
          <a:blip r:embed="rId4" cstate="print"/>
          <a:stretch>
            <a:fillRect/>
          </a:stretch>
        </p:blipFill>
        <p:spPr>
          <a:xfrm>
            <a:off x="5305300" y="5409012"/>
            <a:ext cx="1552700" cy="839388"/>
          </a:xfrm>
          <a:prstGeom prst="roundRect">
            <a:avLst/>
          </a:prstGeom>
          <a:ln>
            <a:noFill/>
          </a:ln>
          <a:effectLst>
            <a:outerShdw blurRad="292100" dist="139700" dir="2700000" algn="tl" rotWithShape="0">
              <a:srgbClr val="333333">
                <a:alpha val="65000"/>
              </a:srgbClr>
            </a:outerShdw>
          </a:effectLst>
          <a:scene3d>
            <a:camera prst="orthographicFront"/>
            <a:lightRig rig="threePt" dir="t"/>
          </a:scene3d>
          <a:sp3d>
            <a:bevelT prst="slope"/>
          </a:sp3d>
        </p:spPr>
      </p:pic>
      <p:cxnSp>
        <p:nvCxnSpPr>
          <p:cNvPr id="102" name="Straight Arrow Connector 101"/>
          <p:cNvCxnSpPr>
            <a:endCxn id="101" idx="0"/>
          </p:cNvCxnSpPr>
          <p:nvPr/>
        </p:nvCxnSpPr>
        <p:spPr>
          <a:xfrm>
            <a:off x="6080234" y="5148909"/>
            <a:ext cx="1416" cy="26010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pSp>
        <p:nvGrpSpPr>
          <p:cNvPr id="3" name="Group 118"/>
          <p:cNvGrpSpPr/>
          <p:nvPr/>
        </p:nvGrpSpPr>
        <p:grpSpPr>
          <a:xfrm>
            <a:off x="644687" y="4184970"/>
            <a:ext cx="2027906" cy="966584"/>
            <a:chOff x="2848828" y="4018567"/>
            <a:chExt cx="1855632" cy="858233"/>
          </a:xfrm>
        </p:grpSpPr>
        <p:sp>
          <p:nvSpPr>
            <p:cNvPr id="120" name="Rectangle 119"/>
            <p:cNvSpPr/>
            <p:nvPr/>
          </p:nvSpPr>
          <p:spPr>
            <a:xfrm>
              <a:off x="2848828" y="4476750"/>
              <a:ext cx="1850514" cy="400050"/>
            </a:xfrm>
            <a:prstGeom prst="rect">
              <a:avLst/>
            </a:prstGeom>
            <a:solidFill>
              <a:srgbClr val="0070C0"/>
            </a:solidFill>
            <a:ln w="28575">
              <a:no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dirty="0" err="1" smtClean="0">
                  <a:solidFill>
                    <a:schemeClr val="bg1"/>
                  </a:solidFill>
                  <a:latin typeface="Arial" panose="020B0604020202020204" pitchFamily="34" charset="0"/>
                  <a:ea typeface="Arial Unicode MS" pitchFamily="34" charset="-128"/>
                  <a:cs typeface="Arial" panose="020B0604020202020204" pitchFamily="34" charset="0"/>
                </a:rPr>
                <a:t>Penetapan</a:t>
              </a:r>
              <a:r>
                <a:rPr lang="en-US" sz="1400" dirty="0" smtClean="0">
                  <a:solidFill>
                    <a:schemeClr val="bg1"/>
                  </a:solidFill>
                  <a:latin typeface="Arial" panose="020B0604020202020204" pitchFamily="34" charset="0"/>
                  <a:ea typeface="Arial Unicode MS" pitchFamily="34" charset="-128"/>
                  <a:cs typeface="Arial" panose="020B0604020202020204" pitchFamily="34" charset="0"/>
                </a:rPr>
                <a:t> status </a:t>
              </a:r>
              <a:r>
                <a:rPr lang="en-US" sz="1400" dirty="0" err="1" smtClean="0">
                  <a:solidFill>
                    <a:schemeClr val="bg1"/>
                  </a:solidFill>
                  <a:latin typeface="Arial" panose="020B0604020202020204" pitchFamily="34" charset="0"/>
                  <a:ea typeface="Arial Unicode MS" pitchFamily="34" charset="-128"/>
                  <a:cs typeface="Arial" panose="020B0604020202020204" pitchFamily="34" charset="0"/>
                </a:rPr>
                <a:t>penggunaan</a:t>
              </a:r>
              <a:r>
                <a:rPr lang="en-US" sz="1400" dirty="0" smtClean="0">
                  <a:solidFill>
                    <a:schemeClr val="bg1"/>
                  </a:solidFill>
                  <a:latin typeface="Arial" panose="020B0604020202020204" pitchFamily="34" charset="0"/>
                  <a:ea typeface="Arial Unicode MS" pitchFamily="34" charset="-128"/>
                  <a:cs typeface="Arial" panose="020B0604020202020204" pitchFamily="34" charset="0"/>
                </a:rPr>
                <a:t> BMN</a:t>
              </a:r>
              <a:endParaRPr lang="en-US" sz="1400" dirty="0">
                <a:solidFill>
                  <a:schemeClr val="bg1"/>
                </a:solidFill>
                <a:latin typeface="Arial" panose="020B0604020202020204" pitchFamily="34" charset="0"/>
                <a:ea typeface="Arial Unicode MS" pitchFamily="34" charset="-128"/>
                <a:cs typeface="Arial" panose="020B0604020202020204" pitchFamily="34" charset="0"/>
              </a:endParaRPr>
            </a:p>
          </p:txBody>
        </p:sp>
        <p:pic>
          <p:nvPicPr>
            <p:cNvPr id="121" name="Picture 3"/>
            <p:cNvPicPr>
              <a:picLocks noChangeAspect="1" noChangeArrowheads="1"/>
            </p:cNvPicPr>
            <p:nvPr/>
          </p:nvPicPr>
          <p:blipFill>
            <a:blip r:embed="rId3" cstate="print"/>
            <a:srcRect/>
            <a:stretch>
              <a:fillRect/>
            </a:stretch>
          </p:blipFill>
          <p:spPr bwMode="auto">
            <a:xfrm>
              <a:off x="2853435" y="4018567"/>
              <a:ext cx="1851025" cy="458183"/>
            </a:xfrm>
            <a:prstGeom prst="rect">
              <a:avLst/>
            </a:prstGeom>
            <a:ln w="88900" cap="sq" cmpd="thickThin">
              <a:noFill/>
              <a:prstDash val="dash"/>
              <a:miter lim="800000"/>
            </a:ln>
            <a:effectLst>
              <a:innerShdw blurRad="76200">
                <a:srgbClr val="000000"/>
              </a:innerShdw>
            </a:effectLst>
          </p:spPr>
        </p:pic>
      </p:grpSp>
      <p:sp>
        <p:nvSpPr>
          <p:cNvPr id="192" name="Rectangle 191"/>
          <p:cNvSpPr/>
          <p:nvPr/>
        </p:nvSpPr>
        <p:spPr>
          <a:xfrm>
            <a:off x="4953000" y="2322130"/>
            <a:ext cx="3733800" cy="321825"/>
          </a:xfrm>
          <a:prstGeom prst="rect">
            <a:avLst/>
          </a:prstGeom>
          <a:solidFill>
            <a:srgbClr val="FF4E5E"/>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200" b="1" dirty="0" smtClean="0">
                <a:solidFill>
                  <a:schemeClr val="bg1"/>
                </a:solidFill>
                <a:latin typeface="Arial" panose="020B0604020202020204" pitchFamily="34" charset="0"/>
                <a:ea typeface="Arial Unicode MS" pitchFamily="34" charset="-128"/>
                <a:cs typeface="Arial" panose="020B0604020202020204" pitchFamily="34" charset="0"/>
              </a:rPr>
              <a:t>JIKA AKAN DISERAHKAN KEPADA PEMDA</a:t>
            </a:r>
            <a:endParaRPr lang="en-US" sz="1200" b="1" dirty="0">
              <a:solidFill>
                <a:schemeClr val="bg1"/>
              </a:solidFill>
              <a:latin typeface="Arial" panose="020B0604020202020204" pitchFamily="34" charset="0"/>
              <a:ea typeface="Arial Unicode MS" pitchFamily="34" charset="-128"/>
              <a:cs typeface="Arial" panose="020B0604020202020204" pitchFamily="34" charset="0"/>
            </a:endParaRPr>
          </a:p>
        </p:txBody>
      </p:sp>
      <p:sp>
        <p:nvSpPr>
          <p:cNvPr id="29" name="Rectangle 28"/>
          <p:cNvSpPr/>
          <p:nvPr/>
        </p:nvSpPr>
        <p:spPr>
          <a:xfrm>
            <a:off x="539552" y="1412680"/>
            <a:ext cx="1440160" cy="54741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accent4"/>
                </a:solidFill>
                <a:latin typeface="Arial" panose="020B0604020202020204" pitchFamily="34" charset="0"/>
                <a:cs typeface="Arial" panose="020B0604020202020204" pitchFamily="34" charset="0"/>
              </a:rPr>
              <a:t>G</a:t>
            </a:r>
            <a:r>
              <a:rPr lang="en-US" sz="3600" b="1" dirty="0" smtClean="0">
                <a:solidFill>
                  <a:srgbClr val="C00000"/>
                </a:solidFill>
                <a:latin typeface="Arial" panose="020B0604020202020204" pitchFamily="34" charset="0"/>
                <a:cs typeface="Arial" panose="020B0604020202020204" pitchFamily="34" charset="0"/>
              </a:rPr>
              <a:t>I</a:t>
            </a:r>
            <a:r>
              <a:rPr lang="en-US" sz="3600" b="1" dirty="0" smtClean="0">
                <a:solidFill>
                  <a:srgbClr val="FFFF00"/>
                </a:solidFill>
                <a:latin typeface="Arial" panose="020B0604020202020204" pitchFamily="34" charset="0"/>
                <a:cs typeface="Arial" panose="020B0604020202020204" pitchFamily="34" charset="0"/>
              </a:rPr>
              <a:t>Z</a:t>
            </a:r>
            <a:endParaRPr lang="en-US" sz="3600" b="1" dirty="0">
              <a:solidFill>
                <a:srgbClr val="FFFF00"/>
              </a:solidFill>
              <a:latin typeface="Arial" panose="020B0604020202020204" pitchFamily="34" charset="0"/>
              <a:cs typeface="Arial" panose="020B0604020202020204" pitchFamily="34" charset="0"/>
            </a:endParaRPr>
          </a:p>
        </p:txBody>
      </p:sp>
      <p:pic>
        <p:nvPicPr>
          <p:cNvPr id="30" name="Picture 6"/>
          <p:cNvPicPr>
            <a:picLocks noChangeAspect="1" noChangeArrowheads="1"/>
          </p:cNvPicPr>
          <p:nvPr/>
        </p:nvPicPr>
        <p:blipFill>
          <a:blip r:embed="rId5" cstate="print"/>
          <a:srcRect/>
          <a:stretch>
            <a:fillRect/>
          </a:stretch>
        </p:blipFill>
        <p:spPr bwMode="auto">
          <a:xfrm>
            <a:off x="395536" y="1351856"/>
            <a:ext cx="1584176" cy="669066"/>
          </a:xfrm>
          <a:prstGeom prst="rect">
            <a:avLst/>
          </a:prstGeom>
          <a:noFill/>
          <a:ln w="9525">
            <a:noFill/>
            <a:miter lim="800000"/>
            <a:headEnd/>
            <a:tailEnd/>
          </a:ln>
          <a:effectLst>
            <a:outerShdw blurRad="50800" dist="50800" dir="5400000" algn="ctr" rotWithShape="0">
              <a:srgbClr val="000000"/>
            </a:outerShdw>
          </a:effectLst>
        </p:spPr>
      </p:pic>
      <p:cxnSp>
        <p:nvCxnSpPr>
          <p:cNvPr id="40" name="Shape 39"/>
          <p:cNvCxnSpPr>
            <a:stCxn id="51" idx="2"/>
            <a:endCxn id="101" idx="3"/>
          </p:cNvCxnSpPr>
          <p:nvPr/>
        </p:nvCxnSpPr>
        <p:spPr>
          <a:xfrm rot="5400000">
            <a:off x="6007879" y="4636292"/>
            <a:ext cx="2042535" cy="342292"/>
          </a:xfrm>
          <a:prstGeom prst="bentConnector2">
            <a:avLst/>
          </a:prstGeom>
          <a:ln>
            <a:tailEnd type="arrow"/>
          </a:ln>
        </p:spPr>
        <p:style>
          <a:lnRef idx="3">
            <a:schemeClr val="accent2"/>
          </a:lnRef>
          <a:fillRef idx="0">
            <a:schemeClr val="accent2"/>
          </a:fillRef>
          <a:effectRef idx="2">
            <a:schemeClr val="accent2"/>
          </a:effectRef>
          <a:fontRef idx="minor">
            <a:schemeClr val="tx1"/>
          </a:fontRef>
        </p:style>
      </p:cxnSp>
      <p:sp>
        <p:nvSpPr>
          <p:cNvPr id="41" name="Flowchart: Document 40"/>
          <p:cNvSpPr/>
          <p:nvPr/>
        </p:nvSpPr>
        <p:spPr>
          <a:xfrm>
            <a:off x="7308304" y="3906471"/>
            <a:ext cx="1555532" cy="643651"/>
          </a:xfrm>
          <a:prstGeom prst="flowChartDocument">
            <a:avLst/>
          </a:prstGeom>
          <a:solidFill>
            <a:schemeClr val="tx2">
              <a:lumMod val="50000"/>
            </a:schemeClr>
          </a:solidFill>
          <a:ln w="19050">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sz="1050" dirty="0" err="1" smtClean="0">
                <a:solidFill>
                  <a:schemeClr val="bg1"/>
                </a:solidFill>
                <a:latin typeface="Arial" panose="020B0604020202020204" pitchFamily="34" charset="0"/>
                <a:ea typeface="Arial Unicode MS" pitchFamily="34" charset="-128"/>
                <a:cs typeface="Arial" panose="020B0604020202020204" pitchFamily="34" charset="0"/>
              </a:rPr>
              <a:t>Berita</a:t>
            </a:r>
            <a:r>
              <a:rPr lang="en-US" sz="1050" dirty="0" smtClean="0">
                <a:solidFill>
                  <a:schemeClr val="bg1"/>
                </a:solidFill>
                <a:latin typeface="Arial" panose="020B0604020202020204" pitchFamily="34" charset="0"/>
                <a:ea typeface="Arial Unicode MS" pitchFamily="34" charset="-128"/>
                <a:cs typeface="Arial" panose="020B0604020202020204" pitchFamily="34" charset="0"/>
              </a:rPr>
              <a:t> </a:t>
            </a:r>
            <a:r>
              <a:rPr lang="en-US" sz="1050" dirty="0" err="1" smtClean="0">
                <a:solidFill>
                  <a:schemeClr val="bg1"/>
                </a:solidFill>
                <a:latin typeface="Arial" panose="020B0604020202020204" pitchFamily="34" charset="0"/>
                <a:ea typeface="Arial Unicode MS" pitchFamily="34" charset="-128"/>
                <a:cs typeface="Arial" panose="020B0604020202020204" pitchFamily="34" charset="0"/>
              </a:rPr>
              <a:t>Acara</a:t>
            </a:r>
            <a:r>
              <a:rPr lang="en-US" sz="1050" dirty="0" smtClean="0">
                <a:solidFill>
                  <a:schemeClr val="bg1"/>
                </a:solidFill>
                <a:latin typeface="Arial" panose="020B0604020202020204" pitchFamily="34" charset="0"/>
                <a:ea typeface="Arial Unicode MS" pitchFamily="34" charset="-128"/>
                <a:cs typeface="Arial" panose="020B0604020202020204" pitchFamily="34" charset="0"/>
              </a:rPr>
              <a:t> </a:t>
            </a:r>
            <a:r>
              <a:rPr lang="en-US" sz="1050" dirty="0" err="1" smtClean="0">
                <a:solidFill>
                  <a:schemeClr val="bg1"/>
                </a:solidFill>
                <a:latin typeface="Arial" panose="020B0604020202020204" pitchFamily="34" charset="0"/>
                <a:ea typeface="Arial Unicode MS" pitchFamily="34" charset="-128"/>
                <a:cs typeface="Arial" panose="020B0604020202020204" pitchFamily="34" charset="0"/>
              </a:rPr>
              <a:t>Serah</a:t>
            </a:r>
            <a:r>
              <a:rPr lang="en-US" sz="1050" dirty="0" smtClean="0">
                <a:solidFill>
                  <a:schemeClr val="bg1"/>
                </a:solidFill>
                <a:latin typeface="Arial" panose="020B0604020202020204" pitchFamily="34" charset="0"/>
                <a:ea typeface="Arial Unicode MS" pitchFamily="34" charset="-128"/>
                <a:cs typeface="Arial" panose="020B0604020202020204" pitchFamily="34" charset="0"/>
              </a:rPr>
              <a:t> </a:t>
            </a:r>
            <a:r>
              <a:rPr lang="en-US" sz="1050" dirty="0" err="1" smtClean="0">
                <a:solidFill>
                  <a:schemeClr val="bg1"/>
                </a:solidFill>
                <a:latin typeface="Arial" panose="020B0604020202020204" pitchFamily="34" charset="0"/>
                <a:ea typeface="Arial Unicode MS" pitchFamily="34" charset="-128"/>
                <a:cs typeface="Arial" panose="020B0604020202020204" pitchFamily="34" charset="0"/>
              </a:rPr>
              <a:t>Terima</a:t>
            </a:r>
            <a:r>
              <a:rPr lang="en-US" sz="1050" dirty="0" smtClean="0">
                <a:solidFill>
                  <a:schemeClr val="bg1"/>
                </a:solidFill>
                <a:latin typeface="Arial" panose="020B0604020202020204" pitchFamily="34" charset="0"/>
                <a:ea typeface="Arial Unicode MS" pitchFamily="34" charset="-128"/>
                <a:cs typeface="Arial" panose="020B0604020202020204" pitchFamily="34" charset="0"/>
              </a:rPr>
              <a:t>  (BAST), </a:t>
            </a:r>
            <a:r>
              <a:rPr lang="en-US" sz="1050" dirty="0" err="1" smtClean="0">
                <a:solidFill>
                  <a:schemeClr val="bg1"/>
                </a:solidFill>
                <a:latin typeface="Arial" panose="020B0604020202020204" pitchFamily="34" charset="0"/>
                <a:ea typeface="Arial Unicode MS" pitchFamily="34" charset="-128"/>
                <a:cs typeface="Arial" panose="020B0604020202020204" pitchFamily="34" charset="0"/>
              </a:rPr>
              <a:t>Setelah</a:t>
            </a:r>
            <a:r>
              <a:rPr lang="en-US" sz="1050" dirty="0" smtClean="0">
                <a:solidFill>
                  <a:schemeClr val="bg1"/>
                </a:solidFill>
                <a:latin typeface="Arial" panose="020B0604020202020204" pitchFamily="34" charset="0"/>
                <a:ea typeface="Arial Unicode MS" pitchFamily="34" charset="-128"/>
                <a:cs typeface="Arial" panose="020B0604020202020204" pitchFamily="34" charset="0"/>
              </a:rPr>
              <a:t> </a:t>
            </a:r>
            <a:r>
              <a:rPr lang="en-US" sz="1050" dirty="0" err="1" smtClean="0">
                <a:solidFill>
                  <a:schemeClr val="bg1"/>
                </a:solidFill>
                <a:latin typeface="Arial" panose="020B0604020202020204" pitchFamily="34" charset="0"/>
                <a:ea typeface="Arial Unicode MS" pitchFamily="34" charset="-128"/>
                <a:cs typeface="Arial" panose="020B0604020202020204" pitchFamily="34" charset="0"/>
              </a:rPr>
              <a:t>Izin</a:t>
            </a:r>
            <a:r>
              <a:rPr lang="en-US" sz="1050" dirty="0" smtClean="0">
                <a:solidFill>
                  <a:schemeClr val="bg1"/>
                </a:solidFill>
                <a:latin typeface="Arial" panose="020B0604020202020204" pitchFamily="34" charset="0"/>
                <a:ea typeface="Arial Unicode MS" pitchFamily="34" charset="-128"/>
                <a:cs typeface="Arial" panose="020B0604020202020204" pitchFamily="34" charset="0"/>
              </a:rPr>
              <a:t> DJKN</a:t>
            </a:r>
          </a:p>
        </p:txBody>
      </p:sp>
      <p:cxnSp>
        <p:nvCxnSpPr>
          <p:cNvPr id="49" name="Elbow Connector 48"/>
          <p:cNvCxnSpPr>
            <a:endCxn id="41" idx="2"/>
          </p:cNvCxnSpPr>
          <p:nvPr/>
        </p:nvCxnSpPr>
        <p:spPr>
          <a:xfrm rot="5400000" flipH="1" flipV="1">
            <a:off x="6747702" y="4636124"/>
            <a:ext cx="1466923" cy="1209814"/>
          </a:xfrm>
          <a:prstGeom prst="bentConnector3">
            <a:avLst>
              <a:gd name="adj1" fmla="val -2653"/>
            </a:avLst>
          </a:prstGeom>
          <a:ln>
            <a:tailEnd type="arrow"/>
          </a:ln>
        </p:spPr>
        <p:style>
          <a:lnRef idx="3">
            <a:schemeClr val="accent2"/>
          </a:lnRef>
          <a:fillRef idx="0">
            <a:schemeClr val="accent2"/>
          </a:fillRef>
          <a:effectRef idx="2">
            <a:schemeClr val="accent2"/>
          </a:effectRef>
          <a:fontRef idx="minor">
            <a:schemeClr val="tx1"/>
          </a:fontRef>
        </p:style>
      </p:cxnSp>
      <p:cxnSp>
        <p:nvCxnSpPr>
          <p:cNvPr id="58" name="Shape 57"/>
          <p:cNvCxnSpPr>
            <a:endCxn id="41" idx="0"/>
          </p:cNvCxnSpPr>
          <p:nvPr/>
        </p:nvCxnSpPr>
        <p:spPr>
          <a:xfrm>
            <a:off x="4572000" y="2994108"/>
            <a:ext cx="3514070" cy="912362"/>
          </a:xfrm>
          <a:prstGeom prst="bentConnector2">
            <a:avLst/>
          </a:prstGeom>
          <a:ln>
            <a:tailEnd type="arrow"/>
          </a:ln>
        </p:spPr>
        <p:style>
          <a:lnRef idx="3">
            <a:schemeClr val="accent2"/>
          </a:lnRef>
          <a:fillRef idx="0">
            <a:schemeClr val="accent2"/>
          </a:fillRef>
          <a:effectRef idx="2">
            <a:schemeClr val="accent2"/>
          </a:effectRef>
          <a:fontRef idx="minor">
            <a:schemeClr val="tx1"/>
          </a:fontRef>
        </p:style>
      </p:cxnSp>
      <p:cxnSp>
        <p:nvCxnSpPr>
          <p:cNvPr id="77" name="Straight Arrow Connector 76"/>
          <p:cNvCxnSpPr/>
          <p:nvPr/>
        </p:nvCxnSpPr>
        <p:spPr>
          <a:xfrm>
            <a:off x="4644008" y="3359053"/>
            <a:ext cx="1728192" cy="9027"/>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2" name="Rectangle 2"/>
          <p:cNvSpPr txBox="1">
            <a:spLocks noChangeArrowheads="1"/>
          </p:cNvSpPr>
          <p:nvPr/>
        </p:nvSpPr>
        <p:spPr>
          <a:xfrm>
            <a:off x="685800" y="3810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sv-SE" sz="2000" b="1" dirty="0">
                <a:solidFill>
                  <a:srgbClr val="1E3C61"/>
                </a:solidFill>
                <a:latin typeface="League Spartan" panose="00000800000000000000" pitchFamily="50" charset="0"/>
              </a:rPr>
              <a:t>MEKANISME PERTANGGUNGJAWABAN HIBAH LANGSUNG BARANG KEPADA DAERAH </a:t>
            </a:r>
            <a:r>
              <a:rPr lang="sv-SE" sz="2000" b="1" dirty="0" smtClean="0">
                <a:solidFill>
                  <a:srgbClr val="1E3C61"/>
                </a:solidFill>
                <a:latin typeface="League Spartan" panose="00000800000000000000" pitchFamily="50" charset="0"/>
              </a:rPr>
              <a:t/>
            </a:r>
            <a:br>
              <a:rPr lang="sv-SE" sz="2000" b="1" dirty="0" smtClean="0">
                <a:solidFill>
                  <a:srgbClr val="1E3C61"/>
                </a:solidFill>
                <a:latin typeface="League Spartan" panose="00000800000000000000" pitchFamily="50" charset="0"/>
              </a:rPr>
            </a:br>
            <a:endParaRPr lang="sv-SE" sz="2000" b="1" dirty="0">
              <a:solidFill>
                <a:srgbClr val="1E3C61"/>
              </a:solidFill>
              <a:latin typeface="League Spartan" panose="00000800000000000000" pitchFamily="50" charset="0"/>
            </a:endParaRPr>
          </a:p>
        </p:txBody>
      </p:sp>
      <p:sp>
        <p:nvSpPr>
          <p:cNvPr id="34" name="Rectangle 33"/>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31" name="Picture 30">
            <a:hlinkClick r:id="rId6" action="ppaction://hlinksldjump"/>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8001000" y="381000"/>
            <a:ext cx="457200" cy="457200"/>
          </a:xfrm>
          <a:prstGeom prst="rect">
            <a:avLst/>
          </a:prstGeom>
          <a:solidFill>
            <a:schemeClr val="bg1"/>
          </a:solidFill>
        </p:spPr>
      </p:pic>
    </p:spTree>
    <p:extLst>
      <p:ext uri="{BB962C8B-B14F-4D97-AF65-F5344CB8AC3E}">
        <p14:creationId xmlns:p14="http://schemas.microsoft.com/office/powerpoint/2010/main" xmlns="" val="1133935201"/>
      </p:ext>
    </p:extLst>
  </p:cSld>
  <p:clrMapOvr>
    <a:masterClrMapping/>
  </p:clrMapOvr>
  <p:transition spd="slow">
    <p:push dir="u"/>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xmlns="" val="4272068097"/>
              </p:ext>
            </p:extLst>
          </p:nvPr>
        </p:nvGraphicFramePr>
        <p:xfrm>
          <a:off x="228600" y="1397000"/>
          <a:ext cx="8382000" cy="4622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2"/>
          <p:cNvSpPr txBox="1">
            <a:spLocks noChangeArrowheads="1"/>
          </p:cNvSpPr>
          <p:nvPr/>
        </p:nvSpPr>
        <p:spPr>
          <a:xfrm>
            <a:off x="685800" y="2286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sv-SE" sz="2400" b="1" dirty="0">
                <a:solidFill>
                  <a:srgbClr val="1E3C61"/>
                </a:solidFill>
                <a:latin typeface="League Spartan" panose="00000800000000000000" pitchFamily="50" charset="0"/>
              </a:rPr>
              <a:t>PENGELOLAAN REKENING HIBAH SESUAI PMK :252/2015</a:t>
            </a:r>
            <a:r>
              <a:rPr lang="sv-SE" sz="2400" b="1" dirty="0" smtClean="0">
                <a:solidFill>
                  <a:srgbClr val="1E3C61"/>
                </a:solidFill>
                <a:latin typeface="League Spartan" panose="00000800000000000000" pitchFamily="50" charset="0"/>
              </a:rPr>
              <a:t/>
            </a:r>
            <a:br>
              <a:rPr lang="sv-SE" sz="2400" b="1" dirty="0" smtClean="0">
                <a:solidFill>
                  <a:srgbClr val="1E3C61"/>
                </a:solidFill>
                <a:latin typeface="League Spartan" panose="00000800000000000000" pitchFamily="50" charset="0"/>
              </a:rPr>
            </a:br>
            <a:endParaRPr lang="sv-SE" sz="2400" b="1" dirty="0">
              <a:solidFill>
                <a:srgbClr val="1E3C61"/>
              </a:solidFill>
              <a:latin typeface="League Spartan" panose="00000800000000000000" pitchFamily="50" charset="0"/>
            </a:endParaRPr>
          </a:p>
        </p:txBody>
      </p:sp>
      <p:sp>
        <p:nvSpPr>
          <p:cNvPr id="7" name="Rectangle 6"/>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6" name="Picture 5">
            <a:hlinkClick r:id="rId7" action="ppaction://hlinksldjump"/>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366519726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p:cNvSpPr/>
          <p:nvPr/>
        </p:nvSpPr>
        <p:spPr>
          <a:xfrm>
            <a:off x="2483534" y="877105"/>
            <a:ext cx="5257800" cy="5132521"/>
          </a:xfrm>
          <a:prstGeom prst="ellipse">
            <a:avLst/>
          </a:prstGeom>
          <a:solidFill>
            <a:srgbClr val="FF4E5E">
              <a:alpha val="3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418" name="Rectangle 2"/>
          <p:cNvSpPr>
            <a:spLocks noGrp="1" noChangeArrowheads="1"/>
          </p:cNvSpPr>
          <p:nvPr>
            <p:ph type="title"/>
          </p:nvPr>
        </p:nvSpPr>
        <p:spPr>
          <a:xfrm rot="-5400000">
            <a:off x="-2520846" y="2948066"/>
            <a:ext cx="6489492" cy="990600"/>
          </a:xfrm>
          <a:solidFill>
            <a:srgbClr val="1E3C61"/>
          </a:solidFill>
          <a:ln w="88900">
            <a:solidFill>
              <a:srgbClr val="FF4E5E"/>
            </a:solidFill>
          </a:ln>
        </p:spPr>
        <p:txBody>
          <a:bodyPr>
            <a:noAutofit/>
          </a:bodyPr>
          <a:lstStyle/>
          <a:p>
            <a:pPr algn="ctr">
              <a:lnSpc>
                <a:spcPct val="150000"/>
              </a:lnSpc>
            </a:pPr>
            <a:r>
              <a:rPr lang="en-US" sz="4000" dirty="0" smtClean="0">
                <a:solidFill>
                  <a:schemeClr val="bg1"/>
                </a:solidFill>
                <a:latin typeface="League Spartan" panose="00000800000000000000" pitchFamily="50" charset="0"/>
              </a:rPr>
              <a:t>BAGIAN II</a:t>
            </a:r>
            <a:endParaRPr lang="en-US" sz="4000" dirty="0">
              <a:solidFill>
                <a:schemeClr val="bg1"/>
              </a:solidFill>
              <a:latin typeface="League Spartan" panose="00000800000000000000" pitchFamily="50" charset="0"/>
            </a:endParaRPr>
          </a:p>
        </p:txBody>
      </p:sp>
      <p:sp>
        <p:nvSpPr>
          <p:cNvPr id="4" name="Rounded Rectangle 3">
            <a:hlinkClick r:id="rId3" action="ppaction://hlinksldjump"/>
          </p:cNvPr>
          <p:cNvSpPr/>
          <p:nvPr/>
        </p:nvSpPr>
        <p:spPr>
          <a:xfrm>
            <a:off x="1981200" y="3300790"/>
            <a:ext cx="1905000" cy="1219200"/>
          </a:xfrm>
          <a:prstGeom prst="roundRect">
            <a:avLst/>
          </a:prstGeom>
          <a:solidFill>
            <a:schemeClr val="accent2"/>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anose="020B0604020202020204" pitchFamily="34" charset="0"/>
                <a:cs typeface="Arial" panose="020B0604020202020204" pitchFamily="34" charset="0"/>
              </a:rPr>
              <a:t>SUMBER HIBAH</a:t>
            </a:r>
          </a:p>
        </p:txBody>
      </p:sp>
      <p:sp>
        <p:nvSpPr>
          <p:cNvPr id="6" name="Rounded Rectangle 5">
            <a:hlinkClick r:id="rId4" action="ppaction://hlinksldjump"/>
          </p:cNvPr>
          <p:cNvSpPr/>
          <p:nvPr/>
        </p:nvSpPr>
        <p:spPr>
          <a:xfrm>
            <a:off x="1995268" y="1600200"/>
            <a:ext cx="1890932" cy="1219200"/>
          </a:xfrm>
          <a:prstGeom prst="roundRect">
            <a:avLst/>
          </a:prstGeom>
          <a:solidFill>
            <a:schemeClr val="accent6">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anose="020B0604020202020204" pitchFamily="34" charset="0"/>
                <a:cs typeface="Arial" panose="020B0604020202020204" pitchFamily="34" charset="0"/>
              </a:rPr>
              <a:t>BENTUK </a:t>
            </a:r>
            <a:r>
              <a:rPr lang="en-US" b="1" dirty="0" smtClean="0">
                <a:latin typeface="Arial" panose="020B0604020202020204" pitchFamily="34" charset="0"/>
                <a:cs typeface="Arial" panose="020B0604020202020204" pitchFamily="34" charset="0"/>
              </a:rPr>
              <a:t>HIBAH</a:t>
            </a:r>
            <a:endParaRPr lang="en-US" b="1" dirty="0">
              <a:latin typeface="Arial" panose="020B0604020202020204" pitchFamily="34" charset="0"/>
              <a:cs typeface="Arial" panose="020B0604020202020204" pitchFamily="34" charset="0"/>
            </a:endParaRPr>
          </a:p>
        </p:txBody>
      </p:sp>
      <p:sp>
        <p:nvSpPr>
          <p:cNvPr id="7" name="Rounded Rectangle 6">
            <a:hlinkClick r:id="rId5" action="ppaction://hlinksldjump"/>
          </p:cNvPr>
          <p:cNvSpPr/>
          <p:nvPr/>
        </p:nvSpPr>
        <p:spPr>
          <a:xfrm>
            <a:off x="2933700" y="5001380"/>
            <a:ext cx="1905000" cy="1219200"/>
          </a:xfrm>
          <a:prstGeom prst="roundRect">
            <a:avLst/>
          </a:prstGeom>
          <a:solidFill>
            <a:schemeClr val="accent5">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anose="020B0604020202020204" pitchFamily="34" charset="0"/>
                <a:cs typeface="Arial" panose="020B0604020202020204" pitchFamily="34" charset="0"/>
              </a:rPr>
              <a:t>VARIASI MEKANISME</a:t>
            </a:r>
          </a:p>
        </p:txBody>
      </p:sp>
      <p:sp>
        <p:nvSpPr>
          <p:cNvPr id="8" name="Rounded Rectangle 7">
            <a:hlinkClick r:id="rId6" action="ppaction://hlinksldjump"/>
          </p:cNvPr>
          <p:cNvSpPr/>
          <p:nvPr/>
        </p:nvSpPr>
        <p:spPr>
          <a:xfrm>
            <a:off x="6338668" y="3300790"/>
            <a:ext cx="1890932" cy="1219200"/>
          </a:xfrm>
          <a:prstGeom prst="roundRect">
            <a:avLst/>
          </a:prstGeom>
          <a:solidFill>
            <a:schemeClr val="accent3">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anose="020B0604020202020204" pitchFamily="34" charset="0"/>
                <a:cs typeface="Arial" panose="020B0604020202020204" pitchFamily="34" charset="0"/>
              </a:rPr>
              <a:t>TERENCANA VS LANGSUNG</a:t>
            </a:r>
          </a:p>
        </p:txBody>
      </p:sp>
      <p:pic>
        <p:nvPicPr>
          <p:cNvPr id="18" name="Picture 17">
            <a:hlinkClick r:id="rId7" action="ppaction://hlinksldjump"/>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
        <p:nvSpPr>
          <p:cNvPr id="12" name="Rounded Rectangle 11">
            <a:hlinkClick r:id="rId9" action="ppaction://hlinksldjump"/>
          </p:cNvPr>
          <p:cNvSpPr/>
          <p:nvPr/>
        </p:nvSpPr>
        <p:spPr>
          <a:xfrm>
            <a:off x="5395545" y="5001380"/>
            <a:ext cx="1890932" cy="1219200"/>
          </a:xfrm>
          <a:prstGeom prst="roundRect">
            <a:avLst/>
          </a:prstGeom>
          <a:solidFill>
            <a:schemeClr val="bg2">
              <a:lumMod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Arial" panose="020B0604020202020204" pitchFamily="34" charset="0"/>
                <a:cs typeface="Arial" panose="020B0604020202020204" pitchFamily="34" charset="0"/>
              </a:rPr>
              <a:t>LARANGAN HIBAH LANGSUNG</a:t>
            </a:r>
            <a:endParaRPr lang="en-US" b="1" dirty="0">
              <a:latin typeface="Arial" panose="020B0604020202020204" pitchFamily="34" charset="0"/>
              <a:cs typeface="Arial" panose="020B0604020202020204" pitchFamily="34" charset="0"/>
            </a:endParaRPr>
          </a:p>
        </p:txBody>
      </p:sp>
      <p:sp>
        <p:nvSpPr>
          <p:cNvPr id="14" name="Rounded Rectangle 13">
            <a:hlinkClick r:id="rId10" action="ppaction://hlinksldjump"/>
          </p:cNvPr>
          <p:cNvSpPr/>
          <p:nvPr/>
        </p:nvSpPr>
        <p:spPr>
          <a:xfrm>
            <a:off x="6338668" y="1522534"/>
            <a:ext cx="1890932" cy="1219200"/>
          </a:xfrm>
          <a:prstGeom prst="roundRect">
            <a:avLst/>
          </a:prstGeom>
          <a:solidFill>
            <a:schemeClr val="accent4">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anose="020B0604020202020204" pitchFamily="34" charset="0"/>
                <a:cs typeface="Arial" panose="020B0604020202020204" pitchFamily="34" charset="0"/>
              </a:rPr>
              <a:t>JENIS HIBAH</a:t>
            </a:r>
          </a:p>
        </p:txBody>
      </p:sp>
      <p:sp>
        <p:nvSpPr>
          <p:cNvPr id="15" name="Rounded Rectangle 14">
            <a:hlinkClick r:id="rId11" action="ppaction://hlinksldjump"/>
          </p:cNvPr>
          <p:cNvSpPr/>
          <p:nvPr/>
        </p:nvSpPr>
        <p:spPr>
          <a:xfrm>
            <a:off x="4166968" y="506279"/>
            <a:ext cx="1890932" cy="1219200"/>
          </a:xfrm>
          <a:prstGeom prst="roundRect">
            <a:avLst/>
          </a:prstGeom>
          <a:solidFill>
            <a:schemeClr val="bg1">
              <a:lumMod val="6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anose="020B0604020202020204" pitchFamily="34" charset="0"/>
                <a:cs typeface="Arial" panose="020B0604020202020204" pitchFamily="34" charset="0"/>
              </a:rPr>
              <a:t>DEFINISI &amp; KRITERIA</a:t>
            </a:r>
          </a:p>
        </p:txBody>
      </p:sp>
    </p:spTree>
    <p:extLst>
      <p:ext uri="{BB962C8B-B14F-4D97-AF65-F5344CB8AC3E}">
        <p14:creationId xmlns:p14="http://schemas.microsoft.com/office/powerpoint/2010/main" xmlns="" val="306234739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TextBox 10"/>
          <p:cNvSpPr txBox="1">
            <a:spLocks noChangeArrowheads="1"/>
          </p:cNvSpPr>
          <p:nvPr/>
        </p:nvSpPr>
        <p:spPr bwMode="auto">
          <a:xfrm>
            <a:off x="468313" y="1208088"/>
            <a:ext cx="8280400" cy="4092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Clr>
                <a:srgbClr val="C00000"/>
              </a:buClr>
              <a:buFont typeface="Wingdings" panose="05000000000000000000" pitchFamily="2" charset="2"/>
              <a:buChar char="q"/>
            </a:pPr>
            <a:r>
              <a:rPr lang="en-US" altLang="en-US" sz="2000" i="1" dirty="0">
                <a:solidFill>
                  <a:srgbClr val="FF0000"/>
                </a:solidFill>
                <a:latin typeface="Arial" panose="020B0604020202020204" pitchFamily="34" charset="0"/>
                <a:cs typeface="Arial" panose="020B0604020202020204" pitchFamily="34" charset="0"/>
              </a:rPr>
              <a:t>1 (</a:t>
            </a:r>
            <a:r>
              <a:rPr lang="en-US" altLang="en-US" sz="2000" i="1" dirty="0" err="1">
                <a:solidFill>
                  <a:srgbClr val="FF0000"/>
                </a:solidFill>
                <a:latin typeface="Arial" panose="020B0604020202020204" pitchFamily="34" charset="0"/>
                <a:cs typeface="Arial" panose="020B0604020202020204" pitchFamily="34" charset="0"/>
              </a:rPr>
              <a:t>satu</a:t>
            </a:r>
            <a:r>
              <a:rPr lang="en-US" altLang="en-US" sz="2000" i="1" dirty="0">
                <a:solidFill>
                  <a:srgbClr val="FF0000"/>
                </a:solidFill>
                <a:latin typeface="Arial" panose="020B0604020202020204" pitchFamily="34" charset="0"/>
                <a:cs typeface="Arial" panose="020B0604020202020204" pitchFamily="34" charset="0"/>
              </a:rPr>
              <a:t>)  NPH - 1 (</a:t>
            </a:r>
            <a:r>
              <a:rPr lang="en-US" altLang="en-US" sz="2000" i="1" dirty="0" err="1">
                <a:solidFill>
                  <a:srgbClr val="FF0000"/>
                </a:solidFill>
                <a:latin typeface="Arial" panose="020B0604020202020204" pitchFamily="34" charset="0"/>
                <a:cs typeface="Arial" panose="020B0604020202020204" pitchFamily="34" charset="0"/>
              </a:rPr>
              <a:t>satu</a:t>
            </a:r>
            <a:r>
              <a:rPr lang="en-US" altLang="en-US" sz="2000" i="1" dirty="0">
                <a:solidFill>
                  <a:srgbClr val="FF0000"/>
                </a:solidFill>
                <a:latin typeface="Arial" panose="020B0604020202020204" pitchFamily="34" charset="0"/>
                <a:cs typeface="Arial" panose="020B0604020202020204" pitchFamily="34" charset="0"/>
              </a:rPr>
              <a:t>) </a:t>
            </a:r>
            <a:r>
              <a:rPr lang="en-US" altLang="en-US" sz="2000" i="1" dirty="0" err="1">
                <a:solidFill>
                  <a:srgbClr val="FF0000"/>
                </a:solidFill>
                <a:latin typeface="Arial" panose="020B0604020202020204" pitchFamily="34" charset="0"/>
                <a:cs typeface="Arial" panose="020B0604020202020204" pitchFamily="34" charset="0"/>
              </a:rPr>
              <a:t>nomor</a:t>
            </a:r>
            <a:r>
              <a:rPr lang="en-US" altLang="en-US" sz="2000" i="1" dirty="0">
                <a:solidFill>
                  <a:srgbClr val="FF0000"/>
                </a:solidFill>
                <a:latin typeface="Arial" panose="020B0604020202020204" pitchFamily="34" charset="0"/>
                <a:cs typeface="Arial" panose="020B0604020202020204" pitchFamily="34" charset="0"/>
              </a:rPr>
              <a:t> register - 1 (</a:t>
            </a:r>
            <a:r>
              <a:rPr lang="en-US" altLang="en-US" sz="2000" i="1" dirty="0" err="1">
                <a:solidFill>
                  <a:srgbClr val="FF0000"/>
                </a:solidFill>
                <a:latin typeface="Arial" panose="020B0604020202020204" pitchFamily="34" charset="0"/>
                <a:cs typeface="Arial" panose="020B0604020202020204" pitchFamily="34" charset="0"/>
              </a:rPr>
              <a:t>satu</a:t>
            </a:r>
            <a:r>
              <a:rPr lang="en-US" altLang="en-US" sz="2000" i="1" dirty="0">
                <a:solidFill>
                  <a:srgbClr val="FF0000"/>
                </a:solidFill>
                <a:latin typeface="Arial" panose="020B0604020202020204" pitchFamily="34" charset="0"/>
                <a:cs typeface="Arial" panose="020B0604020202020204" pitchFamily="34" charset="0"/>
              </a:rPr>
              <a:t>) </a:t>
            </a:r>
            <a:r>
              <a:rPr lang="en-US" altLang="en-US" sz="2000" i="1" dirty="0" err="1">
                <a:solidFill>
                  <a:srgbClr val="FF0000"/>
                </a:solidFill>
                <a:latin typeface="Arial" panose="020B0604020202020204" pitchFamily="34" charset="0"/>
                <a:cs typeface="Arial" panose="020B0604020202020204" pitchFamily="34" charset="0"/>
              </a:rPr>
              <a:t>nomor</a:t>
            </a:r>
            <a:r>
              <a:rPr lang="en-US" altLang="en-US" sz="2000" i="1" dirty="0">
                <a:solidFill>
                  <a:srgbClr val="FF0000"/>
                </a:solidFill>
                <a:latin typeface="Arial" panose="020B0604020202020204" pitchFamily="34" charset="0"/>
                <a:cs typeface="Arial" panose="020B0604020202020204" pitchFamily="34" charset="0"/>
              </a:rPr>
              <a:t> </a:t>
            </a:r>
            <a:r>
              <a:rPr lang="en-US" altLang="en-US" sz="2000" i="1" dirty="0" err="1">
                <a:solidFill>
                  <a:srgbClr val="FF0000"/>
                </a:solidFill>
                <a:latin typeface="Arial" panose="020B0604020202020204" pitchFamily="34" charset="0"/>
                <a:cs typeface="Arial" panose="020B0604020202020204" pitchFamily="34" charset="0"/>
              </a:rPr>
              <a:t>rekening</a:t>
            </a:r>
            <a:r>
              <a:rPr lang="en-US" altLang="en-US" sz="2000" i="1" dirty="0">
                <a:solidFill>
                  <a:srgbClr val="FF0000"/>
                </a:solidFill>
                <a:latin typeface="Arial" panose="020B0604020202020204" pitchFamily="34" charset="0"/>
                <a:cs typeface="Arial" panose="020B0604020202020204" pitchFamily="34" charset="0"/>
              </a:rPr>
              <a:t> </a:t>
            </a:r>
          </a:p>
          <a:p>
            <a:pPr algn="just">
              <a:spcBef>
                <a:spcPct val="0"/>
              </a:spcBef>
              <a:buClr>
                <a:srgbClr val="C00000"/>
              </a:buClr>
              <a:buFont typeface="Wingdings" panose="05000000000000000000" pitchFamily="2" charset="2"/>
              <a:buChar char="q"/>
            </a:pPr>
            <a:r>
              <a:rPr lang="en-US" altLang="en-US" sz="2000" dirty="0" err="1">
                <a:latin typeface="Arial" panose="020B0604020202020204" pitchFamily="34" charset="0"/>
                <a:cs typeface="Arial" panose="020B0604020202020204" pitchFamily="34" charset="0"/>
              </a:rPr>
              <a:t>Pengelolaan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rekening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hibah</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dilakukan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oleh</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Bendahara</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Pengeluaran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Satker</a:t>
            </a:r>
            <a:r>
              <a:rPr lang="en-US" altLang="en-US" sz="2000" dirty="0">
                <a:latin typeface="Arial" panose="020B0604020202020204" pitchFamily="34" charset="0"/>
                <a:cs typeface="Arial" panose="020B0604020202020204" pitchFamily="34" charset="0"/>
              </a:rPr>
              <a:t> yang </a:t>
            </a:r>
            <a:r>
              <a:rPr lang="en-US" altLang="en-US" sz="2000" dirty="0" err="1">
                <a:latin typeface="Arial" panose="020B0604020202020204" pitchFamily="34" charset="0"/>
                <a:cs typeface="Arial" panose="020B0604020202020204" pitchFamily="34" charset="0"/>
              </a:rPr>
              <a:t>dapat</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dibantu</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oleh</a:t>
            </a:r>
            <a:r>
              <a:rPr lang="en-US" altLang="en-US" sz="2000" dirty="0">
                <a:latin typeface="Arial" panose="020B0604020202020204" pitchFamily="34" charset="0"/>
                <a:cs typeface="Arial" panose="020B0604020202020204" pitchFamily="34" charset="0"/>
              </a:rPr>
              <a:t> </a:t>
            </a:r>
            <a:r>
              <a:rPr lang="en-US" altLang="en-US" sz="2000" i="1" dirty="0" err="1">
                <a:latin typeface="Arial" panose="020B0604020202020204" pitchFamily="34" charset="0"/>
                <a:cs typeface="Arial" panose="020B0604020202020204" pitchFamily="34" charset="0"/>
              </a:rPr>
              <a:t>Bendahara</a:t>
            </a:r>
            <a:r>
              <a:rPr lang="en-US" altLang="en-US" sz="2000" i="1" dirty="0">
                <a:latin typeface="Arial" panose="020B0604020202020204" pitchFamily="34" charset="0"/>
                <a:cs typeface="Arial" panose="020B0604020202020204" pitchFamily="34" charset="0"/>
              </a:rPr>
              <a:t> </a:t>
            </a:r>
            <a:r>
              <a:rPr lang="en-US" altLang="en-US" sz="2000" i="1" dirty="0" err="1">
                <a:latin typeface="Arial" panose="020B0604020202020204" pitchFamily="34" charset="0"/>
                <a:cs typeface="Arial" panose="020B0604020202020204" pitchFamily="34" charset="0"/>
              </a:rPr>
              <a:t>Pengeluaran</a:t>
            </a:r>
            <a:r>
              <a:rPr lang="en-US" altLang="en-US" sz="2000" i="1" dirty="0">
                <a:latin typeface="Arial" panose="020B0604020202020204" pitchFamily="34" charset="0"/>
                <a:cs typeface="Arial" panose="020B0604020202020204" pitchFamily="34" charset="0"/>
              </a:rPr>
              <a:t> </a:t>
            </a:r>
            <a:r>
              <a:rPr lang="en-US" altLang="en-US" sz="2000" i="1" dirty="0" err="1">
                <a:latin typeface="Arial" panose="020B0604020202020204" pitchFamily="34" charset="0"/>
                <a:cs typeface="Arial" panose="020B0604020202020204" pitchFamily="34" charset="0"/>
              </a:rPr>
              <a:t>Pembantu</a:t>
            </a:r>
            <a:r>
              <a:rPr lang="en-US" altLang="en-US" sz="2000" i="1"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rPr>
              <a:t>(</a:t>
            </a:r>
            <a:r>
              <a:rPr lang="en-US" altLang="en-US" sz="2000" dirty="0">
                <a:solidFill>
                  <a:srgbClr val="FF0000"/>
                </a:solidFill>
                <a:latin typeface="Arial" panose="020B0604020202020204" pitchFamily="34" charset="0"/>
                <a:cs typeface="Arial" panose="020B0604020202020204" pitchFamily="34" charset="0"/>
              </a:rPr>
              <a:t>PMK 162/PMK.05/2013 </a:t>
            </a:r>
            <a:r>
              <a:rPr lang="en-US" altLang="en-US" sz="2000" dirty="0" err="1">
                <a:latin typeface="Arial" panose="020B0604020202020204" pitchFamily="34" charset="0"/>
                <a:cs typeface="Arial" panose="020B0604020202020204" pitchFamily="34" charset="0"/>
              </a:rPr>
              <a:t>tentang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Kedudukan</a:t>
            </a:r>
            <a:r>
              <a:rPr lang="en-US" altLang="en-US" sz="2000" dirty="0">
                <a:latin typeface="Arial" panose="020B0604020202020204" pitchFamily="34" charset="0"/>
                <a:cs typeface="Arial" panose="020B0604020202020204" pitchFamily="34" charset="0"/>
              </a:rPr>
              <a:t> &amp; </a:t>
            </a:r>
            <a:r>
              <a:rPr lang="en-US" altLang="en-US" sz="2000" dirty="0" err="1">
                <a:latin typeface="Arial" panose="020B0604020202020204" pitchFamily="34" charset="0"/>
                <a:cs typeface="Arial" panose="020B0604020202020204" pitchFamily="34" charset="0"/>
              </a:rPr>
              <a:t>tanggungjawab</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Bendahara</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pada</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Satker</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pengelola</a:t>
            </a:r>
            <a:r>
              <a:rPr lang="en-US" altLang="en-US" sz="2000" dirty="0">
                <a:latin typeface="Arial" panose="020B0604020202020204" pitchFamily="34" charset="0"/>
                <a:cs typeface="Arial" panose="020B0604020202020204" pitchFamily="34" charset="0"/>
              </a:rPr>
              <a:t> APBN)</a:t>
            </a:r>
            <a:endParaRPr lang="en-US" altLang="en-US" sz="2000" i="1" dirty="0">
              <a:latin typeface="Arial" panose="020B0604020202020204" pitchFamily="34" charset="0"/>
              <a:cs typeface="Arial" panose="020B0604020202020204" pitchFamily="34" charset="0"/>
            </a:endParaRPr>
          </a:p>
          <a:p>
            <a:pPr algn="just">
              <a:spcBef>
                <a:spcPct val="0"/>
              </a:spcBef>
              <a:buClr>
                <a:srgbClr val="C00000"/>
              </a:buClr>
              <a:buFont typeface="Wingdings" panose="05000000000000000000" pitchFamily="2" charset="2"/>
              <a:buChar char="q"/>
            </a:pPr>
            <a:r>
              <a:rPr lang="id-ID" altLang="en-US" sz="2000" dirty="0">
                <a:latin typeface="Arial" panose="020B0604020202020204" pitchFamily="34" charset="0"/>
                <a:cs typeface="Arial" panose="020B0604020202020204" pitchFamily="34" charset="0"/>
              </a:rPr>
              <a:t>K/L </a:t>
            </a:r>
            <a:r>
              <a:rPr lang="id-ID" altLang="en-US" sz="2000" i="1" dirty="0">
                <a:latin typeface="Arial" panose="020B0604020202020204" pitchFamily="34" charset="0"/>
                <a:cs typeface="Arial" panose="020B0604020202020204" pitchFamily="34" charset="0"/>
              </a:rPr>
              <a:t>dapat langsung menggunakan uang </a:t>
            </a:r>
            <a:r>
              <a:rPr lang="id-ID" altLang="en-US" sz="2000" dirty="0">
                <a:latin typeface="Arial" panose="020B0604020202020204" pitchFamily="34" charset="0"/>
                <a:cs typeface="Arial" panose="020B0604020202020204" pitchFamily="34" charset="0"/>
              </a:rPr>
              <a:t>yang berasal dari hibah langsung tanpa menunggu terbitnya persetujuan pembukaan rekening</a:t>
            </a:r>
          </a:p>
          <a:p>
            <a:pPr algn="just">
              <a:spcBef>
                <a:spcPct val="0"/>
              </a:spcBef>
              <a:buClr>
                <a:srgbClr val="C00000"/>
              </a:buClr>
              <a:buFont typeface="Wingdings" panose="05000000000000000000" pitchFamily="2" charset="2"/>
              <a:buChar char="q"/>
            </a:pPr>
            <a:r>
              <a:rPr lang="id-ID" altLang="en-US" sz="2000" dirty="0">
                <a:latin typeface="Arial" panose="020B0604020202020204" pitchFamily="34" charset="0"/>
                <a:cs typeface="Arial" panose="020B0604020202020204" pitchFamily="34" charset="0"/>
              </a:rPr>
              <a:t>Rekening hibah yang sudah tidak digunakan harus ditutup dan saldonya disetor ke rekening KUN (</a:t>
            </a:r>
            <a:r>
              <a:rPr lang="id-ID" altLang="en-US" sz="2000" dirty="0">
                <a:solidFill>
                  <a:srgbClr val="FF0000"/>
                </a:solidFill>
                <a:latin typeface="Arial" panose="020B0604020202020204" pitchFamily="34" charset="0"/>
                <a:cs typeface="Arial" panose="020B0604020202020204" pitchFamily="34" charset="0"/>
              </a:rPr>
              <a:t>SSBP</a:t>
            </a:r>
            <a:r>
              <a:rPr lang="id-ID" altLang="en-US" sz="2000"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rPr>
              <a:t>/ </a:t>
            </a:r>
            <a:r>
              <a:rPr lang="id-ID" altLang="en-US" sz="2000" dirty="0">
                <a:latin typeface="Arial" panose="020B0604020202020204" pitchFamily="34" charset="0"/>
                <a:cs typeface="Arial" panose="020B0604020202020204" pitchFamily="34" charset="0"/>
              </a:rPr>
              <a:t>kecuali ditentukan lain dalam perjanjian hibah</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dikembalikan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ke</a:t>
            </a:r>
            <a:r>
              <a:rPr lang="en-US" altLang="en-US" sz="2000" dirty="0">
                <a:latin typeface="Arial" panose="020B0604020202020204" pitchFamily="34" charset="0"/>
                <a:cs typeface="Arial" panose="020B0604020202020204" pitchFamily="34" charset="0"/>
              </a:rPr>
              <a:t> donor)</a:t>
            </a:r>
          </a:p>
          <a:p>
            <a:pPr algn="just">
              <a:spcBef>
                <a:spcPct val="0"/>
              </a:spcBef>
              <a:buClr>
                <a:srgbClr val="C00000"/>
              </a:buClr>
              <a:buFont typeface="Wingdings" panose="05000000000000000000" pitchFamily="2" charset="2"/>
              <a:buChar char="q"/>
            </a:pPr>
            <a:r>
              <a:rPr lang="en-US" altLang="en-US" sz="2000" dirty="0" err="1">
                <a:latin typeface="Arial" panose="020B0604020202020204" pitchFamily="34" charset="0"/>
                <a:cs typeface="Arial" panose="020B0604020202020204" pitchFamily="34" charset="0"/>
              </a:rPr>
              <a:t>Jasa</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giro</a:t>
            </a:r>
            <a:r>
              <a:rPr lang="en-US" altLang="en-US" sz="2000" dirty="0">
                <a:latin typeface="Arial" panose="020B0604020202020204" pitchFamily="34" charset="0"/>
                <a:cs typeface="Arial" panose="020B0604020202020204" pitchFamily="34" charset="0"/>
              </a:rPr>
              <a:t>/</a:t>
            </a:r>
            <a:r>
              <a:rPr lang="en-US" altLang="en-US" sz="2000" dirty="0" err="1">
                <a:latin typeface="Arial" panose="020B0604020202020204" pitchFamily="34" charset="0"/>
                <a:cs typeface="Arial" panose="020B0604020202020204" pitchFamily="34" charset="0"/>
              </a:rPr>
              <a:t>bunga</a:t>
            </a:r>
            <a:r>
              <a:rPr lang="en-US" altLang="en-US" sz="2000" dirty="0">
                <a:latin typeface="Arial" panose="020B0604020202020204" pitchFamily="34" charset="0"/>
                <a:cs typeface="Arial" panose="020B0604020202020204" pitchFamily="34" charset="0"/>
              </a:rPr>
              <a:t> yang </a:t>
            </a:r>
            <a:r>
              <a:rPr lang="en-US" altLang="en-US" sz="2000" dirty="0" err="1">
                <a:latin typeface="Arial" panose="020B0604020202020204" pitchFamily="34" charset="0"/>
                <a:cs typeface="Arial" panose="020B0604020202020204" pitchFamily="34" charset="0"/>
              </a:rPr>
              <a:t>diperoleh</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dari</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rekening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hibah</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disetor</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ke</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kas</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negara</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sebagai</a:t>
            </a:r>
            <a:r>
              <a:rPr lang="en-US" altLang="en-US" sz="2000" dirty="0">
                <a:latin typeface="Arial" panose="020B0604020202020204" pitchFamily="34" charset="0"/>
                <a:cs typeface="Arial" panose="020B0604020202020204" pitchFamily="34" charset="0"/>
              </a:rPr>
              <a:t> </a:t>
            </a:r>
            <a:r>
              <a:rPr lang="en-US" altLang="en-US" sz="2000" dirty="0">
                <a:solidFill>
                  <a:srgbClr val="FF0000"/>
                </a:solidFill>
                <a:latin typeface="Arial" panose="020B0604020202020204" pitchFamily="34" charset="0"/>
                <a:cs typeface="Arial" panose="020B0604020202020204" pitchFamily="34" charset="0"/>
              </a:rPr>
              <a:t>PNBP</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kecuali</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ditentukan</a:t>
            </a:r>
            <a:r>
              <a:rPr lang="en-US" altLang="en-US" sz="2000" dirty="0">
                <a:latin typeface="Arial" panose="020B0604020202020204" pitchFamily="34" charset="0"/>
                <a:cs typeface="Arial" panose="020B0604020202020204" pitchFamily="34" charset="0"/>
              </a:rPr>
              <a:t> lain </a:t>
            </a:r>
            <a:r>
              <a:rPr lang="en-US" altLang="en-US" sz="2000" dirty="0" err="1">
                <a:latin typeface="Arial" panose="020B0604020202020204" pitchFamily="34" charset="0"/>
                <a:cs typeface="Arial" panose="020B0604020202020204" pitchFamily="34" charset="0"/>
              </a:rPr>
              <a:t>dalam</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perjanjian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hibah</a:t>
            </a:r>
            <a:r>
              <a:rPr lang="en-US" altLang="en-US" sz="2000" dirty="0">
                <a:latin typeface="Arial" panose="020B0604020202020204" pitchFamily="34" charset="0"/>
                <a:cs typeface="Arial" panose="020B0604020202020204" pitchFamily="34" charset="0"/>
              </a:rPr>
              <a:t> </a:t>
            </a:r>
            <a:endParaRPr lang="id-ID" altLang="en-US" sz="2000" dirty="0">
              <a:latin typeface="Arial" panose="020B0604020202020204" pitchFamily="34" charset="0"/>
              <a:cs typeface="Arial" panose="020B0604020202020204" pitchFamily="34" charset="0"/>
            </a:endParaRPr>
          </a:p>
        </p:txBody>
      </p:sp>
      <p:sp>
        <p:nvSpPr>
          <p:cNvPr id="4" name="Rectangle 2"/>
          <p:cNvSpPr txBox="1">
            <a:spLocks noChangeArrowheads="1"/>
          </p:cNvSpPr>
          <p:nvPr/>
        </p:nvSpPr>
        <p:spPr>
          <a:xfrm>
            <a:off x="685800" y="2286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sv-SE" sz="2400" b="1" dirty="0">
                <a:solidFill>
                  <a:srgbClr val="1E3C61"/>
                </a:solidFill>
                <a:latin typeface="League Spartan" panose="00000800000000000000" pitchFamily="50" charset="0"/>
              </a:rPr>
              <a:t>PERMOHONAN PERSETUJUAN PEMBUKAAN REKENING HIBAH</a:t>
            </a:r>
            <a:r>
              <a:rPr lang="sv-SE" sz="2400" b="1" dirty="0" smtClean="0">
                <a:solidFill>
                  <a:srgbClr val="1E3C61"/>
                </a:solidFill>
                <a:latin typeface="League Spartan" panose="00000800000000000000" pitchFamily="50" charset="0"/>
              </a:rPr>
              <a:t/>
            </a:r>
            <a:br>
              <a:rPr lang="sv-SE" sz="2400" b="1" dirty="0" smtClean="0">
                <a:solidFill>
                  <a:srgbClr val="1E3C61"/>
                </a:solidFill>
                <a:latin typeface="League Spartan" panose="00000800000000000000" pitchFamily="50" charset="0"/>
              </a:rPr>
            </a:br>
            <a:endParaRPr lang="sv-SE" sz="2400" b="1" dirty="0">
              <a:solidFill>
                <a:srgbClr val="1E3C61"/>
              </a:solidFill>
              <a:latin typeface="League Spartan" panose="00000800000000000000" pitchFamily="50" charset="0"/>
            </a:endParaRPr>
          </a:p>
        </p:txBody>
      </p:sp>
      <p:sp>
        <p:nvSpPr>
          <p:cNvPr id="5" name="Rectangle 4"/>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7" name="Picture 6">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1452385378"/>
      </p:ext>
    </p:extLst>
  </p:cSld>
  <p:clrMapOvr>
    <a:masterClrMapping/>
  </p:clrMapOvr>
  <p:transition spd="slow">
    <p:push dir="u"/>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323528" y="1374304"/>
            <a:ext cx="8640960" cy="4416896"/>
          </a:xfrm>
          <a:prstGeom prst="rect">
            <a:avLst/>
          </a:prstGeom>
          <a:solidFill>
            <a:schemeClr val="bg1"/>
          </a:solidFill>
        </p:spPr>
        <p:txBody>
          <a:bodyPr>
            <a:normAutofit/>
          </a:bodyPr>
          <a:lstStyle/>
          <a:p>
            <a:pPr marL="548640" marR="0" lvl="0" indent="-411480" algn="just"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kumimoji="0" lang="fi-FI"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KPA/pemimpin BLU mengajukan permohonan persetujuan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pembukaan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1" i="0" u="none" strike="noStrike" kern="1200" cap="none" spc="0" normalizeH="0" baseline="0" noProof="0" dirty="0" err="1" smtClean="0">
                <a:ln>
                  <a:noFill/>
                </a:ln>
                <a:solidFill>
                  <a:srgbClr val="00B050"/>
                </a:solidFill>
                <a:effectLst/>
                <a:uLnTx/>
                <a:uFillTx/>
                <a:latin typeface="Arial" panose="020B0604020202020204" pitchFamily="34" charset="0"/>
                <a:cs typeface="Arial" panose="020B0604020202020204" pitchFamily="34" charset="0"/>
              </a:rPr>
              <a:t>Rekening</a:t>
            </a:r>
            <a:r>
              <a:rPr kumimoji="0" lang="en-US" sz="1600" b="1" i="0" u="none" strike="noStrike" kern="1200" cap="none" spc="0" normalizeH="0" baseline="0" noProof="0" dirty="0" smtClean="0">
                <a:ln>
                  <a:noFill/>
                </a:ln>
                <a:solidFill>
                  <a:srgbClr val="00B050"/>
                </a:solidFill>
                <a:effectLst/>
                <a:uLnTx/>
                <a:uFillTx/>
                <a:latin typeface="Arial" panose="020B0604020202020204" pitchFamily="34" charset="0"/>
                <a:cs typeface="Arial" panose="020B0604020202020204" pitchFamily="34" charset="0"/>
              </a:rPr>
              <a:t> </a:t>
            </a:r>
            <a:r>
              <a:rPr kumimoji="0" lang="en-US" sz="1600" b="1" i="0" u="none" strike="noStrike" kern="1200" cap="none" spc="0" normalizeH="0" baseline="0" noProof="0" dirty="0" err="1" smtClean="0">
                <a:ln>
                  <a:noFill/>
                </a:ln>
                <a:solidFill>
                  <a:srgbClr val="00B050"/>
                </a:solidFill>
                <a:effectLst/>
                <a:uLnTx/>
                <a:uFillTx/>
                <a:latin typeface="Arial" panose="020B0604020202020204" pitchFamily="34" charset="0"/>
                <a:cs typeface="Arial" panose="020B0604020202020204" pitchFamily="34" charset="0"/>
              </a:rPr>
              <a:t>Lainnya</a:t>
            </a:r>
            <a:r>
              <a:rPr kumimoji="0" lang="en-US" sz="1600" b="1" i="0" u="none" strike="noStrike" kern="1200" cap="none" spc="0" normalizeH="0" baseline="0" noProof="0" dirty="0" smtClean="0">
                <a:ln>
                  <a:noFill/>
                </a:ln>
                <a:solidFill>
                  <a:srgbClr val="00B050"/>
                </a:solidFill>
                <a:effectLst/>
                <a:uLnTx/>
                <a:uFillTx/>
                <a:latin typeface="Arial" panose="020B0604020202020204" pitchFamily="34" charset="0"/>
                <a:cs typeface="Arial" panose="020B0604020202020204" pitchFamily="34" charset="0"/>
              </a:rPr>
              <a:t> </a:t>
            </a:r>
            <a:r>
              <a:rPr kumimoji="0" lang="en-US" sz="1600" b="1" i="0" u="none" strike="noStrike" kern="1200" cap="none" spc="0" normalizeH="0" baseline="0" noProof="0" dirty="0" err="1" smtClean="0">
                <a:ln>
                  <a:noFill/>
                </a:ln>
                <a:solidFill>
                  <a:srgbClr val="00B050"/>
                </a:solidFill>
                <a:effectLst/>
                <a:uLnTx/>
                <a:uFillTx/>
                <a:latin typeface="Arial" panose="020B0604020202020204" pitchFamily="34" charset="0"/>
                <a:cs typeface="Arial" panose="020B0604020202020204" pitchFamily="34" charset="0"/>
              </a:rPr>
              <a:t>berupa</a:t>
            </a:r>
            <a:r>
              <a:rPr kumimoji="0" lang="en-US" sz="1600" b="1" i="0" u="none" strike="noStrike" kern="1200" cap="none" spc="0" normalizeH="0" baseline="0" noProof="0" dirty="0" smtClean="0">
                <a:ln>
                  <a:noFill/>
                </a:ln>
                <a:solidFill>
                  <a:srgbClr val="00B050"/>
                </a:solidFill>
                <a:effectLst/>
                <a:uLnTx/>
                <a:uFillTx/>
                <a:latin typeface="Arial" panose="020B0604020202020204" pitchFamily="34" charset="0"/>
                <a:cs typeface="Arial" panose="020B0604020202020204" pitchFamily="34" charset="0"/>
              </a:rPr>
              <a:t> </a:t>
            </a:r>
            <a:r>
              <a:rPr kumimoji="0" lang="en-US" sz="1600" b="1" i="0" u="none" strike="noStrike" kern="1200" cap="none" spc="0" normalizeH="0" baseline="0" noProof="0" dirty="0" err="1" smtClean="0">
                <a:ln>
                  <a:noFill/>
                </a:ln>
                <a:solidFill>
                  <a:srgbClr val="00B050"/>
                </a:solidFill>
                <a:effectLst/>
                <a:uLnTx/>
                <a:uFillTx/>
                <a:latin typeface="Arial" panose="020B0604020202020204" pitchFamily="34" charset="0"/>
                <a:cs typeface="Arial" panose="020B0604020202020204" pitchFamily="34" charset="0"/>
              </a:rPr>
              <a:t>Rekening</a:t>
            </a:r>
            <a:r>
              <a:rPr kumimoji="0" lang="en-US" sz="1600" b="1" i="0" u="none" strike="noStrike" kern="1200" cap="none" spc="0" normalizeH="0" baseline="0" noProof="0" dirty="0" smtClean="0">
                <a:ln>
                  <a:noFill/>
                </a:ln>
                <a:solidFill>
                  <a:srgbClr val="00B050"/>
                </a:solidFill>
                <a:effectLst/>
                <a:uLnTx/>
                <a:uFillTx/>
                <a:latin typeface="Arial" panose="020B0604020202020204" pitchFamily="34" charset="0"/>
                <a:cs typeface="Arial" panose="020B0604020202020204" pitchFamily="34" charset="0"/>
              </a:rPr>
              <a:t> </a:t>
            </a:r>
            <a:r>
              <a:rPr kumimoji="0" lang="en-US" sz="1600" b="1" i="0" u="none" strike="noStrike" kern="1200" cap="none" spc="0" normalizeH="0" baseline="0" noProof="0" dirty="0" err="1" smtClean="0">
                <a:ln>
                  <a:noFill/>
                </a:ln>
                <a:solidFill>
                  <a:srgbClr val="00B050"/>
                </a:solidFill>
                <a:effectLst/>
                <a:uLnTx/>
                <a:uFillTx/>
                <a:latin typeface="Arial" panose="020B0604020202020204" pitchFamily="34" charset="0"/>
                <a:cs typeface="Arial" panose="020B0604020202020204" pitchFamily="34" charset="0"/>
              </a:rPr>
              <a:t>Penampungan</a:t>
            </a:r>
            <a:r>
              <a:rPr kumimoji="0" lang="en-US" sz="1600" b="1" i="0" u="none" strike="noStrike" kern="1200" cap="none" spc="0" normalizeH="0" baseline="0" noProof="0" dirty="0" smtClean="0">
                <a:ln>
                  <a:noFill/>
                </a:ln>
                <a:solidFill>
                  <a:srgbClr val="00B050"/>
                </a:solidFill>
                <a:effectLst/>
                <a:uLnTx/>
                <a:uFillTx/>
                <a:latin typeface="Arial" panose="020B0604020202020204" pitchFamily="34" charset="0"/>
                <a:cs typeface="Arial" panose="020B0604020202020204" pitchFamily="34" charset="0"/>
              </a:rPr>
              <a:t> Dana </a:t>
            </a:r>
            <a:r>
              <a:rPr kumimoji="0" lang="en-US" sz="1600" b="1" i="0" u="none" strike="noStrike" kern="1200" cap="none" spc="0" normalizeH="0" baseline="0" noProof="0" dirty="0" err="1" smtClean="0">
                <a:ln>
                  <a:noFill/>
                </a:ln>
                <a:solidFill>
                  <a:srgbClr val="00B050"/>
                </a:solidFill>
                <a:effectLst/>
                <a:uLnTx/>
                <a:uFillTx/>
                <a:latin typeface="Arial" panose="020B0604020202020204" pitchFamily="34" charset="0"/>
                <a:cs typeface="Arial" panose="020B0604020202020204" pitchFamily="34" charset="0"/>
              </a:rPr>
              <a:t>Hibah</a:t>
            </a:r>
            <a:r>
              <a:rPr kumimoji="0" lang="en-US" sz="1600" b="1" i="0" u="none" strike="noStrike" kern="1200" cap="none" spc="0" normalizeH="0" baseline="0" noProof="0" dirty="0" smtClean="0">
                <a:ln>
                  <a:noFill/>
                </a:ln>
                <a:solidFill>
                  <a:srgbClr val="00B050"/>
                </a:solidFill>
                <a:effectLst/>
                <a:uLnTx/>
                <a:uFillTx/>
                <a:latin typeface="Arial" panose="020B0604020202020204" pitchFamily="34" charset="0"/>
                <a:cs typeface="Arial" panose="020B0604020202020204" pitchFamily="34" charset="0"/>
              </a:rPr>
              <a:t> </a:t>
            </a:r>
            <a:r>
              <a:rPr kumimoji="0" lang="en-US" sz="1600" b="1" i="0" u="none" strike="noStrike" kern="1200" cap="none" spc="0" normalizeH="0" baseline="0" noProof="0" dirty="0" err="1" smtClean="0">
                <a:ln>
                  <a:noFill/>
                </a:ln>
                <a:solidFill>
                  <a:srgbClr val="00B050"/>
                </a:solidFill>
                <a:effectLst/>
                <a:uLnTx/>
                <a:uFillTx/>
                <a:latin typeface="Arial" panose="020B0604020202020204" pitchFamily="34" charset="0"/>
                <a:cs typeface="Arial" panose="020B0604020202020204" pitchFamily="34" charset="0"/>
              </a:rPr>
              <a:t>Langsung</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pada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Bank </a:t>
            </a:r>
            <a:r>
              <a:rPr kumimoji="0" lang="nn-NO"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Umum/Kantor Pos kepada Kuasa BUN di Daerah.</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dengan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menyertakan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p>
          <a:p>
            <a:pPr marL="868680" marR="0" lvl="1" indent="-283464" algn="l" defTabSz="914400" rtl="0" eaLnBrk="1" fontAlgn="auto" latinLnBrk="0" hangingPunct="1">
              <a:lnSpc>
                <a:spcPct val="100000"/>
              </a:lnSpc>
              <a:spcBef>
                <a:spcPct val="20000"/>
              </a:spcBef>
              <a:spcAft>
                <a:spcPts val="0"/>
              </a:spcAft>
              <a:buClr>
                <a:schemeClr val="tx1"/>
              </a:buClr>
              <a:buSzPct val="80000"/>
              <a:buFont typeface="Wingdings" pitchFamily="2" charset="2"/>
              <a:buChar char="v"/>
              <a:tabLst/>
              <a:defRPr/>
            </a:pP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Surat</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pernyataan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mengenai</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penggunaan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rekening</a:t>
            </a:r>
            <a:endPar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endParaRPr>
          </a:p>
          <a:p>
            <a:pPr marL="868680" marR="0" lvl="1" indent="-283464" algn="just" defTabSz="914400" rtl="0" eaLnBrk="1" fontAlgn="auto" latinLnBrk="0" hangingPunct="1">
              <a:lnSpc>
                <a:spcPct val="100000"/>
              </a:lnSpc>
              <a:spcBef>
                <a:spcPct val="20000"/>
              </a:spcBef>
              <a:spcAft>
                <a:spcPts val="0"/>
              </a:spcAft>
              <a:buClr>
                <a:schemeClr val="tx1"/>
              </a:buClr>
              <a:buSzPct val="80000"/>
              <a:buFont typeface="Wingdings" pitchFamily="2" charset="2"/>
              <a:buChar char="v"/>
              <a:tabLst/>
              <a:defRPr/>
            </a:pP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Surat</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kuasa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KPA/</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pemimpin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BLU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kepada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Kuasa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BUN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Pusat</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dan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Kuasa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BUN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di</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Daerah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untuk</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memperoleh</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informasi</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dan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kewenangan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terkait</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Rekening</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yang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dibuka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pada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Bank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Umum</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/Kantor Pos </a:t>
            </a:r>
          </a:p>
          <a:p>
            <a:pPr marL="868680" marR="0" lvl="1" indent="-283464" algn="l" defTabSz="914400" rtl="0" eaLnBrk="1" fontAlgn="auto" latinLnBrk="0" hangingPunct="1">
              <a:lnSpc>
                <a:spcPct val="100000"/>
              </a:lnSpc>
              <a:spcBef>
                <a:spcPct val="20000"/>
              </a:spcBef>
              <a:spcAft>
                <a:spcPts val="0"/>
              </a:spcAft>
              <a:buClr>
                <a:schemeClr val="tx1"/>
              </a:buClr>
              <a:buSzPct val="80000"/>
              <a:buFont typeface="Wingdings" pitchFamily="2" charset="2"/>
              <a:buChar char="v"/>
              <a:tabLst/>
              <a:defRPr/>
            </a:pP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Surat</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keterangan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mengenai</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sumber</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dana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mekanisme</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penyaluran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dana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dan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perlakuan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mengenai</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penyetoran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bunga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jasa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giro</a:t>
            </a:r>
            <a:endPar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endParaRPr>
          </a:p>
          <a:p>
            <a:pPr marL="868680" marR="0" lvl="1" indent="-283464" algn="l" defTabSz="914400" rtl="0" eaLnBrk="1" fontAlgn="auto" latinLnBrk="0" hangingPunct="1">
              <a:lnSpc>
                <a:spcPct val="100000"/>
              </a:lnSpc>
              <a:spcBef>
                <a:spcPct val="20000"/>
              </a:spcBef>
              <a:spcAft>
                <a:spcPts val="0"/>
              </a:spcAft>
              <a:buClr>
                <a:schemeClr val="tx1"/>
              </a:buClr>
              <a:buSzPct val="80000"/>
              <a:buFont typeface="Wingdings" pitchFamily="2" charset="2"/>
              <a:buChar char="v"/>
              <a:tabLst/>
              <a:defRPr/>
            </a:pPr>
            <a:r>
              <a:rPr kumimoji="0" lang="fi-FI"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Surat pernyataan kesanggupan untuk memasukkan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dana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hibah</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dalam</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DIPA</a:t>
            </a:r>
          </a:p>
          <a:p>
            <a:pPr marL="868680" marR="0" lvl="1" indent="-283464" algn="l" defTabSz="914400" rtl="0" eaLnBrk="1" fontAlgn="auto" latinLnBrk="0" hangingPunct="1">
              <a:lnSpc>
                <a:spcPct val="100000"/>
              </a:lnSpc>
              <a:spcBef>
                <a:spcPct val="20000"/>
              </a:spcBef>
              <a:spcAft>
                <a:spcPts val="0"/>
              </a:spcAft>
              <a:buClr>
                <a:schemeClr val="tx1"/>
              </a:buClr>
              <a:buSzPct val="80000"/>
              <a:buFont typeface="Wingdings" pitchFamily="2" charset="2"/>
              <a:buChar char="v"/>
              <a:tabLst/>
              <a:defRPr/>
            </a:pPr>
            <a:r>
              <a:rPr kumimoji="0" lang="sv-SE"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Salinan surat penerbitan nomor register hibah</a:t>
            </a:r>
            <a:endPar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endParaRPr>
          </a:p>
          <a:p>
            <a:pPr marL="548640" marR="0" lvl="0" indent="-411480" algn="just"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kumimoji="0" lang="fi-FI"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KPA/pemimpin BLU harus menyampaikan </a:t>
            </a:r>
            <a:r>
              <a:rPr kumimoji="0" lang="fi-FI" sz="1600" b="1" i="0" u="none" strike="noStrike" kern="1200" cap="none" spc="0" normalizeH="0" baseline="0" noProof="0" dirty="0" smtClean="0">
                <a:ln>
                  <a:noFill/>
                </a:ln>
                <a:solidFill>
                  <a:srgbClr val="00B0F0"/>
                </a:solidFill>
                <a:effectLst/>
                <a:uLnTx/>
                <a:uFillTx/>
                <a:latin typeface="Arial" panose="020B0604020202020204" pitchFamily="34" charset="0"/>
                <a:cs typeface="Arial" panose="020B0604020202020204" pitchFamily="34" charset="0"/>
              </a:rPr>
              <a:t>laporan </a:t>
            </a:r>
            <a:r>
              <a:rPr kumimoji="0" lang="en-US" sz="1600" b="1" i="0" u="none" strike="noStrike" kern="1200" cap="none" spc="0" normalizeH="0" baseline="0" noProof="0" dirty="0" err="1" smtClean="0">
                <a:ln>
                  <a:noFill/>
                </a:ln>
                <a:solidFill>
                  <a:srgbClr val="00B0F0"/>
                </a:solidFill>
                <a:effectLst/>
                <a:uLnTx/>
                <a:uFillTx/>
                <a:latin typeface="Arial" panose="020B0604020202020204" pitchFamily="34" charset="0"/>
                <a:cs typeface="Arial" panose="020B0604020202020204" pitchFamily="34" charset="0"/>
              </a:rPr>
              <a:t>pembukaan</a:t>
            </a:r>
            <a:r>
              <a:rPr kumimoji="0" lang="en-US" sz="1600" b="1" i="0" u="none" strike="noStrike" kern="1200" cap="none" spc="0" normalizeH="0" baseline="0" noProof="0" dirty="0" smtClean="0">
                <a:ln>
                  <a:noFill/>
                </a:ln>
                <a:solidFill>
                  <a:srgbClr val="00B0F0"/>
                </a:solidFill>
                <a:effectLst/>
                <a:uLnTx/>
                <a:uFillTx/>
                <a:latin typeface="Arial" panose="020B0604020202020204" pitchFamily="34" charset="0"/>
                <a:cs typeface="Arial" panose="020B0604020202020204" pitchFamily="34" charset="0"/>
              </a:rPr>
              <a:t> </a:t>
            </a:r>
            <a:r>
              <a:rPr kumimoji="0" lang="en-US" sz="1600" b="1" i="0" u="none" strike="noStrike" kern="1200" cap="none" spc="0" normalizeH="0" baseline="0" noProof="0" dirty="0" err="1" smtClean="0">
                <a:ln>
                  <a:noFill/>
                </a:ln>
                <a:solidFill>
                  <a:srgbClr val="00B0F0"/>
                </a:solidFill>
                <a:effectLst/>
                <a:uLnTx/>
                <a:uFillTx/>
                <a:latin typeface="Arial" panose="020B0604020202020204" pitchFamily="34" charset="0"/>
                <a:cs typeface="Arial" panose="020B0604020202020204" pitchFamily="34" charset="0"/>
              </a:rPr>
              <a:t>Rekening</a:t>
            </a:r>
            <a:r>
              <a:rPr kumimoji="0" lang="en-US" sz="1600" b="1" i="0" u="none" strike="noStrike" kern="1200" cap="none" spc="0" normalizeH="0" baseline="0" noProof="0" dirty="0" smtClean="0">
                <a:ln>
                  <a:noFill/>
                </a:ln>
                <a:solidFill>
                  <a:srgbClr val="00B0F0"/>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kepada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Kuasa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BUN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Pusat</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atau</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Kuasa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BUN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di</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Daerah paling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lambat</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20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dua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puluh</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hari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kalender</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sv-SE"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sejak terbitnya surat persetujuan pembukaan Rekening</a:t>
            </a:r>
            <a:endPar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endParaRPr>
          </a:p>
          <a:p>
            <a:pPr marL="548640" marR="0" lvl="0" indent="-411480" algn="just"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KPA/</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pemimpin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BLU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harus</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1" i="0" u="none" strike="noStrike" kern="1200" cap="none" spc="0" normalizeH="0" baseline="0" noProof="0" dirty="0" err="1" smtClean="0">
                <a:ln>
                  <a:noFill/>
                </a:ln>
                <a:solidFill>
                  <a:srgbClr val="C00000"/>
                </a:solidFill>
                <a:effectLst/>
                <a:uLnTx/>
                <a:uFillTx/>
                <a:latin typeface="Arial" panose="020B0604020202020204" pitchFamily="34" charset="0"/>
                <a:cs typeface="Arial" panose="020B0604020202020204" pitchFamily="34" charset="0"/>
              </a:rPr>
              <a:t>melaporkan</a:t>
            </a:r>
            <a:r>
              <a:rPr kumimoji="0" lang="en-US" sz="1600" b="1" i="0" u="none" strike="noStrike" kern="1200" cap="none" spc="0" normalizeH="0" baseline="0" noProof="0" dirty="0" smtClean="0">
                <a:ln>
                  <a:noFill/>
                </a:ln>
                <a:solidFill>
                  <a:srgbClr val="C00000"/>
                </a:solidFill>
                <a:effectLst/>
                <a:uLnTx/>
                <a:uFillTx/>
                <a:latin typeface="Arial" panose="020B0604020202020204" pitchFamily="34" charset="0"/>
                <a:cs typeface="Arial" panose="020B0604020202020204" pitchFamily="34" charset="0"/>
              </a:rPr>
              <a:t> </a:t>
            </a:r>
            <a:r>
              <a:rPr kumimoji="0" lang="en-US" sz="1600" b="1" i="0" u="none" strike="noStrike" kern="1200" cap="none" spc="0" normalizeH="0" baseline="0" noProof="0" dirty="0" err="1" smtClean="0">
                <a:ln>
                  <a:noFill/>
                </a:ln>
                <a:solidFill>
                  <a:srgbClr val="C00000"/>
                </a:solidFill>
                <a:effectLst/>
                <a:uLnTx/>
                <a:uFillTx/>
                <a:latin typeface="Arial" panose="020B0604020202020204" pitchFamily="34" charset="0"/>
                <a:cs typeface="Arial" panose="020B0604020202020204" pitchFamily="34" charset="0"/>
              </a:rPr>
              <a:t>saldo</a:t>
            </a:r>
            <a:r>
              <a:rPr kumimoji="0" lang="en-US" sz="1600" b="1" i="0" u="none" strike="noStrike" kern="1200" cap="none" spc="0" normalizeH="0" baseline="0" noProof="0" dirty="0" smtClean="0">
                <a:ln>
                  <a:noFill/>
                </a:ln>
                <a:solidFill>
                  <a:srgbClr val="C00000"/>
                </a:solidFill>
                <a:effectLst/>
                <a:uLnTx/>
                <a:uFillTx/>
                <a:latin typeface="Arial" panose="020B0604020202020204" pitchFamily="34" charset="0"/>
                <a:cs typeface="Arial" panose="020B0604020202020204" pitchFamily="34" charset="0"/>
              </a:rPr>
              <a:t> </a:t>
            </a:r>
            <a:r>
              <a:rPr kumimoji="0" lang="en-US" sz="1600" b="1" i="0" u="none" strike="noStrike" kern="1200" cap="none" spc="0" normalizeH="0" baseline="0" noProof="0" dirty="0" err="1" smtClean="0">
                <a:ln>
                  <a:noFill/>
                </a:ln>
                <a:solidFill>
                  <a:srgbClr val="C00000"/>
                </a:solidFill>
                <a:effectLst/>
                <a:uLnTx/>
                <a:uFillTx/>
                <a:latin typeface="Arial" panose="020B0604020202020204" pitchFamily="34" charset="0"/>
                <a:cs typeface="Arial" panose="020B0604020202020204" pitchFamily="34" charset="0"/>
              </a:rPr>
              <a:t>seluruh</a:t>
            </a:r>
            <a:r>
              <a:rPr kumimoji="0" lang="en-US" sz="1600" b="1" i="0" u="none" strike="noStrike" kern="1200" cap="none" spc="0" normalizeH="0" baseline="0" noProof="0" dirty="0" smtClean="0">
                <a:ln>
                  <a:noFill/>
                </a:ln>
                <a:solidFill>
                  <a:srgbClr val="C00000"/>
                </a:solidFill>
                <a:effectLst/>
                <a:uLnTx/>
                <a:uFillTx/>
                <a:latin typeface="Arial" panose="020B0604020202020204" pitchFamily="34" charset="0"/>
                <a:cs typeface="Arial" panose="020B0604020202020204" pitchFamily="34" charset="0"/>
              </a:rPr>
              <a:t> </a:t>
            </a:r>
            <a:r>
              <a:rPr kumimoji="0" lang="en-US" sz="1600" b="1" i="0" u="none" strike="noStrike" kern="1200" cap="none" spc="0" normalizeH="0" baseline="0" noProof="0" dirty="0" err="1" smtClean="0">
                <a:ln>
                  <a:noFill/>
                </a:ln>
                <a:solidFill>
                  <a:srgbClr val="C00000"/>
                </a:solidFill>
                <a:effectLst/>
                <a:uLnTx/>
                <a:uFillTx/>
                <a:latin typeface="Arial" panose="020B0604020202020204" pitchFamily="34" charset="0"/>
                <a:cs typeface="Arial" panose="020B0604020202020204" pitchFamily="34" charset="0"/>
              </a:rPr>
              <a:t>Rekening</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yang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dikelolanya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setiap</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bulan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kepada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Kepala KPPN paling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lambat</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tanggal</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10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sepuluh</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bulan</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berikutnya</a:t>
            </a:r>
            <a:r>
              <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a:t>
            </a:r>
          </a:p>
          <a:p>
            <a:pPr marL="868680" marR="0" lvl="1" indent="-283464" algn="l" defTabSz="914400" rtl="0" eaLnBrk="1" fontAlgn="auto" latinLnBrk="0" hangingPunct="1">
              <a:lnSpc>
                <a:spcPct val="100000"/>
              </a:lnSpc>
              <a:spcBef>
                <a:spcPct val="20000"/>
              </a:spcBef>
              <a:spcAft>
                <a:spcPts val="0"/>
              </a:spcAft>
              <a:buClr>
                <a:schemeClr val="tx1"/>
              </a:buClr>
              <a:buSzPct val="80000"/>
              <a:buFontTx/>
              <a:buNone/>
              <a:tabLst/>
              <a:defRPr/>
            </a:pPr>
            <a:endParaRPr kumimoji="0" lang="en-US" sz="16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endParaRPr>
          </a:p>
        </p:txBody>
      </p:sp>
      <p:sp>
        <p:nvSpPr>
          <p:cNvPr id="7" name="Rectangle 2"/>
          <p:cNvSpPr txBox="1">
            <a:spLocks noChangeArrowheads="1"/>
          </p:cNvSpPr>
          <p:nvPr/>
        </p:nvSpPr>
        <p:spPr>
          <a:xfrm>
            <a:off x="685800" y="2286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sv-SE" sz="2400" b="1" dirty="0">
                <a:solidFill>
                  <a:srgbClr val="1E3C61"/>
                </a:solidFill>
                <a:latin typeface="League Spartan" panose="00000800000000000000" pitchFamily="50" charset="0"/>
              </a:rPr>
              <a:t>PENGELOLAAN REKENING HIBAH SESUAI PMK :252/2015 (2</a:t>
            </a:r>
            <a:r>
              <a:rPr lang="sv-SE" sz="2400" b="1" dirty="0" smtClean="0">
                <a:solidFill>
                  <a:srgbClr val="1E3C61"/>
                </a:solidFill>
                <a:latin typeface="League Spartan" panose="00000800000000000000" pitchFamily="50" charset="0"/>
              </a:rPr>
              <a:t>)</a:t>
            </a:r>
            <a:endParaRPr lang="sv-SE" sz="2400" b="1" dirty="0">
              <a:solidFill>
                <a:srgbClr val="1E3C61"/>
              </a:solidFill>
              <a:latin typeface="League Spartan" panose="00000800000000000000" pitchFamily="50" charset="0"/>
            </a:endParaRPr>
          </a:p>
        </p:txBody>
      </p:sp>
      <p:sp>
        <p:nvSpPr>
          <p:cNvPr id="8" name="Rectangle 7"/>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11" name="Picture 10">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127115708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1"/>
          <p:cNvGrpSpPr>
            <a:grpSpLocks/>
          </p:cNvGrpSpPr>
          <p:nvPr/>
        </p:nvGrpSpPr>
        <p:grpSpPr bwMode="auto">
          <a:xfrm>
            <a:off x="5357314" y="1977985"/>
            <a:ext cx="2448865" cy="2374394"/>
            <a:chOff x="5032871" y="1447800"/>
            <a:chExt cx="2587129" cy="2611016"/>
          </a:xfrm>
        </p:grpSpPr>
        <p:cxnSp>
          <p:nvCxnSpPr>
            <p:cNvPr id="26" name="Straight Arrow Connector 25"/>
            <p:cNvCxnSpPr/>
            <p:nvPr/>
          </p:nvCxnSpPr>
          <p:spPr bwMode="auto">
            <a:xfrm>
              <a:off x="5032871" y="4058816"/>
              <a:ext cx="745232" cy="0"/>
            </a:xfrm>
            <a:prstGeom prst="straightConnector1">
              <a:avLst/>
            </a:prstGeom>
            <a:ln w="28575">
              <a:solidFill>
                <a:srgbClr val="0070C0"/>
              </a:solidFill>
              <a:prstDash val="sysDash"/>
              <a:tailEnd type="arrow"/>
            </a:ln>
          </p:spPr>
          <p:style>
            <a:lnRef idx="1">
              <a:schemeClr val="accent3"/>
            </a:lnRef>
            <a:fillRef idx="3">
              <a:schemeClr val="accent3"/>
            </a:fillRef>
            <a:effectRef idx="2">
              <a:schemeClr val="accent3"/>
            </a:effectRef>
            <a:fontRef idx="minor">
              <a:schemeClr val="lt1"/>
            </a:fontRef>
          </p:style>
        </p:cxnSp>
        <p:cxnSp>
          <p:nvCxnSpPr>
            <p:cNvPr id="18" name="Shape 17"/>
            <p:cNvCxnSpPr/>
            <p:nvPr/>
          </p:nvCxnSpPr>
          <p:spPr>
            <a:xfrm>
              <a:off x="6324600" y="1447800"/>
              <a:ext cx="1295400" cy="838200"/>
            </a:xfrm>
            <a:prstGeom prst="bentConnector2">
              <a:avLst/>
            </a:prstGeom>
            <a:ln>
              <a:solidFill>
                <a:srgbClr val="990000"/>
              </a:solidFill>
              <a:tailEnd type="arrow"/>
            </a:ln>
          </p:spPr>
          <p:style>
            <a:lnRef idx="1">
              <a:schemeClr val="accent3"/>
            </a:lnRef>
            <a:fillRef idx="3">
              <a:schemeClr val="accent3"/>
            </a:fillRef>
            <a:effectRef idx="2">
              <a:schemeClr val="accent3"/>
            </a:effectRef>
            <a:fontRef idx="minor">
              <a:schemeClr val="lt1"/>
            </a:fontRef>
          </p:style>
        </p:cxnSp>
      </p:grpSp>
      <p:sp>
        <p:nvSpPr>
          <p:cNvPr id="9" name="Rectangle 8"/>
          <p:cNvSpPr/>
          <p:nvPr/>
        </p:nvSpPr>
        <p:spPr bwMode="auto">
          <a:xfrm>
            <a:off x="3414464" y="4024968"/>
            <a:ext cx="1942850" cy="623233"/>
          </a:xfrm>
          <a:prstGeom prst="rect">
            <a:avLst/>
          </a:prstGeom>
          <a:solidFill>
            <a:schemeClr val="tx2">
              <a:lumMod val="50000"/>
            </a:schemeClr>
          </a:solidFill>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en-US" sz="1200" b="1" dirty="0" err="1" smtClean="0">
                <a:solidFill>
                  <a:schemeClr val="bg1"/>
                </a:solidFill>
                <a:latin typeface="Arial" panose="020B0604020202020204" pitchFamily="34" charset="0"/>
                <a:cs typeface="Arial" panose="020B0604020202020204" pitchFamily="34" charset="0"/>
              </a:rPr>
              <a:t>Bendahara</a:t>
            </a:r>
            <a:r>
              <a:rPr lang="en-US" sz="1200" b="1" dirty="0" smtClean="0">
                <a:solidFill>
                  <a:schemeClr val="bg1"/>
                </a:solidFill>
                <a:latin typeface="Arial" panose="020B0604020202020204" pitchFamily="34" charset="0"/>
                <a:cs typeface="Arial" panose="020B0604020202020204" pitchFamily="34" charset="0"/>
              </a:rPr>
              <a:t> </a:t>
            </a:r>
            <a:r>
              <a:rPr lang="en-US" sz="1200" b="1" dirty="0" err="1" smtClean="0">
                <a:solidFill>
                  <a:schemeClr val="bg1"/>
                </a:solidFill>
                <a:latin typeface="Arial" panose="020B0604020202020204" pitchFamily="34" charset="0"/>
                <a:cs typeface="Arial" panose="020B0604020202020204" pitchFamily="34" charset="0"/>
              </a:rPr>
              <a:t>Pengeluaran</a:t>
            </a:r>
            <a:r>
              <a:rPr lang="en-US" sz="1200" b="1" dirty="0" smtClean="0">
                <a:solidFill>
                  <a:schemeClr val="bg1"/>
                </a:solidFill>
                <a:latin typeface="Arial" panose="020B0604020202020204" pitchFamily="34" charset="0"/>
                <a:cs typeface="Arial" panose="020B0604020202020204" pitchFamily="34" charset="0"/>
              </a:rPr>
              <a:t> KL</a:t>
            </a:r>
          </a:p>
        </p:txBody>
      </p:sp>
      <p:cxnSp>
        <p:nvCxnSpPr>
          <p:cNvPr id="133" name="Straight Connector 132"/>
          <p:cNvCxnSpPr/>
          <p:nvPr/>
        </p:nvCxnSpPr>
        <p:spPr>
          <a:xfrm flipV="1">
            <a:off x="4334261" y="2814008"/>
            <a:ext cx="657" cy="785787"/>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bwMode="auto">
          <a:xfrm>
            <a:off x="6832361" y="4451065"/>
            <a:ext cx="432766" cy="0"/>
          </a:xfrm>
          <a:prstGeom prst="straightConnector1">
            <a:avLst/>
          </a:prstGeom>
          <a:ln w="28575">
            <a:solidFill>
              <a:schemeClr val="accent6"/>
            </a:solidFill>
            <a:tailEnd type="arrow"/>
          </a:ln>
        </p:spPr>
        <p:style>
          <a:lnRef idx="1">
            <a:schemeClr val="accent3"/>
          </a:lnRef>
          <a:fillRef idx="3">
            <a:schemeClr val="accent3"/>
          </a:fillRef>
          <a:effectRef idx="2">
            <a:schemeClr val="accent3"/>
          </a:effectRef>
          <a:fontRef idx="minor">
            <a:schemeClr val="lt1"/>
          </a:fontRef>
        </p:style>
      </p:cxnSp>
      <p:pic>
        <p:nvPicPr>
          <p:cNvPr id="39" name="Picture 6"/>
          <p:cNvPicPr>
            <a:picLocks noChangeAspect="1" noChangeArrowheads="1"/>
          </p:cNvPicPr>
          <p:nvPr/>
        </p:nvPicPr>
        <p:blipFill>
          <a:blip r:embed="rId2" cstate="print"/>
          <a:srcRect/>
          <a:stretch>
            <a:fillRect/>
          </a:stretch>
        </p:blipFill>
        <p:spPr bwMode="auto">
          <a:xfrm>
            <a:off x="381000" y="1772816"/>
            <a:ext cx="1567673" cy="1100030"/>
          </a:xfrm>
          <a:prstGeom prst="rect">
            <a:avLst/>
          </a:prstGeom>
          <a:noFill/>
          <a:ln w="9525">
            <a:noFill/>
            <a:miter lim="800000"/>
            <a:headEnd/>
            <a:tailEnd/>
          </a:ln>
          <a:effectLst>
            <a:outerShdw blurRad="50800" dist="50800" dir="5400000" algn="ctr" rotWithShape="0">
              <a:srgbClr val="000000"/>
            </a:outerShdw>
          </a:effectLst>
        </p:spPr>
      </p:pic>
      <p:pic>
        <p:nvPicPr>
          <p:cNvPr id="40" name="Picture 2"/>
          <p:cNvPicPr>
            <a:picLocks noChangeAspect="1" noChangeArrowheads="1"/>
          </p:cNvPicPr>
          <p:nvPr/>
        </p:nvPicPr>
        <p:blipFill>
          <a:blip r:embed="rId3" cstate="print"/>
          <a:srcRect l="14384" r="13809" b="14793"/>
          <a:stretch>
            <a:fillRect/>
          </a:stretch>
        </p:blipFill>
        <p:spPr bwMode="auto">
          <a:xfrm>
            <a:off x="3380026" y="1700808"/>
            <a:ext cx="1567673" cy="1080458"/>
          </a:xfrm>
          <a:prstGeom prst="roundRect">
            <a:avLst/>
          </a:prstGeom>
          <a:ln>
            <a:noFill/>
          </a:ln>
          <a:effectLst>
            <a:outerShdw blurRad="292100" dist="139700" dir="2700000" algn="tl" rotWithShape="0">
              <a:srgbClr val="333333">
                <a:alpha val="65000"/>
              </a:srgbClr>
            </a:outerShdw>
          </a:effectLst>
          <a:scene3d>
            <a:camera prst="orthographicFront"/>
            <a:lightRig rig="threePt" dir="t"/>
          </a:scene3d>
          <a:sp3d>
            <a:bevelT prst="slope"/>
          </a:sp3d>
        </p:spPr>
      </p:pic>
      <p:pic>
        <p:nvPicPr>
          <p:cNvPr id="41" name="Picture 40" descr="pemerintahan daerah.jpg"/>
          <p:cNvPicPr>
            <a:picLocks noChangeAspect="1"/>
          </p:cNvPicPr>
          <p:nvPr/>
        </p:nvPicPr>
        <p:blipFill>
          <a:blip r:embed="rId4" cstate="print"/>
          <a:stretch>
            <a:fillRect/>
          </a:stretch>
        </p:blipFill>
        <p:spPr>
          <a:xfrm>
            <a:off x="6379051" y="1700808"/>
            <a:ext cx="1499513" cy="1047717"/>
          </a:xfrm>
          <a:prstGeom prst="roundRect">
            <a:avLst/>
          </a:prstGeom>
          <a:ln>
            <a:noFill/>
          </a:ln>
          <a:effectLst>
            <a:outerShdw blurRad="292100" dist="139700" dir="2700000" algn="tl" rotWithShape="0">
              <a:srgbClr val="333333">
                <a:alpha val="65000"/>
              </a:srgbClr>
            </a:outerShdw>
          </a:effectLst>
          <a:scene3d>
            <a:camera prst="orthographicFront"/>
            <a:lightRig rig="threePt" dir="t"/>
          </a:scene3d>
          <a:sp3d>
            <a:bevelT prst="slope"/>
          </a:sp3d>
        </p:spPr>
      </p:pic>
      <p:cxnSp>
        <p:nvCxnSpPr>
          <p:cNvPr id="42" name="Straight Arrow Connector 41"/>
          <p:cNvCxnSpPr/>
          <p:nvPr/>
        </p:nvCxnSpPr>
        <p:spPr bwMode="auto">
          <a:xfrm>
            <a:off x="1948673" y="2290149"/>
            <a:ext cx="1499513" cy="0"/>
          </a:xfrm>
          <a:prstGeom prst="straightConnector1">
            <a:avLst/>
          </a:prstGeom>
          <a:ln w="28575">
            <a:solidFill>
              <a:srgbClr val="92D050"/>
            </a:solidFill>
            <a:tailEnd type="arrow"/>
          </a:ln>
        </p:spPr>
        <p:style>
          <a:lnRef idx="1">
            <a:schemeClr val="accent3"/>
          </a:lnRef>
          <a:fillRef idx="3">
            <a:schemeClr val="accent3"/>
          </a:fillRef>
          <a:effectRef idx="2">
            <a:schemeClr val="accent3"/>
          </a:effectRef>
          <a:fontRef idx="minor">
            <a:schemeClr val="lt1"/>
          </a:fontRef>
        </p:style>
      </p:cxnSp>
      <p:cxnSp>
        <p:nvCxnSpPr>
          <p:cNvPr id="44" name="Straight Arrow Connector 43"/>
          <p:cNvCxnSpPr/>
          <p:nvPr/>
        </p:nvCxnSpPr>
        <p:spPr bwMode="auto">
          <a:xfrm>
            <a:off x="1948673" y="2421113"/>
            <a:ext cx="1499513" cy="0"/>
          </a:xfrm>
          <a:prstGeom prst="straightConnector1">
            <a:avLst/>
          </a:prstGeom>
          <a:ln w="28575">
            <a:solidFill>
              <a:srgbClr val="0070C0"/>
            </a:solidFill>
            <a:prstDash val="sysDash"/>
            <a:tailEnd type="arrow"/>
          </a:ln>
        </p:spPr>
        <p:style>
          <a:lnRef idx="1">
            <a:schemeClr val="accent3"/>
          </a:lnRef>
          <a:fillRef idx="3">
            <a:schemeClr val="accent3"/>
          </a:fillRef>
          <a:effectRef idx="2">
            <a:schemeClr val="accent3"/>
          </a:effectRef>
          <a:fontRef idx="minor">
            <a:schemeClr val="lt1"/>
          </a:fontRef>
        </p:style>
      </p:cxnSp>
      <p:pic>
        <p:nvPicPr>
          <p:cNvPr id="45" name="Picture 75" descr="j0412762"/>
          <p:cNvPicPr>
            <a:picLocks noChangeAspect="1" noChangeArrowheads="1"/>
          </p:cNvPicPr>
          <p:nvPr/>
        </p:nvPicPr>
        <p:blipFill>
          <a:blip r:embed="rId5" cstate="print"/>
          <a:srcRect/>
          <a:stretch>
            <a:fillRect/>
          </a:stretch>
        </p:blipFill>
        <p:spPr>
          <a:xfrm rot="21355053" flipH="1">
            <a:off x="2301043" y="2574340"/>
            <a:ext cx="663429" cy="335028"/>
          </a:xfrm>
          <a:prstGeom prst="rect">
            <a:avLst/>
          </a:prstGeom>
          <a:noFill/>
        </p:spPr>
      </p:pic>
      <p:sp>
        <p:nvSpPr>
          <p:cNvPr id="46" name="Rounded Rectangle 45"/>
          <p:cNvSpPr/>
          <p:nvPr/>
        </p:nvSpPr>
        <p:spPr>
          <a:xfrm>
            <a:off x="2008792" y="1600200"/>
            <a:ext cx="1329472" cy="523858"/>
          </a:xfrm>
          <a:prstGeom prst="roundRect">
            <a:avLst/>
          </a:prstGeom>
          <a:solidFill>
            <a:schemeClr val="tx2">
              <a:lumMod val="5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200" b="1" dirty="0" smtClean="0">
                <a:solidFill>
                  <a:schemeClr val="bg1"/>
                </a:solidFill>
                <a:latin typeface="Arial" panose="020B0604020202020204" pitchFamily="34" charset="0"/>
                <a:cs typeface="Arial" panose="020B0604020202020204" pitchFamily="34" charset="0"/>
              </a:rPr>
              <a:t>Grant Agreement</a:t>
            </a:r>
            <a:endParaRPr lang="en-US" sz="1200" b="1" dirty="0">
              <a:solidFill>
                <a:schemeClr val="bg1"/>
              </a:solidFill>
              <a:latin typeface="Arial" panose="020B0604020202020204" pitchFamily="34" charset="0"/>
              <a:cs typeface="Arial" panose="020B0604020202020204" pitchFamily="34" charset="0"/>
            </a:endParaRPr>
          </a:p>
        </p:txBody>
      </p:sp>
      <p:sp>
        <p:nvSpPr>
          <p:cNvPr id="47" name="Rectangle 46"/>
          <p:cNvSpPr/>
          <p:nvPr/>
        </p:nvSpPr>
        <p:spPr bwMode="auto">
          <a:xfrm>
            <a:off x="6379052" y="3992689"/>
            <a:ext cx="1976630" cy="589002"/>
          </a:xfrm>
          <a:prstGeom prst="rect">
            <a:avLst/>
          </a:prstGeom>
          <a:solidFill>
            <a:schemeClr val="tx2">
              <a:lumMod val="50000"/>
            </a:schemeClr>
          </a:solidFill>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r>
              <a:rPr lang="en-US" sz="1200" b="1" dirty="0" smtClean="0">
                <a:solidFill>
                  <a:schemeClr val="bg1"/>
                </a:solidFill>
                <a:latin typeface="Arial" panose="020B0604020202020204" pitchFamily="34" charset="0"/>
                <a:cs typeface="Arial" panose="020B0604020202020204" pitchFamily="34" charset="0"/>
              </a:rPr>
              <a:t>BPP </a:t>
            </a:r>
            <a:r>
              <a:rPr lang="en-US" sz="1200" b="1" dirty="0" err="1" smtClean="0">
                <a:solidFill>
                  <a:schemeClr val="bg1"/>
                </a:solidFill>
                <a:latin typeface="Arial" panose="020B0604020202020204" pitchFamily="34" charset="0"/>
                <a:cs typeface="Arial" panose="020B0604020202020204" pitchFamily="34" charset="0"/>
              </a:rPr>
              <a:t>Pemda</a:t>
            </a:r>
            <a:endParaRPr lang="en-US" sz="1200" b="1" dirty="0" smtClean="0">
              <a:solidFill>
                <a:schemeClr val="bg1"/>
              </a:solidFill>
              <a:latin typeface="Arial" panose="020B0604020202020204" pitchFamily="34" charset="0"/>
              <a:cs typeface="Arial" panose="020B0604020202020204" pitchFamily="34" charset="0"/>
            </a:endParaRPr>
          </a:p>
        </p:txBody>
      </p:sp>
      <p:pic>
        <p:nvPicPr>
          <p:cNvPr id="49" name="Picture 9" descr="C:\Program Files\Microsoft Office\MEDIA\CAGCAT10\j0292020.wmf"/>
          <p:cNvPicPr>
            <a:picLocks noChangeAspect="1" noChangeArrowheads="1"/>
          </p:cNvPicPr>
          <p:nvPr/>
        </p:nvPicPr>
        <p:blipFill>
          <a:blip r:embed="rId6" cstate="print"/>
          <a:srcRect/>
          <a:stretch>
            <a:fillRect/>
          </a:stretch>
        </p:blipFill>
        <p:spPr bwMode="auto">
          <a:xfrm>
            <a:off x="2630269" y="3927206"/>
            <a:ext cx="681597" cy="663341"/>
          </a:xfrm>
          <a:prstGeom prst="rect">
            <a:avLst/>
          </a:prstGeom>
          <a:noFill/>
        </p:spPr>
      </p:pic>
      <p:pic>
        <p:nvPicPr>
          <p:cNvPr id="52" name="Picture 12" descr="j0292020"/>
          <p:cNvPicPr>
            <a:picLocks noChangeAspect="1" noChangeArrowheads="1"/>
          </p:cNvPicPr>
          <p:nvPr/>
        </p:nvPicPr>
        <p:blipFill>
          <a:blip r:embed="rId6" cstate="print"/>
          <a:srcRect/>
          <a:stretch>
            <a:fillRect/>
          </a:stretch>
        </p:blipFill>
        <p:spPr bwMode="auto">
          <a:xfrm>
            <a:off x="6050273" y="3927206"/>
            <a:ext cx="465097" cy="735656"/>
          </a:xfrm>
          <a:prstGeom prst="rect">
            <a:avLst/>
          </a:prstGeom>
          <a:noFill/>
          <a:ln w="9525">
            <a:noFill/>
            <a:miter lim="800000"/>
            <a:headEnd/>
            <a:tailEnd/>
          </a:ln>
        </p:spPr>
      </p:pic>
      <p:cxnSp>
        <p:nvCxnSpPr>
          <p:cNvPr id="65" name="Straight Arrow Connector 64"/>
          <p:cNvCxnSpPr/>
          <p:nvPr/>
        </p:nvCxnSpPr>
        <p:spPr bwMode="auto">
          <a:xfrm flipH="1">
            <a:off x="4061622" y="2814007"/>
            <a:ext cx="914" cy="1178682"/>
          </a:xfrm>
          <a:prstGeom prst="straightConnector1">
            <a:avLst/>
          </a:prstGeom>
          <a:ln w="28575">
            <a:solidFill>
              <a:srgbClr val="0070C0"/>
            </a:solidFill>
            <a:prstDash val="sysDash"/>
            <a:tailEnd type="arrow"/>
          </a:ln>
        </p:spPr>
        <p:style>
          <a:lnRef idx="1">
            <a:schemeClr val="accent3"/>
          </a:lnRef>
          <a:fillRef idx="3">
            <a:schemeClr val="accent3"/>
          </a:fillRef>
          <a:effectRef idx="2">
            <a:schemeClr val="accent3"/>
          </a:effectRef>
          <a:fontRef idx="minor">
            <a:schemeClr val="lt1"/>
          </a:fontRef>
        </p:style>
      </p:cxnSp>
      <p:pic>
        <p:nvPicPr>
          <p:cNvPr id="67" name="Picture 75" descr="j0412762"/>
          <p:cNvPicPr>
            <a:picLocks noChangeAspect="1" noChangeArrowheads="1"/>
          </p:cNvPicPr>
          <p:nvPr/>
        </p:nvPicPr>
        <p:blipFill>
          <a:blip r:embed="rId5" cstate="print"/>
          <a:srcRect/>
          <a:stretch>
            <a:fillRect/>
          </a:stretch>
        </p:blipFill>
        <p:spPr>
          <a:xfrm rot="21355053" flipH="1">
            <a:off x="3323438" y="3163680"/>
            <a:ext cx="663429" cy="335028"/>
          </a:xfrm>
          <a:prstGeom prst="rect">
            <a:avLst/>
          </a:prstGeom>
          <a:noFill/>
        </p:spPr>
      </p:pic>
      <p:pic>
        <p:nvPicPr>
          <p:cNvPr id="69" name="Picture 75" descr="j0412762"/>
          <p:cNvPicPr>
            <a:picLocks noChangeAspect="1" noChangeArrowheads="1"/>
          </p:cNvPicPr>
          <p:nvPr/>
        </p:nvPicPr>
        <p:blipFill>
          <a:blip r:embed="rId5" cstate="print"/>
          <a:srcRect/>
          <a:stretch>
            <a:fillRect/>
          </a:stretch>
        </p:blipFill>
        <p:spPr>
          <a:xfrm rot="21355053" flipH="1">
            <a:off x="5300068" y="3949470"/>
            <a:ext cx="663429" cy="335028"/>
          </a:xfrm>
          <a:prstGeom prst="rect">
            <a:avLst/>
          </a:prstGeom>
          <a:noFill/>
        </p:spPr>
      </p:pic>
      <p:cxnSp>
        <p:nvCxnSpPr>
          <p:cNvPr id="100" name="Straight Connector 99"/>
          <p:cNvCxnSpPr/>
          <p:nvPr/>
        </p:nvCxnSpPr>
        <p:spPr>
          <a:xfrm>
            <a:off x="4334261" y="3599795"/>
            <a:ext cx="2726387"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bwMode="auto">
          <a:xfrm flipH="1">
            <a:off x="7265127" y="3599795"/>
            <a:ext cx="914" cy="593491"/>
          </a:xfrm>
          <a:prstGeom prst="straightConnector1">
            <a:avLst/>
          </a:prstGeom>
          <a:ln w="28575">
            <a:solidFill>
              <a:srgbClr val="92D050"/>
            </a:solidFill>
            <a:tailEnd type="arrow"/>
          </a:ln>
        </p:spPr>
        <p:style>
          <a:lnRef idx="1">
            <a:schemeClr val="accent3"/>
          </a:lnRef>
          <a:fillRef idx="3">
            <a:schemeClr val="accent3"/>
          </a:fillRef>
          <a:effectRef idx="2">
            <a:schemeClr val="accent3"/>
          </a:effectRef>
          <a:fontRef idx="minor">
            <a:schemeClr val="lt1"/>
          </a:fontRef>
        </p:style>
      </p:cxnSp>
      <p:cxnSp>
        <p:nvCxnSpPr>
          <p:cNvPr id="106" name="Straight Arrow Connector 105"/>
          <p:cNvCxnSpPr/>
          <p:nvPr/>
        </p:nvCxnSpPr>
        <p:spPr bwMode="auto">
          <a:xfrm>
            <a:off x="4947698" y="2290149"/>
            <a:ext cx="1499513" cy="0"/>
          </a:xfrm>
          <a:prstGeom prst="straightConnector1">
            <a:avLst/>
          </a:prstGeom>
          <a:ln w="28575">
            <a:solidFill>
              <a:srgbClr val="FF0000"/>
            </a:solidFill>
            <a:tailEnd type="arrow"/>
          </a:ln>
        </p:spPr>
        <p:style>
          <a:lnRef idx="1">
            <a:schemeClr val="accent3"/>
          </a:lnRef>
          <a:fillRef idx="3">
            <a:schemeClr val="accent3"/>
          </a:fillRef>
          <a:effectRef idx="2">
            <a:schemeClr val="accent3"/>
          </a:effectRef>
          <a:fontRef idx="minor">
            <a:schemeClr val="lt1"/>
          </a:fontRef>
        </p:style>
      </p:cxnSp>
      <p:cxnSp>
        <p:nvCxnSpPr>
          <p:cNvPr id="107" name="Straight Arrow Connector 106"/>
          <p:cNvCxnSpPr/>
          <p:nvPr/>
        </p:nvCxnSpPr>
        <p:spPr bwMode="auto">
          <a:xfrm flipH="1">
            <a:off x="7265127" y="2748525"/>
            <a:ext cx="914" cy="851270"/>
          </a:xfrm>
          <a:prstGeom prst="straightConnector1">
            <a:avLst/>
          </a:prstGeom>
          <a:ln w="28575">
            <a:solidFill>
              <a:srgbClr val="FF0000"/>
            </a:solidFill>
            <a:prstDash val="sysDash"/>
            <a:tailEnd type="arrow"/>
          </a:ln>
        </p:spPr>
        <p:style>
          <a:lnRef idx="1">
            <a:schemeClr val="accent3"/>
          </a:lnRef>
          <a:fillRef idx="3">
            <a:schemeClr val="accent3"/>
          </a:fillRef>
          <a:effectRef idx="2">
            <a:schemeClr val="accent3"/>
          </a:effectRef>
          <a:fontRef idx="minor">
            <a:schemeClr val="lt1"/>
          </a:fontRef>
        </p:style>
      </p:cxnSp>
      <p:cxnSp>
        <p:nvCxnSpPr>
          <p:cNvPr id="109" name="Straight Arrow Connector 108"/>
          <p:cNvCxnSpPr/>
          <p:nvPr/>
        </p:nvCxnSpPr>
        <p:spPr bwMode="auto">
          <a:xfrm flipH="1">
            <a:off x="5323667" y="4451065"/>
            <a:ext cx="681597" cy="0"/>
          </a:xfrm>
          <a:prstGeom prst="straightConnector1">
            <a:avLst/>
          </a:prstGeom>
          <a:ln w="28575">
            <a:solidFill>
              <a:srgbClr val="7030A0"/>
            </a:solidFill>
            <a:tailEnd type="arrow"/>
          </a:ln>
        </p:spPr>
        <p:style>
          <a:lnRef idx="1">
            <a:schemeClr val="accent3"/>
          </a:lnRef>
          <a:fillRef idx="3">
            <a:schemeClr val="accent3"/>
          </a:fillRef>
          <a:effectRef idx="2">
            <a:schemeClr val="accent3"/>
          </a:effectRef>
          <a:fontRef idx="minor">
            <a:schemeClr val="lt1"/>
          </a:fontRef>
        </p:style>
      </p:cxnSp>
      <p:sp>
        <p:nvSpPr>
          <p:cNvPr id="111" name="Rounded Rectangle 110"/>
          <p:cNvSpPr/>
          <p:nvPr/>
        </p:nvSpPr>
        <p:spPr>
          <a:xfrm>
            <a:off x="5471864" y="4572000"/>
            <a:ext cx="762000" cy="457200"/>
          </a:xfrm>
          <a:prstGeom prst="roundRect">
            <a:avLst/>
          </a:prstGeom>
          <a:solidFill>
            <a:schemeClr val="tx2">
              <a:lumMod val="5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200" b="1" dirty="0" smtClean="0">
                <a:solidFill>
                  <a:schemeClr val="bg1"/>
                </a:solidFill>
                <a:latin typeface="Arial" panose="020B0604020202020204" pitchFamily="34" charset="0"/>
                <a:cs typeface="Arial" panose="020B0604020202020204" pitchFamily="34" charset="0"/>
              </a:rPr>
              <a:t>LPJ-BP</a:t>
            </a:r>
            <a:endParaRPr lang="en-US" sz="1200" b="1" dirty="0">
              <a:solidFill>
                <a:schemeClr val="bg1"/>
              </a:solidFill>
              <a:latin typeface="Arial" panose="020B0604020202020204" pitchFamily="34" charset="0"/>
              <a:cs typeface="Arial" panose="020B0604020202020204" pitchFamily="34" charset="0"/>
            </a:endParaRPr>
          </a:p>
        </p:txBody>
      </p:sp>
      <p:grpSp>
        <p:nvGrpSpPr>
          <p:cNvPr id="3" name="Group 2"/>
          <p:cNvGrpSpPr>
            <a:grpSpLocks/>
          </p:cNvGrpSpPr>
          <p:nvPr/>
        </p:nvGrpSpPr>
        <p:grpSpPr bwMode="auto">
          <a:xfrm>
            <a:off x="3447189" y="5562586"/>
            <a:ext cx="2116522" cy="665403"/>
            <a:chOff x="5606" y="964"/>
            <a:chExt cx="907" cy="398"/>
          </a:xfrm>
        </p:grpSpPr>
        <p:pic>
          <p:nvPicPr>
            <p:cNvPr id="113" name="Picture 3" descr="j0205462"/>
            <p:cNvPicPr>
              <a:picLocks noChangeAspect="1" noChangeArrowheads="1"/>
            </p:cNvPicPr>
            <p:nvPr/>
          </p:nvPicPr>
          <p:blipFill>
            <a:blip r:embed="rId7" cstate="print"/>
            <a:srcRect/>
            <a:stretch>
              <a:fillRect/>
            </a:stretch>
          </p:blipFill>
          <p:spPr bwMode="auto">
            <a:xfrm>
              <a:off x="5606" y="964"/>
              <a:ext cx="400" cy="398"/>
            </a:xfrm>
            <a:prstGeom prst="rect">
              <a:avLst/>
            </a:prstGeom>
            <a:noFill/>
            <a:ln w="9525">
              <a:noFill/>
              <a:miter lim="800000"/>
              <a:headEnd/>
              <a:tailEnd/>
            </a:ln>
          </p:spPr>
        </p:pic>
        <p:sp>
          <p:nvSpPr>
            <p:cNvPr id="114" name="Rectangle 4"/>
            <p:cNvSpPr>
              <a:spLocks noChangeArrowheads="1"/>
            </p:cNvSpPr>
            <p:nvPr/>
          </p:nvSpPr>
          <p:spPr bwMode="auto">
            <a:xfrm>
              <a:off x="5925" y="1192"/>
              <a:ext cx="588" cy="118"/>
            </a:xfrm>
            <a:prstGeom prst="rect">
              <a:avLst/>
            </a:prstGeom>
            <a:noFill/>
            <a:ln w="9525">
              <a:noFill/>
              <a:miter lim="800000"/>
              <a:headEnd/>
              <a:tailEnd/>
            </a:ln>
          </p:spPr>
          <p:txBody>
            <a:bodyPr wrap="none" anchor="ctr"/>
            <a:lstStyle/>
            <a:p>
              <a:pPr algn="ctr"/>
              <a:r>
                <a:rPr lang="en-US" sz="1200" b="1" dirty="0" smtClean="0">
                  <a:solidFill>
                    <a:schemeClr val="bg1"/>
                  </a:solidFill>
                  <a:latin typeface="Arial" panose="020B0604020202020204" pitchFamily="34" charset="0"/>
                  <a:cs typeface="Arial" panose="020B0604020202020204" pitchFamily="34" charset="0"/>
                </a:rPr>
                <a:t>KPPN KPH</a:t>
              </a:r>
              <a:endParaRPr lang="en-US" sz="1200" b="1" dirty="0">
                <a:solidFill>
                  <a:schemeClr val="bg1"/>
                </a:solidFill>
                <a:latin typeface="Arial" panose="020B0604020202020204" pitchFamily="34" charset="0"/>
                <a:cs typeface="Arial" panose="020B0604020202020204" pitchFamily="34" charset="0"/>
              </a:endParaRPr>
            </a:p>
          </p:txBody>
        </p:sp>
      </p:grpSp>
      <p:sp>
        <p:nvSpPr>
          <p:cNvPr id="115" name="AutoShape 38"/>
          <p:cNvSpPr>
            <a:spLocks noChangeArrowheads="1"/>
          </p:cNvSpPr>
          <p:nvPr/>
        </p:nvSpPr>
        <p:spPr bwMode="auto">
          <a:xfrm>
            <a:off x="4648200" y="5410200"/>
            <a:ext cx="721276" cy="415766"/>
          </a:xfrm>
          <a:prstGeom prst="foldedCorner">
            <a:avLst>
              <a:gd name="adj" fmla="val 12500"/>
            </a:avLst>
          </a:prstGeom>
          <a:solidFill>
            <a:schemeClr val="tx2">
              <a:lumMod val="50000"/>
            </a:schemeClr>
          </a:solidFill>
          <a:ln w="9525">
            <a:solidFill>
              <a:schemeClr val="accent1">
                <a:lumMod val="60000"/>
                <a:lumOff val="40000"/>
              </a:schemeClr>
            </a:solidFill>
            <a:round/>
            <a:headEnd/>
            <a:tailEnd/>
          </a:ln>
          <a:effectLst>
            <a:innerShdw blurRad="63500" dist="50800" dir="5400000">
              <a:prstClr val="black">
                <a:alpha val="50000"/>
              </a:prstClr>
            </a:innerShdw>
          </a:effectLst>
        </p:spPr>
        <p:txBody>
          <a:bodyPr wrap="none" anchor="ctr"/>
          <a:lstStyle/>
          <a:p>
            <a:pPr algn="ctr">
              <a:defRPr/>
            </a:pPr>
            <a:r>
              <a:rPr lang="en-US" sz="1200" b="1" dirty="0" smtClean="0">
                <a:solidFill>
                  <a:schemeClr val="bg1"/>
                </a:solidFill>
                <a:latin typeface="Arial" panose="020B0604020202020204" pitchFamily="34" charset="0"/>
                <a:cs typeface="Arial" panose="020B0604020202020204" pitchFamily="34" charset="0"/>
              </a:rPr>
              <a:t>SP2HL</a:t>
            </a:r>
            <a:endParaRPr lang="en-US" sz="1200" b="1" dirty="0">
              <a:solidFill>
                <a:schemeClr val="bg1"/>
              </a:solidFill>
              <a:latin typeface="Arial" panose="020B0604020202020204" pitchFamily="34" charset="0"/>
              <a:cs typeface="Arial" panose="020B0604020202020204" pitchFamily="34" charset="0"/>
            </a:endParaRPr>
          </a:p>
        </p:txBody>
      </p:sp>
      <p:sp>
        <p:nvSpPr>
          <p:cNvPr id="118" name="Rectangular Callout 117"/>
          <p:cNvSpPr/>
          <p:nvPr/>
        </p:nvSpPr>
        <p:spPr>
          <a:xfrm>
            <a:off x="551880" y="3762904"/>
            <a:ext cx="1669431" cy="782159"/>
          </a:xfrm>
          <a:prstGeom prst="wedgeRectCallout">
            <a:avLst>
              <a:gd name="adj1" fmla="val 84309"/>
              <a:gd name="adj2" fmla="val 30666"/>
            </a:avLst>
          </a:prstGeom>
          <a:solidFill>
            <a:srgbClr val="FF4E5E"/>
          </a:solidFill>
        </p:spPr>
        <p:style>
          <a:lnRef idx="1">
            <a:schemeClr val="accent2"/>
          </a:lnRef>
          <a:fillRef idx="2">
            <a:schemeClr val="accent2"/>
          </a:fillRef>
          <a:effectRef idx="1">
            <a:schemeClr val="accent2"/>
          </a:effectRef>
          <a:fontRef idx="minor">
            <a:schemeClr val="dk1"/>
          </a:fontRef>
        </p:style>
        <p:txBody>
          <a:bodyPr rtlCol="0" anchor="ctr"/>
          <a:lstStyle/>
          <a:p>
            <a:r>
              <a:rPr lang="en-US" sz="1200" b="1" dirty="0" err="1" smtClean="0">
                <a:solidFill>
                  <a:schemeClr val="bg1"/>
                </a:solidFill>
                <a:latin typeface="Arial" panose="020B0604020202020204" pitchFamily="34" charset="0"/>
                <a:cs typeface="Arial" panose="020B0604020202020204" pitchFamily="34" charset="0"/>
              </a:rPr>
              <a:t>Membuka</a:t>
            </a:r>
            <a:r>
              <a:rPr lang="en-US" sz="1200" b="1" dirty="0" smtClean="0">
                <a:solidFill>
                  <a:schemeClr val="bg1"/>
                </a:solidFill>
                <a:latin typeface="Arial" panose="020B0604020202020204" pitchFamily="34" charset="0"/>
                <a:cs typeface="Arial" panose="020B0604020202020204" pitchFamily="34" charset="0"/>
              </a:rPr>
              <a:t> </a:t>
            </a:r>
            <a:r>
              <a:rPr lang="en-US" sz="1200" b="1" dirty="0" err="1" smtClean="0">
                <a:solidFill>
                  <a:schemeClr val="bg1"/>
                </a:solidFill>
                <a:latin typeface="Arial" panose="020B0604020202020204" pitchFamily="34" charset="0"/>
                <a:cs typeface="Arial" panose="020B0604020202020204" pitchFamily="34" charset="0"/>
              </a:rPr>
              <a:t>Rekening</a:t>
            </a:r>
            <a:r>
              <a:rPr lang="en-US" sz="1200" b="1" dirty="0" smtClean="0">
                <a:solidFill>
                  <a:schemeClr val="bg1"/>
                </a:solidFill>
                <a:latin typeface="Arial" panose="020B0604020202020204" pitchFamily="34" charset="0"/>
                <a:cs typeface="Arial" panose="020B0604020202020204" pitchFamily="34" charset="0"/>
              </a:rPr>
              <a:t> </a:t>
            </a:r>
            <a:r>
              <a:rPr lang="en-US" sz="1200" b="1" dirty="0" err="1" smtClean="0">
                <a:solidFill>
                  <a:schemeClr val="bg1"/>
                </a:solidFill>
                <a:latin typeface="Arial" panose="020B0604020202020204" pitchFamily="34" charset="0"/>
                <a:cs typeface="Arial" panose="020B0604020202020204" pitchFamily="34" charset="0"/>
              </a:rPr>
              <a:t>Hibah</a:t>
            </a:r>
            <a:r>
              <a:rPr lang="en-US" sz="1200" b="1" dirty="0" smtClean="0">
                <a:solidFill>
                  <a:schemeClr val="bg1"/>
                </a:solidFill>
                <a:latin typeface="Arial" panose="020B0604020202020204" pitchFamily="34" charset="0"/>
                <a:cs typeface="Arial" panose="020B0604020202020204" pitchFamily="34" charset="0"/>
              </a:rPr>
              <a:t> </a:t>
            </a:r>
            <a:r>
              <a:rPr lang="en-US" sz="1200" b="1" dirty="0" err="1" smtClean="0">
                <a:solidFill>
                  <a:schemeClr val="bg1"/>
                </a:solidFill>
                <a:latin typeface="Arial" panose="020B0604020202020204" pitchFamily="34" charset="0"/>
                <a:cs typeface="Arial" panose="020B0604020202020204" pitchFamily="34" charset="0"/>
              </a:rPr>
              <a:t>langsung</a:t>
            </a:r>
            <a:r>
              <a:rPr lang="en-US" sz="1200" b="1" dirty="0" smtClean="0">
                <a:solidFill>
                  <a:schemeClr val="bg1"/>
                </a:solidFill>
                <a:latin typeface="Arial" panose="020B0604020202020204" pitchFamily="34" charset="0"/>
                <a:cs typeface="Arial" panose="020B0604020202020204" pitchFamily="34" charset="0"/>
              </a:rPr>
              <a:t> </a:t>
            </a:r>
            <a:r>
              <a:rPr lang="en-US" sz="1200" b="1" dirty="0" err="1" smtClean="0">
                <a:solidFill>
                  <a:schemeClr val="bg1"/>
                </a:solidFill>
                <a:latin typeface="Arial" panose="020B0604020202020204" pitchFamily="34" charset="0"/>
                <a:cs typeface="Arial" panose="020B0604020202020204" pitchFamily="34" charset="0"/>
              </a:rPr>
              <a:t>ke</a:t>
            </a:r>
            <a:r>
              <a:rPr lang="en-US" sz="1200" b="1" dirty="0" smtClean="0">
                <a:solidFill>
                  <a:schemeClr val="bg1"/>
                </a:solidFill>
                <a:latin typeface="Arial" panose="020B0604020202020204" pitchFamily="34" charset="0"/>
                <a:cs typeface="Arial" panose="020B0604020202020204" pitchFamily="34" charset="0"/>
              </a:rPr>
              <a:t> KPPN KPH</a:t>
            </a:r>
            <a:endParaRPr lang="en-US" sz="1200" b="1" dirty="0">
              <a:solidFill>
                <a:schemeClr val="bg1"/>
              </a:solidFill>
              <a:latin typeface="Arial" panose="020B0604020202020204" pitchFamily="34" charset="0"/>
              <a:cs typeface="Arial" panose="020B0604020202020204" pitchFamily="34" charset="0"/>
            </a:endParaRPr>
          </a:p>
        </p:txBody>
      </p:sp>
      <p:sp>
        <p:nvSpPr>
          <p:cNvPr id="119" name="Rectangular Callout 118"/>
          <p:cNvSpPr/>
          <p:nvPr/>
        </p:nvSpPr>
        <p:spPr>
          <a:xfrm>
            <a:off x="7017267" y="2708920"/>
            <a:ext cx="1788669" cy="857256"/>
          </a:xfrm>
          <a:prstGeom prst="wedgeRectCallout">
            <a:avLst>
              <a:gd name="adj1" fmla="val -63866"/>
              <a:gd name="adj2" fmla="val 82434"/>
            </a:avLst>
          </a:prstGeom>
          <a:solidFill>
            <a:srgbClr val="FF4E5E"/>
          </a:solidFill>
          <a:ln>
            <a:noFill/>
          </a:ln>
        </p:spPr>
        <p:style>
          <a:lnRef idx="3">
            <a:schemeClr val="lt1"/>
          </a:lnRef>
          <a:fillRef idx="1">
            <a:schemeClr val="accent1"/>
          </a:fillRef>
          <a:effectRef idx="1">
            <a:schemeClr val="accent1"/>
          </a:effectRef>
          <a:fontRef idx="minor">
            <a:schemeClr val="lt1"/>
          </a:fontRef>
        </p:style>
        <p:txBody>
          <a:bodyPr rtlCol="0" anchor="ctr"/>
          <a:lstStyle/>
          <a:p>
            <a:r>
              <a:rPr lang="en-US" sz="1200" dirty="0" smtClean="0">
                <a:solidFill>
                  <a:schemeClr val="bg1"/>
                </a:solidFill>
                <a:latin typeface="Arial" panose="020B0604020202020204" pitchFamily="34" charset="0"/>
                <a:cs typeface="Arial" panose="020B0604020202020204" pitchFamily="34" charset="0"/>
              </a:rPr>
              <a:t> </a:t>
            </a:r>
            <a:r>
              <a:rPr lang="en-US" sz="1200" b="1" dirty="0" err="1" smtClean="0">
                <a:solidFill>
                  <a:schemeClr val="bg1"/>
                </a:solidFill>
                <a:latin typeface="Arial" panose="020B0604020202020204" pitchFamily="34" charset="0"/>
                <a:cs typeface="Arial" panose="020B0604020202020204" pitchFamily="34" charset="0"/>
              </a:rPr>
              <a:t>Membuka</a:t>
            </a:r>
            <a:r>
              <a:rPr lang="en-US" sz="1200" b="1" dirty="0" smtClean="0">
                <a:solidFill>
                  <a:schemeClr val="bg1"/>
                </a:solidFill>
                <a:latin typeface="Arial" panose="020B0604020202020204" pitchFamily="34" charset="0"/>
                <a:cs typeface="Arial" panose="020B0604020202020204" pitchFamily="34" charset="0"/>
              </a:rPr>
              <a:t> </a:t>
            </a:r>
            <a:r>
              <a:rPr lang="en-US" sz="1200" b="1" dirty="0" err="1" smtClean="0">
                <a:solidFill>
                  <a:schemeClr val="bg1"/>
                </a:solidFill>
                <a:latin typeface="Arial" panose="020B0604020202020204" pitchFamily="34" charset="0"/>
                <a:cs typeface="Arial" panose="020B0604020202020204" pitchFamily="34" charset="0"/>
              </a:rPr>
              <a:t>Rekening</a:t>
            </a:r>
            <a:r>
              <a:rPr lang="en-US" sz="1200" b="1" dirty="0" smtClean="0">
                <a:solidFill>
                  <a:schemeClr val="bg1"/>
                </a:solidFill>
                <a:latin typeface="Arial" panose="020B0604020202020204" pitchFamily="34" charset="0"/>
                <a:cs typeface="Arial" panose="020B0604020202020204" pitchFamily="34" charset="0"/>
              </a:rPr>
              <a:t>  </a:t>
            </a:r>
            <a:r>
              <a:rPr lang="en-US" sz="1200" b="1" dirty="0" err="1" smtClean="0">
                <a:solidFill>
                  <a:schemeClr val="bg1"/>
                </a:solidFill>
                <a:latin typeface="Arial" panose="020B0604020202020204" pitchFamily="34" charset="0"/>
                <a:cs typeface="Arial" panose="020B0604020202020204" pitchFamily="34" charset="0"/>
              </a:rPr>
              <a:t>Penampungan</a:t>
            </a:r>
            <a:r>
              <a:rPr lang="en-US" sz="1200" b="1" dirty="0" smtClean="0">
                <a:solidFill>
                  <a:schemeClr val="bg1"/>
                </a:solidFill>
                <a:latin typeface="Arial" panose="020B0604020202020204" pitchFamily="34" charset="0"/>
                <a:cs typeface="Arial" panose="020B0604020202020204" pitchFamily="34" charset="0"/>
              </a:rPr>
              <a:t> </a:t>
            </a:r>
            <a:r>
              <a:rPr lang="en-US" sz="1200" b="1" dirty="0" err="1" smtClean="0">
                <a:solidFill>
                  <a:schemeClr val="bg1"/>
                </a:solidFill>
                <a:latin typeface="Arial" panose="020B0604020202020204" pitchFamily="34" charset="0"/>
                <a:cs typeface="Arial" panose="020B0604020202020204" pitchFamily="34" charset="0"/>
              </a:rPr>
              <a:t>Penerusan</a:t>
            </a:r>
            <a:r>
              <a:rPr lang="en-US" sz="1200" b="1" dirty="0" smtClean="0">
                <a:solidFill>
                  <a:schemeClr val="bg1"/>
                </a:solidFill>
                <a:latin typeface="Arial" panose="020B0604020202020204" pitchFamily="34" charset="0"/>
                <a:cs typeface="Arial" panose="020B0604020202020204" pitchFamily="34" charset="0"/>
              </a:rPr>
              <a:t> </a:t>
            </a:r>
            <a:r>
              <a:rPr lang="en-US" sz="1200" b="1" dirty="0" err="1" smtClean="0">
                <a:solidFill>
                  <a:schemeClr val="bg1"/>
                </a:solidFill>
                <a:latin typeface="Arial" panose="020B0604020202020204" pitchFamily="34" charset="0"/>
                <a:cs typeface="Arial" panose="020B0604020202020204" pitchFamily="34" charset="0"/>
              </a:rPr>
              <a:t>Hibah</a:t>
            </a:r>
            <a:r>
              <a:rPr lang="en-US" sz="1200" b="1" dirty="0" smtClean="0">
                <a:solidFill>
                  <a:schemeClr val="bg1"/>
                </a:solidFill>
                <a:latin typeface="Arial" panose="020B0604020202020204" pitchFamily="34" charset="0"/>
                <a:cs typeface="Arial" panose="020B0604020202020204" pitchFamily="34" charset="0"/>
              </a:rPr>
              <a:t>  </a:t>
            </a:r>
            <a:r>
              <a:rPr lang="en-US" sz="1200" b="1" dirty="0" err="1" smtClean="0">
                <a:solidFill>
                  <a:schemeClr val="bg1"/>
                </a:solidFill>
                <a:latin typeface="Arial" panose="020B0604020202020204" pitchFamily="34" charset="0"/>
                <a:cs typeface="Arial" panose="020B0604020202020204" pitchFamily="34" charset="0"/>
              </a:rPr>
              <a:t>Langsung</a:t>
            </a:r>
            <a:r>
              <a:rPr lang="en-US" sz="1200" b="1" dirty="0" smtClean="0">
                <a:solidFill>
                  <a:schemeClr val="bg1"/>
                </a:solidFill>
                <a:latin typeface="Arial" panose="020B0604020202020204" pitchFamily="34" charset="0"/>
                <a:cs typeface="Arial" panose="020B0604020202020204" pitchFamily="34" charset="0"/>
              </a:rPr>
              <a:t> </a:t>
            </a:r>
            <a:r>
              <a:rPr lang="en-US" sz="1200" b="1" dirty="0" err="1" smtClean="0">
                <a:solidFill>
                  <a:schemeClr val="bg1"/>
                </a:solidFill>
                <a:latin typeface="Arial" panose="020B0604020202020204" pitchFamily="34" charset="0"/>
                <a:cs typeface="Arial" panose="020B0604020202020204" pitchFamily="34" charset="0"/>
              </a:rPr>
              <a:t>Ke</a:t>
            </a:r>
            <a:r>
              <a:rPr lang="en-US" sz="1200" b="1" dirty="0" smtClean="0">
                <a:solidFill>
                  <a:schemeClr val="bg1"/>
                </a:solidFill>
                <a:latin typeface="Arial" panose="020B0604020202020204" pitchFamily="34" charset="0"/>
                <a:cs typeface="Arial" panose="020B0604020202020204" pitchFamily="34" charset="0"/>
              </a:rPr>
              <a:t>  DJPBN</a:t>
            </a:r>
            <a:endParaRPr lang="en-US" sz="1200" b="1" dirty="0">
              <a:solidFill>
                <a:schemeClr val="bg1"/>
              </a:solidFill>
              <a:latin typeface="Arial" panose="020B0604020202020204" pitchFamily="34" charset="0"/>
              <a:cs typeface="Arial" panose="020B0604020202020204" pitchFamily="34" charset="0"/>
            </a:endParaRPr>
          </a:p>
        </p:txBody>
      </p:sp>
      <p:sp>
        <p:nvSpPr>
          <p:cNvPr id="43" name="TextBox 42"/>
          <p:cNvSpPr txBox="1"/>
          <p:nvPr/>
        </p:nvSpPr>
        <p:spPr>
          <a:xfrm>
            <a:off x="2500064" y="2971800"/>
            <a:ext cx="269626" cy="276999"/>
          </a:xfrm>
          <a:prstGeom prst="rect">
            <a:avLst/>
          </a:prstGeom>
          <a:noFill/>
        </p:spPr>
        <p:txBody>
          <a:bodyPr wrap="none" rtlCol="0">
            <a:spAutoFit/>
          </a:bodyPr>
          <a:lstStyle/>
          <a:p>
            <a:r>
              <a:rPr lang="en-US" sz="1200" dirty="0" smtClean="0">
                <a:latin typeface="Arial" panose="020B0604020202020204" pitchFamily="34" charset="0"/>
                <a:cs typeface="Arial" panose="020B0604020202020204" pitchFamily="34" charset="0"/>
              </a:rPr>
              <a:t>1</a:t>
            </a:r>
            <a:endParaRPr lang="en-US" sz="1200" dirty="0">
              <a:latin typeface="Arial" panose="020B0604020202020204" pitchFamily="34" charset="0"/>
              <a:cs typeface="Arial" panose="020B0604020202020204" pitchFamily="34" charset="0"/>
            </a:endParaRPr>
          </a:p>
        </p:txBody>
      </p:sp>
      <p:sp>
        <p:nvSpPr>
          <p:cNvPr id="48" name="TextBox 47"/>
          <p:cNvSpPr txBox="1"/>
          <p:nvPr/>
        </p:nvSpPr>
        <p:spPr>
          <a:xfrm>
            <a:off x="4100264" y="3200400"/>
            <a:ext cx="269626" cy="276999"/>
          </a:xfrm>
          <a:prstGeom prst="rect">
            <a:avLst/>
          </a:prstGeom>
          <a:noFill/>
        </p:spPr>
        <p:txBody>
          <a:bodyPr wrap="none" rtlCol="0">
            <a:spAutoFit/>
          </a:bodyPr>
          <a:lstStyle/>
          <a:p>
            <a:r>
              <a:rPr lang="en-US" sz="1200" dirty="0" smtClean="0">
                <a:latin typeface="Arial" panose="020B0604020202020204" pitchFamily="34" charset="0"/>
                <a:cs typeface="Arial" panose="020B0604020202020204" pitchFamily="34" charset="0"/>
              </a:rPr>
              <a:t>2</a:t>
            </a:r>
            <a:endParaRPr lang="en-US" sz="1200" dirty="0">
              <a:latin typeface="Arial" panose="020B0604020202020204" pitchFamily="34" charset="0"/>
              <a:cs typeface="Arial" panose="020B0604020202020204" pitchFamily="34" charset="0"/>
            </a:endParaRPr>
          </a:p>
        </p:txBody>
      </p:sp>
      <p:sp>
        <p:nvSpPr>
          <p:cNvPr id="50" name="TextBox 49"/>
          <p:cNvSpPr txBox="1"/>
          <p:nvPr/>
        </p:nvSpPr>
        <p:spPr>
          <a:xfrm>
            <a:off x="5548064" y="3657600"/>
            <a:ext cx="269626" cy="276999"/>
          </a:xfrm>
          <a:prstGeom prst="rect">
            <a:avLst/>
          </a:prstGeom>
          <a:noFill/>
        </p:spPr>
        <p:txBody>
          <a:bodyPr wrap="none" rtlCol="0">
            <a:spAutoFit/>
          </a:bodyPr>
          <a:lstStyle/>
          <a:p>
            <a:r>
              <a:rPr lang="en-US" sz="1200" dirty="0" smtClean="0">
                <a:latin typeface="Arial" panose="020B0604020202020204" pitchFamily="34" charset="0"/>
                <a:cs typeface="Arial" panose="020B0604020202020204" pitchFamily="34" charset="0"/>
              </a:rPr>
              <a:t>3</a:t>
            </a:r>
            <a:endParaRPr lang="en-US" sz="1200" dirty="0">
              <a:latin typeface="Arial" panose="020B0604020202020204" pitchFamily="34" charset="0"/>
              <a:cs typeface="Arial" panose="020B0604020202020204" pitchFamily="34" charset="0"/>
            </a:endParaRPr>
          </a:p>
        </p:txBody>
      </p:sp>
      <p:sp>
        <p:nvSpPr>
          <p:cNvPr id="51" name="TextBox 50"/>
          <p:cNvSpPr txBox="1"/>
          <p:nvPr/>
        </p:nvSpPr>
        <p:spPr>
          <a:xfrm>
            <a:off x="5750174" y="5133201"/>
            <a:ext cx="269626" cy="276999"/>
          </a:xfrm>
          <a:prstGeom prst="rect">
            <a:avLst/>
          </a:prstGeom>
          <a:noFill/>
        </p:spPr>
        <p:txBody>
          <a:bodyPr wrap="none" rtlCol="0">
            <a:spAutoFit/>
          </a:bodyPr>
          <a:lstStyle/>
          <a:p>
            <a:r>
              <a:rPr lang="en-US" sz="1200" dirty="0" smtClean="0">
                <a:latin typeface="Arial" panose="020B0604020202020204" pitchFamily="34" charset="0"/>
                <a:cs typeface="Arial" panose="020B0604020202020204" pitchFamily="34" charset="0"/>
              </a:rPr>
              <a:t>4</a:t>
            </a:r>
            <a:endParaRPr lang="en-US" sz="1200" dirty="0">
              <a:latin typeface="Arial" panose="020B0604020202020204" pitchFamily="34" charset="0"/>
              <a:cs typeface="Arial" panose="020B0604020202020204" pitchFamily="34" charset="0"/>
            </a:endParaRPr>
          </a:p>
        </p:txBody>
      </p:sp>
      <p:sp>
        <p:nvSpPr>
          <p:cNvPr id="53" name="TextBox 52"/>
          <p:cNvSpPr txBox="1"/>
          <p:nvPr/>
        </p:nvSpPr>
        <p:spPr>
          <a:xfrm>
            <a:off x="4405064" y="5486400"/>
            <a:ext cx="269626" cy="276999"/>
          </a:xfrm>
          <a:prstGeom prst="rect">
            <a:avLst/>
          </a:prstGeom>
          <a:noFill/>
        </p:spPr>
        <p:txBody>
          <a:bodyPr wrap="none" rtlCol="0">
            <a:spAutoFit/>
          </a:bodyPr>
          <a:lstStyle/>
          <a:p>
            <a:r>
              <a:rPr lang="en-US" sz="1200" dirty="0" smtClean="0">
                <a:latin typeface="Arial" panose="020B0604020202020204" pitchFamily="34" charset="0"/>
                <a:cs typeface="Arial" panose="020B0604020202020204" pitchFamily="34" charset="0"/>
              </a:rPr>
              <a:t>5</a:t>
            </a:r>
            <a:endParaRPr lang="en-US" sz="1200" dirty="0">
              <a:latin typeface="Arial" panose="020B0604020202020204" pitchFamily="34" charset="0"/>
              <a:cs typeface="Arial" panose="020B0604020202020204" pitchFamily="34" charset="0"/>
            </a:endParaRPr>
          </a:p>
        </p:txBody>
      </p:sp>
      <p:cxnSp>
        <p:nvCxnSpPr>
          <p:cNvPr id="56" name="Straight Connector 55"/>
          <p:cNvCxnSpPr/>
          <p:nvPr/>
        </p:nvCxnSpPr>
        <p:spPr>
          <a:xfrm>
            <a:off x="442664" y="5791200"/>
            <a:ext cx="990600" cy="0"/>
          </a:xfrm>
          <a:prstGeom prst="line">
            <a:avLst/>
          </a:prstGeom>
          <a:ln w="28575">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42664" y="6019800"/>
            <a:ext cx="99060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1509464" y="5638800"/>
            <a:ext cx="1295400" cy="276999"/>
          </a:xfrm>
          <a:prstGeom prst="rect">
            <a:avLst/>
          </a:prstGeom>
          <a:noFill/>
        </p:spPr>
        <p:txBody>
          <a:bodyPr wrap="square" rtlCol="0">
            <a:spAutoFit/>
          </a:bodyPr>
          <a:lstStyle/>
          <a:p>
            <a:r>
              <a:rPr lang="en-US" sz="1200" dirty="0" err="1" smtClean="0">
                <a:latin typeface="Arial" panose="020B0604020202020204" pitchFamily="34" charset="0"/>
                <a:cs typeface="Arial" panose="020B0604020202020204" pitchFamily="34" charset="0"/>
              </a:rPr>
              <a:t>Aliran</a:t>
            </a:r>
            <a:r>
              <a:rPr lang="en-US" sz="1200" dirty="0" smtClean="0">
                <a:latin typeface="Arial" panose="020B0604020202020204" pitchFamily="34" charset="0"/>
                <a:cs typeface="Arial" panose="020B0604020202020204" pitchFamily="34" charset="0"/>
              </a:rPr>
              <a:t> </a:t>
            </a:r>
            <a:r>
              <a:rPr lang="en-US" sz="1200" dirty="0" err="1" smtClean="0">
                <a:latin typeface="Arial" panose="020B0604020202020204" pitchFamily="34" charset="0"/>
                <a:cs typeface="Arial" panose="020B0604020202020204" pitchFamily="34" charset="0"/>
              </a:rPr>
              <a:t>uang</a:t>
            </a:r>
            <a:endParaRPr lang="en-US" sz="1200" dirty="0">
              <a:latin typeface="Arial" panose="020B0604020202020204" pitchFamily="34" charset="0"/>
              <a:cs typeface="Arial" panose="020B0604020202020204" pitchFamily="34" charset="0"/>
            </a:endParaRPr>
          </a:p>
        </p:txBody>
      </p:sp>
      <p:sp>
        <p:nvSpPr>
          <p:cNvPr id="59" name="TextBox 58"/>
          <p:cNvSpPr txBox="1"/>
          <p:nvPr/>
        </p:nvSpPr>
        <p:spPr>
          <a:xfrm>
            <a:off x="1509464" y="5867400"/>
            <a:ext cx="1905000" cy="461665"/>
          </a:xfrm>
          <a:prstGeom prst="rect">
            <a:avLst/>
          </a:prstGeom>
          <a:noFill/>
        </p:spPr>
        <p:txBody>
          <a:bodyPr wrap="square" rtlCol="0">
            <a:spAutoFit/>
          </a:bodyPr>
          <a:lstStyle/>
          <a:p>
            <a:r>
              <a:rPr lang="en-US" sz="1200" dirty="0" err="1" smtClean="0">
                <a:latin typeface="Arial" panose="020B0604020202020204" pitchFamily="34" charset="0"/>
                <a:cs typeface="Arial" panose="020B0604020202020204" pitchFamily="34" charset="0"/>
              </a:rPr>
              <a:t>Aliran</a:t>
            </a:r>
            <a:r>
              <a:rPr lang="en-US" sz="1200" dirty="0" smtClean="0">
                <a:latin typeface="Arial" panose="020B0604020202020204" pitchFamily="34" charset="0"/>
                <a:cs typeface="Arial" panose="020B0604020202020204" pitchFamily="34" charset="0"/>
              </a:rPr>
              <a:t> </a:t>
            </a:r>
            <a:r>
              <a:rPr lang="en-US" sz="1200" dirty="0" err="1" smtClean="0">
                <a:latin typeface="Arial" panose="020B0604020202020204" pitchFamily="34" charset="0"/>
                <a:cs typeface="Arial" panose="020B0604020202020204" pitchFamily="34" charset="0"/>
              </a:rPr>
              <a:t>pertanggungjawaban</a:t>
            </a:r>
            <a:endParaRPr lang="en-US" sz="1200" dirty="0">
              <a:latin typeface="Arial" panose="020B0604020202020204" pitchFamily="34" charset="0"/>
              <a:cs typeface="Arial" panose="020B0604020202020204" pitchFamily="34" charset="0"/>
            </a:endParaRPr>
          </a:p>
        </p:txBody>
      </p:sp>
      <p:sp>
        <p:nvSpPr>
          <p:cNvPr id="61" name="Rectangle 60"/>
          <p:cNvSpPr/>
          <p:nvPr/>
        </p:nvSpPr>
        <p:spPr bwMode="auto">
          <a:xfrm>
            <a:off x="6400800" y="4648200"/>
            <a:ext cx="1976630" cy="589002"/>
          </a:xfrm>
          <a:prstGeom prst="rect">
            <a:avLst/>
          </a:prstGeom>
          <a:solidFill>
            <a:schemeClr val="tx2">
              <a:lumMod val="50000"/>
            </a:schemeClr>
          </a:solidFill>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r>
              <a:rPr lang="en-US" sz="1200" b="1" dirty="0" smtClean="0">
                <a:solidFill>
                  <a:schemeClr val="bg1"/>
                </a:solidFill>
                <a:latin typeface="Arial" panose="020B0604020202020204" pitchFamily="34" charset="0"/>
                <a:cs typeface="Arial" panose="020B0604020202020204" pitchFamily="34" charset="0"/>
              </a:rPr>
              <a:t>PPK</a:t>
            </a:r>
            <a:endParaRPr lang="en-US" sz="1200" b="1" dirty="0">
              <a:solidFill>
                <a:schemeClr val="bg1"/>
              </a:solidFill>
              <a:latin typeface="Arial" panose="020B0604020202020204" pitchFamily="34" charset="0"/>
              <a:cs typeface="Arial" panose="020B0604020202020204" pitchFamily="34" charset="0"/>
            </a:endParaRPr>
          </a:p>
        </p:txBody>
      </p:sp>
      <p:sp>
        <p:nvSpPr>
          <p:cNvPr id="63" name="Rectangle 62"/>
          <p:cNvSpPr/>
          <p:nvPr/>
        </p:nvSpPr>
        <p:spPr bwMode="auto">
          <a:xfrm>
            <a:off x="3429000" y="4710767"/>
            <a:ext cx="1981200" cy="623233"/>
          </a:xfrm>
          <a:prstGeom prst="rect">
            <a:avLst/>
          </a:prstGeom>
          <a:solidFill>
            <a:schemeClr val="tx2">
              <a:lumMod val="50000"/>
            </a:schemeClr>
          </a:solidFill>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en-US" sz="1200" b="1" dirty="0" smtClean="0">
                <a:solidFill>
                  <a:schemeClr val="bg1"/>
                </a:solidFill>
                <a:latin typeface="Arial" panose="020B0604020202020204" pitchFamily="34" charset="0"/>
                <a:cs typeface="Arial" panose="020B0604020202020204" pitchFamily="34" charset="0"/>
              </a:rPr>
              <a:t>KPA KL</a:t>
            </a:r>
          </a:p>
        </p:txBody>
      </p:sp>
      <p:cxnSp>
        <p:nvCxnSpPr>
          <p:cNvPr id="66" name="Straight Arrow Connector 65"/>
          <p:cNvCxnSpPr/>
          <p:nvPr/>
        </p:nvCxnSpPr>
        <p:spPr bwMode="auto">
          <a:xfrm flipH="1">
            <a:off x="5410201" y="5095101"/>
            <a:ext cx="990599" cy="10299"/>
          </a:xfrm>
          <a:prstGeom prst="straightConnector1">
            <a:avLst/>
          </a:prstGeom>
          <a:ln w="28575">
            <a:solidFill>
              <a:srgbClr val="7030A0"/>
            </a:solidFill>
            <a:tailEnd type="arrow"/>
          </a:ln>
        </p:spPr>
        <p:style>
          <a:lnRef idx="1">
            <a:schemeClr val="accent3"/>
          </a:lnRef>
          <a:fillRef idx="3">
            <a:schemeClr val="accent3"/>
          </a:fillRef>
          <a:effectRef idx="2">
            <a:schemeClr val="accent3"/>
          </a:effectRef>
          <a:fontRef idx="minor">
            <a:schemeClr val="lt1"/>
          </a:fontRef>
        </p:style>
      </p:cxnSp>
      <p:cxnSp>
        <p:nvCxnSpPr>
          <p:cNvPr id="71" name="Straight Arrow Connector 70"/>
          <p:cNvCxnSpPr/>
          <p:nvPr/>
        </p:nvCxnSpPr>
        <p:spPr>
          <a:xfrm>
            <a:off x="4267200" y="5334000"/>
            <a:ext cx="0" cy="381000"/>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bwMode="auto">
          <a:xfrm flipH="1">
            <a:off x="2438400" y="5029200"/>
            <a:ext cx="990599" cy="10299"/>
          </a:xfrm>
          <a:prstGeom prst="straightConnector1">
            <a:avLst/>
          </a:prstGeom>
          <a:ln w="28575">
            <a:solidFill>
              <a:srgbClr val="7030A0"/>
            </a:solidFill>
            <a:tailEnd type="arrow"/>
          </a:ln>
        </p:spPr>
        <p:style>
          <a:lnRef idx="1">
            <a:schemeClr val="accent3"/>
          </a:lnRef>
          <a:fillRef idx="3">
            <a:schemeClr val="accent3"/>
          </a:fillRef>
          <a:effectRef idx="2">
            <a:schemeClr val="accent3"/>
          </a:effectRef>
          <a:fontRef idx="minor">
            <a:schemeClr val="lt1"/>
          </a:fontRef>
        </p:style>
      </p:cxnSp>
      <p:sp>
        <p:nvSpPr>
          <p:cNvPr id="73" name="Flowchart: Document 72"/>
          <p:cNvSpPr/>
          <p:nvPr/>
        </p:nvSpPr>
        <p:spPr bwMode="auto">
          <a:xfrm>
            <a:off x="1371600" y="4724400"/>
            <a:ext cx="1066800" cy="685800"/>
          </a:xfrm>
          <a:prstGeom prst="flowChartDocument">
            <a:avLst/>
          </a:prstGeom>
          <a:solidFill>
            <a:schemeClr val="tx2">
              <a:lumMod val="50000"/>
            </a:schemeClr>
          </a:solidFill>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LKPP</a:t>
            </a:r>
          </a:p>
        </p:txBody>
      </p:sp>
      <p:sp>
        <p:nvSpPr>
          <p:cNvPr id="74" name="TextBox 73"/>
          <p:cNvSpPr txBox="1"/>
          <p:nvPr/>
        </p:nvSpPr>
        <p:spPr>
          <a:xfrm>
            <a:off x="2743200" y="4724400"/>
            <a:ext cx="269626" cy="276999"/>
          </a:xfrm>
          <a:prstGeom prst="rect">
            <a:avLst/>
          </a:prstGeom>
          <a:noFill/>
        </p:spPr>
        <p:txBody>
          <a:bodyPr wrap="none" rtlCol="0">
            <a:spAutoFit/>
          </a:bodyPr>
          <a:lstStyle/>
          <a:p>
            <a:r>
              <a:rPr lang="en-US" sz="1200" dirty="0" smtClean="0">
                <a:solidFill>
                  <a:schemeClr val="bg1"/>
                </a:solidFill>
                <a:latin typeface="Arial" panose="020B0604020202020204" pitchFamily="34" charset="0"/>
                <a:cs typeface="Arial" panose="020B0604020202020204" pitchFamily="34" charset="0"/>
              </a:rPr>
              <a:t>6</a:t>
            </a:r>
            <a:endParaRPr lang="en-US" sz="1200" dirty="0">
              <a:solidFill>
                <a:schemeClr val="bg1"/>
              </a:solidFill>
              <a:latin typeface="Arial" panose="020B0604020202020204" pitchFamily="34" charset="0"/>
              <a:cs typeface="Arial" panose="020B0604020202020204" pitchFamily="34" charset="0"/>
            </a:endParaRPr>
          </a:p>
        </p:txBody>
      </p:sp>
      <p:sp>
        <p:nvSpPr>
          <p:cNvPr id="55" name="Rectangle 2"/>
          <p:cNvSpPr txBox="1">
            <a:spLocks noChangeArrowheads="1"/>
          </p:cNvSpPr>
          <p:nvPr/>
        </p:nvSpPr>
        <p:spPr>
          <a:xfrm>
            <a:off x="685800" y="2286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400" b="1" dirty="0">
                <a:solidFill>
                  <a:srgbClr val="1E3C61"/>
                </a:solidFill>
                <a:latin typeface="League Spartan" panose="00000800000000000000" pitchFamily="50" charset="0"/>
              </a:rPr>
              <a:t>MEKANISME PERTANGGUNGJAWABAN HIBAH LANGSUNG UANG KEPADA </a:t>
            </a:r>
            <a:r>
              <a:rPr lang="es-ES" sz="2400" b="1" dirty="0" smtClean="0">
                <a:solidFill>
                  <a:srgbClr val="1E3C61"/>
                </a:solidFill>
                <a:latin typeface="League Spartan" panose="00000800000000000000" pitchFamily="50" charset="0"/>
              </a:rPr>
              <a:t>DAERAH</a:t>
            </a:r>
            <a:endParaRPr lang="es-ES" sz="2400" b="1" dirty="0">
              <a:solidFill>
                <a:srgbClr val="1E3C61"/>
              </a:solidFill>
              <a:latin typeface="League Spartan" panose="00000800000000000000" pitchFamily="50" charset="0"/>
            </a:endParaRPr>
          </a:p>
        </p:txBody>
      </p:sp>
      <p:sp>
        <p:nvSpPr>
          <p:cNvPr id="60" name="Rectangle 59"/>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68" name="Picture 67">
            <a:hlinkClick r:id="rId8" action="ppaction://hlinksldjump"/>
          </p:cNvPr>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1026821536"/>
      </p:ext>
    </p:extLst>
  </p:cSld>
  <p:clrMapOvr>
    <a:masterClrMapping/>
  </p:clrMapOvr>
  <p:transition spd="slow">
    <p:push dir="u"/>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611188" y="1665288"/>
            <a:ext cx="8302625" cy="1001712"/>
          </a:xfrm>
          <a:prstGeom prst="rect">
            <a:avLst/>
          </a:prstGeom>
        </p:spPr>
        <p:txBody>
          <a:bodyPr/>
          <a:lstStyle/>
          <a:p>
            <a:pPr marL="0" marR="0" lvl="0" indent="0" algn="ctr" defTabSz="914400" rtl="0" eaLnBrk="1" fontAlgn="auto" latinLnBrk="0" hangingPunct="1">
              <a:lnSpc>
                <a:spcPct val="100000"/>
              </a:lnSpc>
              <a:spcBef>
                <a:spcPct val="20000"/>
              </a:spcBef>
              <a:spcAft>
                <a:spcPts val="0"/>
              </a:spcAft>
              <a:buClr>
                <a:schemeClr val="tx1">
                  <a:shade val="95000"/>
                </a:schemeClr>
              </a:buClr>
              <a:buSzPct val="65000"/>
              <a:buFont typeface="Wingdings" pitchFamily="2" charset="2"/>
              <a:buNone/>
              <a:tabLst/>
              <a:defRPr/>
            </a:pPr>
            <a:r>
              <a:rPr kumimoji="0" lang="en-US" sz="2800" b="1" i="0" u="none" strike="noStrike" kern="1200" cap="none" spc="0" normalizeH="0" baseline="0" noProof="0" dirty="0" err="1" smtClean="0">
                <a:ln>
                  <a:noFill/>
                </a:ln>
                <a:solidFill>
                  <a:schemeClr val="tx2"/>
                </a:solidFill>
                <a:effectLst/>
                <a:uLnTx/>
                <a:uFillTx/>
                <a:latin typeface="Arial" panose="020B0604020202020204" pitchFamily="34" charset="0"/>
                <a:cs typeface="Arial" panose="020B0604020202020204" pitchFamily="34" charset="0"/>
              </a:rPr>
              <a:t>Satker</a:t>
            </a:r>
            <a:r>
              <a:rPr kumimoji="0" lang="en-US" sz="2800" b="1" i="0" u="none" strike="noStrike" kern="1200" cap="none" spc="0" normalizeH="0" baseline="0" noProof="0" dirty="0" smtClean="0">
                <a:ln>
                  <a:noFill/>
                </a:ln>
                <a:solidFill>
                  <a:schemeClr val="tx2"/>
                </a:solidFill>
                <a:effectLst/>
                <a:uLnTx/>
                <a:uFillTx/>
                <a:latin typeface="Arial" panose="020B0604020202020204" pitchFamily="34" charset="0"/>
                <a:cs typeface="Arial" panose="020B0604020202020204" pitchFamily="34" charset="0"/>
              </a:rPr>
              <a:t> </a:t>
            </a:r>
            <a:r>
              <a:rPr kumimoji="0" lang="en-US" sz="2800" b="1" i="0" u="none" strike="noStrike" kern="1200" cap="none" spc="0" normalizeH="0" baseline="0" noProof="0" dirty="0" err="1" smtClean="0">
                <a:ln>
                  <a:noFill/>
                </a:ln>
                <a:solidFill>
                  <a:schemeClr val="tx2"/>
                </a:solidFill>
                <a:effectLst/>
                <a:uLnTx/>
                <a:uFillTx/>
                <a:latin typeface="Arial" panose="020B0604020202020204" pitchFamily="34" charset="0"/>
                <a:cs typeface="Arial" panose="020B0604020202020204" pitchFamily="34" charset="0"/>
              </a:rPr>
              <a:t>Mengesahkan</a:t>
            </a:r>
            <a:r>
              <a:rPr kumimoji="0" lang="en-US" sz="2800" b="1" i="0" u="none" strike="noStrike" kern="1200" cap="none" spc="0" normalizeH="0" baseline="0" noProof="0" dirty="0" smtClean="0">
                <a:ln>
                  <a:noFill/>
                </a:ln>
                <a:solidFill>
                  <a:schemeClr val="tx2"/>
                </a:solidFill>
                <a:effectLst/>
                <a:uLnTx/>
                <a:uFillTx/>
                <a:latin typeface="Arial" panose="020B0604020202020204" pitchFamily="34" charset="0"/>
                <a:cs typeface="Arial" panose="020B0604020202020204" pitchFamily="34" charset="0"/>
              </a:rPr>
              <a:t> </a:t>
            </a:r>
            <a:r>
              <a:rPr kumimoji="0" lang="en-US" sz="2800" b="1" i="0" u="none" strike="noStrike" kern="1200" cap="none" spc="0" normalizeH="0" baseline="0" noProof="0" dirty="0" err="1" smtClean="0">
                <a:ln>
                  <a:noFill/>
                </a:ln>
                <a:solidFill>
                  <a:schemeClr val="tx2"/>
                </a:solidFill>
                <a:effectLst/>
                <a:uLnTx/>
                <a:uFillTx/>
                <a:latin typeface="Arial" panose="020B0604020202020204" pitchFamily="34" charset="0"/>
                <a:cs typeface="Arial" panose="020B0604020202020204" pitchFamily="34" charset="0"/>
              </a:rPr>
              <a:t>Tanpa</a:t>
            </a:r>
            <a:r>
              <a:rPr kumimoji="0" lang="en-US" sz="2800" b="1" i="0" u="none" strike="noStrike" kern="1200" cap="none" spc="0" normalizeH="0" baseline="0" noProof="0" dirty="0" smtClean="0">
                <a:ln>
                  <a:noFill/>
                </a:ln>
                <a:solidFill>
                  <a:schemeClr val="tx2"/>
                </a:solidFill>
                <a:effectLst/>
                <a:uLnTx/>
                <a:uFillTx/>
                <a:latin typeface="Arial" panose="020B0604020202020204" pitchFamily="34" charset="0"/>
                <a:cs typeface="Arial" panose="020B0604020202020204" pitchFamily="34" charset="0"/>
              </a:rPr>
              <a:t> </a:t>
            </a:r>
            <a:r>
              <a:rPr kumimoji="0" lang="en-US" sz="2800" b="1" i="0" u="none" strike="noStrike" kern="1200" cap="none" spc="0" normalizeH="0" baseline="0" noProof="0" dirty="0" err="1" smtClean="0">
                <a:ln>
                  <a:noFill/>
                </a:ln>
                <a:solidFill>
                  <a:schemeClr val="tx2"/>
                </a:solidFill>
                <a:effectLst/>
                <a:uLnTx/>
                <a:uFillTx/>
                <a:latin typeface="Arial" panose="020B0604020202020204" pitchFamily="34" charset="0"/>
                <a:cs typeface="Arial" panose="020B0604020202020204" pitchFamily="34" charset="0"/>
              </a:rPr>
              <a:t>Realisasi</a:t>
            </a:r>
            <a:r>
              <a:rPr kumimoji="0" lang="en-US" sz="2800" b="1" i="0" u="none" strike="noStrike" kern="1200" cap="none" spc="0" normalizeH="0" baseline="0" noProof="0" dirty="0" smtClean="0">
                <a:ln>
                  <a:noFill/>
                </a:ln>
                <a:solidFill>
                  <a:schemeClr val="tx2"/>
                </a:solidFill>
                <a:effectLst/>
                <a:uLnTx/>
                <a:uFillTx/>
                <a:latin typeface="Arial" panose="020B0604020202020204" pitchFamily="34" charset="0"/>
                <a:cs typeface="Arial" panose="020B0604020202020204" pitchFamily="34" charset="0"/>
              </a:rPr>
              <a:t> </a:t>
            </a:r>
            <a:r>
              <a:rPr kumimoji="0" lang="en-US" sz="2800" b="1" i="0" u="none" strike="noStrike" kern="1200" cap="none" spc="0" normalizeH="0" baseline="0" noProof="0" dirty="0" err="1" smtClean="0">
                <a:ln>
                  <a:noFill/>
                </a:ln>
                <a:solidFill>
                  <a:schemeClr val="tx2"/>
                </a:solidFill>
                <a:effectLst/>
                <a:uLnTx/>
                <a:uFillTx/>
                <a:latin typeface="Arial" panose="020B0604020202020204" pitchFamily="34" charset="0"/>
                <a:cs typeface="Arial" panose="020B0604020202020204" pitchFamily="34" charset="0"/>
              </a:rPr>
              <a:t>Belanja</a:t>
            </a:r>
            <a:endParaRPr kumimoji="0" lang="en-US" sz="2800" b="1" i="0" u="none" strike="noStrike" kern="1200" cap="none" spc="0" normalizeH="0" baseline="0" noProof="0" dirty="0" smtClean="0">
              <a:ln>
                <a:noFill/>
              </a:ln>
              <a:solidFill>
                <a:schemeClr val="tx2"/>
              </a:solidFill>
              <a:effectLst/>
              <a:uLnTx/>
              <a:uFillTx/>
              <a:latin typeface="Arial" panose="020B0604020202020204" pitchFamily="34" charset="0"/>
              <a:cs typeface="Arial" panose="020B0604020202020204" pitchFamily="34" charset="0"/>
            </a:endParaRPr>
          </a:p>
        </p:txBody>
      </p:sp>
      <p:graphicFrame>
        <p:nvGraphicFramePr>
          <p:cNvPr id="6" name="Diagram 5"/>
          <p:cNvGraphicFramePr/>
          <p:nvPr>
            <p:extLst>
              <p:ext uri="{D42A27DB-BD31-4B8C-83A1-F6EECF244321}">
                <p14:modId xmlns:p14="http://schemas.microsoft.com/office/powerpoint/2010/main" xmlns="" val="2141794780"/>
              </p:ext>
            </p:extLst>
          </p:nvPr>
        </p:nvGraphicFramePr>
        <p:xfrm>
          <a:off x="1066798" y="2429387"/>
          <a:ext cx="724961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2"/>
          <p:cNvSpPr txBox="1">
            <a:spLocks noChangeArrowheads="1"/>
          </p:cNvSpPr>
          <p:nvPr/>
        </p:nvSpPr>
        <p:spPr>
          <a:xfrm>
            <a:off x="685800" y="228600"/>
            <a:ext cx="7315200" cy="71596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400" b="1" dirty="0">
                <a:solidFill>
                  <a:srgbClr val="1E3C61"/>
                </a:solidFill>
                <a:latin typeface="League Spartan" panose="00000800000000000000" pitchFamily="50" charset="0"/>
              </a:rPr>
              <a:t>PENGESAHAN PENDAPATAN HIBAH TANPA BELANJA PADA TAHUN ANGGARAN BERJALAN</a:t>
            </a:r>
          </a:p>
        </p:txBody>
      </p:sp>
      <p:sp>
        <p:nvSpPr>
          <p:cNvPr id="8" name="Rectangle 7"/>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p:txBody>
      </p:sp>
      <p:pic>
        <p:nvPicPr>
          <p:cNvPr id="10" name="Picture 9">
            <a:hlinkClick r:id="rId7" action="ppaction://hlinksldjump"/>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8001000" y="304800"/>
            <a:ext cx="457200" cy="457200"/>
          </a:xfrm>
          <a:prstGeom prst="rect">
            <a:avLst/>
          </a:prstGeom>
          <a:solidFill>
            <a:schemeClr val="bg1"/>
          </a:solidFill>
        </p:spPr>
      </p:pic>
    </p:spTree>
    <p:extLst>
      <p:ext uri="{BB962C8B-B14F-4D97-AF65-F5344CB8AC3E}">
        <p14:creationId xmlns:p14="http://schemas.microsoft.com/office/powerpoint/2010/main" xmlns="" val="137755166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7" name="Rectangle 3"/>
          <p:cNvSpPr>
            <a:spLocks noChangeArrowheads="1"/>
          </p:cNvSpPr>
          <p:nvPr/>
        </p:nvSpPr>
        <p:spPr bwMode="auto">
          <a:xfrm>
            <a:off x="7247793" y="533400"/>
            <a:ext cx="1905000" cy="6324600"/>
          </a:xfrm>
          <a:prstGeom prst="rect">
            <a:avLst/>
          </a:prstGeom>
          <a:solidFill>
            <a:schemeClr val="bg2">
              <a:lumMod val="75000"/>
              <a:alpha val="50195"/>
            </a:schemeClr>
          </a:solidFill>
          <a:ln w="9525">
            <a:noFill/>
            <a:miter lim="800000"/>
            <a:headEnd/>
            <a:tailEnd/>
          </a:ln>
        </p:spPr>
        <p:txBody>
          <a:bodyPr wrap="none" anchor="ctr"/>
          <a:lstStyle/>
          <a:p>
            <a:pPr>
              <a:spcBef>
                <a:spcPct val="20000"/>
              </a:spcBef>
              <a:buFontTx/>
              <a:buChar char="•"/>
              <a:defRPr/>
            </a:pPr>
            <a:endParaRPr lang="en-GB" sz="3200">
              <a:solidFill>
                <a:srgbClr val="000000"/>
              </a:solidFill>
            </a:endParaRPr>
          </a:p>
        </p:txBody>
      </p:sp>
      <p:sp>
        <p:nvSpPr>
          <p:cNvPr id="24579" name="Text Box 156"/>
          <p:cNvSpPr txBox="1">
            <a:spLocks noChangeArrowheads="1"/>
          </p:cNvSpPr>
          <p:nvPr/>
        </p:nvSpPr>
        <p:spPr bwMode="auto">
          <a:xfrm>
            <a:off x="0" y="533400"/>
            <a:ext cx="9144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endParaRPr lang="id-ID" altLang="en-US" sz="1800" b="1">
              <a:solidFill>
                <a:srgbClr val="000000"/>
              </a:solidFill>
              <a:latin typeface="Corbel" panose="020B0503020204020204" pitchFamily="34" charset="0"/>
            </a:endParaRPr>
          </a:p>
        </p:txBody>
      </p:sp>
      <p:sp>
        <p:nvSpPr>
          <p:cNvPr id="24580" name="Rectangle 2"/>
          <p:cNvSpPr>
            <a:spLocks noChangeArrowheads="1"/>
          </p:cNvSpPr>
          <p:nvPr/>
        </p:nvSpPr>
        <p:spPr bwMode="auto">
          <a:xfrm>
            <a:off x="2286000" y="533400"/>
            <a:ext cx="2590800" cy="6324600"/>
          </a:xfrm>
          <a:prstGeom prst="rect">
            <a:avLst/>
          </a:prstGeom>
          <a:solidFill>
            <a:srgbClr val="FF66FF">
              <a:alpha val="20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FontTx/>
              <a:buChar char="•"/>
            </a:pPr>
            <a:endParaRPr lang="en-US" altLang="en-US">
              <a:solidFill>
                <a:srgbClr val="000000"/>
              </a:solidFill>
              <a:latin typeface="Times New Roman" panose="02020603050405020304" pitchFamily="18" charset="0"/>
            </a:endParaRPr>
          </a:p>
        </p:txBody>
      </p:sp>
      <p:sp>
        <p:nvSpPr>
          <p:cNvPr id="25608" name="Rectangle 4"/>
          <p:cNvSpPr>
            <a:spLocks noChangeArrowheads="1"/>
          </p:cNvSpPr>
          <p:nvPr/>
        </p:nvSpPr>
        <p:spPr bwMode="auto">
          <a:xfrm>
            <a:off x="0" y="533400"/>
            <a:ext cx="2133600" cy="6324600"/>
          </a:xfrm>
          <a:prstGeom prst="rect">
            <a:avLst/>
          </a:prstGeom>
          <a:solidFill>
            <a:schemeClr val="accent6">
              <a:lumMod val="60000"/>
              <a:lumOff val="40000"/>
              <a:alpha val="50195"/>
            </a:schemeClr>
          </a:solidFill>
          <a:ln w="9525">
            <a:noFill/>
            <a:miter lim="800000"/>
            <a:headEnd/>
            <a:tailEnd/>
          </a:ln>
        </p:spPr>
        <p:txBody>
          <a:bodyPr wrap="none" anchor="ctr"/>
          <a:lstStyle/>
          <a:p>
            <a:pPr>
              <a:spcBef>
                <a:spcPct val="20000"/>
              </a:spcBef>
              <a:defRPr/>
            </a:pPr>
            <a:endParaRPr lang="en-GB" sz="3200" dirty="0">
              <a:solidFill>
                <a:srgbClr val="000000"/>
              </a:solidFill>
            </a:endParaRPr>
          </a:p>
        </p:txBody>
      </p:sp>
      <p:sp>
        <p:nvSpPr>
          <p:cNvPr id="24582" name="Rectangle 5"/>
          <p:cNvSpPr>
            <a:spLocks noChangeArrowheads="1"/>
          </p:cNvSpPr>
          <p:nvPr/>
        </p:nvSpPr>
        <p:spPr bwMode="auto">
          <a:xfrm>
            <a:off x="0" y="0"/>
            <a:ext cx="91440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400">
              <a:solidFill>
                <a:srgbClr val="000000"/>
              </a:solidFill>
              <a:latin typeface="Times New Roman" panose="02020603050405020304" pitchFamily="18" charset="0"/>
            </a:endParaRPr>
          </a:p>
        </p:txBody>
      </p:sp>
      <p:sp>
        <p:nvSpPr>
          <p:cNvPr id="24583" name="Line 6"/>
          <p:cNvSpPr>
            <a:spLocks noChangeShapeType="1"/>
          </p:cNvSpPr>
          <p:nvPr/>
        </p:nvSpPr>
        <p:spPr bwMode="auto">
          <a:xfrm>
            <a:off x="0" y="990600"/>
            <a:ext cx="9144000" cy="0"/>
          </a:xfrm>
          <a:prstGeom prst="line">
            <a:avLst/>
          </a:prstGeom>
          <a:noFill/>
          <a:ln w="9525">
            <a:solidFill>
              <a:srgbClr val="0000FF"/>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4584" name="Rectangle 7"/>
          <p:cNvSpPr>
            <a:spLocks noChangeArrowheads="1"/>
          </p:cNvSpPr>
          <p:nvPr/>
        </p:nvSpPr>
        <p:spPr bwMode="auto">
          <a:xfrm>
            <a:off x="5410200" y="685800"/>
            <a:ext cx="1181100" cy="212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400" b="1">
                <a:solidFill>
                  <a:srgbClr val="000000"/>
                </a:solidFill>
                <a:latin typeface="Times New Roman" panose="02020603050405020304" pitchFamily="18" charset="0"/>
              </a:rPr>
              <a:t>Penganggaran</a:t>
            </a:r>
          </a:p>
        </p:txBody>
      </p:sp>
      <p:sp>
        <p:nvSpPr>
          <p:cNvPr id="24585" name="Rectangle 8"/>
          <p:cNvSpPr>
            <a:spLocks noChangeArrowheads="1"/>
          </p:cNvSpPr>
          <p:nvPr/>
        </p:nvSpPr>
        <p:spPr bwMode="auto">
          <a:xfrm>
            <a:off x="2971800" y="685800"/>
            <a:ext cx="1219200" cy="212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400" b="1">
                <a:solidFill>
                  <a:srgbClr val="000000"/>
                </a:solidFill>
                <a:latin typeface="Times New Roman" panose="02020603050405020304" pitchFamily="18" charset="0"/>
              </a:rPr>
              <a:t>Negosiasi/Penadatanganan</a:t>
            </a:r>
          </a:p>
        </p:txBody>
      </p:sp>
      <p:sp>
        <p:nvSpPr>
          <p:cNvPr id="24586" name="Rectangle 9"/>
          <p:cNvSpPr>
            <a:spLocks noChangeArrowheads="1"/>
          </p:cNvSpPr>
          <p:nvPr/>
        </p:nvSpPr>
        <p:spPr bwMode="auto">
          <a:xfrm>
            <a:off x="7466013" y="685800"/>
            <a:ext cx="1449387" cy="212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400" b="1">
                <a:solidFill>
                  <a:srgbClr val="000000"/>
                </a:solidFill>
                <a:latin typeface="Times New Roman" panose="02020603050405020304" pitchFamily="18" charset="0"/>
              </a:rPr>
              <a:t>Pelaksanaan</a:t>
            </a:r>
          </a:p>
        </p:txBody>
      </p:sp>
      <p:sp>
        <p:nvSpPr>
          <p:cNvPr id="24587" name="Rectangle 19"/>
          <p:cNvSpPr>
            <a:spLocks noChangeArrowheads="1"/>
          </p:cNvSpPr>
          <p:nvPr/>
        </p:nvSpPr>
        <p:spPr bwMode="auto">
          <a:xfrm>
            <a:off x="304800" y="685800"/>
            <a:ext cx="10668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400" b="1">
                <a:solidFill>
                  <a:srgbClr val="000000"/>
                </a:solidFill>
                <a:latin typeface="Times New Roman" panose="02020603050405020304" pitchFamily="18" charset="0"/>
              </a:rPr>
              <a:t>Perencanaan</a:t>
            </a:r>
          </a:p>
        </p:txBody>
      </p:sp>
      <p:cxnSp>
        <p:nvCxnSpPr>
          <p:cNvPr id="79" name="Straight Arrow Connector 78"/>
          <p:cNvCxnSpPr/>
          <p:nvPr/>
        </p:nvCxnSpPr>
        <p:spPr>
          <a:xfrm rot="5400000">
            <a:off x="3200400" y="1828800"/>
            <a:ext cx="158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7315200" y="1219200"/>
            <a:ext cx="1524000" cy="1219200"/>
          </a:xfrm>
          <a:prstGeom prst="rect">
            <a:avLst/>
          </a:prstGeom>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anchor="ctr"/>
          <a:lstStyle/>
          <a:p>
            <a:pPr>
              <a:defRPr/>
            </a:pPr>
            <a:r>
              <a:rPr lang="en-US" sz="1300" dirty="0">
                <a:solidFill>
                  <a:srgbClr val="000000"/>
                </a:solidFill>
              </a:rPr>
              <a:t>K/L </a:t>
            </a:r>
            <a:r>
              <a:rPr lang="en-US" sz="1300" dirty="0" err="1">
                <a:solidFill>
                  <a:srgbClr val="000000"/>
                </a:solidFill>
              </a:rPr>
              <a:t>melaksanakan</a:t>
            </a:r>
            <a:r>
              <a:rPr lang="en-US" sz="1300" dirty="0">
                <a:solidFill>
                  <a:srgbClr val="000000"/>
                </a:solidFill>
              </a:rPr>
              <a:t> </a:t>
            </a:r>
            <a:r>
              <a:rPr lang="en-US" sz="1300" b="1" dirty="0">
                <a:solidFill>
                  <a:srgbClr val="0000FF"/>
                </a:solidFill>
              </a:rPr>
              <a:t>PENGADAAN</a:t>
            </a:r>
            <a:r>
              <a:rPr lang="en-US" sz="1300" dirty="0">
                <a:solidFill>
                  <a:srgbClr val="000000"/>
                </a:solidFill>
              </a:rPr>
              <a:t> </a:t>
            </a:r>
            <a:r>
              <a:rPr lang="en-US" sz="1300" dirty="0" err="1">
                <a:solidFill>
                  <a:srgbClr val="000000"/>
                </a:solidFill>
              </a:rPr>
              <a:t>dan</a:t>
            </a:r>
            <a:r>
              <a:rPr lang="en-US" sz="1300" dirty="0">
                <a:solidFill>
                  <a:srgbClr val="000000"/>
                </a:solidFill>
              </a:rPr>
              <a:t> </a:t>
            </a:r>
            <a:r>
              <a:rPr lang="en-US" sz="1300" dirty="0" err="1">
                <a:solidFill>
                  <a:srgbClr val="000000"/>
                </a:solidFill>
              </a:rPr>
              <a:t>membuat</a:t>
            </a:r>
            <a:r>
              <a:rPr lang="en-US" sz="1300" dirty="0">
                <a:solidFill>
                  <a:srgbClr val="000000"/>
                </a:solidFill>
              </a:rPr>
              <a:t> </a:t>
            </a:r>
            <a:r>
              <a:rPr lang="en-US" sz="1300" dirty="0" err="1">
                <a:solidFill>
                  <a:srgbClr val="000000"/>
                </a:solidFill>
              </a:rPr>
              <a:t>kontrak</a:t>
            </a:r>
            <a:endParaRPr lang="en-US" sz="1300" dirty="0">
              <a:solidFill>
                <a:srgbClr val="000000"/>
              </a:solidFill>
            </a:endParaRPr>
          </a:p>
        </p:txBody>
      </p:sp>
      <p:sp>
        <p:nvSpPr>
          <p:cNvPr id="28" name="Rectangle 27"/>
          <p:cNvSpPr/>
          <p:nvPr/>
        </p:nvSpPr>
        <p:spPr>
          <a:xfrm>
            <a:off x="2438400" y="1219200"/>
            <a:ext cx="1752600" cy="1447800"/>
          </a:xfrm>
          <a:prstGeom prst="rect">
            <a:avLst/>
          </a:prstGeom>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anchor="ctr"/>
          <a:lstStyle/>
          <a:p>
            <a:pPr marL="53975" indent="-53975">
              <a:spcAft>
                <a:spcPts val="600"/>
              </a:spcAft>
              <a:defRPr/>
            </a:pPr>
            <a:r>
              <a:rPr lang="en-US" sz="1200" dirty="0">
                <a:solidFill>
                  <a:srgbClr val="000000"/>
                </a:solidFill>
              </a:rPr>
              <a:t> </a:t>
            </a:r>
          </a:p>
          <a:p>
            <a:pPr marL="53975" indent="-53975">
              <a:spcAft>
                <a:spcPts val="600"/>
              </a:spcAft>
              <a:defRPr/>
            </a:pPr>
            <a:r>
              <a:rPr lang="en-US" sz="1200" dirty="0" err="1">
                <a:solidFill>
                  <a:srgbClr val="000000"/>
                </a:solidFill>
              </a:rPr>
              <a:t>Kemenkeu</a:t>
            </a:r>
            <a:r>
              <a:rPr lang="en-US" sz="1200" dirty="0">
                <a:solidFill>
                  <a:srgbClr val="000000"/>
                </a:solidFill>
              </a:rPr>
              <a:t> </a:t>
            </a:r>
            <a:r>
              <a:rPr lang="en-US" sz="1200" dirty="0" err="1">
                <a:solidFill>
                  <a:srgbClr val="000000"/>
                </a:solidFill>
              </a:rPr>
              <a:t>melakukan</a:t>
            </a:r>
            <a:r>
              <a:rPr lang="en-US" sz="1200" dirty="0">
                <a:solidFill>
                  <a:srgbClr val="000000"/>
                </a:solidFill>
              </a:rPr>
              <a:t> </a:t>
            </a:r>
            <a:r>
              <a:rPr lang="en-US" sz="1200" dirty="0" err="1">
                <a:solidFill>
                  <a:srgbClr val="000000"/>
                </a:solidFill>
              </a:rPr>
              <a:t>negosiasi</a:t>
            </a:r>
            <a:r>
              <a:rPr lang="en-US" sz="1200" dirty="0">
                <a:solidFill>
                  <a:srgbClr val="000000"/>
                </a:solidFill>
              </a:rPr>
              <a:t> </a:t>
            </a:r>
            <a:r>
              <a:rPr lang="en-US" sz="1200" dirty="0" err="1">
                <a:solidFill>
                  <a:srgbClr val="000000"/>
                </a:solidFill>
              </a:rPr>
              <a:t>dan</a:t>
            </a:r>
            <a:r>
              <a:rPr lang="en-US" sz="1200" dirty="0">
                <a:solidFill>
                  <a:srgbClr val="000000"/>
                </a:solidFill>
              </a:rPr>
              <a:t> </a:t>
            </a:r>
            <a:r>
              <a:rPr lang="en-US" sz="1200" dirty="0" err="1">
                <a:solidFill>
                  <a:srgbClr val="000000"/>
                </a:solidFill>
              </a:rPr>
              <a:t>penandatanganan</a:t>
            </a:r>
            <a:r>
              <a:rPr lang="en-US" sz="1200" dirty="0">
                <a:solidFill>
                  <a:srgbClr val="000000"/>
                </a:solidFill>
              </a:rPr>
              <a:t> </a:t>
            </a:r>
            <a:r>
              <a:rPr lang="en-US" sz="1200" b="1" i="1" dirty="0">
                <a:solidFill>
                  <a:srgbClr val="0000FF"/>
                </a:solidFill>
              </a:rPr>
              <a:t>GRANT AGREEMENT </a:t>
            </a:r>
            <a:r>
              <a:rPr lang="en-US" sz="1200" dirty="0">
                <a:solidFill>
                  <a:srgbClr val="000000"/>
                </a:solidFill>
              </a:rPr>
              <a:t>(</a:t>
            </a:r>
            <a:r>
              <a:rPr lang="en-US" sz="1200" dirty="0" err="1">
                <a:solidFill>
                  <a:srgbClr val="000000"/>
                </a:solidFill>
              </a:rPr>
              <a:t>Pasal</a:t>
            </a:r>
            <a:r>
              <a:rPr lang="en-US" sz="1200" dirty="0">
                <a:solidFill>
                  <a:srgbClr val="000000"/>
                </a:solidFill>
              </a:rPr>
              <a:t> 59&amp;61 PP 10/2011)</a:t>
            </a:r>
          </a:p>
          <a:p>
            <a:pPr marL="53975" indent="-53975" algn="ctr">
              <a:defRPr/>
            </a:pPr>
            <a:endParaRPr lang="en-US" sz="1200" dirty="0">
              <a:solidFill>
                <a:srgbClr val="000000"/>
              </a:solidFill>
            </a:endParaRPr>
          </a:p>
        </p:txBody>
      </p:sp>
      <p:sp>
        <p:nvSpPr>
          <p:cNvPr id="29" name="Rectangle 28"/>
          <p:cNvSpPr/>
          <p:nvPr/>
        </p:nvSpPr>
        <p:spPr>
          <a:xfrm>
            <a:off x="5181600" y="1235075"/>
            <a:ext cx="1524000" cy="1203325"/>
          </a:xfrm>
          <a:prstGeom prst="rect">
            <a:avLst/>
          </a:prstGeom>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anchor="ctr"/>
          <a:lstStyle/>
          <a:p>
            <a:pPr>
              <a:spcAft>
                <a:spcPts val="600"/>
              </a:spcAft>
              <a:defRPr/>
            </a:pPr>
            <a:endParaRPr lang="en-US" sz="1200" dirty="0">
              <a:solidFill>
                <a:srgbClr val="000000"/>
              </a:solidFill>
            </a:endParaRPr>
          </a:p>
          <a:p>
            <a:pPr>
              <a:spcAft>
                <a:spcPts val="600"/>
              </a:spcAft>
              <a:defRPr/>
            </a:pPr>
            <a:r>
              <a:rPr lang="en-US" sz="1200" dirty="0">
                <a:solidFill>
                  <a:srgbClr val="000000"/>
                </a:solidFill>
              </a:rPr>
              <a:t>K/L  </a:t>
            </a:r>
            <a:r>
              <a:rPr lang="en-US" sz="1200" dirty="0" err="1">
                <a:solidFill>
                  <a:srgbClr val="000000"/>
                </a:solidFill>
              </a:rPr>
              <a:t>mengajukan</a:t>
            </a:r>
            <a:r>
              <a:rPr lang="en-US" sz="1200" dirty="0">
                <a:solidFill>
                  <a:srgbClr val="000000"/>
                </a:solidFill>
              </a:rPr>
              <a:t> </a:t>
            </a:r>
            <a:r>
              <a:rPr lang="en-US" sz="1200" dirty="0" err="1">
                <a:solidFill>
                  <a:srgbClr val="000000"/>
                </a:solidFill>
              </a:rPr>
              <a:t>pencantuman</a:t>
            </a:r>
            <a:r>
              <a:rPr lang="en-US" sz="1200" dirty="0">
                <a:solidFill>
                  <a:srgbClr val="000000"/>
                </a:solidFill>
              </a:rPr>
              <a:t> </a:t>
            </a:r>
            <a:r>
              <a:rPr lang="en-US" sz="1200" dirty="0" err="1">
                <a:solidFill>
                  <a:srgbClr val="000000"/>
                </a:solidFill>
              </a:rPr>
              <a:t>dana</a:t>
            </a:r>
            <a:r>
              <a:rPr lang="en-US" sz="1200" dirty="0">
                <a:solidFill>
                  <a:srgbClr val="000000"/>
                </a:solidFill>
              </a:rPr>
              <a:t> </a:t>
            </a:r>
            <a:r>
              <a:rPr lang="en-US" sz="1200" dirty="0" err="1">
                <a:solidFill>
                  <a:srgbClr val="000000"/>
                </a:solidFill>
              </a:rPr>
              <a:t>dalam</a:t>
            </a:r>
            <a:r>
              <a:rPr lang="en-US" sz="1200" dirty="0">
                <a:solidFill>
                  <a:srgbClr val="000000"/>
                </a:solidFill>
              </a:rPr>
              <a:t> </a:t>
            </a:r>
            <a:r>
              <a:rPr lang="en-US" sz="1200" dirty="0" err="1">
                <a:solidFill>
                  <a:srgbClr val="000000"/>
                </a:solidFill>
              </a:rPr>
              <a:t>dokumen</a:t>
            </a:r>
            <a:r>
              <a:rPr lang="en-US" sz="1200" dirty="0">
                <a:solidFill>
                  <a:srgbClr val="000000"/>
                </a:solidFill>
              </a:rPr>
              <a:t> </a:t>
            </a:r>
            <a:r>
              <a:rPr lang="en-US" sz="1200" dirty="0" err="1">
                <a:solidFill>
                  <a:srgbClr val="000000"/>
                </a:solidFill>
              </a:rPr>
              <a:t>anggaran</a:t>
            </a:r>
            <a:r>
              <a:rPr lang="en-US" sz="1200" dirty="0">
                <a:solidFill>
                  <a:srgbClr val="000000"/>
                </a:solidFill>
              </a:rPr>
              <a:t> </a:t>
            </a:r>
            <a:r>
              <a:rPr lang="en-US" sz="1200" b="1" dirty="0">
                <a:solidFill>
                  <a:srgbClr val="0000FF"/>
                </a:solidFill>
              </a:rPr>
              <a:t>(RKA-KL) </a:t>
            </a:r>
            <a:r>
              <a:rPr lang="en-US" sz="1200" dirty="0" err="1">
                <a:solidFill>
                  <a:srgbClr val="000000"/>
                </a:solidFill>
              </a:rPr>
              <a:t>ke</a:t>
            </a:r>
            <a:r>
              <a:rPr lang="en-US" sz="1200" dirty="0">
                <a:solidFill>
                  <a:srgbClr val="000000"/>
                </a:solidFill>
              </a:rPr>
              <a:t> </a:t>
            </a:r>
            <a:r>
              <a:rPr lang="en-US" sz="1200" dirty="0" err="1">
                <a:solidFill>
                  <a:srgbClr val="000000"/>
                </a:solidFill>
              </a:rPr>
              <a:t>Kemenkeu</a:t>
            </a:r>
            <a:r>
              <a:rPr lang="en-US" sz="1200" dirty="0">
                <a:solidFill>
                  <a:srgbClr val="000000"/>
                </a:solidFill>
              </a:rPr>
              <a:t>.</a:t>
            </a:r>
          </a:p>
          <a:p>
            <a:pPr>
              <a:defRPr/>
            </a:pPr>
            <a:endParaRPr lang="en-US" sz="1200" dirty="0">
              <a:solidFill>
                <a:srgbClr val="000000"/>
              </a:solidFill>
            </a:endParaRPr>
          </a:p>
        </p:txBody>
      </p:sp>
      <p:sp>
        <p:nvSpPr>
          <p:cNvPr id="31" name="Rectangle 30"/>
          <p:cNvSpPr/>
          <p:nvPr/>
        </p:nvSpPr>
        <p:spPr>
          <a:xfrm>
            <a:off x="5181600" y="4720273"/>
            <a:ext cx="1524000" cy="537527"/>
          </a:xfrm>
          <a:prstGeom prst="rect">
            <a:avLst/>
          </a:prstGeom>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anchor="ctr"/>
          <a:lstStyle/>
          <a:p>
            <a:pPr>
              <a:spcAft>
                <a:spcPts val="600"/>
              </a:spcAft>
              <a:defRPr/>
            </a:pPr>
            <a:endParaRPr lang="en-US" sz="1300" dirty="0">
              <a:solidFill>
                <a:srgbClr val="000000"/>
              </a:solidFill>
            </a:endParaRPr>
          </a:p>
          <a:p>
            <a:pPr>
              <a:spcAft>
                <a:spcPts val="600"/>
              </a:spcAft>
              <a:defRPr/>
            </a:pPr>
            <a:r>
              <a:rPr lang="en-US" sz="1300" dirty="0">
                <a:solidFill>
                  <a:srgbClr val="000000"/>
                </a:solidFill>
              </a:rPr>
              <a:t>DPR </a:t>
            </a:r>
            <a:r>
              <a:rPr lang="en-US" sz="1300" dirty="0" err="1">
                <a:solidFill>
                  <a:srgbClr val="000000"/>
                </a:solidFill>
              </a:rPr>
              <a:t>menyetujui</a:t>
            </a:r>
            <a:r>
              <a:rPr lang="en-US" sz="1300" dirty="0">
                <a:solidFill>
                  <a:srgbClr val="000000"/>
                </a:solidFill>
              </a:rPr>
              <a:t> </a:t>
            </a:r>
            <a:r>
              <a:rPr lang="en-US" sz="1300" b="1" dirty="0">
                <a:solidFill>
                  <a:srgbClr val="0000FF"/>
                </a:solidFill>
              </a:rPr>
              <a:t>APBN</a:t>
            </a:r>
          </a:p>
          <a:p>
            <a:pPr algn="ctr">
              <a:defRPr/>
            </a:pPr>
            <a:endParaRPr lang="en-US" sz="1300" dirty="0">
              <a:solidFill>
                <a:srgbClr val="000000"/>
              </a:solidFill>
            </a:endParaRPr>
          </a:p>
        </p:txBody>
      </p:sp>
      <p:sp>
        <p:nvSpPr>
          <p:cNvPr id="32" name="Rectangle 31"/>
          <p:cNvSpPr/>
          <p:nvPr/>
        </p:nvSpPr>
        <p:spPr>
          <a:xfrm>
            <a:off x="5181600" y="5943600"/>
            <a:ext cx="1524000" cy="574675"/>
          </a:xfrm>
          <a:prstGeom prst="rect">
            <a:avLst/>
          </a:prstGeom>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anchor="ctr"/>
          <a:lstStyle/>
          <a:p>
            <a:pPr>
              <a:spcAft>
                <a:spcPts val="600"/>
              </a:spcAft>
              <a:defRPr/>
            </a:pPr>
            <a:r>
              <a:rPr lang="en-US" sz="1300" dirty="0">
                <a:solidFill>
                  <a:srgbClr val="000000"/>
                </a:solidFill>
              </a:rPr>
              <a:t>K/L </a:t>
            </a:r>
            <a:r>
              <a:rPr lang="en-US" sz="1300" dirty="0" err="1">
                <a:solidFill>
                  <a:srgbClr val="000000"/>
                </a:solidFill>
              </a:rPr>
              <a:t>dan</a:t>
            </a:r>
            <a:r>
              <a:rPr lang="en-US" sz="1300" dirty="0">
                <a:solidFill>
                  <a:srgbClr val="000000"/>
                </a:solidFill>
              </a:rPr>
              <a:t> </a:t>
            </a:r>
            <a:r>
              <a:rPr lang="en-US" sz="1300" dirty="0" err="1">
                <a:solidFill>
                  <a:srgbClr val="000000"/>
                </a:solidFill>
              </a:rPr>
              <a:t>Kemenkeu</a:t>
            </a:r>
            <a:r>
              <a:rPr lang="en-US" sz="1300" dirty="0">
                <a:solidFill>
                  <a:srgbClr val="000000"/>
                </a:solidFill>
              </a:rPr>
              <a:t> </a:t>
            </a:r>
            <a:r>
              <a:rPr lang="en-US" sz="1300" dirty="0" err="1">
                <a:solidFill>
                  <a:srgbClr val="000000"/>
                </a:solidFill>
              </a:rPr>
              <a:t>menyusun</a:t>
            </a:r>
            <a:r>
              <a:rPr lang="en-US" sz="1300" dirty="0">
                <a:solidFill>
                  <a:srgbClr val="000000"/>
                </a:solidFill>
              </a:rPr>
              <a:t> </a:t>
            </a:r>
            <a:r>
              <a:rPr lang="en-US" sz="1300" b="1" dirty="0">
                <a:solidFill>
                  <a:srgbClr val="0000FF"/>
                </a:solidFill>
              </a:rPr>
              <a:t>DIPA</a:t>
            </a:r>
          </a:p>
        </p:txBody>
      </p:sp>
      <p:sp>
        <p:nvSpPr>
          <p:cNvPr id="33" name="Rectangle 32"/>
          <p:cNvSpPr/>
          <p:nvPr/>
        </p:nvSpPr>
        <p:spPr>
          <a:xfrm>
            <a:off x="7342188" y="3124200"/>
            <a:ext cx="1524000" cy="1219200"/>
          </a:xfrm>
          <a:prstGeom prst="rect">
            <a:avLst/>
          </a:prstGeom>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anchor="ctr"/>
          <a:lstStyle/>
          <a:p>
            <a:pPr>
              <a:defRPr/>
            </a:pPr>
            <a:r>
              <a:rPr lang="en-US" sz="1300" dirty="0">
                <a:solidFill>
                  <a:srgbClr val="000000"/>
                </a:solidFill>
              </a:rPr>
              <a:t>K/L </a:t>
            </a:r>
            <a:r>
              <a:rPr lang="en-US" sz="1300" dirty="0" err="1">
                <a:solidFill>
                  <a:srgbClr val="000000"/>
                </a:solidFill>
              </a:rPr>
              <a:t>melaksanakan</a:t>
            </a:r>
            <a:r>
              <a:rPr lang="en-US" sz="1300" dirty="0">
                <a:solidFill>
                  <a:srgbClr val="000000"/>
                </a:solidFill>
              </a:rPr>
              <a:t> </a:t>
            </a:r>
            <a:r>
              <a:rPr lang="en-US" sz="1300" b="1" dirty="0">
                <a:solidFill>
                  <a:srgbClr val="0000FF"/>
                </a:solidFill>
              </a:rPr>
              <a:t>PENCAIRAN DANA </a:t>
            </a:r>
            <a:r>
              <a:rPr lang="en-US" sz="1300" dirty="0" err="1">
                <a:solidFill>
                  <a:srgbClr val="000000"/>
                </a:solidFill>
              </a:rPr>
              <a:t>Hibah</a:t>
            </a:r>
            <a:endParaRPr lang="en-US" sz="1300" dirty="0">
              <a:solidFill>
                <a:srgbClr val="000000"/>
              </a:solidFill>
            </a:endParaRPr>
          </a:p>
        </p:txBody>
      </p:sp>
      <p:sp>
        <p:nvSpPr>
          <p:cNvPr id="34" name="Flowchart: Multidocument 33"/>
          <p:cNvSpPr/>
          <p:nvPr/>
        </p:nvSpPr>
        <p:spPr>
          <a:xfrm>
            <a:off x="152400" y="1295400"/>
            <a:ext cx="1887415" cy="1905000"/>
          </a:xfrm>
          <a:prstGeom prst="flowChartMultidocument">
            <a:avLst/>
          </a:prstGeom>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anchor="ctr"/>
          <a:lstStyle/>
          <a:p>
            <a:pPr>
              <a:defRPr/>
            </a:pPr>
            <a:r>
              <a:rPr lang="en-US" sz="1200" dirty="0">
                <a:solidFill>
                  <a:srgbClr val="000000"/>
                </a:solidFill>
              </a:rPr>
              <a:t>K/L </a:t>
            </a:r>
            <a:r>
              <a:rPr lang="en-US" sz="1200" dirty="0" err="1">
                <a:solidFill>
                  <a:srgbClr val="000000"/>
                </a:solidFill>
              </a:rPr>
              <a:t>Menyiapkan</a:t>
            </a:r>
            <a:r>
              <a:rPr lang="en-US" sz="1200" dirty="0">
                <a:solidFill>
                  <a:srgbClr val="000000"/>
                </a:solidFill>
              </a:rPr>
              <a:t> </a:t>
            </a:r>
            <a:r>
              <a:rPr lang="en-US" sz="1200" b="1" dirty="0">
                <a:solidFill>
                  <a:srgbClr val="0000FF"/>
                </a:solidFill>
              </a:rPr>
              <a:t>USULAN KEGIATAN </a:t>
            </a:r>
            <a:r>
              <a:rPr lang="en-US" sz="1200" dirty="0">
                <a:solidFill>
                  <a:srgbClr val="000000"/>
                </a:solidFill>
              </a:rPr>
              <a:t>yang </a:t>
            </a:r>
            <a:r>
              <a:rPr lang="en-US" sz="1200" dirty="0" err="1">
                <a:solidFill>
                  <a:srgbClr val="000000"/>
                </a:solidFill>
              </a:rPr>
              <a:t>akan</a:t>
            </a:r>
            <a:r>
              <a:rPr lang="en-US" sz="1200" dirty="0">
                <a:solidFill>
                  <a:srgbClr val="000000"/>
                </a:solidFill>
              </a:rPr>
              <a:t> </a:t>
            </a:r>
            <a:r>
              <a:rPr lang="en-US" sz="1200" dirty="0" err="1">
                <a:solidFill>
                  <a:srgbClr val="000000"/>
                </a:solidFill>
              </a:rPr>
              <a:t>dibiayai</a:t>
            </a:r>
            <a:r>
              <a:rPr lang="en-US" sz="1200" dirty="0">
                <a:solidFill>
                  <a:srgbClr val="000000"/>
                </a:solidFill>
              </a:rPr>
              <a:t> </a:t>
            </a:r>
            <a:r>
              <a:rPr lang="en-US" sz="1200" dirty="0" err="1">
                <a:solidFill>
                  <a:srgbClr val="000000"/>
                </a:solidFill>
              </a:rPr>
              <a:t>dengan</a:t>
            </a:r>
            <a:r>
              <a:rPr lang="en-US" sz="1200" dirty="0">
                <a:solidFill>
                  <a:srgbClr val="000000"/>
                </a:solidFill>
              </a:rPr>
              <a:t> </a:t>
            </a:r>
            <a:r>
              <a:rPr lang="en-US" sz="1200" dirty="0" err="1">
                <a:solidFill>
                  <a:srgbClr val="000000"/>
                </a:solidFill>
              </a:rPr>
              <a:t>hibah</a:t>
            </a:r>
            <a:r>
              <a:rPr lang="en-US" sz="1200" dirty="0">
                <a:solidFill>
                  <a:srgbClr val="000000"/>
                </a:solidFill>
              </a:rPr>
              <a:t> </a:t>
            </a:r>
            <a:r>
              <a:rPr lang="en-US" sz="1200" dirty="0" err="1">
                <a:solidFill>
                  <a:srgbClr val="000000"/>
                </a:solidFill>
              </a:rPr>
              <a:t>ke</a:t>
            </a:r>
            <a:r>
              <a:rPr lang="en-US" sz="1200" dirty="0">
                <a:solidFill>
                  <a:srgbClr val="000000"/>
                </a:solidFill>
              </a:rPr>
              <a:t> </a:t>
            </a:r>
            <a:r>
              <a:rPr lang="en-US" sz="1200" dirty="0" err="1">
                <a:solidFill>
                  <a:srgbClr val="000000"/>
                </a:solidFill>
              </a:rPr>
              <a:t>Bappenas</a:t>
            </a:r>
            <a:r>
              <a:rPr lang="en-US" sz="1200" dirty="0">
                <a:solidFill>
                  <a:srgbClr val="000000"/>
                </a:solidFill>
              </a:rPr>
              <a:t> (</a:t>
            </a:r>
            <a:r>
              <a:rPr lang="en-US" sz="1200" dirty="0" err="1">
                <a:solidFill>
                  <a:srgbClr val="000000"/>
                </a:solidFill>
              </a:rPr>
              <a:t>Pasal</a:t>
            </a:r>
            <a:r>
              <a:rPr lang="en-US" sz="1200" dirty="0">
                <a:solidFill>
                  <a:srgbClr val="000000"/>
                </a:solidFill>
              </a:rPr>
              <a:t> 54 PP 10/2011)</a:t>
            </a:r>
          </a:p>
          <a:p>
            <a:pPr>
              <a:defRPr/>
            </a:pPr>
            <a:endParaRPr lang="en-US" sz="1200" dirty="0" err="1">
              <a:solidFill>
                <a:srgbClr val="000000"/>
              </a:solidFill>
            </a:endParaRPr>
          </a:p>
        </p:txBody>
      </p:sp>
      <p:sp>
        <p:nvSpPr>
          <p:cNvPr id="35" name="Down Arrow 34"/>
          <p:cNvSpPr/>
          <p:nvPr/>
        </p:nvSpPr>
        <p:spPr>
          <a:xfrm>
            <a:off x="879231" y="3200400"/>
            <a:ext cx="457200" cy="685800"/>
          </a:xfrm>
          <a:prstGeom prst="downArrow">
            <a:avLst/>
          </a:prstGeom>
          <a:solidFill>
            <a:schemeClr val="accent2">
              <a:lumMod val="40000"/>
              <a:lumOff val="60000"/>
            </a:schemeClr>
          </a:solidFill>
          <a:effectLst>
            <a:glow rad="101600">
              <a:schemeClr val="accent5">
                <a:satMod val="175000"/>
                <a:alpha val="40000"/>
              </a:schemeClr>
            </a:glow>
            <a:outerShdw blurRad="130000" dist="101600" dir="2700000" algn="tl" rotWithShape="0">
              <a:srgbClr val="000000">
                <a:alpha val="35000"/>
              </a:srgbClr>
            </a:outerShdw>
          </a:effectLst>
          <a:scene3d>
            <a:camera prst="orthographicFront"/>
            <a:lightRig rig="threePt" dir="t"/>
          </a:scene3d>
          <a:sp3d>
            <a:bevelT w="152400" h="50800" prst="softRound"/>
          </a:sp3d>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sz="1300" dirty="0" err="1">
              <a:solidFill>
                <a:srgbClr val="000000"/>
              </a:solidFill>
            </a:endParaRPr>
          </a:p>
        </p:txBody>
      </p:sp>
      <p:sp>
        <p:nvSpPr>
          <p:cNvPr id="36" name="Snip Diagonal Corner Rectangle 35"/>
          <p:cNvSpPr/>
          <p:nvPr/>
        </p:nvSpPr>
        <p:spPr>
          <a:xfrm>
            <a:off x="76200" y="3916680"/>
            <a:ext cx="1981200" cy="2179320"/>
          </a:xfrm>
          <a:prstGeom prst="snip2DiagRect">
            <a:avLst/>
          </a:prstGeom>
          <a:scene3d>
            <a:camera prst="orthographicFront"/>
            <a:lightRig rig="threePt" dir="t"/>
          </a:scene3d>
          <a:sp3d>
            <a:bevelT w="114300" prst="artDeco"/>
          </a:sp3d>
        </p:spPr>
        <p:style>
          <a:lnRef idx="1">
            <a:schemeClr val="accent6"/>
          </a:lnRef>
          <a:fillRef idx="2">
            <a:schemeClr val="accent6"/>
          </a:fillRef>
          <a:effectRef idx="1">
            <a:schemeClr val="accent6"/>
          </a:effectRef>
          <a:fontRef idx="minor">
            <a:schemeClr val="dk1"/>
          </a:fontRef>
        </p:style>
        <p:txBody>
          <a:bodyPr anchor="ctr"/>
          <a:lstStyle/>
          <a:p>
            <a:pPr marL="231775" indent="-231775">
              <a:spcAft>
                <a:spcPts val="600"/>
              </a:spcAft>
              <a:defRPr/>
            </a:pPr>
            <a:endParaRPr lang="en-US" sz="1200" dirty="0">
              <a:solidFill>
                <a:srgbClr val="000000"/>
              </a:solidFill>
            </a:endParaRPr>
          </a:p>
          <a:p>
            <a:pPr>
              <a:spcAft>
                <a:spcPts val="600"/>
              </a:spcAft>
              <a:defRPr/>
            </a:pPr>
            <a:r>
              <a:rPr lang="en-US" sz="1200" dirty="0" err="1">
                <a:solidFill>
                  <a:srgbClr val="000000"/>
                </a:solidFill>
              </a:rPr>
              <a:t>Bappenas</a:t>
            </a:r>
            <a:r>
              <a:rPr lang="en-US" sz="1200" dirty="0">
                <a:solidFill>
                  <a:srgbClr val="000000"/>
                </a:solidFill>
              </a:rPr>
              <a:t>  </a:t>
            </a:r>
            <a:r>
              <a:rPr lang="en-US" sz="1200" dirty="0" err="1">
                <a:solidFill>
                  <a:srgbClr val="000000"/>
                </a:solidFill>
              </a:rPr>
              <a:t>melakukan</a:t>
            </a:r>
            <a:r>
              <a:rPr lang="en-US" sz="1200" dirty="0">
                <a:solidFill>
                  <a:srgbClr val="000000"/>
                </a:solidFill>
              </a:rPr>
              <a:t> </a:t>
            </a:r>
            <a:r>
              <a:rPr lang="en-US" sz="1200" dirty="0" err="1">
                <a:solidFill>
                  <a:srgbClr val="000000"/>
                </a:solidFill>
              </a:rPr>
              <a:t>penilaian</a:t>
            </a:r>
            <a:r>
              <a:rPr lang="en-US" sz="1200" dirty="0">
                <a:solidFill>
                  <a:srgbClr val="000000"/>
                </a:solidFill>
              </a:rPr>
              <a:t> </a:t>
            </a:r>
            <a:r>
              <a:rPr lang="en-US" sz="1200" dirty="0" err="1">
                <a:solidFill>
                  <a:srgbClr val="000000"/>
                </a:solidFill>
              </a:rPr>
              <a:t>usulan</a:t>
            </a:r>
            <a:r>
              <a:rPr lang="en-US" sz="1200" dirty="0">
                <a:solidFill>
                  <a:srgbClr val="000000"/>
                </a:solidFill>
              </a:rPr>
              <a:t> </a:t>
            </a:r>
            <a:r>
              <a:rPr lang="en-US" sz="1200" dirty="0" err="1">
                <a:solidFill>
                  <a:srgbClr val="000000"/>
                </a:solidFill>
              </a:rPr>
              <a:t>kegiatan</a:t>
            </a:r>
            <a:r>
              <a:rPr lang="en-US" sz="1200" dirty="0">
                <a:solidFill>
                  <a:srgbClr val="000000"/>
                </a:solidFill>
              </a:rPr>
              <a:t> </a:t>
            </a:r>
            <a:r>
              <a:rPr lang="en-US" sz="1200" dirty="0" err="1">
                <a:solidFill>
                  <a:srgbClr val="000000"/>
                </a:solidFill>
              </a:rPr>
              <a:t>yg</a:t>
            </a:r>
            <a:r>
              <a:rPr lang="en-US" sz="1200" dirty="0">
                <a:solidFill>
                  <a:srgbClr val="000000"/>
                </a:solidFill>
              </a:rPr>
              <a:t> </a:t>
            </a:r>
            <a:r>
              <a:rPr lang="en-US" sz="1200" dirty="0" err="1">
                <a:solidFill>
                  <a:srgbClr val="000000"/>
                </a:solidFill>
              </a:rPr>
              <a:t>berpedoman</a:t>
            </a:r>
            <a:r>
              <a:rPr lang="en-US" sz="1200" dirty="0">
                <a:solidFill>
                  <a:srgbClr val="000000"/>
                </a:solidFill>
              </a:rPr>
              <a:t> </a:t>
            </a:r>
            <a:r>
              <a:rPr lang="en-US" sz="1200" dirty="0" err="1">
                <a:solidFill>
                  <a:srgbClr val="000000"/>
                </a:solidFill>
              </a:rPr>
              <a:t>pada</a:t>
            </a:r>
            <a:r>
              <a:rPr lang="en-US" sz="1200" dirty="0">
                <a:solidFill>
                  <a:srgbClr val="000000"/>
                </a:solidFill>
              </a:rPr>
              <a:t> RPJM </a:t>
            </a:r>
            <a:r>
              <a:rPr lang="en-US" sz="1200" dirty="0" err="1">
                <a:solidFill>
                  <a:srgbClr val="000000"/>
                </a:solidFill>
              </a:rPr>
              <a:t>dan</a:t>
            </a:r>
            <a:r>
              <a:rPr lang="en-US" sz="1200" dirty="0">
                <a:solidFill>
                  <a:srgbClr val="000000"/>
                </a:solidFill>
              </a:rPr>
              <a:t> </a:t>
            </a:r>
            <a:r>
              <a:rPr lang="en-US" sz="1200" dirty="0" err="1">
                <a:solidFill>
                  <a:srgbClr val="000000"/>
                </a:solidFill>
              </a:rPr>
              <a:t>menyusun</a:t>
            </a:r>
            <a:r>
              <a:rPr lang="en-US" sz="1200" dirty="0">
                <a:solidFill>
                  <a:srgbClr val="000000"/>
                </a:solidFill>
              </a:rPr>
              <a:t> </a:t>
            </a:r>
            <a:r>
              <a:rPr lang="en-US" sz="1200" dirty="0" err="1">
                <a:solidFill>
                  <a:srgbClr val="000000"/>
                </a:solidFill>
              </a:rPr>
              <a:t>Daftar</a:t>
            </a:r>
            <a:r>
              <a:rPr lang="en-US" sz="1200" dirty="0">
                <a:solidFill>
                  <a:srgbClr val="000000"/>
                </a:solidFill>
              </a:rPr>
              <a:t> </a:t>
            </a:r>
            <a:r>
              <a:rPr lang="en-US" sz="1200" dirty="0" err="1">
                <a:solidFill>
                  <a:srgbClr val="000000"/>
                </a:solidFill>
              </a:rPr>
              <a:t>Rencaana</a:t>
            </a:r>
            <a:r>
              <a:rPr lang="en-US" sz="1200" dirty="0">
                <a:solidFill>
                  <a:srgbClr val="000000"/>
                </a:solidFill>
              </a:rPr>
              <a:t> </a:t>
            </a:r>
            <a:r>
              <a:rPr lang="en-US" sz="1200" dirty="0" err="1">
                <a:solidFill>
                  <a:srgbClr val="000000"/>
                </a:solidFill>
              </a:rPr>
              <a:t>Kegiatan</a:t>
            </a:r>
            <a:r>
              <a:rPr lang="en-US" sz="1200" dirty="0">
                <a:solidFill>
                  <a:srgbClr val="000000"/>
                </a:solidFill>
              </a:rPr>
              <a:t>  </a:t>
            </a:r>
            <a:r>
              <a:rPr lang="en-US" sz="1200" dirty="0" err="1">
                <a:solidFill>
                  <a:srgbClr val="000000"/>
                </a:solidFill>
              </a:rPr>
              <a:t>Hibah</a:t>
            </a:r>
            <a:r>
              <a:rPr lang="en-US" sz="1200" dirty="0">
                <a:solidFill>
                  <a:srgbClr val="000000"/>
                </a:solidFill>
              </a:rPr>
              <a:t> </a:t>
            </a:r>
            <a:r>
              <a:rPr lang="en-US" sz="1200" b="1" dirty="0">
                <a:solidFill>
                  <a:srgbClr val="0000FF"/>
                </a:solidFill>
              </a:rPr>
              <a:t>(DRKH) </a:t>
            </a:r>
            <a:r>
              <a:rPr lang="en-US" sz="1200" dirty="0">
                <a:solidFill>
                  <a:srgbClr val="000000"/>
                </a:solidFill>
              </a:rPr>
              <a:t>(</a:t>
            </a:r>
            <a:r>
              <a:rPr lang="en-US" sz="1200" dirty="0" err="1">
                <a:solidFill>
                  <a:srgbClr val="000000"/>
                </a:solidFill>
              </a:rPr>
              <a:t>Pasal</a:t>
            </a:r>
            <a:r>
              <a:rPr lang="en-US" sz="1200" dirty="0">
                <a:solidFill>
                  <a:srgbClr val="000000"/>
                </a:solidFill>
              </a:rPr>
              <a:t> 54 </a:t>
            </a:r>
            <a:r>
              <a:rPr lang="en-US" sz="1200" dirty="0" err="1">
                <a:solidFill>
                  <a:srgbClr val="000000"/>
                </a:solidFill>
              </a:rPr>
              <a:t>ayat</a:t>
            </a:r>
            <a:r>
              <a:rPr lang="en-US" sz="1200" dirty="0">
                <a:solidFill>
                  <a:srgbClr val="000000"/>
                </a:solidFill>
              </a:rPr>
              <a:t> 2&amp;3 PP 10/2011)</a:t>
            </a:r>
          </a:p>
          <a:p>
            <a:pPr>
              <a:defRPr/>
            </a:pPr>
            <a:endParaRPr lang="en-US" sz="1200" dirty="0">
              <a:solidFill>
                <a:srgbClr val="000000"/>
              </a:solidFill>
            </a:endParaRPr>
          </a:p>
        </p:txBody>
      </p:sp>
      <p:sp>
        <p:nvSpPr>
          <p:cNvPr id="45" name="Snip Diagonal Corner Rectangle 44"/>
          <p:cNvSpPr/>
          <p:nvPr/>
        </p:nvSpPr>
        <p:spPr>
          <a:xfrm>
            <a:off x="5105400" y="3087370"/>
            <a:ext cx="1752600" cy="1066800"/>
          </a:xfrm>
          <a:prstGeom prst="snip2DiagRect">
            <a:avLst/>
          </a:prstGeom>
          <a:scene3d>
            <a:camera prst="orthographicFront"/>
            <a:lightRig rig="threePt" dir="t"/>
          </a:scene3d>
          <a:sp3d>
            <a:bevelT w="114300" prst="artDeco"/>
          </a:sp3d>
        </p:spPr>
        <p:style>
          <a:lnRef idx="1">
            <a:schemeClr val="accent6"/>
          </a:lnRef>
          <a:fillRef idx="2">
            <a:schemeClr val="accent6"/>
          </a:fillRef>
          <a:effectRef idx="1">
            <a:schemeClr val="accent6"/>
          </a:effectRef>
          <a:fontRef idx="minor">
            <a:schemeClr val="dk1"/>
          </a:fontRef>
        </p:style>
        <p:txBody>
          <a:bodyPr anchor="ctr"/>
          <a:lstStyle/>
          <a:p>
            <a:pPr>
              <a:spcAft>
                <a:spcPts val="600"/>
              </a:spcAft>
              <a:defRPr/>
            </a:pPr>
            <a:r>
              <a:rPr lang="en-US" sz="1300" dirty="0" err="1">
                <a:solidFill>
                  <a:srgbClr val="000000"/>
                </a:solidFill>
              </a:rPr>
              <a:t>Kemenkeu</a:t>
            </a:r>
            <a:r>
              <a:rPr lang="en-US" sz="1300" dirty="0">
                <a:solidFill>
                  <a:srgbClr val="000000"/>
                </a:solidFill>
              </a:rPr>
              <a:t> </a:t>
            </a:r>
            <a:r>
              <a:rPr lang="en-US" sz="1300" dirty="0" err="1">
                <a:solidFill>
                  <a:srgbClr val="000000"/>
                </a:solidFill>
              </a:rPr>
              <a:t>menyampaikan</a:t>
            </a:r>
            <a:r>
              <a:rPr lang="en-US" sz="1300" dirty="0">
                <a:solidFill>
                  <a:srgbClr val="000000"/>
                </a:solidFill>
              </a:rPr>
              <a:t> </a:t>
            </a:r>
            <a:r>
              <a:rPr lang="en-US" sz="1300" b="1" dirty="0">
                <a:solidFill>
                  <a:srgbClr val="0000FF"/>
                </a:solidFill>
              </a:rPr>
              <a:t>RUU APBN </a:t>
            </a:r>
            <a:r>
              <a:rPr lang="en-US" sz="1300" dirty="0" err="1">
                <a:solidFill>
                  <a:srgbClr val="000000"/>
                </a:solidFill>
              </a:rPr>
              <a:t>dan</a:t>
            </a:r>
            <a:r>
              <a:rPr lang="en-US" sz="1300" dirty="0">
                <a:solidFill>
                  <a:srgbClr val="000000"/>
                </a:solidFill>
              </a:rPr>
              <a:t> nota </a:t>
            </a:r>
            <a:r>
              <a:rPr lang="en-US" sz="1300" dirty="0" err="1">
                <a:solidFill>
                  <a:srgbClr val="000000"/>
                </a:solidFill>
              </a:rPr>
              <a:t>keuangan</a:t>
            </a:r>
            <a:r>
              <a:rPr lang="en-US" sz="1300" dirty="0">
                <a:solidFill>
                  <a:srgbClr val="000000"/>
                </a:solidFill>
              </a:rPr>
              <a:t> </a:t>
            </a:r>
            <a:r>
              <a:rPr lang="en-US" sz="1300" dirty="0" err="1">
                <a:solidFill>
                  <a:srgbClr val="000000"/>
                </a:solidFill>
              </a:rPr>
              <a:t>ke</a:t>
            </a:r>
            <a:r>
              <a:rPr lang="en-US" sz="1300" dirty="0">
                <a:solidFill>
                  <a:srgbClr val="000000"/>
                </a:solidFill>
              </a:rPr>
              <a:t> DPR </a:t>
            </a:r>
          </a:p>
        </p:txBody>
      </p:sp>
      <p:sp>
        <p:nvSpPr>
          <p:cNvPr id="49" name="Right Arrow 48"/>
          <p:cNvSpPr/>
          <p:nvPr/>
        </p:nvSpPr>
        <p:spPr>
          <a:xfrm>
            <a:off x="4267200" y="1524000"/>
            <a:ext cx="838200" cy="533400"/>
          </a:xfrm>
          <a:prstGeom prst="rightArrow">
            <a:avLst/>
          </a:prstGeom>
          <a:solidFill>
            <a:schemeClr val="accent2">
              <a:lumMod val="40000"/>
              <a:lumOff val="60000"/>
            </a:schemeClr>
          </a:solidFill>
          <a:effectLst>
            <a:glow rad="101600">
              <a:schemeClr val="accent5">
                <a:satMod val="175000"/>
                <a:alpha val="40000"/>
              </a:schemeClr>
            </a:glow>
            <a:outerShdw blurRad="130000" dist="101600" dir="2700000" algn="tl" rotWithShape="0">
              <a:srgbClr val="000000">
                <a:alpha val="35000"/>
              </a:srgbClr>
            </a:outerShdw>
          </a:effectLst>
          <a:scene3d>
            <a:camera prst="orthographicFront"/>
            <a:lightRig rig="threePt" dir="t"/>
          </a:scene3d>
          <a:sp3d>
            <a:bevelT w="152400" h="50800" prst="softRound"/>
          </a:sp3d>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sz="1300" dirty="0" err="1">
              <a:solidFill>
                <a:srgbClr val="000000"/>
              </a:solidFill>
            </a:endParaRPr>
          </a:p>
        </p:txBody>
      </p:sp>
      <p:sp>
        <p:nvSpPr>
          <p:cNvPr id="50" name="Down Arrow 49"/>
          <p:cNvSpPr/>
          <p:nvPr/>
        </p:nvSpPr>
        <p:spPr>
          <a:xfrm>
            <a:off x="5715000" y="2514600"/>
            <a:ext cx="457200" cy="457200"/>
          </a:xfrm>
          <a:prstGeom prst="downArrow">
            <a:avLst/>
          </a:prstGeom>
          <a:solidFill>
            <a:schemeClr val="accent2">
              <a:lumMod val="40000"/>
              <a:lumOff val="60000"/>
            </a:schemeClr>
          </a:solidFill>
          <a:effectLst>
            <a:glow rad="101600">
              <a:schemeClr val="accent5">
                <a:satMod val="175000"/>
                <a:alpha val="40000"/>
              </a:schemeClr>
            </a:glow>
            <a:outerShdw blurRad="130000" dist="101600" dir="2700000" algn="tl" rotWithShape="0">
              <a:srgbClr val="000000">
                <a:alpha val="35000"/>
              </a:srgbClr>
            </a:outerShdw>
          </a:effectLst>
          <a:scene3d>
            <a:camera prst="orthographicFront"/>
            <a:lightRig rig="threePt" dir="t"/>
          </a:scene3d>
          <a:sp3d>
            <a:bevelT w="152400" h="50800" prst="softRound"/>
          </a:sp3d>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sz="1300" dirty="0" err="1">
              <a:solidFill>
                <a:srgbClr val="000000"/>
              </a:solidFill>
            </a:endParaRPr>
          </a:p>
        </p:txBody>
      </p:sp>
      <p:sp>
        <p:nvSpPr>
          <p:cNvPr id="51" name="Down Arrow 50"/>
          <p:cNvSpPr/>
          <p:nvPr/>
        </p:nvSpPr>
        <p:spPr>
          <a:xfrm>
            <a:off x="5736608" y="4223072"/>
            <a:ext cx="457200" cy="457200"/>
          </a:xfrm>
          <a:prstGeom prst="downArrow">
            <a:avLst/>
          </a:prstGeom>
          <a:solidFill>
            <a:schemeClr val="accent2">
              <a:lumMod val="40000"/>
              <a:lumOff val="60000"/>
            </a:schemeClr>
          </a:solidFill>
          <a:effectLst>
            <a:glow rad="101600">
              <a:schemeClr val="accent5">
                <a:satMod val="175000"/>
                <a:alpha val="40000"/>
              </a:schemeClr>
            </a:glow>
            <a:outerShdw blurRad="130000" dist="101600" dir="2700000" algn="tl" rotWithShape="0">
              <a:srgbClr val="000000">
                <a:alpha val="35000"/>
              </a:srgbClr>
            </a:outerShdw>
          </a:effectLst>
          <a:scene3d>
            <a:camera prst="orthographicFront"/>
            <a:lightRig rig="threePt" dir="t"/>
          </a:scene3d>
          <a:sp3d>
            <a:bevelT w="152400" h="50800" prst="softRound"/>
          </a:sp3d>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sz="1300" dirty="0" err="1">
              <a:solidFill>
                <a:srgbClr val="000000"/>
              </a:solidFill>
            </a:endParaRPr>
          </a:p>
        </p:txBody>
      </p:sp>
      <p:sp>
        <p:nvSpPr>
          <p:cNvPr id="52" name="Down Arrow 51"/>
          <p:cNvSpPr/>
          <p:nvPr/>
        </p:nvSpPr>
        <p:spPr>
          <a:xfrm>
            <a:off x="5755944" y="5334000"/>
            <a:ext cx="457200" cy="533400"/>
          </a:xfrm>
          <a:prstGeom prst="downArrow">
            <a:avLst/>
          </a:prstGeom>
          <a:solidFill>
            <a:schemeClr val="accent2">
              <a:lumMod val="40000"/>
              <a:lumOff val="60000"/>
            </a:schemeClr>
          </a:solidFill>
          <a:effectLst>
            <a:glow rad="101600">
              <a:schemeClr val="accent5">
                <a:satMod val="175000"/>
                <a:alpha val="40000"/>
              </a:schemeClr>
            </a:glow>
            <a:outerShdw blurRad="130000" dist="101600" dir="2700000" algn="tl" rotWithShape="0">
              <a:srgbClr val="000000">
                <a:alpha val="35000"/>
              </a:srgbClr>
            </a:outerShdw>
          </a:effectLst>
          <a:scene3d>
            <a:camera prst="orthographicFront"/>
            <a:lightRig rig="threePt" dir="t"/>
          </a:scene3d>
          <a:sp3d>
            <a:bevelT w="152400" h="50800" prst="softRound"/>
          </a:sp3d>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sz="1300" dirty="0" err="1">
              <a:solidFill>
                <a:srgbClr val="000000"/>
              </a:solidFill>
            </a:endParaRPr>
          </a:p>
        </p:txBody>
      </p:sp>
      <p:sp>
        <p:nvSpPr>
          <p:cNvPr id="56" name="Down Arrow 55"/>
          <p:cNvSpPr/>
          <p:nvPr/>
        </p:nvSpPr>
        <p:spPr>
          <a:xfrm>
            <a:off x="7924800" y="2514600"/>
            <a:ext cx="457200" cy="533400"/>
          </a:xfrm>
          <a:prstGeom prst="downArrow">
            <a:avLst/>
          </a:prstGeom>
          <a:solidFill>
            <a:schemeClr val="accent2">
              <a:lumMod val="40000"/>
              <a:lumOff val="60000"/>
            </a:schemeClr>
          </a:solidFill>
          <a:effectLst>
            <a:glow rad="101600">
              <a:schemeClr val="accent5">
                <a:satMod val="175000"/>
                <a:alpha val="40000"/>
              </a:schemeClr>
            </a:glow>
            <a:outerShdw blurRad="130000" dist="101600" dir="2700000" algn="tl" rotWithShape="0">
              <a:srgbClr val="000000">
                <a:alpha val="35000"/>
              </a:srgbClr>
            </a:outerShdw>
          </a:effectLst>
          <a:scene3d>
            <a:camera prst="orthographicFront"/>
            <a:lightRig rig="threePt" dir="t"/>
          </a:scene3d>
          <a:sp3d>
            <a:bevelT w="152400" h="50800" prst="softRound"/>
          </a:sp3d>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sz="1300" dirty="0" err="1">
              <a:solidFill>
                <a:srgbClr val="000000"/>
              </a:solidFill>
            </a:endParaRPr>
          </a:p>
        </p:txBody>
      </p:sp>
      <p:cxnSp>
        <p:nvCxnSpPr>
          <p:cNvPr id="60" name="Shape 59"/>
          <p:cNvCxnSpPr/>
          <p:nvPr/>
        </p:nvCxnSpPr>
        <p:spPr>
          <a:xfrm flipV="1">
            <a:off x="2057400" y="2667000"/>
            <a:ext cx="1257300" cy="2339975"/>
          </a:xfrm>
          <a:prstGeom prst="bentConnector2">
            <a:avLst/>
          </a:prstGeom>
          <a:ln>
            <a:tailEnd type="arrow"/>
          </a:ln>
        </p:spPr>
        <p:style>
          <a:lnRef idx="3">
            <a:schemeClr val="accent4"/>
          </a:lnRef>
          <a:fillRef idx="0">
            <a:schemeClr val="accent4"/>
          </a:fillRef>
          <a:effectRef idx="2">
            <a:schemeClr val="accent4"/>
          </a:effectRef>
          <a:fontRef idx="minor">
            <a:schemeClr val="tx1"/>
          </a:fontRef>
        </p:style>
      </p:cxnSp>
      <p:cxnSp>
        <p:nvCxnSpPr>
          <p:cNvPr id="64" name="Elbow Connector 63"/>
          <p:cNvCxnSpPr/>
          <p:nvPr/>
        </p:nvCxnSpPr>
        <p:spPr>
          <a:xfrm flipV="1">
            <a:off x="6705600" y="1828800"/>
            <a:ext cx="609600" cy="4402138"/>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sp>
        <p:nvSpPr>
          <p:cNvPr id="38" name="Rectangle 37"/>
          <p:cNvSpPr/>
          <p:nvPr/>
        </p:nvSpPr>
        <p:spPr>
          <a:xfrm>
            <a:off x="0" y="0"/>
            <a:ext cx="9144000" cy="533400"/>
          </a:xfrm>
          <a:prstGeom prst="rect">
            <a:avLst/>
          </a:prstGeom>
          <a:solidFill>
            <a:srgbClr val="6600FF"/>
          </a:solidFill>
          <a:ln/>
        </p:spPr>
        <p:style>
          <a:lnRef idx="1">
            <a:schemeClr val="accent3"/>
          </a:lnRef>
          <a:fillRef idx="2">
            <a:schemeClr val="accent3"/>
          </a:fillRef>
          <a:effectRef idx="1">
            <a:schemeClr val="accent3"/>
          </a:effectRef>
          <a:fontRef idx="minor">
            <a:schemeClr val="dk1"/>
          </a:fontRef>
        </p:style>
        <p:txBody>
          <a:bodyPr anchor="ctr"/>
          <a:lstStyle/>
          <a:p>
            <a:pPr algn="ctr">
              <a:defRPr/>
            </a:pPr>
            <a:r>
              <a:rPr lang="en-US" sz="2800" b="1" dirty="0" smtClean="0">
                <a:solidFill>
                  <a:srgbClr val="FFFF00"/>
                </a:solidFill>
                <a:latin typeface="Arial Narrow" panose="020B0606020202030204" pitchFamily="34" charset="0"/>
              </a:rPr>
              <a:t>PROSES </a:t>
            </a:r>
            <a:r>
              <a:rPr lang="en-US" sz="2800" b="1" dirty="0">
                <a:solidFill>
                  <a:srgbClr val="FFFF00"/>
                </a:solidFill>
                <a:latin typeface="Arial Narrow" panose="020B0606020202030204" pitchFamily="34" charset="0"/>
              </a:rPr>
              <a:t>HIBAH YANG DIRENCANAKAN</a:t>
            </a:r>
            <a:endParaRPr lang="id-ID" sz="2800" b="1" dirty="0">
              <a:solidFill>
                <a:srgbClr val="FFFF00"/>
              </a:solidFill>
              <a:latin typeface="Arial Narrow" panose="020B0606020202030204" pitchFamily="34" charset="0"/>
            </a:endParaRPr>
          </a:p>
        </p:txBody>
      </p:sp>
      <p:sp>
        <p:nvSpPr>
          <p:cNvPr id="39" name="Rectangle 38"/>
          <p:cNvSpPr/>
          <p:nvPr/>
        </p:nvSpPr>
        <p:spPr>
          <a:xfrm>
            <a:off x="7342496" y="5029200"/>
            <a:ext cx="1572904" cy="1219200"/>
          </a:xfrm>
          <a:prstGeom prst="rect">
            <a:avLst/>
          </a:prstGeom>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anchor="ctr"/>
          <a:lstStyle/>
          <a:p>
            <a:pPr>
              <a:defRPr/>
            </a:pPr>
            <a:r>
              <a:rPr lang="en-US" sz="1300" dirty="0">
                <a:solidFill>
                  <a:srgbClr val="000000"/>
                </a:solidFill>
              </a:rPr>
              <a:t>K/L </a:t>
            </a:r>
            <a:r>
              <a:rPr lang="en-US" sz="1300" dirty="0" err="1">
                <a:solidFill>
                  <a:srgbClr val="000000"/>
                </a:solidFill>
              </a:rPr>
              <a:t>menyusun</a:t>
            </a:r>
            <a:r>
              <a:rPr lang="en-US" sz="1300" dirty="0">
                <a:solidFill>
                  <a:srgbClr val="000000"/>
                </a:solidFill>
              </a:rPr>
              <a:t> </a:t>
            </a:r>
            <a:r>
              <a:rPr lang="en-US" sz="1300" dirty="0" err="1">
                <a:solidFill>
                  <a:srgbClr val="000000"/>
                </a:solidFill>
              </a:rPr>
              <a:t>pertanggung</a:t>
            </a:r>
            <a:r>
              <a:rPr lang="en-US" sz="1300" dirty="0">
                <a:solidFill>
                  <a:srgbClr val="000000"/>
                </a:solidFill>
              </a:rPr>
              <a:t> </a:t>
            </a:r>
            <a:r>
              <a:rPr lang="en-US" sz="1300" dirty="0" err="1">
                <a:solidFill>
                  <a:srgbClr val="000000"/>
                </a:solidFill>
              </a:rPr>
              <a:t>jawaban</a:t>
            </a:r>
            <a:r>
              <a:rPr lang="en-US" sz="1300" dirty="0">
                <a:solidFill>
                  <a:srgbClr val="000000"/>
                </a:solidFill>
              </a:rPr>
              <a:t> </a:t>
            </a:r>
            <a:r>
              <a:rPr lang="en-US" sz="1300" b="1" dirty="0">
                <a:solidFill>
                  <a:srgbClr val="0000FF"/>
                </a:solidFill>
              </a:rPr>
              <a:t>/ LAPORAN</a:t>
            </a:r>
          </a:p>
        </p:txBody>
      </p:sp>
      <p:sp>
        <p:nvSpPr>
          <p:cNvPr id="40" name="Down Arrow 39"/>
          <p:cNvSpPr/>
          <p:nvPr/>
        </p:nvSpPr>
        <p:spPr>
          <a:xfrm>
            <a:off x="7925108" y="4419600"/>
            <a:ext cx="457200" cy="533400"/>
          </a:xfrm>
          <a:prstGeom prst="downArrow">
            <a:avLst/>
          </a:prstGeom>
          <a:solidFill>
            <a:schemeClr val="accent2">
              <a:lumMod val="40000"/>
              <a:lumOff val="60000"/>
            </a:schemeClr>
          </a:solidFill>
          <a:effectLst>
            <a:glow rad="101600">
              <a:schemeClr val="accent5">
                <a:satMod val="175000"/>
                <a:alpha val="40000"/>
              </a:schemeClr>
            </a:glow>
            <a:outerShdw blurRad="130000" dist="101600" dir="2700000" algn="tl" rotWithShape="0">
              <a:srgbClr val="000000">
                <a:alpha val="35000"/>
              </a:srgbClr>
            </a:outerShdw>
          </a:effectLst>
          <a:scene3d>
            <a:camera prst="orthographicFront"/>
            <a:lightRig rig="threePt" dir="t"/>
          </a:scene3d>
          <a:sp3d>
            <a:bevelT w="152400" h="50800" prst="softRound"/>
          </a:sp3d>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sz="1300" dirty="0" err="1">
              <a:solidFill>
                <a:srgbClr val="000000"/>
              </a:solidFill>
            </a:endParaRPr>
          </a:p>
        </p:txBody>
      </p:sp>
      <p:sp>
        <p:nvSpPr>
          <p:cNvPr id="24643" name="Slide Number Placeholder 36"/>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99E1A2A2-D905-4DA4-A293-732A25D71AE1}" type="slidenum">
              <a:rPr lang="en-US" altLang="en-US" sz="1200">
                <a:solidFill>
                  <a:srgbClr val="898989"/>
                </a:solidFill>
                <a:latin typeface="Times New Roman" panose="02020603050405020304" pitchFamily="18" charset="0"/>
              </a:rPr>
              <a:pPr>
                <a:spcBef>
                  <a:spcPct val="0"/>
                </a:spcBef>
                <a:buFontTx/>
                <a:buNone/>
              </a:pPr>
              <a:t>74</a:t>
            </a:fld>
            <a:endParaRPr lang="en-US" altLang="en-US" sz="1200">
              <a:solidFill>
                <a:srgbClr val="898989"/>
              </a:solidFill>
              <a:latin typeface="Times New Roman" panose="02020603050405020304" pitchFamily="18" charset="0"/>
            </a:endParaRPr>
          </a:p>
        </p:txBody>
      </p:sp>
    </p:spTree>
    <p:extLst>
      <p:ext uri="{BB962C8B-B14F-4D97-AF65-F5344CB8AC3E}">
        <p14:creationId xmlns:p14="http://schemas.microsoft.com/office/powerpoint/2010/main" xmlns="" val="3808207053"/>
      </p:ext>
    </p:extLst>
  </p:cSld>
  <p:clrMapOvr>
    <a:masterClrMapping/>
  </p:clrMapOvr>
  <p:transition spd="slow">
    <p:push dir="u"/>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7" name="Rectangle 3"/>
          <p:cNvSpPr>
            <a:spLocks noChangeArrowheads="1"/>
          </p:cNvSpPr>
          <p:nvPr/>
        </p:nvSpPr>
        <p:spPr bwMode="auto">
          <a:xfrm>
            <a:off x="7239000" y="533400"/>
            <a:ext cx="1905000" cy="6324600"/>
          </a:xfrm>
          <a:prstGeom prst="rect">
            <a:avLst/>
          </a:prstGeom>
          <a:solidFill>
            <a:schemeClr val="bg2">
              <a:lumMod val="75000"/>
              <a:alpha val="50195"/>
            </a:schemeClr>
          </a:solidFill>
          <a:ln w="9525">
            <a:noFill/>
            <a:miter lim="800000"/>
            <a:headEnd/>
            <a:tailEnd/>
          </a:ln>
        </p:spPr>
        <p:txBody>
          <a:bodyPr wrap="none" anchor="ctr"/>
          <a:lstStyle/>
          <a:p>
            <a:pPr>
              <a:spcBef>
                <a:spcPct val="20000"/>
              </a:spcBef>
              <a:buFontTx/>
              <a:buChar char="•"/>
              <a:defRPr/>
            </a:pPr>
            <a:endParaRPr lang="en-GB" sz="3200">
              <a:solidFill>
                <a:srgbClr val="000000"/>
              </a:solidFill>
            </a:endParaRPr>
          </a:p>
        </p:txBody>
      </p:sp>
      <p:sp>
        <p:nvSpPr>
          <p:cNvPr id="26627" name="Text Box 156"/>
          <p:cNvSpPr txBox="1">
            <a:spLocks noChangeArrowheads="1"/>
          </p:cNvSpPr>
          <p:nvPr/>
        </p:nvSpPr>
        <p:spPr bwMode="auto">
          <a:xfrm>
            <a:off x="0" y="533400"/>
            <a:ext cx="9144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endParaRPr lang="id-ID" altLang="en-US" sz="1800" b="1">
              <a:solidFill>
                <a:srgbClr val="000000"/>
              </a:solidFill>
              <a:latin typeface="Corbel" panose="020B0503020204020204" pitchFamily="34" charset="0"/>
            </a:endParaRPr>
          </a:p>
        </p:txBody>
      </p:sp>
      <p:sp>
        <p:nvSpPr>
          <p:cNvPr id="26628" name="Rectangle 2"/>
          <p:cNvSpPr>
            <a:spLocks noChangeArrowheads="1"/>
          </p:cNvSpPr>
          <p:nvPr/>
        </p:nvSpPr>
        <p:spPr bwMode="auto">
          <a:xfrm>
            <a:off x="2362200" y="533400"/>
            <a:ext cx="2438400" cy="6324600"/>
          </a:xfrm>
          <a:prstGeom prst="rect">
            <a:avLst/>
          </a:prstGeom>
          <a:solidFill>
            <a:srgbClr val="FF66FF">
              <a:alpha val="20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FontTx/>
              <a:buChar char="•"/>
            </a:pPr>
            <a:endParaRPr lang="en-US" altLang="en-US">
              <a:solidFill>
                <a:srgbClr val="000000"/>
              </a:solidFill>
              <a:latin typeface="Times New Roman" panose="02020603050405020304" pitchFamily="18" charset="0"/>
            </a:endParaRPr>
          </a:p>
        </p:txBody>
      </p:sp>
      <p:sp>
        <p:nvSpPr>
          <p:cNvPr id="25608" name="Rectangle 4"/>
          <p:cNvSpPr>
            <a:spLocks noChangeArrowheads="1"/>
          </p:cNvSpPr>
          <p:nvPr/>
        </p:nvSpPr>
        <p:spPr bwMode="auto">
          <a:xfrm>
            <a:off x="76200" y="533400"/>
            <a:ext cx="2209800" cy="6324600"/>
          </a:xfrm>
          <a:prstGeom prst="rect">
            <a:avLst/>
          </a:prstGeom>
          <a:solidFill>
            <a:schemeClr val="accent6">
              <a:lumMod val="60000"/>
              <a:lumOff val="40000"/>
              <a:alpha val="50195"/>
            </a:schemeClr>
          </a:solidFill>
          <a:ln w="9525">
            <a:noFill/>
            <a:miter lim="800000"/>
            <a:headEnd/>
            <a:tailEnd/>
          </a:ln>
        </p:spPr>
        <p:txBody>
          <a:bodyPr wrap="none" anchor="ctr"/>
          <a:lstStyle/>
          <a:p>
            <a:pPr>
              <a:spcBef>
                <a:spcPct val="20000"/>
              </a:spcBef>
              <a:defRPr/>
            </a:pPr>
            <a:endParaRPr lang="en-GB" sz="3200" dirty="0">
              <a:solidFill>
                <a:srgbClr val="000000"/>
              </a:solidFill>
            </a:endParaRPr>
          </a:p>
        </p:txBody>
      </p:sp>
      <p:sp>
        <p:nvSpPr>
          <p:cNvPr id="26630" name="Rectangle 5"/>
          <p:cNvSpPr>
            <a:spLocks noChangeArrowheads="1"/>
          </p:cNvSpPr>
          <p:nvPr/>
        </p:nvSpPr>
        <p:spPr bwMode="auto">
          <a:xfrm>
            <a:off x="0" y="0"/>
            <a:ext cx="91440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4400">
              <a:solidFill>
                <a:srgbClr val="000000"/>
              </a:solidFill>
              <a:latin typeface="Times New Roman" panose="02020603050405020304" pitchFamily="18" charset="0"/>
            </a:endParaRPr>
          </a:p>
        </p:txBody>
      </p:sp>
      <p:sp>
        <p:nvSpPr>
          <p:cNvPr id="26631" name="Line 6"/>
          <p:cNvSpPr>
            <a:spLocks noChangeShapeType="1"/>
          </p:cNvSpPr>
          <p:nvPr/>
        </p:nvSpPr>
        <p:spPr bwMode="auto">
          <a:xfrm>
            <a:off x="0" y="990600"/>
            <a:ext cx="9144000" cy="0"/>
          </a:xfrm>
          <a:prstGeom prst="line">
            <a:avLst/>
          </a:prstGeom>
          <a:noFill/>
          <a:ln w="9525">
            <a:solidFill>
              <a:srgbClr val="0000FF"/>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632" name="Rectangle 7"/>
          <p:cNvSpPr>
            <a:spLocks noChangeArrowheads="1"/>
          </p:cNvSpPr>
          <p:nvPr/>
        </p:nvSpPr>
        <p:spPr bwMode="auto">
          <a:xfrm>
            <a:off x="5410200" y="685800"/>
            <a:ext cx="1181100" cy="212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400" b="1">
                <a:solidFill>
                  <a:srgbClr val="000000"/>
                </a:solidFill>
                <a:latin typeface="Times New Roman" panose="02020603050405020304" pitchFamily="18" charset="0"/>
              </a:rPr>
              <a:t>Penganggaran</a:t>
            </a:r>
          </a:p>
        </p:txBody>
      </p:sp>
      <p:sp>
        <p:nvSpPr>
          <p:cNvPr id="26633" name="Rectangle 8"/>
          <p:cNvSpPr>
            <a:spLocks noChangeArrowheads="1"/>
          </p:cNvSpPr>
          <p:nvPr/>
        </p:nvSpPr>
        <p:spPr bwMode="auto">
          <a:xfrm>
            <a:off x="2957513" y="685800"/>
            <a:ext cx="1219200" cy="212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400" b="1">
                <a:solidFill>
                  <a:srgbClr val="000000"/>
                </a:solidFill>
                <a:latin typeface="Times New Roman" panose="02020603050405020304" pitchFamily="18" charset="0"/>
              </a:rPr>
              <a:t>Negosiasi/Penadatanganan</a:t>
            </a:r>
          </a:p>
        </p:txBody>
      </p:sp>
      <p:sp>
        <p:nvSpPr>
          <p:cNvPr id="26634" name="Rectangle 9"/>
          <p:cNvSpPr>
            <a:spLocks noChangeArrowheads="1"/>
          </p:cNvSpPr>
          <p:nvPr/>
        </p:nvSpPr>
        <p:spPr bwMode="auto">
          <a:xfrm>
            <a:off x="7466013" y="685800"/>
            <a:ext cx="1449387" cy="212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400" b="1">
                <a:solidFill>
                  <a:srgbClr val="000000"/>
                </a:solidFill>
                <a:latin typeface="Times New Roman" panose="02020603050405020304" pitchFamily="18" charset="0"/>
              </a:rPr>
              <a:t>Pelaksanaan</a:t>
            </a:r>
          </a:p>
        </p:txBody>
      </p:sp>
      <p:sp>
        <p:nvSpPr>
          <p:cNvPr id="26635" name="Rectangle 19"/>
          <p:cNvSpPr>
            <a:spLocks noChangeArrowheads="1"/>
          </p:cNvSpPr>
          <p:nvPr/>
        </p:nvSpPr>
        <p:spPr bwMode="auto">
          <a:xfrm>
            <a:off x="304800" y="685800"/>
            <a:ext cx="10668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400" b="1">
                <a:solidFill>
                  <a:srgbClr val="000000"/>
                </a:solidFill>
                <a:latin typeface="Times New Roman" panose="02020603050405020304" pitchFamily="18" charset="0"/>
              </a:rPr>
              <a:t>Perencanaan</a:t>
            </a:r>
          </a:p>
        </p:txBody>
      </p:sp>
      <p:cxnSp>
        <p:nvCxnSpPr>
          <p:cNvPr id="79" name="Straight Arrow Connector 78"/>
          <p:cNvCxnSpPr/>
          <p:nvPr/>
        </p:nvCxnSpPr>
        <p:spPr>
          <a:xfrm rot="5400000">
            <a:off x="3200400" y="1828800"/>
            <a:ext cx="158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7467600" y="1905000"/>
            <a:ext cx="1524000" cy="838200"/>
          </a:xfrm>
          <a:prstGeom prst="rect">
            <a:avLst/>
          </a:prstGeom>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anchor="ctr"/>
          <a:lstStyle/>
          <a:p>
            <a:pPr>
              <a:defRPr/>
            </a:pPr>
            <a:r>
              <a:rPr lang="en-US" sz="1200" dirty="0">
                <a:solidFill>
                  <a:srgbClr val="000000"/>
                </a:solidFill>
              </a:rPr>
              <a:t>K/L </a:t>
            </a:r>
            <a:r>
              <a:rPr lang="en-US" sz="1200" dirty="0" err="1">
                <a:solidFill>
                  <a:srgbClr val="000000"/>
                </a:solidFill>
              </a:rPr>
              <a:t>melaksanakan</a:t>
            </a:r>
            <a:r>
              <a:rPr lang="en-US" sz="1200" dirty="0">
                <a:solidFill>
                  <a:srgbClr val="000000"/>
                </a:solidFill>
              </a:rPr>
              <a:t> </a:t>
            </a:r>
            <a:r>
              <a:rPr lang="en-US" sz="1200" b="1" dirty="0">
                <a:solidFill>
                  <a:srgbClr val="0000FF"/>
                </a:solidFill>
              </a:rPr>
              <a:t>PENGADAAN</a:t>
            </a:r>
            <a:r>
              <a:rPr lang="en-US" sz="1200" dirty="0">
                <a:solidFill>
                  <a:srgbClr val="000000"/>
                </a:solidFill>
              </a:rPr>
              <a:t> </a:t>
            </a:r>
            <a:r>
              <a:rPr lang="en-US" sz="1200" dirty="0" err="1">
                <a:solidFill>
                  <a:srgbClr val="000000"/>
                </a:solidFill>
              </a:rPr>
              <a:t>dan</a:t>
            </a:r>
            <a:r>
              <a:rPr lang="en-US" sz="1200" dirty="0">
                <a:solidFill>
                  <a:srgbClr val="000000"/>
                </a:solidFill>
              </a:rPr>
              <a:t> </a:t>
            </a:r>
            <a:r>
              <a:rPr lang="en-US" sz="1200" dirty="0" err="1">
                <a:solidFill>
                  <a:srgbClr val="000000"/>
                </a:solidFill>
              </a:rPr>
              <a:t>membuat</a:t>
            </a:r>
            <a:r>
              <a:rPr lang="en-US" sz="1200" dirty="0">
                <a:solidFill>
                  <a:srgbClr val="000000"/>
                </a:solidFill>
              </a:rPr>
              <a:t> </a:t>
            </a:r>
            <a:r>
              <a:rPr lang="en-US" sz="1200" dirty="0" err="1">
                <a:solidFill>
                  <a:srgbClr val="000000"/>
                </a:solidFill>
              </a:rPr>
              <a:t>kontrak</a:t>
            </a:r>
            <a:endParaRPr lang="en-US" sz="1200" dirty="0">
              <a:solidFill>
                <a:srgbClr val="000000"/>
              </a:solidFill>
            </a:endParaRPr>
          </a:p>
        </p:txBody>
      </p:sp>
      <p:sp>
        <p:nvSpPr>
          <p:cNvPr id="28" name="Rectangle 27"/>
          <p:cNvSpPr/>
          <p:nvPr/>
        </p:nvSpPr>
        <p:spPr>
          <a:xfrm>
            <a:off x="2438400" y="1219200"/>
            <a:ext cx="1981200" cy="1295400"/>
          </a:xfrm>
          <a:prstGeom prst="rect">
            <a:avLst/>
          </a:prstGeom>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anchor="ctr"/>
          <a:lstStyle/>
          <a:p>
            <a:pPr marL="53975" indent="-53975">
              <a:spcAft>
                <a:spcPts val="600"/>
              </a:spcAft>
              <a:defRPr/>
            </a:pPr>
            <a:r>
              <a:rPr lang="en-US" sz="1400" dirty="0">
                <a:solidFill>
                  <a:srgbClr val="000000"/>
                </a:solidFill>
              </a:rPr>
              <a:t> </a:t>
            </a:r>
          </a:p>
          <a:p>
            <a:pPr>
              <a:spcAft>
                <a:spcPts val="600"/>
              </a:spcAft>
              <a:defRPr/>
            </a:pPr>
            <a:r>
              <a:rPr lang="en-US" sz="1400" dirty="0">
                <a:solidFill>
                  <a:srgbClr val="000000"/>
                </a:solidFill>
              </a:rPr>
              <a:t>K/L </a:t>
            </a:r>
            <a:r>
              <a:rPr lang="en-US" sz="1400" dirty="0" err="1">
                <a:solidFill>
                  <a:srgbClr val="000000"/>
                </a:solidFill>
              </a:rPr>
              <a:t>melakukan</a:t>
            </a:r>
            <a:r>
              <a:rPr lang="en-US" sz="1400" dirty="0">
                <a:solidFill>
                  <a:srgbClr val="000000"/>
                </a:solidFill>
              </a:rPr>
              <a:t> </a:t>
            </a:r>
            <a:r>
              <a:rPr lang="en-US" sz="1400" dirty="0" err="1">
                <a:solidFill>
                  <a:srgbClr val="000000"/>
                </a:solidFill>
              </a:rPr>
              <a:t>negosiasi</a:t>
            </a:r>
            <a:r>
              <a:rPr lang="en-US" sz="1400" dirty="0">
                <a:solidFill>
                  <a:srgbClr val="000000"/>
                </a:solidFill>
              </a:rPr>
              <a:t> </a:t>
            </a:r>
            <a:r>
              <a:rPr lang="en-US" sz="1400" dirty="0" err="1">
                <a:solidFill>
                  <a:srgbClr val="000000"/>
                </a:solidFill>
              </a:rPr>
              <a:t>dan</a:t>
            </a:r>
            <a:r>
              <a:rPr lang="en-US" sz="1400" dirty="0">
                <a:solidFill>
                  <a:srgbClr val="000000"/>
                </a:solidFill>
              </a:rPr>
              <a:t> </a:t>
            </a:r>
            <a:r>
              <a:rPr lang="en-US" sz="1400" dirty="0" err="1">
                <a:solidFill>
                  <a:srgbClr val="000000"/>
                </a:solidFill>
              </a:rPr>
              <a:t>penandatanganan</a:t>
            </a:r>
            <a:r>
              <a:rPr lang="en-US" sz="1400" dirty="0">
                <a:solidFill>
                  <a:srgbClr val="000000"/>
                </a:solidFill>
              </a:rPr>
              <a:t> </a:t>
            </a:r>
            <a:r>
              <a:rPr lang="en-US" sz="1400" b="1" i="1" dirty="0">
                <a:solidFill>
                  <a:srgbClr val="0000FF"/>
                </a:solidFill>
              </a:rPr>
              <a:t>GRANT AGREEMENT </a:t>
            </a:r>
            <a:r>
              <a:rPr lang="en-US" sz="1400" dirty="0">
                <a:solidFill>
                  <a:srgbClr val="000000"/>
                </a:solidFill>
              </a:rPr>
              <a:t>(</a:t>
            </a:r>
            <a:r>
              <a:rPr lang="en-US" sz="1400" dirty="0" err="1">
                <a:solidFill>
                  <a:srgbClr val="000000"/>
                </a:solidFill>
              </a:rPr>
              <a:t>Pasal</a:t>
            </a:r>
            <a:r>
              <a:rPr lang="en-US" sz="1400" dirty="0">
                <a:solidFill>
                  <a:srgbClr val="000000"/>
                </a:solidFill>
              </a:rPr>
              <a:t> 60&amp;63 PP10/2011)</a:t>
            </a:r>
          </a:p>
          <a:p>
            <a:pPr marL="53975" indent="-53975" algn="ctr">
              <a:defRPr/>
            </a:pPr>
            <a:endParaRPr lang="en-US" sz="1400" dirty="0">
              <a:solidFill>
                <a:srgbClr val="000000"/>
              </a:solidFill>
            </a:endParaRPr>
          </a:p>
        </p:txBody>
      </p:sp>
      <p:sp>
        <p:nvSpPr>
          <p:cNvPr id="29" name="Rectangle 28"/>
          <p:cNvSpPr/>
          <p:nvPr/>
        </p:nvSpPr>
        <p:spPr>
          <a:xfrm>
            <a:off x="5181600" y="1082675"/>
            <a:ext cx="1752600" cy="1584326"/>
          </a:xfrm>
          <a:prstGeom prst="rect">
            <a:avLst/>
          </a:prstGeom>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anchor="ctr"/>
          <a:lstStyle/>
          <a:p>
            <a:pPr algn="just">
              <a:spcAft>
                <a:spcPts val="600"/>
              </a:spcAft>
              <a:defRPr/>
            </a:pPr>
            <a:endParaRPr lang="en-US" sz="1100" dirty="0">
              <a:solidFill>
                <a:srgbClr val="000000"/>
              </a:solidFill>
            </a:endParaRPr>
          </a:p>
          <a:p>
            <a:pPr algn="just">
              <a:spcAft>
                <a:spcPts val="600"/>
              </a:spcAft>
              <a:defRPr/>
            </a:pPr>
            <a:r>
              <a:rPr lang="en-US" sz="1100" dirty="0">
                <a:solidFill>
                  <a:srgbClr val="000000"/>
                </a:solidFill>
              </a:rPr>
              <a:t>K/L  </a:t>
            </a:r>
            <a:r>
              <a:rPr lang="en-US" sz="1050" dirty="0" err="1">
                <a:solidFill>
                  <a:srgbClr val="000000"/>
                </a:solidFill>
              </a:rPr>
              <a:t>mengajukan</a:t>
            </a:r>
            <a:r>
              <a:rPr lang="en-US" sz="1100" dirty="0">
                <a:solidFill>
                  <a:srgbClr val="000000"/>
                </a:solidFill>
              </a:rPr>
              <a:t> </a:t>
            </a:r>
            <a:r>
              <a:rPr lang="en-US" sz="1100" dirty="0" err="1">
                <a:solidFill>
                  <a:srgbClr val="000000"/>
                </a:solidFill>
              </a:rPr>
              <a:t>pencantuman</a:t>
            </a:r>
            <a:r>
              <a:rPr lang="en-US" sz="1100" dirty="0">
                <a:solidFill>
                  <a:srgbClr val="000000"/>
                </a:solidFill>
              </a:rPr>
              <a:t> </a:t>
            </a:r>
            <a:r>
              <a:rPr lang="en-US" sz="1100" dirty="0" err="1">
                <a:solidFill>
                  <a:srgbClr val="000000"/>
                </a:solidFill>
              </a:rPr>
              <a:t>dana</a:t>
            </a:r>
            <a:r>
              <a:rPr lang="en-US" sz="1100" dirty="0">
                <a:solidFill>
                  <a:srgbClr val="000000"/>
                </a:solidFill>
              </a:rPr>
              <a:t> </a:t>
            </a:r>
            <a:r>
              <a:rPr lang="en-US" sz="1100" dirty="0" err="1">
                <a:solidFill>
                  <a:srgbClr val="000000"/>
                </a:solidFill>
              </a:rPr>
              <a:t>dalam</a:t>
            </a:r>
            <a:r>
              <a:rPr lang="en-US" sz="1100" dirty="0">
                <a:solidFill>
                  <a:srgbClr val="000000"/>
                </a:solidFill>
              </a:rPr>
              <a:t> </a:t>
            </a:r>
            <a:r>
              <a:rPr lang="en-US" sz="1100" dirty="0" err="1">
                <a:solidFill>
                  <a:srgbClr val="000000"/>
                </a:solidFill>
              </a:rPr>
              <a:t>dokumen</a:t>
            </a:r>
            <a:r>
              <a:rPr lang="en-US" sz="1100" dirty="0">
                <a:solidFill>
                  <a:srgbClr val="000000"/>
                </a:solidFill>
              </a:rPr>
              <a:t> </a:t>
            </a:r>
            <a:r>
              <a:rPr lang="en-US" sz="1100" dirty="0" err="1">
                <a:solidFill>
                  <a:srgbClr val="000000"/>
                </a:solidFill>
              </a:rPr>
              <a:t>anggaran</a:t>
            </a:r>
            <a:r>
              <a:rPr lang="en-US" sz="1100" dirty="0">
                <a:solidFill>
                  <a:srgbClr val="000000"/>
                </a:solidFill>
              </a:rPr>
              <a:t>/ </a:t>
            </a:r>
            <a:r>
              <a:rPr lang="en-US" sz="1100" b="1" dirty="0">
                <a:solidFill>
                  <a:srgbClr val="0000FF"/>
                </a:solidFill>
              </a:rPr>
              <a:t>REVISI DIPA </a:t>
            </a:r>
            <a:r>
              <a:rPr lang="en-US" sz="1100" dirty="0" err="1">
                <a:solidFill>
                  <a:srgbClr val="000000"/>
                </a:solidFill>
              </a:rPr>
              <a:t>ke</a:t>
            </a:r>
            <a:r>
              <a:rPr lang="en-US" sz="1100" dirty="0">
                <a:solidFill>
                  <a:srgbClr val="000000"/>
                </a:solidFill>
              </a:rPr>
              <a:t> </a:t>
            </a:r>
            <a:r>
              <a:rPr lang="en-US" sz="1100" dirty="0" err="1">
                <a:solidFill>
                  <a:srgbClr val="000000"/>
                </a:solidFill>
              </a:rPr>
              <a:t>Kemenkeu</a:t>
            </a:r>
            <a:r>
              <a:rPr lang="en-US" sz="1100" dirty="0">
                <a:solidFill>
                  <a:srgbClr val="000000"/>
                </a:solidFill>
              </a:rPr>
              <a:t> (DJA) </a:t>
            </a:r>
            <a:r>
              <a:rPr lang="en-US" sz="1100" dirty="0" err="1">
                <a:solidFill>
                  <a:srgbClr val="000000"/>
                </a:solidFill>
              </a:rPr>
              <a:t>untuk</a:t>
            </a:r>
            <a:r>
              <a:rPr lang="en-US" sz="1100" dirty="0">
                <a:solidFill>
                  <a:srgbClr val="000000"/>
                </a:solidFill>
              </a:rPr>
              <a:t> </a:t>
            </a:r>
            <a:r>
              <a:rPr lang="en-US" sz="1100" dirty="0" err="1">
                <a:solidFill>
                  <a:srgbClr val="000000"/>
                </a:solidFill>
              </a:rPr>
              <a:t>hibah</a:t>
            </a:r>
            <a:r>
              <a:rPr lang="en-US" sz="1100" dirty="0">
                <a:solidFill>
                  <a:srgbClr val="000000"/>
                </a:solidFill>
              </a:rPr>
              <a:t> </a:t>
            </a:r>
            <a:r>
              <a:rPr lang="en-US" sz="1100" dirty="0" err="1">
                <a:solidFill>
                  <a:srgbClr val="000000"/>
                </a:solidFill>
              </a:rPr>
              <a:t>dalam</a:t>
            </a:r>
            <a:r>
              <a:rPr lang="en-US" sz="1100" dirty="0">
                <a:solidFill>
                  <a:srgbClr val="000000"/>
                </a:solidFill>
              </a:rPr>
              <a:t> </a:t>
            </a:r>
            <a:r>
              <a:rPr lang="en-US" sz="1100" dirty="0" err="1">
                <a:solidFill>
                  <a:srgbClr val="000000"/>
                </a:solidFill>
              </a:rPr>
              <a:t>bentuk</a:t>
            </a:r>
            <a:r>
              <a:rPr lang="en-US" sz="1100" dirty="0">
                <a:solidFill>
                  <a:srgbClr val="000000"/>
                </a:solidFill>
              </a:rPr>
              <a:t> </a:t>
            </a:r>
            <a:r>
              <a:rPr lang="en-US" sz="1100" dirty="0" err="1">
                <a:solidFill>
                  <a:srgbClr val="000000"/>
                </a:solidFill>
              </a:rPr>
              <a:t>uang</a:t>
            </a:r>
            <a:r>
              <a:rPr lang="en-US" sz="1100" dirty="0">
                <a:solidFill>
                  <a:srgbClr val="000000"/>
                </a:solidFill>
              </a:rPr>
              <a:t> (</a:t>
            </a:r>
            <a:r>
              <a:rPr lang="en-US" sz="1100" dirty="0" err="1">
                <a:solidFill>
                  <a:srgbClr val="000000"/>
                </a:solidFill>
              </a:rPr>
              <a:t>pasal</a:t>
            </a:r>
            <a:r>
              <a:rPr lang="en-US" sz="1100" dirty="0">
                <a:solidFill>
                  <a:srgbClr val="000000"/>
                </a:solidFill>
              </a:rPr>
              <a:t> 44 PP 10/2011).</a:t>
            </a:r>
          </a:p>
          <a:p>
            <a:pPr>
              <a:defRPr/>
            </a:pPr>
            <a:endParaRPr lang="en-US" sz="1100" dirty="0">
              <a:solidFill>
                <a:srgbClr val="000000"/>
              </a:solidFill>
            </a:endParaRPr>
          </a:p>
        </p:txBody>
      </p:sp>
      <p:sp>
        <p:nvSpPr>
          <p:cNvPr id="33" name="Rectangle 32"/>
          <p:cNvSpPr/>
          <p:nvPr/>
        </p:nvSpPr>
        <p:spPr>
          <a:xfrm>
            <a:off x="7467292" y="3048000"/>
            <a:ext cx="1524000" cy="756312"/>
          </a:xfrm>
          <a:prstGeom prst="rect">
            <a:avLst/>
          </a:prstGeom>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anchor="ctr"/>
          <a:lstStyle/>
          <a:p>
            <a:pPr>
              <a:defRPr/>
            </a:pPr>
            <a:r>
              <a:rPr lang="en-US" sz="1300" dirty="0">
                <a:solidFill>
                  <a:srgbClr val="000000"/>
                </a:solidFill>
              </a:rPr>
              <a:t>K/L </a:t>
            </a:r>
            <a:r>
              <a:rPr lang="en-US" sz="1300" dirty="0" err="1">
                <a:solidFill>
                  <a:srgbClr val="000000"/>
                </a:solidFill>
              </a:rPr>
              <a:t>menerima</a:t>
            </a:r>
            <a:r>
              <a:rPr lang="en-US" sz="1300" dirty="0">
                <a:solidFill>
                  <a:srgbClr val="000000"/>
                </a:solidFill>
              </a:rPr>
              <a:t> </a:t>
            </a:r>
            <a:r>
              <a:rPr lang="en-US" sz="1300" dirty="0" err="1">
                <a:solidFill>
                  <a:srgbClr val="000000"/>
                </a:solidFill>
              </a:rPr>
              <a:t>hibah</a:t>
            </a:r>
            <a:r>
              <a:rPr lang="en-US" sz="1300" dirty="0">
                <a:solidFill>
                  <a:srgbClr val="000000"/>
                </a:solidFill>
              </a:rPr>
              <a:t> </a:t>
            </a:r>
            <a:r>
              <a:rPr lang="en-US" sz="1300" dirty="0" err="1">
                <a:solidFill>
                  <a:srgbClr val="000000"/>
                </a:solidFill>
              </a:rPr>
              <a:t>barang</a:t>
            </a:r>
            <a:r>
              <a:rPr lang="en-US" sz="1300" dirty="0">
                <a:solidFill>
                  <a:srgbClr val="000000"/>
                </a:solidFill>
              </a:rPr>
              <a:t>/ </a:t>
            </a:r>
            <a:r>
              <a:rPr lang="en-US" sz="1300" dirty="0" err="1">
                <a:solidFill>
                  <a:srgbClr val="000000"/>
                </a:solidFill>
              </a:rPr>
              <a:t>jasa</a:t>
            </a:r>
            <a:r>
              <a:rPr lang="en-US" sz="1300" dirty="0">
                <a:solidFill>
                  <a:srgbClr val="000000"/>
                </a:solidFill>
              </a:rPr>
              <a:t> </a:t>
            </a:r>
            <a:r>
              <a:rPr lang="en-US" sz="1300" dirty="0" err="1">
                <a:solidFill>
                  <a:srgbClr val="000000"/>
                </a:solidFill>
              </a:rPr>
              <a:t>dari</a:t>
            </a:r>
            <a:r>
              <a:rPr lang="en-US" sz="1300" dirty="0">
                <a:solidFill>
                  <a:srgbClr val="000000"/>
                </a:solidFill>
              </a:rPr>
              <a:t> donor</a:t>
            </a:r>
          </a:p>
        </p:txBody>
      </p:sp>
      <p:sp>
        <p:nvSpPr>
          <p:cNvPr id="34" name="Flowchart: Multidocument 33"/>
          <p:cNvSpPr/>
          <p:nvPr/>
        </p:nvSpPr>
        <p:spPr>
          <a:xfrm>
            <a:off x="76200" y="1066800"/>
            <a:ext cx="2209800" cy="2819400"/>
          </a:xfrm>
          <a:prstGeom prst="flowChartMultidocument">
            <a:avLst/>
          </a:prstGeom>
        </p:spPr>
        <p:style>
          <a:lnRef idx="1">
            <a:schemeClr val="accent3"/>
          </a:lnRef>
          <a:fillRef idx="2">
            <a:schemeClr val="accent3"/>
          </a:fillRef>
          <a:effectRef idx="1">
            <a:schemeClr val="accent3"/>
          </a:effectRef>
          <a:fontRef idx="minor">
            <a:schemeClr val="dk1"/>
          </a:fontRef>
        </p:style>
        <p:txBody>
          <a:bodyPr anchor="ctr"/>
          <a:lstStyle/>
          <a:p>
            <a:pPr>
              <a:tabLst>
                <a:tab pos="1651000" algn="l"/>
              </a:tabLst>
              <a:defRPr/>
            </a:pPr>
            <a:r>
              <a:rPr lang="en-US" sz="1200" dirty="0">
                <a:solidFill>
                  <a:srgbClr val="000000"/>
                </a:solidFill>
              </a:rPr>
              <a:t>K/L </a:t>
            </a:r>
            <a:r>
              <a:rPr lang="en-US" sz="1200" b="1" dirty="0">
                <a:solidFill>
                  <a:srgbClr val="0000FF"/>
                </a:solidFill>
              </a:rPr>
              <a:t>MENGKAJI</a:t>
            </a:r>
            <a:r>
              <a:rPr lang="en-US" sz="1200" dirty="0">
                <a:solidFill>
                  <a:srgbClr val="000000"/>
                </a:solidFill>
              </a:rPr>
              <a:t> </a:t>
            </a:r>
            <a:r>
              <a:rPr lang="en-US" sz="1200" dirty="0" err="1">
                <a:solidFill>
                  <a:srgbClr val="000000"/>
                </a:solidFill>
              </a:rPr>
              <a:t>maksud</a:t>
            </a:r>
            <a:r>
              <a:rPr lang="en-US" sz="1200" dirty="0">
                <a:solidFill>
                  <a:srgbClr val="000000"/>
                </a:solidFill>
              </a:rPr>
              <a:t> &amp; </a:t>
            </a:r>
            <a:r>
              <a:rPr lang="en-US" sz="1200" dirty="0" err="1">
                <a:solidFill>
                  <a:srgbClr val="000000"/>
                </a:solidFill>
              </a:rPr>
              <a:t>tujuan</a:t>
            </a:r>
            <a:r>
              <a:rPr lang="en-US" sz="1200" dirty="0">
                <a:solidFill>
                  <a:srgbClr val="000000"/>
                </a:solidFill>
              </a:rPr>
              <a:t> </a:t>
            </a:r>
            <a:r>
              <a:rPr lang="en-US" sz="1200" dirty="0" err="1">
                <a:solidFill>
                  <a:srgbClr val="000000"/>
                </a:solidFill>
              </a:rPr>
              <a:t>pemberian</a:t>
            </a:r>
            <a:r>
              <a:rPr lang="en-US" sz="1200" dirty="0">
                <a:solidFill>
                  <a:srgbClr val="000000"/>
                </a:solidFill>
              </a:rPr>
              <a:t> </a:t>
            </a:r>
            <a:r>
              <a:rPr lang="en-US" sz="1200" dirty="0" err="1">
                <a:solidFill>
                  <a:srgbClr val="000000"/>
                </a:solidFill>
              </a:rPr>
              <a:t>hibah</a:t>
            </a:r>
            <a:r>
              <a:rPr lang="en-US" sz="1200" dirty="0">
                <a:solidFill>
                  <a:srgbClr val="000000"/>
                </a:solidFill>
              </a:rPr>
              <a:t> </a:t>
            </a:r>
            <a:r>
              <a:rPr lang="en-US" sz="1200" dirty="0" err="1">
                <a:solidFill>
                  <a:srgbClr val="000000"/>
                </a:solidFill>
              </a:rPr>
              <a:t>sesuai</a:t>
            </a:r>
            <a:r>
              <a:rPr lang="en-US" sz="1200" dirty="0">
                <a:solidFill>
                  <a:srgbClr val="000000"/>
                </a:solidFill>
              </a:rPr>
              <a:t> </a:t>
            </a:r>
            <a:r>
              <a:rPr lang="en-US" sz="1200" dirty="0" err="1">
                <a:solidFill>
                  <a:srgbClr val="000000"/>
                </a:solidFill>
              </a:rPr>
              <a:t>prinsip</a:t>
            </a:r>
            <a:r>
              <a:rPr lang="en-US" sz="1200" dirty="0">
                <a:solidFill>
                  <a:srgbClr val="000000"/>
                </a:solidFill>
              </a:rPr>
              <a:t> </a:t>
            </a:r>
            <a:r>
              <a:rPr lang="en-US" sz="1200" dirty="0" err="1">
                <a:solidFill>
                  <a:srgbClr val="000000"/>
                </a:solidFill>
              </a:rPr>
              <a:t>prinsip</a:t>
            </a:r>
            <a:r>
              <a:rPr lang="en-US" sz="1200" dirty="0">
                <a:solidFill>
                  <a:srgbClr val="000000"/>
                </a:solidFill>
              </a:rPr>
              <a:t> </a:t>
            </a:r>
            <a:r>
              <a:rPr lang="en-US" sz="1200" dirty="0" err="1">
                <a:solidFill>
                  <a:srgbClr val="000000"/>
                </a:solidFill>
              </a:rPr>
              <a:t>penerimaan</a:t>
            </a:r>
            <a:r>
              <a:rPr lang="en-US" sz="1200" dirty="0">
                <a:solidFill>
                  <a:srgbClr val="000000"/>
                </a:solidFill>
              </a:rPr>
              <a:t> </a:t>
            </a:r>
            <a:r>
              <a:rPr lang="en-US" sz="1200" dirty="0" err="1">
                <a:solidFill>
                  <a:srgbClr val="000000"/>
                </a:solidFill>
              </a:rPr>
              <a:t>hibah</a:t>
            </a:r>
            <a:r>
              <a:rPr lang="en-US" sz="1200" dirty="0">
                <a:solidFill>
                  <a:srgbClr val="000000"/>
                </a:solidFill>
              </a:rPr>
              <a:t>. Dan </a:t>
            </a:r>
            <a:r>
              <a:rPr lang="en-US" sz="1200" dirty="0" err="1">
                <a:solidFill>
                  <a:srgbClr val="000000"/>
                </a:solidFill>
              </a:rPr>
              <a:t>menyiapkan</a:t>
            </a:r>
            <a:r>
              <a:rPr lang="en-US" sz="1200" dirty="0">
                <a:solidFill>
                  <a:srgbClr val="000000"/>
                </a:solidFill>
              </a:rPr>
              <a:t> </a:t>
            </a:r>
            <a:r>
              <a:rPr lang="en-US" sz="1200" dirty="0" err="1">
                <a:solidFill>
                  <a:srgbClr val="000000"/>
                </a:solidFill>
              </a:rPr>
              <a:t>kegiatan</a:t>
            </a:r>
            <a:r>
              <a:rPr lang="en-US" sz="1200" dirty="0">
                <a:solidFill>
                  <a:srgbClr val="000000"/>
                </a:solidFill>
              </a:rPr>
              <a:t> yang </a:t>
            </a:r>
            <a:r>
              <a:rPr lang="en-US" sz="1200" dirty="0" err="1">
                <a:solidFill>
                  <a:srgbClr val="000000"/>
                </a:solidFill>
              </a:rPr>
              <a:t>akan</a:t>
            </a:r>
            <a:r>
              <a:rPr lang="en-US" sz="1200" dirty="0">
                <a:solidFill>
                  <a:srgbClr val="000000"/>
                </a:solidFill>
              </a:rPr>
              <a:t> </a:t>
            </a:r>
            <a:r>
              <a:rPr lang="en-US" sz="1200" dirty="0" err="1">
                <a:solidFill>
                  <a:srgbClr val="000000"/>
                </a:solidFill>
              </a:rPr>
              <a:t>dibiayai</a:t>
            </a:r>
            <a:r>
              <a:rPr lang="en-US" sz="1200" dirty="0">
                <a:solidFill>
                  <a:srgbClr val="000000"/>
                </a:solidFill>
              </a:rPr>
              <a:t> </a:t>
            </a:r>
            <a:r>
              <a:rPr lang="en-US" sz="1200" dirty="0" err="1">
                <a:solidFill>
                  <a:srgbClr val="000000"/>
                </a:solidFill>
              </a:rPr>
              <a:t>dengan</a:t>
            </a:r>
            <a:r>
              <a:rPr lang="en-US" sz="1200" dirty="0">
                <a:solidFill>
                  <a:srgbClr val="000000"/>
                </a:solidFill>
              </a:rPr>
              <a:t> </a:t>
            </a:r>
            <a:r>
              <a:rPr lang="en-US" sz="1200" dirty="0" err="1">
                <a:solidFill>
                  <a:srgbClr val="000000"/>
                </a:solidFill>
              </a:rPr>
              <a:t>hibah</a:t>
            </a:r>
            <a:r>
              <a:rPr lang="en-US" sz="1200" dirty="0">
                <a:solidFill>
                  <a:srgbClr val="000000"/>
                </a:solidFill>
              </a:rPr>
              <a:t> (</a:t>
            </a:r>
            <a:r>
              <a:rPr lang="en-US" sz="1200" dirty="0" err="1">
                <a:solidFill>
                  <a:srgbClr val="000000"/>
                </a:solidFill>
              </a:rPr>
              <a:t>Pasal</a:t>
            </a:r>
            <a:r>
              <a:rPr lang="en-US" sz="1200" dirty="0">
                <a:solidFill>
                  <a:srgbClr val="000000"/>
                </a:solidFill>
              </a:rPr>
              <a:t> 56 </a:t>
            </a:r>
            <a:r>
              <a:rPr lang="en-US" sz="1200" dirty="0" err="1">
                <a:solidFill>
                  <a:srgbClr val="000000"/>
                </a:solidFill>
              </a:rPr>
              <a:t>ayat</a:t>
            </a:r>
            <a:r>
              <a:rPr lang="en-US" sz="1200" dirty="0">
                <a:solidFill>
                  <a:srgbClr val="000000"/>
                </a:solidFill>
              </a:rPr>
              <a:t> 1&amp;2 PP10/2011) </a:t>
            </a:r>
          </a:p>
          <a:p>
            <a:pPr>
              <a:defRPr/>
            </a:pPr>
            <a:endParaRPr lang="en-US" sz="1200" dirty="0" err="1">
              <a:solidFill>
                <a:srgbClr val="000000"/>
              </a:solidFill>
            </a:endParaRPr>
          </a:p>
        </p:txBody>
      </p:sp>
      <p:sp>
        <p:nvSpPr>
          <p:cNvPr id="35" name="Down Arrow 34"/>
          <p:cNvSpPr/>
          <p:nvPr/>
        </p:nvSpPr>
        <p:spPr>
          <a:xfrm>
            <a:off x="1143000" y="3733800"/>
            <a:ext cx="457200" cy="533400"/>
          </a:xfrm>
          <a:prstGeom prst="downArrow">
            <a:avLst/>
          </a:prstGeom>
          <a:solidFill>
            <a:schemeClr val="accent2">
              <a:lumMod val="40000"/>
              <a:lumOff val="60000"/>
            </a:schemeClr>
          </a:solidFill>
          <a:effectLst>
            <a:glow rad="101600">
              <a:schemeClr val="accent5">
                <a:satMod val="175000"/>
                <a:alpha val="40000"/>
              </a:schemeClr>
            </a:glow>
            <a:outerShdw blurRad="130000" dist="101600" dir="2700000" algn="tl" rotWithShape="0">
              <a:srgbClr val="000000">
                <a:alpha val="35000"/>
              </a:srgbClr>
            </a:outerShdw>
          </a:effectLst>
          <a:scene3d>
            <a:camera prst="orthographicFront"/>
            <a:lightRig rig="threePt" dir="t"/>
          </a:scene3d>
          <a:sp3d>
            <a:bevelT w="152400" h="50800" prst="softRound"/>
          </a:sp3d>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sz="1300" dirty="0" err="1">
              <a:solidFill>
                <a:srgbClr val="000000"/>
              </a:solidFill>
            </a:endParaRPr>
          </a:p>
        </p:txBody>
      </p:sp>
      <p:sp>
        <p:nvSpPr>
          <p:cNvPr id="36" name="Snip Diagonal Corner Rectangle 35"/>
          <p:cNvSpPr/>
          <p:nvPr/>
        </p:nvSpPr>
        <p:spPr>
          <a:xfrm>
            <a:off x="76200" y="4297363"/>
            <a:ext cx="1828800" cy="1493837"/>
          </a:xfrm>
          <a:prstGeom prst="snip2DiagRect">
            <a:avLst/>
          </a:prstGeom>
        </p:spPr>
        <p:style>
          <a:lnRef idx="1">
            <a:schemeClr val="accent5"/>
          </a:lnRef>
          <a:fillRef idx="2">
            <a:schemeClr val="accent5"/>
          </a:fillRef>
          <a:effectRef idx="1">
            <a:schemeClr val="accent5"/>
          </a:effectRef>
          <a:fontRef idx="minor">
            <a:schemeClr val="dk1"/>
          </a:fontRef>
        </p:style>
        <p:txBody>
          <a:bodyPr anchor="ctr"/>
          <a:lstStyle/>
          <a:p>
            <a:pPr marL="231775" indent="-231775">
              <a:spcAft>
                <a:spcPts val="600"/>
              </a:spcAft>
              <a:defRPr/>
            </a:pPr>
            <a:endParaRPr lang="en-US" sz="1200" dirty="0">
              <a:solidFill>
                <a:srgbClr val="000000"/>
              </a:solidFill>
            </a:endParaRPr>
          </a:p>
          <a:p>
            <a:pPr>
              <a:spcAft>
                <a:spcPts val="600"/>
              </a:spcAft>
              <a:defRPr/>
            </a:pPr>
            <a:r>
              <a:rPr lang="en-US" sz="1200" dirty="0">
                <a:solidFill>
                  <a:srgbClr val="000000"/>
                </a:solidFill>
              </a:rPr>
              <a:t>K/L </a:t>
            </a:r>
            <a:r>
              <a:rPr lang="en-US" sz="1200" dirty="0" err="1">
                <a:solidFill>
                  <a:srgbClr val="000000"/>
                </a:solidFill>
              </a:rPr>
              <a:t>melakukan</a:t>
            </a:r>
            <a:r>
              <a:rPr lang="en-US" sz="1200" dirty="0">
                <a:solidFill>
                  <a:srgbClr val="000000"/>
                </a:solidFill>
              </a:rPr>
              <a:t> </a:t>
            </a:r>
            <a:r>
              <a:rPr lang="en-US" sz="1200" b="1" dirty="0">
                <a:solidFill>
                  <a:srgbClr val="0000FF"/>
                </a:solidFill>
              </a:rPr>
              <a:t>KONSULTASI</a:t>
            </a:r>
            <a:r>
              <a:rPr lang="en-US" sz="1200" dirty="0">
                <a:solidFill>
                  <a:srgbClr val="000000"/>
                </a:solidFill>
              </a:rPr>
              <a:t> </a:t>
            </a:r>
            <a:r>
              <a:rPr lang="en-US" sz="1200" dirty="0" err="1">
                <a:solidFill>
                  <a:srgbClr val="000000"/>
                </a:solidFill>
              </a:rPr>
              <a:t>kepada</a:t>
            </a:r>
            <a:r>
              <a:rPr lang="en-US" sz="1200" dirty="0">
                <a:solidFill>
                  <a:srgbClr val="000000"/>
                </a:solidFill>
              </a:rPr>
              <a:t> </a:t>
            </a:r>
            <a:r>
              <a:rPr lang="en-US" sz="1200" dirty="0" err="1">
                <a:solidFill>
                  <a:srgbClr val="000000"/>
                </a:solidFill>
              </a:rPr>
              <a:t>Kemenkeu</a:t>
            </a:r>
            <a:r>
              <a:rPr lang="en-US" sz="1200" dirty="0">
                <a:solidFill>
                  <a:srgbClr val="000000"/>
                </a:solidFill>
              </a:rPr>
              <a:t>, </a:t>
            </a:r>
            <a:r>
              <a:rPr lang="en-US" sz="1200" dirty="0" err="1">
                <a:solidFill>
                  <a:srgbClr val="000000"/>
                </a:solidFill>
              </a:rPr>
              <a:t>Bappenas</a:t>
            </a:r>
            <a:r>
              <a:rPr lang="en-US" sz="1200" dirty="0">
                <a:solidFill>
                  <a:srgbClr val="000000"/>
                </a:solidFill>
              </a:rPr>
              <a:t> </a:t>
            </a:r>
            <a:r>
              <a:rPr lang="en-US" sz="1200" dirty="0" err="1">
                <a:solidFill>
                  <a:srgbClr val="000000"/>
                </a:solidFill>
              </a:rPr>
              <a:t>dan</a:t>
            </a:r>
            <a:r>
              <a:rPr lang="en-US" sz="1200" dirty="0">
                <a:solidFill>
                  <a:srgbClr val="000000"/>
                </a:solidFill>
              </a:rPr>
              <a:t> </a:t>
            </a:r>
            <a:r>
              <a:rPr lang="en-US" sz="1200" dirty="0" err="1">
                <a:solidFill>
                  <a:srgbClr val="000000"/>
                </a:solidFill>
              </a:rPr>
              <a:t>Kementerian</a:t>
            </a:r>
            <a:r>
              <a:rPr lang="en-US" sz="1200" dirty="0">
                <a:solidFill>
                  <a:srgbClr val="000000"/>
                </a:solidFill>
              </a:rPr>
              <a:t> </a:t>
            </a:r>
            <a:r>
              <a:rPr lang="en-US" sz="1200" dirty="0" err="1">
                <a:solidFill>
                  <a:srgbClr val="000000"/>
                </a:solidFill>
              </a:rPr>
              <a:t>terkait</a:t>
            </a:r>
            <a:r>
              <a:rPr lang="en-US" sz="1200" dirty="0">
                <a:solidFill>
                  <a:srgbClr val="000000"/>
                </a:solidFill>
              </a:rPr>
              <a:t> </a:t>
            </a:r>
            <a:r>
              <a:rPr lang="en-US" sz="1200" dirty="0" err="1">
                <a:solidFill>
                  <a:srgbClr val="000000"/>
                </a:solidFill>
              </a:rPr>
              <a:t>lainnya</a:t>
            </a:r>
            <a:r>
              <a:rPr lang="en-US" sz="1200" dirty="0">
                <a:solidFill>
                  <a:srgbClr val="000000"/>
                </a:solidFill>
              </a:rPr>
              <a:t> (</a:t>
            </a:r>
            <a:r>
              <a:rPr lang="en-US" sz="1200" dirty="0" err="1">
                <a:solidFill>
                  <a:srgbClr val="000000"/>
                </a:solidFill>
              </a:rPr>
              <a:t>Pasal</a:t>
            </a:r>
            <a:r>
              <a:rPr lang="en-US" sz="1200" dirty="0">
                <a:solidFill>
                  <a:srgbClr val="000000"/>
                </a:solidFill>
              </a:rPr>
              <a:t> 56 </a:t>
            </a:r>
            <a:r>
              <a:rPr lang="en-US" sz="1200" dirty="0" err="1">
                <a:solidFill>
                  <a:srgbClr val="000000"/>
                </a:solidFill>
              </a:rPr>
              <a:t>ayat</a:t>
            </a:r>
            <a:r>
              <a:rPr lang="en-US" sz="1200" dirty="0">
                <a:solidFill>
                  <a:srgbClr val="000000"/>
                </a:solidFill>
              </a:rPr>
              <a:t> 3 PP 10/2011)</a:t>
            </a:r>
          </a:p>
          <a:p>
            <a:pPr>
              <a:defRPr/>
            </a:pPr>
            <a:endParaRPr lang="en-US" sz="1200" dirty="0">
              <a:solidFill>
                <a:srgbClr val="000000"/>
              </a:solidFill>
            </a:endParaRPr>
          </a:p>
        </p:txBody>
      </p:sp>
      <p:sp>
        <p:nvSpPr>
          <p:cNvPr id="45" name="Snip Diagonal Corner Rectangle 44"/>
          <p:cNvSpPr/>
          <p:nvPr/>
        </p:nvSpPr>
        <p:spPr>
          <a:xfrm>
            <a:off x="5181600" y="2895600"/>
            <a:ext cx="1752600" cy="1447800"/>
          </a:xfrm>
          <a:prstGeom prst="snip2DiagRect">
            <a:avLst/>
          </a:prstGeom>
          <a:scene3d>
            <a:camera prst="orthographicFront"/>
            <a:lightRig rig="threePt" dir="t"/>
          </a:scene3d>
          <a:sp3d>
            <a:bevelT w="114300" prst="artDeco"/>
          </a:sp3d>
        </p:spPr>
        <p:style>
          <a:lnRef idx="1">
            <a:schemeClr val="accent6"/>
          </a:lnRef>
          <a:fillRef idx="2">
            <a:schemeClr val="accent6"/>
          </a:fillRef>
          <a:effectRef idx="1">
            <a:schemeClr val="accent6"/>
          </a:effectRef>
          <a:fontRef idx="minor">
            <a:schemeClr val="dk1"/>
          </a:fontRef>
        </p:style>
        <p:txBody>
          <a:bodyPr anchor="ctr"/>
          <a:lstStyle/>
          <a:p>
            <a:pPr>
              <a:spcAft>
                <a:spcPts val="600"/>
              </a:spcAft>
              <a:defRPr/>
            </a:pPr>
            <a:r>
              <a:rPr lang="en-US" sz="1200" dirty="0" err="1">
                <a:solidFill>
                  <a:srgbClr val="000000"/>
                </a:solidFill>
              </a:rPr>
              <a:t>Untuk</a:t>
            </a:r>
            <a:r>
              <a:rPr lang="en-US" sz="1200" dirty="0">
                <a:solidFill>
                  <a:srgbClr val="000000"/>
                </a:solidFill>
              </a:rPr>
              <a:t> </a:t>
            </a:r>
            <a:r>
              <a:rPr lang="en-US" sz="1200" dirty="0" err="1">
                <a:solidFill>
                  <a:srgbClr val="000000"/>
                </a:solidFill>
              </a:rPr>
              <a:t>hibah</a:t>
            </a:r>
            <a:r>
              <a:rPr lang="en-US" sz="1200" dirty="0">
                <a:solidFill>
                  <a:srgbClr val="000000"/>
                </a:solidFill>
              </a:rPr>
              <a:t> </a:t>
            </a:r>
            <a:r>
              <a:rPr lang="en-US" sz="1200" dirty="0" err="1">
                <a:solidFill>
                  <a:srgbClr val="000000"/>
                </a:solidFill>
              </a:rPr>
              <a:t>dalam</a:t>
            </a:r>
            <a:r>
              <a:rPr lang="en-US" sz="1200" dirty="0">
                <a:solidFill>
                  <a:srgbClr val="000000"/>
                </a:solidFill>
              </a:rPr>
              <a:t> </a:t>
            </a:r>
            <a:r>
              <a:rPr lang="en-US" sz="1200" dirty="0" err="1">
                <a:solidFill>
                  <a:srgbClr val="000000"/>
                </a:solidFill>
              </a:rPr>
              <a:t>bentuk</a:t>
            </a:r>
            <a:r>
              <a:rPr lang="en-US" sz="1200" dirty="0">
                <a:solidFill>
                  <a:srgbClr val="000000"/>
                </a:solidFill>
              </a:rPr>
              <a:t> </a:t>
            </a:r>
            <a:r>
              <a:rPr lang="en-US" sz="1200" dirty="0" err="1">
                <a:solidFill>
                  <a:srgbClr val="000000"/>
                </a:solidFill>
              </a:rPr>
              <a:t>Barang</a:t>
            </a:r>
            <a:r>
              <a:rPr lang="en-US" sz="1200" dirty="0">
                <a:solidFill>
                  <a:srgbClr val="000000"/>
                </a:solidFill>
              </a:rPr>
              <a:t>/</a:t>
            </a:r>
            <a:r>
              <a:rPr lang="en-US" sz="1200" dirty="0" err="1">
                <a:solidFill>
                  <a:srgbClr val="000000"/>
                </a:solidFill>
              </a:rPr>
              <a:t>Jasa</a:t>
            </a:r>
            <a:r>
              <a:rPr lang="en-US" sz="1200" dirty="0">
                <a:solidFill>
                  <a:srgbClr val="000000"/>
                </a:solidFill>
              </a:rPr>
              <a:t> </a:t>
            </a:r>
            <a:r>
              <a:rPr lang="en-US" sz="1200" dirty="0" err="1">
                <a:solidFill>
                  <a:srgbClr val="000000"/>
                </a:solidFill>
              </a:rPr>
              <a:t>dicatat</a:t>
            </a:r>
            <a:r>
              <a:rPr lang="en-US" sz="1200" dirty="0">
                <a:solidFill>
                  <a:srgbClr val="000000"/>
                </a:solidFill>
              </a:rPr>
              <a:t> </a:t>
            </a:r>
            <a:r>
              <a:rPr lang="en-US" sz="1200" dirty="0" err="1">
                <a:solidFill>
                  <a:srgbClr val="000000"/>
                </a:solidFill>
              </a:rPr>
              <a:t>dalam</a:t>
            </a:r>
            <a:r>
              <a:rPr lang="en-US" sz="1200" dirty="0">
                <a:solidFill>
                  <a:srgbClr val="000000"/>
                </a:solidFill>
              </a:rPr>
              <a:t> </a:t>
            </a:r>
            <a:r>
              <a:rPr lang="en-US" sz="1200" b="1" dirty="0">
                <a:solidFill>
                  <a:srgbClr val="0000FF"/>
                </a:solidFill>
              </a:rPr>
              <a:t>LKPP</a:t>
            </a:r>
            <a:r>
              <a:rPr lang="en-US" sz="1200" dirty="0">
                <a:solidFill>
                  <a:srgbClr val="000000"/>
                </a:solidFill>
              </a:rPr>
              <a:t> </a:t>
            </a:r>
            <a:r>
              <a:rPr lang="en-US" sz="1200" dirty="0" err="1">
                <a:solidFill>
                  <a:srgbClr val="000000"/>
                </a:solidFill>
              </a:rPr>
              <a:t>dan</a:t>
            </a:r>
            <a:r>
              <a:rPr lang="en-US" sz="1200" dirty="0">
                <a:solidFill>
                  <a:srgbClr val="000000"/>
                </a:solidFill>
              </a:rPr>
              <a:t> </a:t>
            </a:r>
            <a:r>
              <a:rPr lang="en-US" sz="1200" dirty="0" err="1">
                <a:solidFill>
                  <a:srgbClr val="000000"/>
                </a:solidFill>
              </a:rPr>
              <a:t>tidak</a:t>
            </a:r>
            <a:r>
              <a:rPr lang="en-US" sz="1200" dirty="0">
                <a:solidFill>
                  <a:srgbClr val="000000"/>
                </a:solidFill>
              </a:rPr>
              <a:t> </a:t>
            </a:r>
            <a:r>
              <a:rPr lang="en-US" sz="1200" dirty="0" err="1">
                <a:solidFill>
                  <a:srgbClr val="000000"/>
                </a:solidFill>
              </a:rPr>
              <a:t>perlu</a:t>
            </a:r>
            <a:r>
              <a:rPr lang="en-US" sz="1200" dirty="0">
                <a:solidFill>
                  <a:srgbClr val="000000"/>
                </a:solidFill>
              </a:rPr>
              <a:t> </a:t>
            </a:r>
            <a:r>
              <a:rPr lang="en-US" sz="1200" dirty="0" err="1">
                <a:solidFill>
                  <a:srgbClr val="000000"/>
                </a:solidFill>
              </a:rPr>
              <a:t>dituangkan</a:t>
            </a:r>
            <a:r>
              <a:rPr lang="en-US" sz="1200" dirty="0">
                <a:solidFill>
                  <a:srgbClr val="000000"/>
                </a:solidFill>
              </a:rPr>
              <a:t> </a:t>
            </a:r>
            <a:r>
              <a:rPr lang="en-US" sz="1200" dirty="0" err="1">
                <a:solidFill>
                  <a:srgbClr val="000000"/>
                </a:solidFill>
              </a:rPr>
              <a:t>dalam</a:t>
            </a:r>
            <a:r>
              <a:rPr lang="en-US" sz="1200" dirty="0">
                <a:solidFill>
                  <a:srgbClr val="000000"/>
                </a:solidFill>
              </a:rPr>
              <a:t> DIPA (</a:t>
            </a:r>
            <a:r>
              <a:rPr lang="en-US" sz="1200" dirty="0" err="1">
                <a:solidFill>
                  <a:srgbClr val="000000"/>
                </a:solidFill>
              </a:rPr>
              <a:t>Pasal</a:t>
            </a:r>
            <a:r>
              <a:rPr lang="en-US" sz="1200" dirty="0">
                <a:solidFill>
                  <a:srgbClr val="000000"/>
                </a:solidFill>
              </a:rPr>
              <a:t> 45 PP10/2011)</a:t>
            </a:r>
          </a:p>
        </p:txBody>
      </p:sp>
      <p:sp>
        <p:nvSpPr>
          <p:cNvPr id="49" name="Right Arrow 48"/>
          <p:cNvSpPr/>
          <p:nvPr/>
        </p:nvSpPr>
        <p:spPr>
          <a:xfrm>
            <a:off x="4466456" y="1484784"/>
            <a:ext cx="609600" cy="533400"/>
          </a:xfrm>
          <a:prstGeom prst="rightArrow">
            <a:avLst/>
          </a:prstGeom>
          <a:solidFill>
            <a:schemeClr val="accent2">
              <a:lumMod val="40000"/>
              <a:lumOff val="60000"/>
            </a:schemeClr>
          </a:solidFill>
          <a:effectLst>
            <a:glow rad="101600">
              <a:schemeClr val="accent5">
                <a:satMod val="175000"/>
                <a:alpha val="40000"/>
              </a:schemeClr>
            </a:glow>
            <a:outerShdw blurRad="130000" dist="101600" dir="2700000" algn="tl" rotWithShape="0">
              <a:srgbClr val="000000">
                <a:alpha val="35000"/>
              </a:srgbClr>
            </a:outerShdw>
          </a:effectLst>
          <a:scene3d>
            <a:camera prst="orthographicFront"/>
            <a:lightRig rig="threePt" dir="t"/>
          </a:scene3d>
          <a:sp3d>
            <a:bevelT w="152400" h="50800" prst="softRound"/>
          </a:sp3d>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sz="1300" dirty="0" err="1">
              <a:solidFill>
                <a:srgbClr val="000000"/>
              </a:solidFill>
            </a:endParaRPr>
          </a:p>
        </p:txBody>
      </p:sp>
      <p:cxnSp>
        <p:nvCxnSpPr>
          <p:cNvPr id="60" name="Shape 59"/>
          <p:cNvCxnSpPr>
            <a:stCxn id="36" idx="0"/>
          </p:cNvCxnSpPr>
          <p:nvPr/>
        </p:nvCxnSpPr>
        <p:spPr>
          <a:xfrm flipV="1">
            <a:off x="1905000" y="2514600"/>
            <a:ext cx="1524000" cy="2530475"/>
          </a:xfrm>
          <a:prstGeom prst="bentConnector2">
            <a:avLst/>
          </a:prstGeom>
          <a:ln>
            <a:tailEnd type="arrow"/>
          </a:ln>
        </p:spPr>
        <p:style>
          <a:lnRef idx="3">
            <a:schemeClr val="accent4"/>
          </a:lnRef>
          <a:fillRef idx="0">
            <a:schemeClr val="accent4"/>
          </a:fillRef>
          <a:effectRef idx="2">
            <a:schemeClr val="accent4"/>
          </a:effectRef>
          <a:fontRef idx="minor">
            <a:schemeClr val="tx1"/>
          </a:fontRef>
        </p:style>
      </p:cxnSp>
      <p:cxnSp>
        <p:nvCxnSpPr>
          <p:cNvPr id="64" name="Elbow Connector 63"/>
          <p:cNvCxnSpPr/>
          <p:nvPr/>
        </p:nvCxnSpPr>
        <p:spPr>
          <a:xfrm flipV="1">
            <a:off x="6934200" y="1485900"/>
            <a:ext cx="609600" cy="388938"/>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sp>
        <p:nvSpPr>
          <p:cNvPr id="38" name="Rectangle 37"/>
          <p:cNvSpPr/>
          <p:nvPr/>
        </p:nvSpPr>
        <p:spPr>
          <a:xfrm>
            <a:off x="0" y="0"/>
            <a:ext cx="9144000" cy="533400"/>
          </a:xfrm>
          <a:prstGeom prst="rect">
            <a:avLst/>
          </a:prstGeom>
          <a:solidFill>
            <a:srgbClr val="6600FF"/>
          </a:solidFill>
          <a:ln/>
        </p:spPr>
        <p:style>
          <a:lnRef idx="1">
            <a:schemeClr val="accent3"/>
          </a:lnRef>
          <a:fillRef idx="2">
            <a:schemeClr val="accent3"/>
          </a:fillRef>
          <a:effectRef idx="1">
            <a:schemeClr val="accent3"/>
          </a:effectRef>
          <a:fontRef idx="minor">
            <a:schemeClr val="dk1"/>
          </a:fontRef>
        </p:style>
        <p:txBody>
          <a:bodyPr anchor="ctr"/>
          <a:lstStyle/>
          <a:p>
            <a:pPr algn="ctr">
              <a:defRPr/>
            </a:pPr>
            <a:r>
              <a:rPr lang="en-US" sz="2800" b="1" dirty="0" smtClean="0">
                <a:solidFill>
                  <a:srgbClr val="FFFF00"/>
                </a:solidFill>
                <a:latin typeface="Arial Narrow" panose="020B0606020202030204" pitchFamily="34" charset="0"/>
              </a:rPr>
              <a:t>PROSES </a:t>
            </a:r>
            <a:r>
              <a:rPr lang="en-US" sz="2800" b="1" dirty="0">
                <a:solidFill>
                  <a:srgbClr val="FFFF00"/>
                </a:solidFill>
                <a:latin typeface="Arial Narrow" panose="020B0606020202030204" pitchFamily="34" charset="0"/>
              </a:rPr>
              <a:t>HIBAH LANGSUNG</a:t>
            </a:r>
            <a:endParaRPr lang="id-ID" sz="2800" b="1" dirty="0">
              <a:solidFill>
                <a:srgbClr val="FFFF00"/>
              </a:solidFill>
              <a:latin typeface="Arial Narrow" panose="020B0606020202030204" pitchFamily="34" charset="0"/>
            </a:endParaRPr>
          </a:p>
        </p:txBody>
      </p:sp>
      <p:sp>
        <p:nvSpPr>
          <p:cNvPr id="39" name="Rectangle 38"/>
          <p:cNvSpPr/>
          <p:nvPr/>
        </p:nvSpPr>
        <p:spPr>
          <a:xfrm>
            <a:off x="7391400" y="5562600"/>
            <a:ext cx="1524000" cy="914400"/>
          </a:xfrm>
          <a:prstGeom prst="rect">
            <a:avLst/>
          </a:prstGeom>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anchor="ctr"/>
          <a:lstStyle/>
          <a:p>
            <a:pPr>
              <a:defRPr/>
            </a:pPr>
            <a:r>
              <a:rPr lang="en-US" sz="1400" dirty="0">
                <a:solidFill>
                  <a:srgbClr val="000000"/>
                </a:solidFill>
              </a:rPr>
              <a:t>K/L </a:t>
            </a:r>
            <a:r>
              <a:rPr lang="en-US" sz="1400" dirty="0" err="1">
                <a:solidFill>
                  <a:srgbClr val="000000"/>
                </a:solidFill>
              </a:rPr>
              <a:t>menyusun</a:t>
            </a:r>
            <a:r>
              <a:rPr lang="en-US" sz="1400" dirty="0">
                <a:solidFill>
                  <a:srgbClr val="000000"/>
                </a:solidFill>
              </a:rPr>
              <a:t> </a:t>
            </a:r>
            <a:r>
              <a:rPr lang="en-US" sz="1400" dirty="0" err="1">
                <a:solidFill>
                  <a:srgbClr val="000000"/>
                </a:solidFill>
              </a:rPr>
              <a:t>pertanggung</a:t>
            </a:r>
            <a:r>
              <a:rPr lang="en-US" sz="1400" dirty="0">
                <a:solidFill>
                  <a:srgbClr val="000000"/>
                </a:solidFill>
              </a:rPr>
              <a:t> </a:t>
            </a:r>
            <a:r>
              <a:rPr lang="en-US" sz="1400" dirty="0" err="1">
                <a:solidFill>
                  <a:srgbClr val="000000"/>
                </a:solidFill>
              </a:rPr>
              <a:t>jawaban</a:t>
            </a:r>
            <a:r>
              <a:rPr lang="en-US" sz="1400" dirty="0">
                <a:solidFill>
                  <a:srgbClr val="000000"/>
                </a:solidFill>
              </a:rPr>
              <a:t> / </a:t>
            </a:r>
            <a:r>
              <a:rPr lang="en-US" sz="1400" b="1" dirty="0">
                <a:solidFill>
                  <a:srgbClr val="0000FF"/>
                </a:solidFill>
              </a:rPr>
              <a:t>LAPORAN</a:t>
            </a:r>
          </a:p>
        </p:txBody>
      </p:sp>
      <p:sp>
        <p:nvSpPr>
          <p:cNvPr id="40" name="Down Arrow 39"/>
          <p:cNvSpPr/>
          <p:nvPr/>
        </p:nvSpPr>
        <p:spPr>
          <a:xfrm>
            <a:off x="7925108" y="4953000"/>
            <a:ext cx="457200" cy="533400"/>
          </a:xfrm>
          <a:prstGeom prst="downArrow">
            <a:avLst/>
          </a:prstGeom>
          <a:solidFill>
            <a:schemeClr val="accent2">
              <a:lumMod val="40000"/>
              <a:lumOff val="60000"/>
            </a:schemeClr>
          </a:solidFill>
          <a:effectLst>
            <a:glow rad="101600">
              <a:schemeClr val="accent5">
                <a:satMod val="175000"/>
                <a:alpha val="40000"/>
              </a:schemeClr>
            </a:glow>
            <a:outerShdw blurRad="130000" dist="101600" dir="2700000" algn="tl" rotWithShape="0">
              <a:srgbClr val="000000">
                <a:alpha val="35000"/>
              </a:srgbClr>
            </a:outerShdw>
          </a:effectLst>
          <a:scene3d>
            <a:camera prst="orthographicFront"/>
            <a:lightRig rig="threePt" dir="t"/>
          </a:scene3d>
          <a:sp3d>
            <a:bevelT w="152400" h="50800" prst="softRound"/>
          </a:sp3d>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sz="1300" dirty="0" err="1">
              <a:solidFill>
                <a:srgbClr val="000000"/>
              </a:solidFill>
            </a:endParaRPr>
          </a:p>
        </p:txBody>
      </p:sp>
      <p:sp>
        <p:nvSpPr>
          <p:cNvPr id="41" name="Rectangle 40"/>
          <p:cNvSpPr/>
          <p:nvPr/>
        </p:nvSpPr>
        <p:spPr>
          <a:xfrm>
            <a:off x="7467600" y="1066800"/>
            <a:ext cx="1524000" cy="838200"/>
          </a:xfrm>
          <a:prstGeom prst="rect">
            <a:avLst/>
          </a:prstGeom>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anchor="ctr"/>
          <a:lstStyle/>
          <a:p>
            <a:pPr>
              <a:defRPr/>
            </a:pPr>
            <a:r>
              <a:rPr lang="en-US" sz="1200" dirty="0">
                <a:solidFill>
                  <a:srgbClr val="000000"/>
                </a:solidFill>
              </a:rPr>
              <a:t>K/L </a:t>
            </a:r>
            <a:r>
              <a:rPr lang="en-US" sz="1200" dirty="0" err="1">
                <a:solidFill>
                  <a:srgbClr val="000000"/>
                </a:solidFill>
              </a:rPr>
              <a:t>menerima</a:t>
            </a:r>
            <a:r>
              <a:rPr lang="en-US" sz="1200" dirty="0">
                <a:solidFill>
                  <a:srgbClr val="000000"/>
                </a:solidFill>
              </a:rPr>
              <a:t> </a:t>
            </a:r>
            <a:r>
              <a:rPr lang="en-US" sz="1200" b="1" dirty="0">
                <a:solidFill>
                  <a:srgbClr val="0000FF"/>
                </a:solidFill>
              </a:rPr>
              <a:t>TRANSFER DANA HIBAH </a:t>
            </a:r>
            <a:r>
              <a:rPr lang="en-US" sz="1200" dirty="0" err="1">
                <a:solidFill>
                  <a:srgbClr val="000000"/>
                </a:solidFill>
              </a:rPr>
              <a:t>dari</a:t>
            </a:r>
            <a:r>
              <a:rPr lang="en-US" sz="1200" dirty="0">
                <a:solidFill>
                  <a:srgbClr val="000000"/>
                </a:solidFill>
              </a:rPr>
              <a:t> donor</a:t>
            </a:r>
          </a:p>
        </p:txBody>
      </p:sp>
      <p:cxnSp>
        <p:nvCxnSpPr>
          <p:cNvPr id="43" name="Elbow Connector 42"/>
          <p:cNvCxnSpPr/>
          <p:nvPr/>
        </p:nvCxnSpPr>
        <p:spPr>
          <a:xfrm flipV="1">
            <a:off x="6858000" y="3425825"/>
            <a:ext cx="609600" cy="3175"/>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sp>
        <p:nvSpPr>
          <p:cNvPr id="47" name="Rectangle 46"/>
          <p:cNvSpPr/>
          <p:nvPr/>
        </p:nvSpPr>
        <p:spPr>
          <a:xfrm>
            <a:off x="7467600" y="3815688"/>
            <a:ext cx="1524000" cy="984912"/>
          </a:xfrm>
          <a:prstGeom prst="rect">
            <a:avLst/>
          </a:prstGeom>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anchor="ctr"/>
          <a:lstStyle/>
          <a:p>
            <a:pPr>
              <a:defRPr/>
            </a:pPr>
            <a:r>
              <a:rPr lang="en-US" sz="1100" dirty="0" err="1">
                <a:solidFill>
                  <a:srgbClr val="000000"/>
                </a:solidFill>
              </a:rPr>
              <a:t>Serah</a:t>
            </a:r>
            <a:r>
              <a:rPr lang="en-US" sz="1100" dirty="0">
                <a:solidFill>
                  <a:srgbClr val="000000"/>
                </a:solidFill>
              </a:rPr>
              <a:t> </a:t>
            </a:r>
            <a:r>
              <a:rPr lang="en-US" sz="1100" dirty="0" err="1">
                <a:solidFill>
                  <a:srgbClr val="000000"/>
                </a:solidFill>
              </a:rPr>
              <a:t>terima</a:t>
            </a:r>
            <a:r>
              <a:rPr lang="en-US" sz="1100" dirty="0">
                <a:solidFill>
                  <a:srgbClr val="000000"/>
                </a:solidFill>
              </a:rPr>
              <a:t> </a:t>
            </a:r>
            <a:r>
              <a:rPr lang="en-US" sz="1100" dirty="0" err="1">
                <a:solidFill>
                  <a:srgbClr val="000000"/>
                </a:solidFill>
              </a:rPr>
              <a:t>dituangkan</a:t>
            </a:r>
            <a:r>
              <a:rPr lang="en-US" sz="1100" dirty="0">
                <a:solidFill>
                  <a:srgbClr val="000000"/>
                </a:solidFill>
              </a:rPr>
              <a:t> </a:t>
            </a:r>
            <a:r>
              <a:rPr lang="en-US" sz="1100" dirty="0" err="1">
                <a:solidFill>
                  <a:srgbClr val="000000"/>
                </a:solidFill>
              </a:rPr>
              <a:t>dalam</a:t>
            </a:r>
            <a:r>
              <a:rPr lang="en-US" sz="1100" dirty="0">
                <a:solidFill>
                  <a:srgbClr val="000000"/>
                </a:solidFill>
              </a:rPr>
              <a:t> </a:t>
            </a:r>
            <a:r>
              <a:rPr lang="en-US" sz="1100" dirty="0" err="1">
                <a:solidFill>
                  <a:srgbClr val="000000"/>
                </a:solidFill>
              </a:rPr>
              <a:t>dokumen</a:t>
            </a:r>
            <a:r>
              <a:rPr lang="en-US" sz="1100" dirty="0">
                <a:solidFill>
                  <a:srgbClr val="000000"/>
                </a:solidFill>
              </a:rPr>
              <a:t> </a:t>
            </a:r>
            <a:r>
              <a:rPr lang="en-US" sz="1100" b="1" dirty="0">
                <a:solidFill>
                  <a:srgbClr val="0000FF"/>
                </a:solidFill>
              </a:rPr>
              <a:t>BAST</a:t>
            </a:r>
            <a:r>
              <a:rPr lang="en-US" sz="1100" dirty="0">
                <a:solidFill>
                  <a:srgbClr val="000000"/>
                </a:solidFill>
              </a:rPr>
              <a:t> </a:t>
            </a:r>
            <a:r>
              <a:rPr lang="en-US" sz="1100" dirty="0" err="1">
                <a:solidFill>
                  <a:srgbClr val="000000"/>
                </a:solidFill>
              </a:rPr>
              <a:t>dan</a:t>
            </a:r>
            <a:r>
              <a:rPr lang="en-US" sz="1100" dirty="0">
                <a:solidFill>
                  <a:srgbClr val="000000"/>
                </a:solidFill>
              </a:rPr>
              <a:t> </a:t>
            </a:r>
            <a:r>
              <a:rPr lang="en-US" sz="1100" dirty="0" err="1">
                <a:solidFill>
                  <a:srgbClr val="000000"/>
                </a:solidFill>
              </a:rPr>
              <a:t>ditandatangani</a:t>
            </a:r>
            <a:r>
              <a:rPr lang="en-US" sz="1100" dirty="0">
                <a:solidFill>
                  <a:srgbClr val="000000"/>
                </a:solidFill>
              </a:rPr>
              <a:t> K/L </a:t>
            </a:r>
            <a:r>
              <a:rPr lang="en-US" sz="1100" dirty="0" err="1">
                <a:solidFill>
                  <a:srgbClr val="000000"/>
                </a:solidFill>
              </a:rPr>
              <a:t>dan</a:t>
            </a:r>
            <a:r>
              <a:rPr lang="en-US" sz="1100" dirty="0">
                <a:solidFill>
                  <a:srgbClr val="000000"/>
                </a:solidFill>
              </a:rPr>
              <a:t> Donor</a:t>
            </a:r>
          </a:p>
        </p:txBody>
      </p:sp>
      <p:sp>
        <p:nvSpPr>
          <p:cNvPr id="30" name="Rectangle 29"/>
          <p:cNvSpPr>
            <a:spLocks noChangeArrowheads="1"/>
          </p:cNvSpPr>
          <p:nvPr/>
        </p:nvSpPr>
        <p:spPr bwMode="auto">
          <a:xfrm>
            <a:off x="2065338" y="4960938"/>
            <a:ext cx="5268912" cy="1692275"/>
          </a:xfrm>
          <a:prstGeom prst="rect">
            <a:avLst/>
          </a:prstGeom>
          <a:noFill/>
          <a:ln w="9525">
            <a:noFill/>
            <a:miter lim="800000"/>
            <a:headEnd/>
            <a:tailEnd/>
          </a:ln>
        </p:spPr>
        <p:txBody>
          <a:bodyPr>
            <a:spAutoFit/>
          </a:bodyPr>
          <a:lstStyle/>
          <a:p>
            <a:pPr algn="ctr">
              <a:defRPr/>
            </a:pPr>
            <a:r>
              <a:rPr lang="da-DK" sz="1300" b="1" dirty="0" err="1">
                <a:solidFill>
                  <a:srgbClr val="0000FF"/>
                </a:solidFill>
                <a:cs typeface="Arial" charset="0"/>
              </a:rPr>
              <a:t>Pasal</a:t>
            </a:r>
            <a:r>
              <a:rPr lang="da-DK" sz="1300" b="1" dirty="0">
                <a:solidFill>
                  <a:srgbClr val="0000FF"/>
                </a:solidFill>
                <a:cs typeface="Arial" charset="0"/>
              </a:rPr>
              <a:t> 63</a:t>
            </a:r>
            <a:endParaRPr lang="en-US" sz="1300" b="1" dirty="0">
              <a:solidFill>
                <a:srgbClr val="0000FF"/>
              </a:solidFill>
              <a:cs typeface="Arial" charset="0"/>
            </a:endParaRPr>
          </a:p>
          <a:p>
            <a:pPr marL="228600" indent="-228600">
              <a:buFont typeface="+mj-lt"/>
              <a:buAutoNum type="arabicPeriod"/>
              <a:defRPr/>
            </a:pPr>
            <a:r>
              <a:rPr lang="da-DK" sz="1300" b="1" dirty="0">
                <a:solidFill>
                  <a:srgbClr val="0000FF"/>
                </a:solidFill>
                <a:cs typeface="Arial" charset="0"/>
              </a:rPr>
              <a:t>Menteri/Pimpinan Lembaga</a:t>
            </a:r>
            <a:r>
              <a:rPr lang="id-ID" sz="1300" b="1" dirty="0">
                <a:solidFill>
                  <a:srgbClr val="0000FF"/>
                </a:solidFill>
                <a:cs typeface="Arial" charset="0"/>
              </a:rPr>
              <a:t> atau pejabat yang diberi kuasa</a:t>
            </a:r>
            <a:r>
              <a:rPr lang="da-DK" sz="1300" b="1" dirty="0">
                <a:solidFill>
                  <a:srgbClr val="0000FF"/>
                </a:solidFill>
                <a:cs typeface="Arial" charset="0"/>
              </a:rPr>
              <a:t> </a:t>
            </a:r>
            <a:r>
              <a:rPr lang="da-DK" sz="1300" b="1" dirty="0" err="1">
                <a:solidFill>
                  <a:srgbClr val="0000FF"/>
                </a:solidFill>
                <a:cs typeface="Arial" charset="0"/>
              </a:rPr>
              <a:t>melakukan</a:t>
            </a:r>
            <a:r>
              <a:rPr lang="da-DK" sz="1300" b="1" dirty="0">
                <a:solidFill>
                  <a:srgbClr val="0000FF"/>
                </a:solidFill>
                <a:cs typeface="Arial" charset="0"/>
              </a:rPr>
              <a:t> </a:t>
            </a:r>
            <a:r>
              <a:rPr lang="da-DK" sz="1300" b="1" dirty="0" err="1">
                <a:solidFill>
                  <a:srgbClr val="0000FF"/>
                </a:solidFill>
                <a:cs typeface="Arial" charset="0"/>
              </a:rPr>
              <a:t>penandatanganan</a:t>
            </a:r>
            <a:r>
              <a:rPr lang="da-DK" sz="1300" b="1" dirty="0">
                <a:solidFill>
                  <a:srgbClr val="0000FF"/>
                </a:solidFill>
                <a:cs typeface="Arial" charset="0"/>
              </a:rPr>
              <a:t> </a:t>
            </a:r>
            <a:r>
              <a:rPr lang="da-DK" sz="1300" b="1" dirty="0" err="1">
                <a:solidFill>
                  <a:srgbClr val="0000FF"/>
                </a:solidFill>
                <a:cs typeface="Arial" charset="0"/>
              </a:rPr>
              <a:t>Perjanjian</a:t>
            </a:r>
            <a:r>
              <a:rPr lang="da-DK" sz="1300" b="1" dirty="0">
                <a:solidFill>
                  <a:srgbClr val="0000FF"/>
                </a:solidFill>
                <a:cs typeface="Arial" charset="0"/>
              </a:rPr>
              <a:t> </a:t>
            </a:r>
            <a:r>
              <a:rPr lang="da-DK" sz="1300" b="1" dirty="0" err="1">
                <a:solidFill>
                  <a:srgbClr val="0000FF"/>
                </a:solidFill>
                <a:cs typeface="Arial" charset="0"/>
              </a:rPr>
              <a:t>Hibah</a:t>
            </a:r>
            <a:r>
              <a:rPr lang="da-DK" sz="1300" b="1" dirty="0">
                <a:solidFill>
                  <a:srgbClr val="0000FF"/>
                </a:solidFill>
                <a:cs typeface="Arial" charset="0"/>
              </a:rPr>
              <a:t>.</a:t>
            </a:r>
            <a:endParaRPr lang="en-US" sz="1300" b="1" dirty="0">
              <a:solidFill>
                <a:srgbClr val="0000FF"/>
              </a:solidFill>
              <a:cs typeface="Arial" charset="0"/>
            </a:endParaRPr>
          </a:p>
          <a:p>
            <a:pPr marL="231775" indent="-231775">
              <a:buFont typeface="+mj-lt"/>
              <a:buAutoNum type="arabicPeriod"/>
              <a:defRPr/>
            </a:pPr>
            <a:r>
              <a:rPr lang="fi-FI" sz="1300" b="1" dirty="0" err="1">
                <a:solidFill>
                  <a:srgbClr val="0000FF"/>
                </a:solidFill>
                <a:cs typeface="Arial" charset="0"/>
              </a:rPr>
              <a:t>Perjanjian</a:t>
            </a:r>
            <a:r>
              <a:rPr lang="fi-FI" sz="1300" b="1" dirty="0">
                <a:solidFill>
                  <a:srgbClr val="0000FF"/>
                </a:solidFill>
                <a:cs typeface="Arial" charset="0"/>
              </a:rPr>
              <a:t> </a:t>
            </a:r>
            <a:r>
              <a:rPr lang="fi-FI" sz="1300" b="1" dirty="0" err="1">
                <a:solidFill>
                  <a:srgbClr val="0000FF"/>
                </a:solidFill>
                <a:cs typeface="Arial" charset="0"/>
              </a:rPr>
              <a:t>Hibah</a:t>
            </a:r>
            <a:r>
              <a:rPr lang="fi-FI" sz="1300" b="1" dirty="0">
                <a:solidFill>
                  <a:srgbClr val="0000FF"/>
                </a:solidFill>
                <a:cs typeface="Arial" charset="0"/>
              </a:rPr>
              <a:t> </a:t>
            </a:r>
            <a:r>
              <a:rPr lang="fi-FI" sz="1300" b="1" dirty="0" err="1">
                <a:solidFill>
                  <a:srgbClr val="0000FF"/>
                </a:solidFill>
                <a:cs typeface="Arial" charset="0"/>
              </a:rPr>
              <a:t>sebagaimana</a:t>
            </a:r>
            <a:r>
              <a:rPr lang="fi-FI" sz="1300" b="1" dirty="0">
                <a:solidFill>
                  <a:srgbClr val="0000FF"/>
                </a:solidFill>
                <a:cs typeface="Arial" charset="0"/>
              </a:rPr>
              <a:t> </a:t>
            </a:r>
            <a:r>
              <a:rPr lang="fi-FI" sz="1300" b="1" dirty="0" err="1">
                <a:solidFill>
                  <a:srgbClr val="0000FF"/>
                </a:solidFill>
                <a:cs typeface="Arial" charset="0"/>
              </a:rPr>
              <a:t>dimaksud</a:t>
            </a:r>
            <a:r>
              <a:rPr lang="fi-FI" sz="1300" b="1" dirty="0">
                <a:solidFill>
                  <a:srgbClr val="0000FF"/>
                </a:solidFill>
                <a:cs typeface="Arial" charset="0"/>
              </a:rPr>
              <a:t> </a:t>
            </a:r>
            <a:r>
              <a:rPr lang="fi-FI" sz="1300" b="1" dirty="0" err="1">
                <a:solidFill>
                  <a:srgbClr val="0000FF"/>
                </a:solidFill>
                <a:cs typeface="Arial" charset="0"/>
              </a:rPr>
              <a:t>pada</a:t>
            </a:r>
            <a:r>
              <a:rPr lang="fi-FI" sz="1300" b="1" dirty="0">
                <a:solidFill>
                  <a:srgbClr val="0000FF"/>
                </a:solidFill>
                <a:cs typeface="Arial" charset="0"/>
              </a:rPr>
              <a:t> </a:t>
            </a:r>
            <a:r>
              <a:rPr lang="fi-FI" sz="1300" b="1" dirty="0" err="1">
                <a:solidFill>
                  <a:srgbClr val="0000FF"/>
                </a:solidFill>
                <a:cs typeface="Arial" charset="0"/>
              </a:rPr>
              <a:t>ayat</a:t>
            </a:r>
            <a:r>
              <a:rPr lang="fi-FI" sz="1300" b="1" dirty="0">
                <a:solidFill>
                  <a:srgbClr val="0000FF"/>
                </a:solidFill>
                <a:cs typeface="Arial" charset="0"/>
              </a:rPr>
              <a:t> (1) </a:t>
            </a:r>
            <a:r>
              <a:rPr lang="fi-FI" sz="1300" b="1" dirty="0" err="1">
                <a:solidFill>
                  <a:srgbClr val="0000FF"/>
                </a:solidFill>
                <a:cs typeface="Arial" charset="0"/>
              </a:rPr>
              <a:t>paling</a:t>
            </a:r>
            <a:r>
              <a:rPr lang="fi-FI" sz="1300" b="1" dirty="0">
                <a:solidFill>
                  <a:srgbClr val="0000FF"/>
                </a:solidFill>
                <a:cs typeface="Arial" charset="0"/>
              </a:rPr>
              <a:t> </a:t>
            </a:r>
            <a:r>
              <a:rPr lang="id-ID" sz="1300" b="1" dirty="0">
                <a:solidFill>
                  <a:srgbClr val="0000FF"/>
                </a:solidFill>
                <a:cs typeface="Arial" charset="0"/>
              </a:rPr>
              <a:t>sedikit </a:t>
            </a:r>
            <a:r>
              <a:rPr lang="fi-FI" sz="1300" b="1" dirty="0" err="1">
                <a:solidFill>
                  <a:srgbClr val="0000FF"/>
                </a:solidFill>
                <a:cs typeface="Arial" charset="0"/>
              </a:rPr>
              <a:t>memuat</a:t>
            </a:r>
            <a:r>
              <a:rPr lang="fi-FI" sz="1300" b="1" dirty="0">
                <a:solidFill>
                  <a:srgbClr val="0000FF"/>
                </a:solidFill>
                <a:cs typeface="Arial" charset="0"/>
              </a:rPr>
              <a:t>:</a:t>
            </a:r>
            <a:endParaRPr lang="en-US" sz="1300" b="1" dirty="0">
              <a:solidFill>
                <a:srgbClr val="0000FF"/>
              </a:solidFill>
              <a:cs typeface="Arial" charset="0"/>
            </a:endParaRPr>
          </a:p>
          <a:p>
            <a:pPr marL="231775" indent="-231775">
              <a:defRPr/>
            </a:pPr>
            <a:r>
              <a:rPr lang="id-ID" sz="1300" b="1" dirty="0">
                <a:solidFill>
                  <a:srgbClr val="0000FF"/>
                </a:solidFill>
                <a:cs typeface="Arial" charset="0"/>
              </a:rPr>
              <a:t>	a. jumlah; </a:t>
            </a:r>
            <a:endParaRPr lang="en-US" sz="1300" b="1" dirty="0">
              <a:solidFill>
                <a:srgbClr val="0000FF"/>
              </a:solidFill>
              <a:cs typeface="Arial" charset="0"/>
            </a:endParaRPr>
          </a:p>
          <a:p>
            <a:pPr marL="231775" indent="-231775">
              <a:defRPr/>
            </a:pPr>
            <a:r>
              <a:rPr lang="en-US" sz="1300" b="1" dirty="0">
                <a:solidFill>
                  <a:srgbClr val="0000FF"/>
                </a:solidFill>
                <a:cs typeface="Arial" charset="0"/>
              </a:rPr>
              <a:t>	</a:t>
            </a:r>
            <a:r>
              <a:rPr lang="en-US" sz="1300" b="1" dirty="0" err="1">
                <a:solidFill>
                  <a:srgbClr val="0000FF"/>
                </a:solidFill>
                <a:cs typeface="Arial" charset="0"/>
              </a:rPr>
              <a:t>b</a:t>
            </a:r>
            <a:r>
              <a:rPr lang="en-US" sz="1300" b="1" dirty="0">
                <a:solidFill>
                  <a:srgbClr val="0000FF"/>
                </a:solidFill>
                <a:cs typeface="Arial" charset="0"/>
              </a:rPr>
              <a:t>. </a:t>
            </a:r>
            <a:r>
              <a:rPr lang="id-ID" sz="1300" b="1" dirty="0">
                <a:solidFill>
                  <a:srgbClr val="0000FF"/>
                </a:solidFill>
                <a:cs typeface="Arial" charset="0"/>
              </a:rPr>
              <a:t>peruntukan; dan</a:t>
            </a:r>
            <a:endParaRPr lang="en-US" sz="1300" b="1" dirty="0">
              <a:solidFill>
                <a:srgbClr val="0000FF"/>
              </a:solidFill>
              <a:cs typeface="Arial" charset="0"/>
            </a:endParaRPr>
          </a:p>
          <a:p>
            <a:pPr marL="231775" indent="-231775">
              <a:defRPr/>
            </a:pPr>
            <a:r>
              <a:rPr lang="en-US" sz="1300" b="1" dirty="0">
                <a:solidFill>
                  <a:srgbClr val="0000FF"/>
                </a:solidFill>
                <a:cs typeface="Arial" charset="0"/>
              </a:rPr>
              <a:t>	</a:t>
            </a:r>
            <a:r>
              <a:rPr lang="en-US" sz="1300" b="1" dirty="0" err="1">
                <a:solidFill>
                  <a:srgbClr val="0000FF"/>
                </a:solidFill>
                <a:cs typeface="Arial" charset="0"/>
              </a:rPr>
              <a:t>c</a:t>
            </a:r>
            <a:r>
              <a:rPr lang="en-US" sz="1300" b="1" dirty="0">
                <a:solidFill>
                  <a:srgbClr val="0000FF"/>
                </a:solidFill>
                <a:cs typeface="Arial" charset="0"/>
              </a:rPr>
              <a:t>. </a:t>
            </a:r>
            <a:r>
              <a:rPr lang="id-ID" sz="1300" b="1" dirty="0">
                <a:solidFill>
                  <a:srgbClr val="0000FF"/>
                </a:solidFill>
                <a:cs typeface="Arial" charset="0"/>
              </a:rPr>
              <a:t>ketentuan dan persyaratan.</a:t>
            </a:r>
            <a:endParaRPr lang="en-US" sz="1300" b="1" dirty="0">
              <a:solidFill>
                <a:srgbClr val="0000FF"/>
              </a:solidFill>
              <a:cs typeface="Arial" charset="0"/>
            </a:endParaRPr>
          </a:p>
        </p:txBody>
      </p:sp>
      <p:sp>
        <p:nvSpPr>
          <p:cNvPr id="26677" name="Slide Number Placeholder 30"/>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72D51F3A-D198-4921-A7CB-5264BD78B182}" type="slidenum">
              <a:rPr lang="en-US" altLang="en-US" sz="1200">
                <a:solidFill>
                  <a:srgbClr val="898989"/>
                </a:solidFill>
                <a:latin typeface="Times New Roman" panose="02020603050405020304" pitchFamily="18" charset="0"/>
              </a:rPr>
              <a:pPr>
                <a:spcBef>
                  <a:spcPct val="0"/>
                </a:spcBef>
                <a:buFontTx/>
                <a:buNone/>
              </a:pPr>
              <a:t>75</a:t>
            </a:fld>
            <a:endParaRPr lang="en-US" altLang="en-US" sz="1200">
              <a:solidFill>
                <a:srgbClr val="898989"/>
              </a:solidFill>
              <a:latin typeface="Times New Roman" panose="02020603050405020304" pitchFamily="18" charset="0"/>
            </a:endParaRPr>
          </a:p>
        </p:txBody>
      </p:sp>
    </p:spTree>
    <p:extLst>
      <p:ext uri="{BB962C8B-B14F-4D97-AF65-F5344CB8AC3E}">
        <p14:creationId xmlns:p14="http://schemas.microsoft.com/office/powerpoint/2010/main" xmlns="" val="1280047486"/>
      </p:ext>
    </p:extLst>
  </p:cSld>
  <p:clrMapOvr>
    <a:masterClrMapping/>
  </p:clrMapOvr>
  <p:transition spd="slow">
    <p:push dir="u"/>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1124744"/>
          </a:xfrm>
          <a:prstGeom prst="rect">
            <a:avLst/>
          </a:prstGeom>
          <a:solidFill>
            <a:srgbClr val="6600FF"/>
          </a:solidFill>
          <a:ln>
            <a:gradFill>
              <a:gsLst>
                <a:gs pos="0">
                  <a:schemeClr val="accent5">
                    <a:lumMod val="90000"/>
                  </a:schemeClr>
                </a:gs>
                <a:gs pos="17999">
                  <a:srgbClr val="FEE7F2"/>
                </a:gs>
                <a:gs pos="36000">
                  <a:srgbClr val="FAC77D"/>
                </a:gs>
                <a:gs pos="61000">
                  <a:srgbClr val="FBA97D"/>
                </a:gs>
                <a:gs pos="82001">
                  <a:srgbClr val="FBD49C"/>
                </a:gs>
                <a:gs pos="100000">
                  <a:srgbClr val="FEE7F2"/>
                </a:gs>
              </a:gsLst>
              <a:lin ang="5400000" scaled="0"/>
            </a:gra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marL="115888" indent="-1588" algn="ctr" fontAlgn="auto">
              <a:spcBef>
                <a:spcPts val="0"/>
              </a:spcBef>
              <a:spcAft>
                <a:spcPts val="0"/>
              </a:spcAft>
              <a:defRPr/>
            </a:pPr>
            <a:r>
              <a:rPr lang="en-US" sz="2600" b="1" dirty="0" err="1">
                <a:solidFill>
                  <a:srgbClr val="FFFF00"/>
                </a:solidFill>
                <a:latin typeface="Tahoma" pitchFamily="34" charset="0"/>
                <a:cs typeface="Tahoma" pitchFamily="34" charset="0"/>
              </a:rPr>
              <a:t>Mekanisme</a:t>
            </a:r>
            <a:r>
              <a:rPr lang="en-US" sz="2600" b="1" dirty="0">
                <a:solidFill>
                  <a:srgbClr val="FFFF00"/>
                </a:solidFill>
                <a:latin typeface="Tahoma" pitchFamily="34" charset="0"/>
                <a:cs typeface="Tahoma" pitchFamily="34" charset="0"/>
              </a:rPr>
              <a:t> </a:t>
            </a:r>
            <a:r>
              <a:rPr lang="en-US" sz="2600" b="1" dirty="0" err="1">
                <a:solidFill>
                  <a:srgbClr val="FFFF00"/>
                </a:solidFill>
                <a:latin typeface="Tahoma" pitchFamily="34" charset="0"/>
                <a:cs typeface="Tahoma" pitchFamily="34" charset="0"/>
              </a:rPr>
              <a:t>Pengelolaan</a:t>
            </a:r>
            <a:r>
              <a:rPr lang="en-US" sz="2600" b="1" dirty="0">
                <a:solidFill>
                  <a:srgbClr val="FFFF00"/>
                </a:solidFill>
                <a:latin typeface="Tahoma" pitchFamily="34" charset="0"/>
                <a:cs typeface="Tahoma" pitchFamily="34" charset="0"/>
              </a:rPr>
              <a:t> </a:t>
            </a:r>
            <a:r>
              <a:rPr lang="en-US" sz="2600" b="1" dirty="0" err="1">
                <a:solidFill>
                  <a:srgbClr val="FFFF00"/>
                </a:solidFill>
                <a:latin typeface="Tahoma" pitchFamily="34" charset="0"/>
                <a:cs typeface="Tahoma" pitchFamily="34" charset="0"/>
              </a:rPr>
              <a:t>Hibah</a:t>
            </a:r>
            <a:r>
              <a:rPr lang="en-US" sz="2600" b="1" dirty="0">
                <a:solidFill>
                  <a:srgbClr val="FFFF00"/>
                </a:solidFill>
                <a:latin typeface="Tahoma" pitchFamily="34" charset="0"/>
                <a:cs typeface="Tahoma" pitchFamily="34" charset="0"/>
              </a:rPr>
              <a:t> </a:t>
            </a:r>
            <a:r>
              <a:rPr lang="en-US" sz="2600" b="1" dirty="0" err="1">
                <a:solidFill>
                  <a:srgbClr val="FFFF00"/>
                </a:solidFill>
                <a:latin typeface="Tahoma" pitchFamily="34" charset="0"/>
                <a:cs typeface="Tahoma" pitchFamily="34" charset="0"/>
              </a:rPr>
              <a:t>Langsung</a:t>
            </a:r>
            <a:r>
              <a:rPr lang="en-US" sz="2600" b="1" dirty="0">
                <a:solidFill>
                  <a:srgbClr val="FFFF00"/>
                </a:solidFill>
                <a:latin typeface="Tahoma" pitchFamily="34" charset="0"/>
                <a:cs typeface="Tahoma" pitchFamily="34" charset="0"/>
              </a:rPr>
              <a:t> </a:t>
            </a:r>
            <a:r>
              <a:rPr lang="en-US" sz="2600" b="1" dirty="0" err="1">
                <a:solidFill>
                  <a:srgbClr val="FFFF00"/>
                </a:solidFill>
                <a:latin typeface="Tahoma" pitchFamily="34" charset="0"/>
                <a:cs typeface="Tahoma" pitchFamily="34" charset="0"/>
              </a:rPr>
              <a:t>Uang</a:t>
            </a:r>
            <a:r>
              <a:rPr lang="en-US" sz="2600" b="1" dirty="0">
                <a:solidFill>
                  <a:srgbClr val="FFFF00"/>
                </a:solidFill>
                <a:latin typeface="Tahoma" pitchFamily="34" charset="0"/>
                <a:cs typeface="Tahoma" pitchFamily="34" charset="0"/>
              </a:rPr>
              <a:t> </a:t>
            </a:r>
            <a:r>
              <a:rPr lang="en-US" sz="2600" b="1" dirty="0" smtClean="0">
                <a:solidFill>
                  <a:srgbClr val="FFFF00"/>
                </a:solidFill>
                <a:latin typeface="Tahoma" pitchFamily="34" charset="0"/>
                <a:cs typeface="Tahoma" pitchFamily="34" charset="0"/>
              </a:rPr>
              <a:t>yang </a:t>
            </a:r>
            <a:r>
              <a:rPr lang="en-US" sz="2600" b="1" dirty="0" err="1" smtClean="0">
                <a:solidFill>
                  <a:srgbClr val="FFFF00"/>
                </a:solidFill>
                <a:latin typeface="Tahoma" pitchFamily="34" charset="0"/>
                <a:cs typeface="Tahoma" pitchFamily="34" charset="0"/>
              </a:rPr>
              <a:t>Pelaksanaan</a:t>
            </a:r>
            <a:r>
              <a:rPr lang="en-US" sz="2600" b="1" dirty="0" smtClean="0">
                <a:solidFill>
                  <a:srgbClr val="FFFF00"/>
                </a:solidFill>
                <a:latin typeface="Tahoma" pitchFamily="34" charset="0"/>
                <a:cs typeface="Tahoma" pitchFamily="34" charset="0"/>
              </a:rPr>
              <a:t> </a:t>
            </a:r>
            <a:r>
              <a:rPr lang="en-US" sz="2600" b="1" dirty="0" err="1" smtClean="0">
                <a:solidFill>
                  <a:srgbClr val="FFFF00"/>
                </a:solidFill>
                <a:latin typeface="Tahoma" pitchFamily="34" charset="0"/>
                <a:cs typeface="Tahoma" pitchFamily="34" charset="0"/>
              </a:rPr>
              <a:t>Kegiatannya</a:t>
            </a:r>
            <a:r>
              <a:rPr lang="en-US" sz="2600" b="1" dirty="0" smtClean="0">
                <a:solidFill>
                  <a:srgbClr val="FFFF00"/>
                </a:solidFill>
                <a:latin typeface="Tahoma" pitchFamily="34" charset="0"/>
                <a:cs typeface="Tahoma" pitchFamily="34" charset="0"/>
              </a:rPr>
              <a:t> di </a:t>
            </a:r>
            <a:r>
              <a:rPr lang="en-US" sz="2600" b="1" dirty="0">
                <a:solidFill>
                  <a:srgbClr val="FFFF00"/>
                </a:solidFill>
                <a:latin typeface="Tahoma" pitchFamily="34" charset="0"/>
                <a:cs typeface="Tahoma" pitchFamily="34" charset="0"/>
              </a:rPr>
              <a:t>Daerah</a:t>
            </a:r>
            <a:endParaRPr lang="id-ID" sz="2600" b="1" dirty="0">
              <a:solidFill>
                <a:srgbClr val="FFFF00"/>
              </a:solidFill>
              <a:latin typeface="Tahoma" pitchFamily="34" charset="0"/>
              <a:cs typeface="Tahoma" pitchFamily="34" charset="0"/>
            </a:endParaRPr>
          </a:p>
        </p:txBody>
      </p:sp>
      <p:sp>
        <p:nvSpPr>
          <p:cNvPr id="4" name="Rectangle 3"/>
          <p:cNvSpPr/>
          <p:nvPr/>
        </p:nvSpPr>
        <p:spPr>
          <a:xfrm>
            <a:off x="683568" y="1268760"/>
            <a:ext cx="7992888" cy="720080"/>
          </a:xfrm>
          <a:prstGeom prst="rect">
            <a:avLst/>
          </a:prstGeom>
          <a:ln/>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dirty="0">
                <a:solidFill>
                  <a:schemeClr val="tx1"/>
                </a:solidFill>
                <a:latin typeface="Berlin Sans FB" pitchFamily="34" charset="0"/>
              </a:rPr>
              <a:t>STRUKTUR ORGANISASI PEJABAT PERBENDAHARAAN TERKAIT PENYALURAN DANA DI DAERAH</a:t>
            </a:r>
          </a:p>
        </p:txBody>
      </p:sp>
      <p:pic>
        <p:nvPicPr>
          <p:cNvPr id="3072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188" y="2205038"/>
            <a:ext cx="8137525" cy="432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059138607"/>
      </p:ext>
    </p:extLst>
  </p:cSld>
  <p:clrMapOvr>
    <a:masterClrMapping/>
  </p:clrMapOvr>
  <p:transition spd="slow">
    <p:push dir="u"/>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triped Right Arrow 3"/>
          <p:cNvSpPr/>
          <p:nvPr/>
        </p:nvSpPr>
        <p:spPr>
          <a:xfrm>
            <a:off x="2268538" y="1844675"/>
            <a:ext cx="4940300" cy="2879725"/>
          </a:xfrm>
          <a:prstGeom prst="stripedRightArrow">
            <a:avLst/>
          </a:prstGeom>
          <a:solidFill>
            <a:srgbClr val="FFFF00"/>
          </a:solidFill>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sz="4000" b="1" dirty="0" err="1">
                <a:solidFill>
                  <a:schemeClr val="accent6">
                    <a:lumMod val="50000"/>
                  </a:schemeClr>
                </a:solidFill>
              </a:rPr>
              <a:t>Contoh</a:t>
            </a:r>
            <a:r>
              <a:rPr lang="en-US" sz="4000" b="1" dirty="0">
                <a:solidFill>
                  <a:schemeClr val="accent6">
                    <a:lumMod val="50000"/>
                  </a:schemeClr>
                </a:solidFill>
              </a:rPr>
              <a:t> BAST</a:t>
            </a:r>
          </a:p>
        </p:txBody>
      </p:sp>
      <p:sp>
        <p:nvSpPr>
          <p:cNvPr id="69635" name="TextBox 9"/>
          <p:cNvSpPr txBox="1">
            <a:spLocks noChangeArrowheads="1"/>
          </p:cNvSpPr>
          <p:nvPr/>
        </p:nvSpPr>
        <p:spPr bwMode="auto">
          <a:xfrm>
            <a:off x="1331913" y="6524625"/>
            <a:ext cx="7848600" cy="338138"/>
          </a:xfrm>
          <a:prstGeom prst="rect">
            <a:avLst/>
          </a:prstGeom>
          <a:solidFill>
            <a:srgbClr val="FFC000">
              <a:alpha val="6901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600">
                <a:solidFill>
                  <a:schemeClr val="bg1"/>
                </a:solidFill>
                <a:latin typeface="Berlin Sans FB" panose="020E0602020502020306" pitchFamily="34" charset="0"/>
                <a:cs typeface="Arial" panose="020B0604020202020204" pitchFamily="34" charset="0"/>
              </a:rPr>
              <a:t>Direktorat Evaluasi, Akuntansi dan Setelmen, DJPPR</a:t>
            </a:r>
          </a:p>
        </p:txBody>
      </p:sp>
    </p:spTree>
    <p:extLst>
      <p:ext uri="{BB962C8B-B14F-4D97-AF65-F5344CB8AC3E}">
        <p14:creationId xmlns:p14="http://schemas.microsoft.com/office/powerpoint/2010/main" xmlns="" val="4179302412"/>
      </p:ext>
    </p:extLst>
  </p:cSld>
  <p:clrMapOvr>
    <a:masterClrMapping/>
  </p:clrMapOvr>
  <p:transition spd="slow">
    <p:push dir="u"/>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6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22313182"/>
      </p:ext>
    </p:extLst>
  </p:cSld>
  <p:clrMapOvr>
    <a:masterClrMapping/>
  </p:clrMapOvr>
  <p:transition spd="slow">
    <p:push dir="u"/>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86427794"/>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DEFINISI DAN KRITERIA</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3" name="Rectangle 2"/>
          <p:cNvSpPr/>
          <p:nvPr/>
        </p:nvSpPr>
        <p:spPr bwMode="auto">
          <a:xfrm>
            <a:off x="685800" y="1295400"/>
            <a:ext cx="1752600" cy="1054200"/>
          </a:xfrm>
          <a:prstGeom prst="rect">
            <a:avLst/>
          </a:prstGeom>
          <a:solidFill>
            <a:srgbClr val="1E3C6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800" dirty="0" smtClean="0">
                <a:solidFill>
                  <a:schemeClr val="bg1"/>
                </a:solidFill>
                <a:latin typeface="Raleway" panose="020B0503030101060003" pitchFamily="34" charset="0"/>
              </a:rPr>
              <a:t>DEFINISI</a:t>
            </a:r>
            <a:endParaRPr kumimoji="0" lang="en-US" sz="2800" b="0" i="0" u="none" strike="noStrike" cap="none" normalizeH="0" baseline="0" dirty="0" smtClean="0">
              <a:ln>
                <a:noFill/>
              </a:ln>
              <a:solidFill>
                <a:schemeClr val="bg1"/>
              </a:solidFill>
              <a:effectLst/>
              <a:latin typeface="Raleway" panose="020B0503030101060003" pitchFamily="34" charset="0"/>
            </a:endParaRPr>
          </a:p>
        </p:txBody>
      </p:sp>
      <p:sp>
        <p:nvSpPr>
          <p:cNvPr id="5" name="TextBox 4"/>
          <p:cNvSpPr txBox="1"/>
          <p:nvPr/>
        </p:nvSpPr>
        <p:spPr>
          <a:xfrm>
            <a:off x="2438400" y="1272381"/>
            <a:ext cx="6096000" cy="1077218"/>
          </a:xfrm>
          <a:prstGeom prst="rect">
            <a:avLst/>
          </a:prstGeom>
          <a:noFill/>
        </p:spPr>
        <p:txBody>
          <a:bodyPr wrap="square" rtlCol="0">
            <a:spAutoFit/>
          </a:bodyPr>
          <a:lstStyle/>
          <a:p>
            <a:pPr algn="just"/>
            <a:r>
              <a:rPr lang="en-US" sz="1600" dirty="0" err="1">
                <a:solidFill>
                  <a:schemeClr val="accent5">
                    <a:lumMod val="10000"/>
                  </a:schemeClr>
                </a:solidFill>
                <a:latin typeface="Arial" panose="020B0604020202020204" pitchFamily="34" charset="0"/>
                <a:cs typeface="Arial" panose="020B0604020202020204" pitchFamily="34" charset="0"/>
              </a:rPr>
              <a:t>S</a:t>
            </a:r>
            <a:r>
              <a:rPr lang="en-US" sz="1600" dirty="0" err="1" smtClean="0">
                <a:solidFill>
                  <a:schemeClr val="accent5">
                    <a:lumMod val="10000"/>
                  </a:schemeClr>
                </a:solidFill>
                <a:latin typeface="Arial" panose="020B0604020202020204" pitchFamily="34" charset="0"/>
                <a:cs typeface="Arial" panose="020B0604020202020204" pitchFamily="34" charset="0"/>
              </a:rPr>
              <a:t>etiap</a:t>
            </a:r>
            <a:r>
              <a:rPr lang="en-US" sz="1600" dirty="0" smtClean="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penerimaan</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negara</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dalam</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bentuk</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devisa</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devisa</a:t>
            </a:r>
            <a:r>
              <a:rPr lang="en-US" sz="1600" dirty="0">
                <a:solidFill>
                  <a:schemeClr val="accent5">
                    <a:lumMod val="10000"/>
                  </a:schemeClr>
                </a:solidFill>
                <a:latin typeface="Arial" panose="020B0604020202020204" pitchFamily="34" charset="0"/>
                <a:cs typeface="Arial" panose="020B0604020202020204" pitchFamily="34" charset="0"/>
              </a:rPr>
              <a:t> yang </a:t>
            </a:r>
            <a:r>
              <a:rPr lang="en-US" sz="1600" dirty="0" err="1">
                <a:solidFill>
                  <a:schemeClr val="accent5">
                    <a:lumMod val="10000"/>
                  </a:schemeClr>
                </a:solidFill>
                <a:latin typeface="Arial" panose="020B0604020202020204" pitchFamily="34" charset="0"/>
                <a:cs typeface="Arial" panose="020B0604020202020204" pitchFamily="34" charset="0"/>
              </a:rPr>
              <a:t>dirupiahkan</a:t>
            </a:r>
            <a:r>
              <a:rPr lang="en-US" sz="1600" dirty="0">
                <a:solidFill>
                  <a:schemeClr val="accent5">
                    <a:lumMod val="10000"/>
                  </a:schemeClr>
                </a:solidFill>
                <a:latin typeface="Arial" panose="020B0604020202020204" pitchFamily="34" charset="0"/>
                <a:cs typeface="Arial" panose="020B0604020202020204" pitchFamily="34" charset="0"/>
              </a:rPr>
              <a:t>, rupiah, </a:t>
            </a:r>
            <a:r>
              <a:rPr lang="en-US" sz="1600" dirty="0" err="1">
                <a:solidFill>
                  <a:schemeClr val="accent5">
                    <a:lumMod val="10000"/>
                  </a:schemeClr>
                </a:solidFill>
                <a:latin typeface="Arial" panose="020B0604020202020204" pitchFamily="34" charset="0"/>
                <a:cs typeface="Arial" panose="020B0604020202020204" pitchFamily="34" charset="0"/>
              </a:rPr>
              <a:t>barang</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jasa</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dan</a:t>
            </a:r>
            <a:r>
              <a:rPr lang="en-US" sz="1600" dirty="0">
                <a:solidFill>
                  <a:schemeClr val="accent5">
                    <a:lumMod val="10000"/>
                  </a:schemeClr>
                </a:solidFill>
                <a:latin typeface="Arial" panose="020B0604020202020204" pitchFamily="34" charset="0"/>
                <a:cs typeface="Arial" panose="020B0604020202020204" pitchFamily="34" charset="0"/>
              </a:rPr>
              <a:t>/</a:t>
            </a:r>
            <a:r>
              <a:rPr lang="en-US" sz="1600" dirty="0" err="1">
                <a:solidFill>
                  <a:schemeClr val="accent5">
                    <a:lumMod val="10000"/>
                  </a:schemeClr>
                </a:solidFill>
                <a:latin typeface="Arial" panose="020B0604020202020204" pitchFamily="34" charset="0"/>
                <a:cs typeface="Arial" panose="020B0604020202020204" pitchFamily="34" charset="0"/>
              </a:rPr>
              <a:t>atau</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surat</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berharga</a:t>
            </a:r>
            <a:r>
              <a:rPr lang="en-US" sz="1600" dirty="0">
                <a:solidFill>
                  <a:schemeClr val="accent5">
                    <a:lumMod val="10000"/>
                  </a:schemeClr>
                </a:solidFill>
                <a:latin typeface="Arial" panose="020B0604020202020204" pitchFamily="34" charset="0"/>
                <a:cs typeface="Arial" panose="020B0604020202020204" pitchFamily="34" charset="0"/>
              </a:rPr>
              <a:t> yang </a:t>
            </a:r>
            <a:r>
              <a:rPr lang="en-US" sz="1600" dirty="0" err="1">
                <a:solidFill>
                  <a:schemeClr val="accent5">
                    <a:lumMod val="10000"/>
                  </a:schemeClr>
                </a:solidFill>
                <a:latin typeface="Arial" panose="020B0604020202020204" pitchFamily="34" charset="0"/>
                <a:cs typeface="Arial" panose="020B0604020202020204" pitchFamily="34" charset="0"/>
              </a:rPr>
              <a:t>diperoleh</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dari</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Pemberi</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Hibah</a:t>
            </a:r>
            <a:r>
              <a:rPr lang="en-US" sz="1600" dirty="0">
                <a:solidFill>
                  <a:schemeClr val="accent5">
                    <a:lumMod val="10000"/>
                  </a:schemeClr>
                </a:solidFill>
                <a:latin typeface="Arial" panose="020B0604020202020204" pitchFamily="34" charset="0"/>
                <a:cs typeface="Arial" panose="020B0604020202020204" pitchFamily="34" charset="0"/>
              </a:rPr>
              <a:t> yang </a:t>
            </a:r>
            <a:r>
              <a:rPr lang="en-US" sz="1600" dirty="0" err="1">
                <a:solidFill>
                  <a:schemeClr val="accent5">
                    <a:lumMod val="10000"/>
                  </a:schemeClr>
                </a:solidFill>
                <a:latin typeface="Arial" panose="020B0604020202020204" pitchFamily="34" charset="0"/>
                <a:cs typeface="Arial" panose="020B0604020202020204" pitchFamily="34" charset="0"/>
              </a:rPr>
              <a:t>tidak</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perlu</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dibayar</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kembali</a:t>
            </a:r>
            <a:r>
              <a:rPr lang="en-US" sz="1600" dirty="0">
                <a:solidFill>
                  <a:schemeClr val="accent5">
                    <a:lumMod val="10000"/>
                  </a:schemeClr>
                </a:solidFill>
                <a:latin typeface="Arial" panose="020B0604020202020204" pitchFamily="34" charset="0"/>
                <a:cs typeface="Arial" panose="020B0604020202020204" pitchFamily="34" charset="0"/>
              </a:rPr>
              <a:t>, yang </a:t>
            </a:r>
            <a:r>
              <a:rPr lang="en-US" sz="1600" dirty="0" err="1">
                <a:solidFill>
                  <a:schemeClr val="accent5">
                    <a:lumMod val="10000"/>
                  </a:schemeClr>
                </a:solidFill>
                <a:latin typeface="Arial" panose="020B0604020202020204" pitchFamily="34" charset="0"/>
                <a:cs typeface="Arial" panose="020B0604020202020204" pitchFamily="34" charset="0"/>
              </a:rPr>
              <a:t>berasal</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dari</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dalam</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negeri</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atau</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luar</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negeri</a:t>
            </a:r>
            <a:endParaRPr lang="en-US" sz="1600" dirty="0">
              <a:latin typeface="Arial" panose="020B0604020202020204" pitchFamily="34" charset="0"/>
              <a:cs typeface="Arial" panose="020B0604020202020204" pitchFamily="34" charset="0"/>
            </a:endParaRPr>
          </a:p>
        </p:txBody>
      </p:sp>
      <p:sp>
        <p:nvSpPr>
          <p:cNvPr id="8" name="Rectangle 7"/>
          <p:cNvSpPr/>
          <p:nvPr/>
        </p:nvSpPr>
        <p:spPr bwMode="auto">
          <a:xfrm>
            <a:off x="685800" y="2554840"/>
            <a:ext cx="1752600" cy="1815883"/>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800" dirty="0" smtClean="0">
                <a:solidFill>
                  <a:schemeClr val="bg1"/>
                </a:solidFill>
                <a:latin typeface="Raleway" panose="020B0503030101060003" pitchFamily="34" charset="0"/>
              </a:rPr>
              <a:t>KRITERIA</a:t>
            </a:r>
            <a:endParaRPr kumimoji="0" lang="en-US" sz="2800" b="0" i="0" u="none" strike="noStrike" cap="none" normalizeH="0" baseline="0" dirty="0" smtClean="0">
              <a:ln>
                <a:noFill/>
              </a:ln>
              <a:solidFill>
                <a:schemeClr val="bg1"/>
              </a:solidFill>
              <a:effectLst/>
              <a:latin typeface="Raleway" panose="020B0503030101060003" pitchFamily="34" charset="0"/>
            </a:endParaRPr>
          </a:p>
        </p:txBody>
      </p:sp>
      <p:sp>
        <p:nvSpPr>
          <p:cNvPr id="11" name="TextBox 10"/>
          <p:cNvSpPr txBox="1"/>
          <p:nvPr/>
        </p:nvSpPr>
        <p:spPr>
          <a:xfrm>
            <a:off x="2438400" y="2554841"/>
            <a:ext cx="6096000" cy="1815882"/>
          </a:xfrm>
          <a:prstGeom prst="rect">
            <a:avLst/>
          </a:prstGeom>
          <a:noFill/>
        </p:spPr>
        <p:txBody>
          <a:bodyPr wrap="square" rtlCol="0">
            <a:spAutoFit/>
          </a:bodyPr>
          <a:lstStyle/>
          <a:p>
            <a:pPr marL="285750" indent="-285750" algn="just">
              <a:buFont typeface="Wingdings" panose="05000000000000000000" pitchFamily="2" charset="2"/>
              <a:buChar char="§"/>
              <a:defRPr/>
            </a:pPr>
            <a:r>
              <a:rPr lang="en-US" sz="1600" dirty="0" err="1">
                <a:solidFill>
                  <a:schemeClr val="accent5">
                    <a:lumMod val="10000"/>
                  </a:schemeClr>
                </a:solidFill>
                <a:latin typeface="Arial" panose="020B0604020202020204" pitchFamily="34" charset="0"/>
                <a:cs typeface="Arial" panose="020B0604020202020204" pitchFamily="34" charset="0"/>
              </a:rPr>
              <a:t>Tidak</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perlu</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dibayar</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kembali</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cuma-cuma</a:t>
            </a:r>
            <a:r>
              <a:rPr lang="en-US" sz="1600" dirty="0">
                <a:solidFill>
                  <a:schemeClr val="accent5">
                    <a:lumMod val="10000"/>
                  </a:schemeClr>
                </a:solidFill>
                <a:latin typeface="Arial" panose="020B0604020202020204" pitchFamily="34" charset="0"/>
                <a:cs typeface="Arial" panose="020B0604020202020204" pitchFamily="34" charset="0"/>
              </a:rPr>
              <a:t>);</a:t>
            </a:r>
          </a:p>
          <a:p>
            <a:pPr marL="285750" indent="-285750" algn="just">
              <a:buFont typeface="Wingdings" panose="05000000000000000000" pitchFamily="2" charset="2"/>
              <a:buChar char="§"/>
              <a:defRPr/>
            </a:pPr>
            <a:r>
              <a:rPr lang="en-US" sz="1600" dirty="0">
                <a:solidFill>
                  <a:schemeClr val="accent5">
                    <a:lumMod val="10000"/>
                  </a:schemeClr>
                </a:solidFill>
                <a:latin typeface="Arial" panose="020B0604020202020204" pitchFamily="34" charset="0"/>
                <a:cs typeface="Arial" panose="020B0604020202020204" pitchFamily="34" charset="0"/>
              </a:rPr>
              <a:t>Output </a:t>
            </a:r>
            <a:r>
              <a:rPr lang="en-US" sz="1600" dirty="0" err="1">
                <a:solidFill>
                  <a:schemeClr val="accent5">
                    <a:lumMod val="10000"/>
                  </a:schemeClr>
                </a:solidFill>
                <a:latin typeface="Arial" panose="020B0604020202020204" pitchFamily="34" charset="0"/>
                <a:cs typeface="Arial" panose="020B0604020202020204" pitchFamily="34" charset="0"/>
              </a:rPr>
              <a:t>dari</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pelaksanaan</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kegiatan</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hibah</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baik</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berupa</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manfaat</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kepemilikan</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atas</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barang</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jasa</a:t>
            </a:r>
            <a:r>
              <a:rPr lang="en-US" sz="1600" dirty="0">
                <a:solidFill>
                  <a:schemeClr val="accent5">
                    <a:lumMod val="10000"/>
                  </a:schemeClr>
                </a:solidFill>
                <a:latin typeface="Arial" panose="020B0604020202020204" pitchFamily="34" charset="0"/>
                <a:cs typeface="Arial" panose="020B0604020202020204" pitchFamily="34" charset="0"/>
              </a:rPr>
              <a:t> yang </a:t>
            </a:r>
            <a:r>
              <a:rPr lang="en-US" sz="1600" dirty="0" err="1">
                <a:solidFill>
                  <a:schemeClr val="accent5">
                    <a:lumMod val="10000"/>
                  </a:schemeClr>
                </a:solidFill>
                <a:latin typeface="Arial" panose="020B0604020202020204" pitchFamily="34" charset="0"/>
                <a:cs typeface="Arial" panose="020B0604020202020204" pitchFamily="34" charset="0"/>
              </a:rPr>
              <a:t>diberikan</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hasil</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penelitan</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hak</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cipta</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dan</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manfaat</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lainnya</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hanya</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diterima</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oleh</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dan</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semata-mata</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untuk</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kepentingan</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penerima</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hibah</a:t>
            </a:r>
            <a:r>
              <a:rPr lang="en-US" sz="1600" dirty="0">
                <a:solidFill>
                  <a:schemeClr val="accent5">
                    <a:lumMod val="10000"/>
                  </a:schemeClr>
                </a:solidFill>
                <a:latin typeface="Arial" panose="020B0604020202020204" pitchFamily="34" charset="0"/>
                <a:cs typeface="Arial" panose="020B0604020202020204" pitchFamily="34" charset="0"/>
              </a:rPr>
              <a:t>;</a:t>
            </a:r>
          </a:p>
          <a:p>
            <a:pPr marL="285750" indent="-285750" algn="just">
              <a:buFont typeface="Wingdings" panose="05000000000000000000" pitchFamily="2" charset="2"/>
              <a:buChar char="§"/>
              <a:defRPr/>
            </a:pPr>
            <a:r>
              <a:rPr lang="en-US" sz="1600" dirty="0" err="1">
                <a:solidFill>
                  <a:schemeClr val="accent5">
                    <a:lumMod val="10000"/>
                  </a:schemeClr>
                </a:solidFill>
                <a:latin typeface="Arial" panose="020B0604020202020204" pitchFamily="34" charset="0"/>
                <a:cs typeface="Arial" panose="020B0604020202020204" pitchFamily="34" charset="0"/>
              </a:rPr>
              <a:t>Untuk</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mendukung</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tugas</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dan</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fungsi</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kementerian</a:t>
            </a:r>
            <a:r>
              <a:rPr lang="en-US" sz="1600" dirty="0">
                <a:solidFill>
                  <a:schemeClr val="accent5">
                    <a:lumMod val="10000"/>
                  </a:schemeClr>
                </a:solidFill>
                <a:latin typeface="Arial" panose="020B0604020202020204" pitchFamily="34" charset="0"/>
                <a:cs typeface="Arial" panose="020B0604020202020204" pitchFamily="34" charset="0"/>
              </a:rPr>
              <a:t>/</a:t>
            </a:r>
            <a:r>
              <a:rPr lang="en-US" sz="1600" dirty="0" err="1">
                <a:solidFill>
                  <a:schemeClr val="accent5">
                    <a:lumMod val="10000"/>
                  </a:schemeClr>
                </a:solidFill>
                <a:latin typeface="Arial" panose="020B0604020202020204" pitchFamily="34" charset="0"/>
                <a:cs typeface="Arial" panose="020B0604020202020204" pitchFamily="34" charset="0"/>
              </a:rPr>
              <a:t>lembaga</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penerima</a:t>
            </a:r>
            <a:r>
              <a:rPr lang="en-US" sz="1600" dirty="0">
                <a:solidFill>
                  <a:schemeClr val="accent5">
                    <a:lumMod val="10000"/>
                  </a:schemeClr>
                </a:solidFill>
                <a:latin typeface="Arial" panose="020B0604020202020204" pitchFamily="34" charset="0"/>
                <a:cs typeface="Arial" panose="020B0604020202020204" pitchFamily="34" charset="0"/>
              </a:rPr>
              <a:t> </a:t>
            </a:r>
            <a:r>
              <a:rPr lang="en-US" sz="1600" dirty="0" err="1">
                <a:solidFill>
                  <a:schemeClr val="accent5">
                    <a:lumMod val="10000"/>
                  </a:schemeClr>
                </a:solidFill>
                <a:latin typeface="Arial" panose="020B0604020202020204" pitchFamily="34" charset="0"/>
                <a:cs typeface="Arial" panose="020B0604020202020204" pitchFamily="34" charset="0"/>
              </a:rPr>
              <a:t>hibah</a:t>
            </a:r>
            <a:endParaRPr lang="en-US" sz="1600" dirty="0">
              <a:latin typeface="Arial" panose="020B0604020202020204" pitchFamily="34" charset="0"/>
              <a:cs typeface="Arial" panose="020B0604020202020204" pitchFamily="34" charset="0"/>
            </a:endParaRPr>
          </a:p>
        </p:txBody>
      </p:sp>
      <p:pic>
        <p:nvPicPr>
          <p:cNvPr id="9" name="Picture 8">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293375085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37600409"/>
      </p:ext>
    </p:extLst>
  </p:cSld>
  <p:clrMapOvr>
    <a:masterClrMapping/>
  </p:clrMapOvr>
  <p:transition spd="slow">
    <p:push dir="u"/>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3"/>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650" y="260350"/>
            <a:ext cx="7704138" cy="6408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33771456"/>
      </p:ext>
    </p:extLst>
  </p:cSld>
  <p:clrMapOvr>
    <a:masterClrMapping/>
  </p:clrMapOvr>
  <p:transition spd="slow">
    <p:push dir="u"/>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5425" y="241300"/>
            <a:ext cx="8712200" cy="6415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62508722"/>
      </p:ext>
    </p:extLst>
  </p:cSld>
  <p:clrMapOvr>
    <a:masterClrMapping/>
  </p:clrMapOvr>
  <p:transition spd="slow">
    <p:push dir="u"/>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3"/>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30200" y="225425"/>
            <a:ext cx="8431213" cy="6500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91955905"/>
      </p:ext>
    </p:extLst>
  </p:cSld>
  <p:clrMapOvr>
    <a:masterClrMapping/>
  </p:clrMapOvr>
  <p:transition spd="slow">
    <p:push dir="u"/>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4213" y="260350"/>
            <a:ext cx="7704137" cy="6408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37401476"/>
      </p:ext>
    </p:extLst>
  </p:cSld>
  <p:clrMapOvr>
    <a:masterClrMapping/>
  </p:clrMapOvr>
  <p:transition spd="slow">
    <p:push dir="u"/>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triped Right Arrow 3"/>
          <p:cNvSpPr/>
          <p:nvPr/>
        </p:nvSpPr>
        <p:spPr>
          <a:xfrm>
            <a:off x="1331913" y="1844675"/>
            <a:ext cx="6696075" cy="2879725"/>
          </a:xfrm>
          <a:prstGeom prst="stripedRightArrow">
            <a:avLst/>
          </a:prstGeom>
          <a:solidFill>
            <a:srgbClr val="FFFF00"/>
          </a:solidFill>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sz="3200" b="1" dirty="0">
                <a:solidFill>
                  <a:srgbClr val="6600FF"/>
                </a:solidFill>
              </a:rPr>
              <a:t>DOKUMEN PENGESAHAN HIBAH BARANG/JASA</a:t>
            </a:r>
          </a:p>
        </p:txBody>
      </p:sp>
      <p:sp>
        <p:nvSpPr>
          <p:cNvPr id="43011" name="TextBox 9"/>
          <p:cNvSpPr txBox="1">
            <a:spLocks noChangeArrowheads="1"/>
          </p:cNvSpPr>
          <p:nvPr/>
        </p:nvSpPr>
        <p:spPr bwMode="auto">
          <a:xfrm>
            <a:off x="1331913" y="6524625"/>
            <a:ext cx="7848600" cy="338138"/>
          </a:xfrm>
          <a:prstGeom prst="rect">
            <a:avLst/>
          </a:prstGeom>
          <a:solidFill>
            <a:srgbClr val="FFC000">
              <a:alpha val="6901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600">
                <a:solidFill>
                  <a:schemeClr val="bg1"/>
                </a:solidFill>
                <a:latin typeface="Berlin Sans FB" panose="020E0602020502020306" pitchFamily="34" charset="0"/>
                <a:cs typeface="Arial" panose="020B0604020202020204" pitchFamily="34" charset="0"/>
              </a:rPr>
              <a:t>Direktorat Evaluasi, Akuntansi dan Setelmen, DJPPR</a:t>
            </a:r>
          </a:p>
        </p:txBody>
      </p:sp>
    </p:spTree>
    <p:extLst>
      <p:ext uri="{BB962C8B-B14F-4D97-AF65-F5344CB8AC3E}">
        <p14:creationId xmlns:p14="http://schemas.microsoft.com/office/powerpoint/2010/main" xmlns="" val="3600022393"/>
      </p:ext>
    </p:extLst>
  </p:cSld>
  <p:clrMapOvr>
    <a:masterClrMapping/>
  </p:clrMapOvr>
  <p:transition spd="slow">
    <p:push dir="u"/>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468313" y="44450"/>
            <a:ext cx="8351837" cy="549275"/>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eaLnBrk="1" fontAlgn="auto" hangingPunct="1">
              <a:spcBef>
                <a:spcPts val="0"/>
              </a:spcBef>
              <a:spcAft>
                <a:spcPts val="0"/>
              </a:spcAft>
              <a:defRPr/>
            </a:pPr>
            <a:r>
              <a:rPr lang="en-US" b="1" dirty="0" err="1">
                <a:solidFill>
                  <a:schemeClr val="tx2"/>
                </a:solidFill>
              </a:rPr>
              <a:t>Contoh</a:t>
            </a:r>
            <a:r>
              <a:rPr lang="en-US" b="1" dirty="0">
                <a:solidFill>
                  <a:schemeClr val="tx2"/>
                </a:solidFill>
              </a:rPr>
              <a:t> draft BAST BARANG</a:t>
            </a:r>
          </a:p>
        </p:txBody>
      </p:sp>
      <p:pic>
        <p:nvPicPr>
          <p:cNvPr id="44035"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0825" y="685800"/>
            <a:ext cx="864235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6" name="Straight Arrow Connector 5"/>
          <p:cNvCxnSpPr/>
          <p:nvPr/>
        </p:nvCxnSpPr>
        <p:spPr>
          <a:xfrm>
            <a:off x="684213" y="5157788"/>
            <a:ext cx="503237" cy="14287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4037" name="Slide Number Placeholder 6"/>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987F3ADC-4E9A-46FD-A9FF-54B16F468CC7}" type="slidenum">
              <a:rPr lang="en-US" altLang="en-US" sz="1200">
                <a:solidFill>
                  <a:srgbClr val="898989"/>
                </a:solidFill>
              </a:rPr>
              <a:pPr>
                <a:spcBef>
                  <a:spcPct val="0"/>
                </a:spcBef>
                <a:buFontTx/>
                <a:buNone/>
              </a:pPr>
              <a:t>86</a:t>
            </a:fld>
            <a:endParaRPr lang="en-US" altLang="en-US" sz="1200">
              <a:solidFill>
                <a:srgbClr val="898989"/>
              </a:solidFill>
            </a:endParaRPr>
          </a:p>
        </p:txBody>
      </p:sp>
    </p:spTree>
    <p:extLst>
      <p:ext uri="{BB962C8B-B14F-4D97-AF65-F5344CB8AC3E}">
        <p14:creationId xmlns:p14="http://schemas.microsoft.com/office/powerpoint/2010/main" xmlns="" val="2879376446"/>
      </p:ext>
    </p:extLst>
  </p:cSld>
  <p:clrMapOvr>
    <a:masterClrMapping/>
  </p:clrMapOvr>
  <p:transition spd="slow">
    <p:push dir="u"/>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468313" y="44450"/>
            <a:ext cx="8351837" cy="549275"/>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eaLnBrk="1" fontAlgn="auto" hangingPunct="1">
              <a:spcBef>
                <a:spcPts val="0"/>
              </a:spcBef>
              <a:spcAft>
                <a:spcPts val="0"/>
              </a:spcAft>
              <a:defRPr/>
            </a:pPr>
            <a:r>
              <a:rPr lang="en-US" b="1" dirty="0" err="1">
                <a:solidFill>
                  <a:schemeClr val="tx2"/>
                </a:solidFill>
              </a:rPr>
              <a:t>Contoh</a:t>
            </a:r>
            <a:r>
              <a:rPr lang="en-US" b="1" dirty="0">
                <a:solidFill>
                  <a:schemeClr val="tx2"/>
                </a:solidFill>
              </a:rPr>
              <a:t> draft BAST JASA</a:t>
            </a:r>
          </a:p>
        </p:txBody>
      </p:sp>
      <p:pic>
        <p:nvPicPr>
          <p:cNvPr id="45059"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685800"/>
            <a:ext cx="91440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5" name="Straight Arrow Connector 4"/>
          <p:cNvCxnSpPr/>
          <p:nvPr/>
        </p:nvCxnSpPr>
        <p:spPr>
          <a:xfrm>
            <a:off x="468313" y="5300663"/>
            <a:ext cx="574675" cy="14446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5061"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10D87129-050E-4A74-813B-3B581FF7A2E1}" type="slidenum">
              <a:rPr lang="en-US" altLang="en-US" sz="1200">
                <a:solidFill>
                  <a:srgbClr val="898989"/>
                </a:solidFill>
              </a:rPr>
              <a:pPr>
                <a:spcBef>
                  <a:spcPct val="0"/>
                </a:spcBef>
                <a:buFontTx/>
                <a:buNone/>
              </a:pPr>
              <a:t>87</a:t>
            </a:fld>
            <a:endParaRPr lang="en-US" altLang="en-US" sz="1200">
              <a:solidFill>
                <a:srgbClr val="898989"/>
              </a:solidFill>
            </a:endParaRPr>
          </a:p>
        </p:txBody>
      </p:sp>
    </p:spTree>
    <p:extLst>
      <p:ext uri="{BB962C8B-B14F-4D97-AF65-F5344CB8AC3E}">
        <p14:creationId xmlns:p14="http://schemas.microsoft.com/office/powerpoint/2010/main" xmlns="" val="1598296512"/>
      </p:ext>
    </p:extLst>
  </p:cSld>
  <p:clrMapOvr>
    <a:masterClrMapping/>
  </p:clrMapOvr>
  <p:transition spd="slow">
    <p:push dir="u"/>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750" y="333375"/>
            <a:ext cx="8135938" cy="6264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45936475"/>
      </p:ext>
    </p:extLst>
  </p:cSld>
  <p:clrMapOvr>
    <a:masterClrMapping/>
  </p:clrMapOvr>
  <p:transition spd="slow">
    <p:push dir="u"/>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650" y="333375"/>
            <a:ext cx="7416800" cy="6264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97232779"/>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381000"/>
            <a:ext cx="7848600" cy="715963"/>
          </a:xfrm>
        </p:spPr>
        <p:txBody>
          <a:bodyPr>
            <a:noAutofit/>
          </a:bodyPr>
          <a:lstStyle/>
          <a:p>
            <a:pPr algn="l"/>
            <a:r>
              <a:rPr lang="en-US" sz="3600" b="1" dirty="0" smtClean="0">
                <a:solidFill>
                  <a:srgbClr val="1E3C61"/>
                </a:solidFill>
                <a:latin typeface="League Spartan" panose="00000800000000000000" pitchFamily="50" charset="0"/>
              </a:rPr>
              <a:t>BENTUK HIBAH</a:t>
            </a:r>
            <a:endParaRPr lang="en-US" sz="3600" b="1" dirty="0">
              <a:solidFill>
                <a:srgbClr val="1E3C61"/>
              </a:solidFill>
              <a:latin typeface="League Spartan" panose="00000800000000000000" pitchFamily="50" charset="0"/>
            </a:endParaRPr>
          </a:p>
        </p:txBody>
      </p:sp>
      <p:sp>
        <p:nvSpPr>
          <p:cNvPr id="2" name="Rectangle 1"/>
          <p:cNvSpPr/>
          <p:nvPr/>
        </p:nvSpPr>
        <p:spPr bwMode="auto">
          <a:xfrm>
            <a:off x="685800" y="1051244"/>
            <a:ext cx="7848600" cy="45719"/>
          </a:xfrm>
          <a:prstGeom prst="rect">
            <a:avLst/>
          </a:prstGeom>
          <a:solidFill>
            <a:srgbClr val="FF4E5E"/>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9" name="TextBox 8"/>
          <p:cNvSpPr txBox="1"/>
          <p:nvPr/>
        </p:nvSpPr>
        <p:spPr>
          <a:xfrm>
            <a:off x="448023" y="1219200"/>
            <a:ext cx="8086377" cy="4832092"/>
          </a:xfrm>
          <a:prstGeom prst="rect">
            <a:avLst/>
          </a:prstGeom>
          <a:noFill/>
        </p:spPr>
        <p:txBody>
          <a:bodyPr wrap="square">
            <a:spAutoFit/>
          </a:bodyPr>
          <a:lstStyle/>
          <a:p>
            <a:pPr marL="461963" indent="-342900" algn="just">
              <a:spcAft>
                <a:spcPts val="300"/>
              </a:spcAft>
              <a:defRPr/>
            </a:pPr>
            <a:r>
              <a:rPr lang="en-US" b="1" dirty="0" smtClean="0">
                <a:solidFill>
                  <a:srgbClr val="C00000"/>
                </a:solidFill>
                <a:latin typeface="Arial" panose="020B0604020202020204" pitchFamily="34" charset="0"/>
                <a:cs typeface="Arial" panose="020B0604020202020204" pitchFamily="34" charset="0"/>
              </a:rPr>
              <a:t>1.  </a:t>
            </a:r>
            <a:r>
              <a:rPr lang="en-US" b="1" dirty="0" err="1" smtClean="0">
                <a:solidFill>
                  <a:srgbClr val="C00000"/>
                </a:solidFill>
                <a:latin typeface="Arial" panose="020B0604020202020204" pitchFamily="34" charset="0"/>
                <a:cs typeface="Arial" panose="020B0604020202020204" pitchFamily="34" charset="0"/>
              </a:rPr>
              <a:t>Uang</a:t>
            </a:r>
            <a:r>
              <a:rPr lang="en-US" b="1" dirty="0" smtClean="0">
                <a:solidFill>
                  <a:srgbClr val="C00000"/>
                </a:solidFill>
                <a:latin typeface="Arial" panose="020B0604020202020204" pitchFamily="34" charset="0"/>
                <a:cs typeface="Arial" panose="020B0604020202020204" pitchFamily="34" charset="0"/>
              </a:rPr>
              <a:t> </a:t>
            </a:r>
            <a:r>
              <a:rPr lang="en-US" b="1" dirty="0" err="1">
                <a:solidFill>
                  <a:srgbClr val="C00000"/>
                </a:solidFill>
                <a:latin typeface="Arial" panose="020B0604020202020204" pitchFamily="34" charset="0"/>
                <a:cs typeface="Arial" panose="020B0604020202020204" pitchFamily="34" charset="0"/>
              </a:rPr>
              <a:t>Tunai</a:t>
            </a:r>
            <a:r>
              <a:rPr lang="en-US" dirty="0">
                <a:solidFill>
                  <a:srgbClr val="C00000"/>
                </a:solidFill>
                <a:latin typeface="Arial" panose="020B0604020202020204" pitchFamily="34" charset="0"/>
                <a:cs typeface="Arial" panose="020B0604020202020204" pitchFamily="34" charset="0"/>
              </a:rPr>
              <a:t>; </a:t>
            </a:r>
          </a:p>
          <a:p>
            <a:pPr marL="438150" lvl="1" indent="-295275" algn="just">
              <a:spcAft>
                <a:spcPts val="300"/>
              </a:spcAft>
              <a:defRPr/>
            </a:pP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dalam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bentuk</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uang</a:t>
            </a:r>
            <a:r>
              <a:rPr lang="en-US" dirty="0">
                <a:latin typeface="Arial" panose="020B0604020202020204" pitchFamily="34" charset="0"/>
                <a:cs typeface="Arial" panose="020B0604020202020204" pitchFamily="34" charset="0"/>
              </a:rPr>
              <a:t> yang </a:t>
            </a:r>
            <a:r>
              <a:rPr lang="en-US" dirty="0" err="1">
                <a:latin typeface="Arial" panose="020B0604020202020204" pitchFamily="34" charset="0"/>
                <a:cs typeface="Arial" panose="020B0604020202020204" pitchFamily="34" charset="0"/>
              </a:rPr>
              <a:t>diterima</a:t>
            </a:r>
            <a:r>
              <a:rPr lang="en-US" dirty="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Pemerintah</a:t>
            </a:r>
            <a:r>
              <a:rPr lang="en-US" dirty="0" smtClean="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penggunaannya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sepenuhnya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ditentukan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oleh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Pemerintah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melalui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mekanisme</a:t>
            </a:r>
            <a:r>
              <a:rPr lang="en-US" dirty="0">
                <a:latin typeface="Arial" panose="020B0604020202020204" pitchFamily="34" charset="0"/>
                <a:cs typeface="Arial" panose="020B0604020202020204" pitchFamily="34" charset="0"/>
              </a:rPr>
              <a:t> APBN</a:t>
            </a:r>
          </a:p>
          <a:p>
            <a:pPr marL="447675" lvl="1" indent="-304800" algn="just">
              <a:spcAft>
                <a:spcPts val="300"/>
              </a:spcAft>
              <a:buFont typeface="+mj-lt"/>
              <a:buAutoNum type="arabicPeriod" startAt="2"/>
              <a:defRPr/>
            </a:pPr>
            <a:r>
              <a:rPr lang="en-US" b="1" dirty="0" err="1">
                <a:solidFill>
                  <a:srgbClr val="00B050"/>
                </a:solidFill>
                <a:latin typeface="Arial" panose="020B0604020202020204" pitchFamily="34" charset="0"/>
                <a:cs typeface="Arial" panose="020B0604020202020204" pitchFamily="34" charset="0"/>
              </a:rPr>
              <a:t>Uang</a:t>
            </a:r>
            <a:r>
              <a:rPr lang="en-US" b="1" dirty="0">
                <a:solidFill>
                  <a:srgbClr val="00B050"/>
                </a:solidFill>
                <a:latin typeface="Arial" panose="020B0604020202020204" pitchFamily="34" charset="0"/>
                <a:cs typeface="Arial" panose="020B0604020202020204" pitchFamily="34" charset="0"/>
              </a:rPr>
              <a:t> </a:t>
            </a:r>
            <a:r>
              <a:rPr lang="en-US" b="1" dirty="0" err="1">
                <a:solidFill>
                  <a:srgbClr val="00B050"/>
                </a:solidFill>
                <a:latin typeface="Arial" panose="020B0604020202020204" pitchFamily="34" charset="0"/>
                <a:cs typeface="Arial" panose="020B0604020202020204" pitchFamily="34" charset="0"/>
              </a:rPr>
              <a:t>untuk</a:t>
            </a:r>
            <a:r>
              <a:rPr lang="en-US" b="1" dirty="0">
                <a:solidFill>
                  <a:srgbClr val="00B050"/>
                </a:solidFill>
                <a:latin typeface="Arial" panose="020B0604020202020204" pitchFamily="34" charset="0"/>
                <a:cs typeface="Arial" panose="020B0604020202020204" pitchFamily="34" charset="0"/>
              </a:rPr>
              <a:t> </a:t>
            </a:r>
            <a:r>
              <a:rPr lang="en-US" b="1" dirty="0" err="1">
                <a:solidFill>
                  <a:srgbClr val="00B050"/>
                </a:solidFill>
                <a:latin typeface="Arial" panose="020B0604020202020204" pitchFamily="34" charset="0"/>
                <a:cs typeface="Arial" panose="020B0604020202020204" pitchFamily="34" charset="0"/>
              </a:rPr>
              <a:t>Membiayai</a:t>
            </a:r>
            <a:r>
              <a:rPr lang="en-US" b="1" dirty="0">
                <a:solidFill>
                  <a:srgbClr val="00B050"/>
                </a:solidFill>
                <a:latin typeface="Arial" panose="020B0604020202020204" pitchFamily="34" charset="0"/>
                <a:cs typeface="Arial" panose="020B0604020202020204" pitchFamily="34" charset="0"/>
              </a:rPr>
              <a:t> </a:t>
            </a:r>
            <a:r>
              <a:rPr lang="en-US" b="1" dirty="0" err="1">
                <a:solidFill>
                  <a:srgbClr val="00B050"/>
                </a:solidFill>
                <a:latin typeface="Arial" panose="020B0604020202020204" pitchFamily="34" charset="0"/>
                <a:cs typeface="Arial" panose="020B0604020202020204" pitchFamily="34" charset="0"/>
              </a:rPr>
              <a:t>Kegiatan</a:t>
            </a:r>
            <a:r>
              <a:rPr lang="en-US" dirty="0">
                <a:solidFill>
                  <a:srgbClr val="00B050"/>
                </a:solidFill>
                <a:latin typeface="Arial" panose="020B0604020202020204" pitchFamily="34" charset="0"/>
                <a:cs typeface="Arial" panose="020B0604020202020204" pitchFamily="34" charset="0"/>
              </a:rPr>
              <a:t>; </a:t>
            </a:r>
          </a:p>
          <a:p>
            <a:pPr marL="438150" lvl="1" indent="-295275" algn="just">
              <a:spcAft>
                <a:spcPts val="300"/>
              </a:spcAft>
              <a:defRPr/>
            </a:pP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 yang </a:t>
            </a:r>
            <a:r>
              <a:rPr lang="en-US" dirty="0" err="1">
                <a:latin typeface="Arial" panose="020B0604020202020204" pitchFamily="34" charset="0"/>
                <a:cs typeface="Arial" panose="020B0604020202020204" pitchFamily="34" charset="0"/>
              </a:rPr>
              <a:t>diterima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Pemerintah</a:t>
            </a:r>
            <a:r>
              <a:rPr lang="en-US" dirty="0">
                <a:latin typeface="Arial" panose="020B0604020202020204" pitchFamily="34" charset="0"/>
                <a:cs typeface="Arial" panose="020B0604020202020204" pitchFamily="34" charset="0"/>
              </a:rPr>
              <a:t> yang </a:t>
            </a:r>
            <a:r>
              <a:rPr lang="en-US" dirty="0" err="1">
                <a:latin typeface="Arial" panose="020B0604020202020204" pitchFamily="34" charset="0"/>
                <a:cs typeface="Arial" panose="020B0604020202020204" pitchFamily="34" charset="0"/>
              </a:rPr>
              <a:t>peruntukannya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ditentukan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dalam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Perjanjian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dilaksanakan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oleh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Kementerian</a:t>
            </a:r>
            <a:r>
              <a:rPr lang="en-US" dirty="0">
                <a:latin typeface="Arial" panose="020B0604020202020204" pitchFamily="34" charset="0"/>
                <a:cs typeface="Arial" panose="020B0604020202020204" pitchFamily="34" charset="0"/>
              </a:rPr>
              <a:t> Negara / </a:t>
            </a:r>
            <a:r>
              <a:rPr lang="en-US" dirty="0" err="1">
                <a:latin typeface="Arial" panose="020B0604020202020204" pitchFamily="34" charset="0"/>
                <a:cs typeface="Arial" panose="020B0604020202020204" pitchFamily="34" charset="0"/>
              </a:rPr>
              <a:t>Lembaga</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Pemerintah</a:t>
            </a:r>
            <a:r>
              <a:rPr lang="en-US" dirty="0">
                <a:latin typeface="Arial" panose="020B0604020202020204" pitchFamily="34" charset="0"/>
                <a:cs typeface="Arial" panose="020B0604020202020204" pitchFamily="34" charset="0"/>
              </a:rPr>
              <a:t> Daerah </a:t>
            </a:r>
            <a:r>
              <a:rPr lang="en-US" dirty="0" err="1">
                <a:latin typeface="Arial" panose="020B0604020202020204" pitchFamily="34" charset="0"/>
                <a:cs typeface="Arial" panose="020B0604020202020204" pitchFamily="34" charset="0"/>
              </a:rPr>
              <a:t>penerima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 </a:t>
            </a:r>
          </a:p>
          <a:p>
            <a:pPr marL="447675" lvl="1" indent="-304800" algn="just">
              <a:spcAft>
                <a:spcPts val="300"/>
              </a:spcAft>
              <a:buFont typeface="+mj-lt"/>
              <a:buAutoNum type="arabicPeriod" startAt="3"/>
              <a:defRPr/>
            </a:pPr>
            <a:r>
              <a:rPr lang="en-US" b="1" dirty="0" err="1">
                <a:solidFill>
                  <a:srgbClr val="0070C0"/>
                </a:solidFill>
                <a:latin typeface="Arial" panose="020B0604020202020204" pitchFamily="34" charset="0"/>
                <a:cs typeface="Arial" panose="020B0604020202020204" pitchFamily="34" charset="0"/>
              </a:rPr>
              <a:t>Barang</a:t>
            </a:r>
            <a:r>
              <a:rPr lang="en-US" b="1" dirty="0">
                <a:solidFill>
                  <a:srgbClr val="0070C0"/>
                </a:solidFill>
                <a:latin typeface="Arial" panose="020B0604020202020204" pitchFamily="34" charset="0"/>
                <a:cs typeface="Arial" panose="020B0604020202020204" pitchFamily="34" charset="0"/>
              </a:rPr>
              <a:t>/</a:t>
            </a:r>
            <a:r>
              <a:rPr lang="en-US" b="1" dirty="0" err="1">
                <a:solidFill>
                  <a:srgbClr val="0070C0"/>
                </a:solidFill>
                <a:latin typeface="Arial" panose="020B0604020202020204" pitchFamily="34" charset="0"/>
                <a:cs typeface="Arial" panose="020B0604020202020204" pitchFamily="34" charset="0"/>
              </a:rPr>
              <a:t>Jasa</a:t>
            </a:r>
            <a:r>
              <a:rPr lang="en-US" dirty="0">
                <a:solidFill>
                  <a:srgbClr val="0070C0"/>
                </a:solidFill>
                <a:latin typeface="Arial" panose="020B0604020202020204" pitchFamily="34" charset="0"/>
                <a:cs typeface="Arial" panose="020B0604020202020204" pitchFamily="34" charset="0"/>
              </a:rPr>
              <a:t>; </a:t>
            </a:r>
          </a:p>
          <a:p>
            <a:pPr marL="438150" lvl="1" indent="-295275" algn="just">
              <a:spcAft>
                <a:spcPts val="300"/>
              </a:spcAft>
              <a:defRPr/>
            </a:pPr>
            <a:r>
              <a:rPr lang="en-US" dirty="0">
                <a:latin typeface="Arial" panose="020B0604020202020204" pitchFamily="34" charset="0"/>
                <a:cs typeface="Arial" panose="020B0604020202020204" pitchFamily="34" charset="0"/>
              </a:rPr>
              <a:t>	</a:t>
            </a:r>
            <a:r>
              <a:rPr lang="en-US" b="1" dirty="0" err="1">
                <a:solidFill>
                  <a:schemeClr val="accent6">
                    <a:lumMod val="75000"/>
                  </a:schemeClr>
                </a:solidFill>
                <a:latin typeface="Arial" panose="020B0604020202020204" pitchFamily="34" charset="0"/>
                <a:cs typeface="Arial" panose="020B0604020202020204" pitchFamily="34" charset="0"/>
              </a:rPr>
              <a:t>Barang</a:t>
            </a:r>
            <a:r>
              <a:rPr lang="en-US" dirty="0">
                <a:solidFill>
                  <a:schemeClr val="accent6">
                    <a:lumMod val="75000"/>
                  </a:schemeClr>
                </a:solidFill>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 yang </a:t>
            </a:r>
            <a:r>
              <a:rPr lang="en-US" dirty="0" err="1">
                <a:latin typeface="Arial" panose="020B0604020202020204" pitchFamily="34" charset="0"/>
                <a:cs typeface="Arial" panose="020B0604020202020204" pitchFamily="34" charset="0"/>
              </a:rPr>
              <a:t>diterima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Pemerintah</a:t>
            </a:r>
            <a:r>
              <a:rPr lang="en-US" dirty="0">
                <a:latin typeface="Arial" panose="020B0604020202020204" pitchFamily="34" charset="0"/>
                <a:cs typeface="Arial" panose="020B0604020202020204" pitchFamily="34" charset="0"/>
              </a:rPr>
              <a:t> yang </a:t>
            </a:r>
            <a:r>
              <a:rPr lang="en-US" dirty="0" err="1">
                <a:latin typeface="Arial" panose="020B0604020202020204" pitchFamily="34" charset="0"/>
                <a:cs typeface="Arial" panose="020B0604020202020204" pitchFamily="34" charset="0"/>
              </a:rPr>
              <a:t>pengadaannya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dilaksanakan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oleh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Pemberi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untuk</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mendukung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kegiatan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Kementerian</a:t>
            </a:r>
            <a:r>
              <a:rPr lang="en-US" dirty="0">
                <a:latin typeface="Arial" panose="020B0604020202020204" pitchFamily="34" charset="0"/>
                <a:cs typeface="Arial" panose="020B0604020202020204" pitchFamily="34" charset="0"/>
              </a:rPr>
              <a:t> Negara/</a:t>
            </a:r>
            <a:r>
              <a:rPr lang="en-US" dirty="0" err="1">
                <a:latin typeface="Arial" panose="020B0604020202020204" pitchFamily="34" charset="0"/>
                <a:cs typeface="Arial" panose="020B0604020202020204" pitchFamily="34" charset="0"/>
              </a:rPr>
              <a:t>Lembaga</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Pemerintah</a:t>
            </a:r>
            <a:r>
              <a:rPr lang="en-US" dirty="0">
                <a:latin typeface="Arial" panose="020B0604020202020204" pitchFamily="34" charset="0"/>
                <a:cs typeface="Arial" panose="020B0604020202020204" pitchFamily="34" charset="0"/>
              </a:rPr>
              <a:t> Daerah/BUMN</a:t>
            </a:r>
          </a:p>
          <a:p>
            <a:pPr marL="438150" lvl="1" indent="-295275" algn="just">
              <a:spcAft>
                <a:spcPts val="300"/>
              </a:spcAft>
              <a:defRPr/>
            </a:pPr>
            <a:r>
              <a:rPr lang="en-US" dirty="0">
                <a:latin typeface="Arial" panose="020B0604020202020204" pitchFamily="34" charset="0"/>
                <a:cs typeface="Arial" panose="020B0604020202020204" pitchFamily="34" charset="0"/>
              </a:rPr>
              <a:t>	</a:t>
            </a:r>
            <a:r>
              <a:rPr lang="en-US" b="1" dirty="0" err="1">
                <a:solidFill>
                  <a:schemeClr val="accent5">
                    <a:lumMod val="75000"/>
                  </a:schemeClr>
                </a:solidFill>
                <a:latin typeface="Arial" panose="020B0604020202020204" pitchFamily="34" charset="0"/>
                <a:cs typeface="Arial" panose="020B0604020202020204" pitchFamily="34" charset="0"/>
              </a:rPr>
              <a:t>Jasa</a:t>
            </a:r>
            <a:r>
              <a:rPr lang="en-US" dirty="0">
                <a:solidFill>
                  <a:schemeClr val="accent5">
                    <a:lumMod val="75000"/>
                  </a:schemeClr>
                </a:solidFill>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 yang </a:t>
            </a:r>
            <a:r>
              <a:rPr lang="en-US" dirty="0" err="1">
                <a:latin typeface="Arial" panose="020B0604020202020204" pitchFamily="34" charset="0"/>
                <a:cs typeface="Arial" panose="020B0604020202020204" pitchFamily="34" charset="0"/>
              </a:rPr>
              <a:t>diterima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Pemerintah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berupa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jasa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tertentu</a:t>
            </a:r>
            <a:r>
              <a:rPr lang="en-US" dirty="0">
                <a:latin typeface="Arial" panose="020B0604020202020204" pitchFamily="34" charset="0"/>
                <a:cs typeface="Arial" panose="020B0604020202020204" pitchFamily="34" charset="0"/>
              </a:rPr>
              <a:t> yang </a:t>
            </a:r>
            <a:r>
              <a:rPr lang="en-US" dirty="0" err="1">
                <a:latin typeface="Arial" panose="020B0604020202020204" pitchFamily="34" charset="0"/>
                <a:cs typeface="Arial" panose="020B0604020202020204" pitchFamily="34" charset="0"/>
              </a:rPr>
              <a:t>kegiatannya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dilaksanakan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oleh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Pemberi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Hibah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untuk</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mendukung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kegiatan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Kementerian</a:t>
            </a:r>
            <a:r>
              <a:rPr lang="en-US" dirty="0">
                <a:latin typeface="Arial" panose="020B0604020202020204" pitchFamily="34" charset="0"/>
                <a:cs typeface="Arial" panose="020B0604020202020204" pitchFamily="34" charset="0"/>
              </a:rPr>
              <a:t> Negara/</a:t>
            </a:r>
            <a:r>
              <a:rPr lang="en-US" dirty="0" err="1">
                <a:latin typeface="Arial" panose="020B0604020202020204" pitchFamily="34" charset="0"/>
                <a:cs typeface="Arial" panose="020B0604020202020204" pitchFamily="34" charset="0"/>
              </a:rPr>
              <a:t>Lembaga</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Pemerintah</a:t>
            </a:r>
            <a:r>
              <a:rPr lang="en-US" dirty="0">
                <a:latin typeface="Arial" panose="020B0604020202020204" pitchFamily="34" charset="0"/>
                <a:cs typeface="Arial" panose="020B0604020202020204" pitchFamily="34" charset="0"/>
              </a:rPr>
              <a:t> Daerah/BUMN</a:t>
            </a:r>
          </a:p>
          <a:p>
            <a:pPr marL="447675" lvl="1" indent="-304800" algn="just">
              <a:spcAft>
                <a:spcPts val="300"/>
              </a:spcAft>
              <a:buFont typeface="+mj-lt"/>
              <a:buAutoNum type="arabicPeriod" startAt="4"/>
              <a:defRPr/>
            </a:pPr>
            <a:r>
              <a:rPr lang="en-US" b="1" dirty="0" err="1">
                <a:solidFill>
                  <a:srgbClr val="FFC000"/>
                </a:solidFill>
                <a:latin typeface="Arial" panose="020B0604020202020204" pitchFamily="34" charset="0"/>
                <a:cs typeface="Arial" panose="020B0604020202020204" pitchFamily="34" charset="0"/>
              </a:rPr>
              <a:t>Surat</a:t>
            </a:r>
            <a:r>
              <a:rPr lang="en-US" b="1" dirty="0">
                <a:solidFill>
                  <a:srgbClr val="FFC000"/>
                </a:solidFill>
                <a:latin typeface="Arial" panose="020B0604020202020204" pitchFamily="34" charset="0"/>
                <a:cs typeface="Arial" panose="020B0604020202020204" pitchFamily="34" charset="0"/>
              </a:rPr>
              <a:t> </a:t>
            </a:r>
            <a:r>
              <a:rPr lang="en-US" b="1" dirty="0" err="1">
                <a:solidFill>
                  <a:srgbClr val="FFC000"/>
                </a:solidFill>
                <a:latin typeface="Arial" panose="020B0604020202020204" pitchFamily="34" charset="0"/>
                <a:cs typeface="Arial" panose="020B0604020202020204" pitchFamily="34" charset="0"/>
              </a:rPr>
              <a:t>Berharga</a:t>
            </a:r>
            <a:r>
              <a:rPr lang="en-US" dirty="0">
                <a:solidFill>
                  <a:srgbClr val="FFC000"/>
                </a:solidFill>
                <a:latin typeface="Arial" panose="020B0604020202020204" pitchFamily="34" charset="0"/>
                <a:cs typeface="Arial" panose="020B0604020202020204" pitchFamily="34" charset="0"/>
              </a:rPr>
              <a:t>: </a:t>
            </a:r>
          </a:p>
          <a:p>
            <a:pPr marL="438150" lvl="1" indent="-295275" algn="just">
              <a:spcAft>
                <a:spcPts val="300"/>
              </a:spcAft>
              <a:defRPr/>
            </a:pP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Dapat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berupa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saham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kepemilikan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pada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perusahaan</a:t>
            </a:r>
            <a:endParaRPr lang="en-US" dirty="0">
              <a:latin typeface="Arial" panose="020B0604020202020204" pitchFamily="34" charset="0"/>
              <a:cs typeface="Arial" panose="020B0604020202020204" pitchFamily="34" charset="0"/>
            </a:endParaRPr>
          </a:p>
        </p:txBody>
      </p:sp>
      <p:pic>
        <p:nvPicPr>
          <p:cNvPr id="10" name="Picture 9">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01000" y="506279"/>
            <a:ext cx="457200" cy="457200"/>
          </a:xfrm>
          <a:prstGeom prst="rect">
            <a:avLst/>
          </a:prstGeom>
          <a:solidFill>
            <a:schemeClr val="bg1"/>
          </a:solidFill>
        </p:spPr>
      </p:pic>
    </p:spTree>
    <p:extLst>
      <p:ext uri="{BB962C8B-B14F-4D97-AF65-F5344CB8AC3E}">
        <p14:creationId xmlns:p14="http://schemas.microsoft.com/office/powerpoint/2010/main" xmlns="" val="151801511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3"/>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650" y="188913"/>
            <a:ext cx="7561263" cy="656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9773214"/>
      </p:ext>
    </p:extLst>
  </p:cSld>
  <p:clrMapOvr>
    <a:masterClrMapping/>
  </p:clrMapOvr>
  <p:transition spd="slow">
    <p:push dir="u"/>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4213" y="333375"/>
            <a:ext cx="7488237" cy="6264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90678486"/>
      </p:ext>
    </p:extLst>
  </p:cSld>
  <p:clrMapOvr>
    <a:masterClrMapping/>
  </p:clrMapOvr>
  <p:transition spd="slow">
    <p:push dir="u"/>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388" y="314325"/>
            <a:ext cx="8758237" cy="621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28965752"/>
      </p:ext>
    </p:extLst>
  </p:cSld>
  <p:clrMapOvr>
    <a:masterClrMapping/>
  </p:clrMapOvr>
  <p:transition spd="slow">
    <p:push dir="u"/>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30350" y="1700213"/>
            <a:ext cx="7289800" cy="331311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028700" indent="-974725" algn="ctr" fontAlgn="auto">
              <a:spcBef>
                <a:spcPts val="0"/>
              </a:spcBef>
              <a:spcAft>
                <a:spcPts val="0"/>
              </a:spcAft>
              <a:defRPr/>
            </a:pPr>
            <a:r>
              <a:rPr lang="id-ID" sz="2800" b="1" dirty="0">
                <a:solidFill>
                  <a:schemeClr val="bg1"/>
                </a:solidFill>
              </a:rPr>
              <a:t>Formulir Laporan Triwulanan</a:t>
            </a:r>
          </a:p>
          <a:p>
            <a:pPr marL="1028700" indent="-974725" algn="ctr" fontAlgn="auto">
              <a:spcBef>
                <a:spcPts val="0"/>
              </a:spcBef>
              <a:spcAft>
                <a:spcPts val="0"/>
              </a:spcAft>
              <a:defRPr/>
            </a:pPr>
            <a:r>
              <a:rPr lang="id-ID" sz="2800" b="1" dirty="0">
                <a:solidFill>
                  <a:schemeClr val="bg1"/>
                </a:solidFill>
              </a:rPr>
              <a:t>Lampiran VII – VIII</a:t>
            </a:r>
            <a:endParaRPr lang="en-US" sz="2800" b="1" dirty="0">
              <a:solidFill>
                <a:schemeClr val="bg1"/>
              </a:solidFill>
            </a:endParaRPr>
          </a:p>
          <a:p>
            <a:pPr marL="1028700" indent="-974725" algn="ctr" fontAlgn="auto">
              <a:spcBef>
                <a:spcPts val="0"/>
              </a:spcBef>
              <a:spcAft>
                <a:spcPts val="0"/>
              </a:spcAft>
              <a:defRPr/>
            </a:pPr>
            <a:endParaRPr lang="en-US" sz="2800" b="1" dirty="0">
              <a:solidFill>
                <a:schemeClr val="bg1"/>
              </a:solidFill>
            </a:endParaRPr>
          </a:p>
          <a:p>
            <a:pPr marL="1028700" indent="-974725" algn="ctr" fontAlgn="auto">
              <a:spcBef>
                <a:spcPts val="0"/>
              </a:spcBef>
              <a:spcAft>
                <a:spcPts val="0"/>
              </a:spcAft>
              <a:defRPr/>
            </a:pPr>
            <a:r>
              <a:rPr lang="en-US" sz="2800" b="1" dirty="0">
                <a:solidFill>
                  <a:schemeClr val="bg1"/>
                </a:solidFill>
              </a:rPr>
              <a:t>(PMK 188/PMK.08/2012 </a:t>
            </a:r>
            <a:r>
              <a:rPr lang="en-US" sz="2800" b="1" dirty="0" err="1">
                <a:solidFill>
                  <a:schemeClr val="bg1"/>
                </a:solidFill>
              </a:rPr>
              <a:t>Tentang</a:t>
            </a:r>
            <a:r>
              <a:rPr lang="en-US" sz="2800" b="1" dirty="0">
                <a:solidFill>
                  <a:schemeClr val="bg1"/>
                </a:solidFill>
              </a:rPr>
              <a:t> </a:t>
            </a:r>
            <a:r>
              <a:rPr lang="en-US" sz="2800" b="1" dirty="0" err="1">
                <a:solidFill>
                  <a:schemeClr val="bg1"/>
                </a:solidFill>
              </a:rPr>
              <a:t>Perubahan</a:t>
            </a:r>
            <a:r>
              <a:rPr lang="en-US" sz="2800" b="1" dirty="0">
                <a:solidFill>
                  <a:schemeClr val="bg1"/>
                </a:solidFill>
              </a:rPr>
              <a:t> </a:t>
            </a:r>
            <a:r>
              <a:rPr lang="en-US" sz="2800" b="1" dirty="0" err="1">
                <a:solidFill>
                  <a:schemeClr val="bg1"/>
                </a:solidFill>
              </a:rPr>
              <a:t>Atas</a:t>
            </a:r>
            <a:r>
              <a:rPr lang="en-US" sz="2800" b="1" dirty="0">
                <a:solidFill>
                  <a:schemeClr val="bg1"/>
                </a:solidFill>
              </a:rPr>
              <a:t> PMK </a:t>
            </a:r>
            <a:r>
              <a:rPr lang="en-US" sz="2800" b="1" dirty="0" err="1">
                <a:solidFill>
                  <a:schemeClr val="bg1"/>
                </a:solidFill>
              </a:rPr>
              <a:t>Nomor</a:t>
            </a:r>
            <a:r>
              <a:rPr lang="en-US" sz="2800" b="1" dirty="0">
                <a:solidFill>
                  <a:schemeClr val="bg1"/>
                </a:solidFill>
              </a:rPr>
              <a:t> 224/PMK.08/2011 </a:t>
            </a:r>
            <a:r>
              <a:rPr lang="en-US" sz="2800" b="1" dirty="0" err="1">
                <a:solidFill>
                  <a:schemeClr val="bg1"/>
                </a:solidFill>
              </a:rPr>
              <a:t>Tentang</a:t>
            </a:r>
            <a:r>
              <a:rPr lang="en-US" sz="2800" b="1" dirty="0">
                <a:solidFill>
                  <a:schemeClr val="bg1"/>
                </a:solidFill>
              </a:rPr>
              <a:t> Tata Cara </a:t>
            </a:r>
            <a:r>
              <a:rPr lang="en-US" sz="2800" b="1" dirty="0" err="1">
                <a:solidFill>
                  <a:schemeClr val="bg1"/>
                </a:solidFill>
              </a:rPr>
              <a:t>dan</a:t>
            </a:r>
            <a:r>
              <a:rPr lang="en-US" sz="2800" b="1" dirty="0">
                <a:solidFill>
                  <a:schemeClr val="bg1"/>
                </a:solidFill>
              </a:rPr>
              <a:t> </a:t>
            </a:r>
            <a:r>
              <a:rPr lang="en-US" sz="2800" b="1" dirty="0" err="1">
                <a:solidFill>
                  <a:schemeClr val="bg1"/>
                </a:solidFill>
              </a:rPr>
              <a:t>Evaluasi</a:t>
            </a:r>
            <a:r>
              <a:rPr lang="en-US" sz="2800" b="1" dirty="0">
                <a:solidFill>
                  <a:schemeClr val="bg1"/>
                </a:solidFill>
              </a:rPr>
              <a:t> </a:t>
            </a:r>
            <a:r>
              <a:rPr lang="en-US" sz="2800" b="1" dirty="0" err="1">
                <a:solidFill>
                  <a:schemeClr val="bg1"/>
                </a:solidFill>
              </a:rPr>
              <a:t>Atas</a:t>
            </a:r>
            <a:r>
              <a:rPr lang="en-US" sz="2800" b="1" dirty="0">
                <a:solidFill>
                  <a:schemeClr val="bg1"/>
                </a:solidFill>
              </a:rPr>
              <a:t> </a:t>
            </a:r>
            <a:r>
              <a:rPr lang="en-US" sz="2800" b="1" dirty="0" err="1">
                <a:solidFill>
                  <a:schemeClr val="bg1"/>
                </a:solidFill>
              </a:rPr>
              <a:t>Pinjaman</a:t>
            </a:r>
            <a:r>
              <a:rPr lang="en-US" sz="2800" b="1" dirty="0">
                <a:solidFill>
                  <a:schemeClr val="bg1"/>
                </a:solidFill>
              </a:rPr>
              <a:t> </a:t>
            </a:r>
            <a:r>
              <a:rPr lang="en-US" sz="2800" b="1" dirty="0" err="1">
                <a:solidFill>
                  <a:schemeClr val="bg1"/>
                </a:solidFill>
              </a:rPr>
              <a:t>dan</a:t>
            </a:r>
            <a:r>
              <a:rPr lang="en-US" sz="2800" b="1" dirty="0">
                <a:solidFill>
                  <a:schemeClr val="bg1"/>
                </a:solidFill>
              </a:rPr>
              <a:t> </a:t>
            </a:r>
            <a:r>
              <a:rPr lang="en-US" sz="2800" b="1" dirty="0" err="1">
                <a:solidFill>
                  <a:schemeClr val="bg1"/>
                </a:solidFill>
              </a:rPr>
              <a:t>Hibah</a:t>
            </a:r>
            <a:r>
              <a:rPr lang="en-US" sz="2800" b="1" dirty="0">
                <a:solidFill>
                  <a:schemeClr val="bg1"/>
                </a:solidFill>
              </a:rPr>
              <a:t> </a:t>
            </a:r>
            <a:r>
              <a:rPr lang="en-US" sz="2800" b="1" dirty="0" err="1">
                <a:solidFill>
                  <a:schemeClr val="bg1"/>
                </a:solidFill>
              </a:rPr>
              <a:t>Kepada</a:t>
            </a:r>
            <a:r>
              <a:rPr lang="en-US" sz="2800" b="1" dirty="0">
                <a:solidFill>
                  <a:schemeClr val="bg1"/>
                </a:solidFill>
              </a:rPr>
              <a:t> </a:t>
            </a:r>
            <a:r>
              <a:rPr lang="en-US" sz="2800" b="1" dirty="0" err="1">
                <a:solidFill>
                  <a:schemeClr val="bg1"/>
                </a:solidFill>
              </a:rPr>
              <a:t>Pemerintah</a:t>
            </a:r>
            <a:r>
              <a:rPr lang="en-US" sz="2800" b="1" dirty="0">
                <a:solidFill>
                  <a:schemeClr val="bg1"/>
                </a:solidFill>
              </a:rPr>
              <a:t>)</a:t>
            </a:r>
            <a:endParaRPr lang="id-ID" sz="2800" b="1" dirty="0">
              <a:solidFill>
                <a:schemeClr val="bg1"/>
              </a:solidFill>
            </a:endParaRPr>
          </a:p>
        </p:txBody>
      </p:sp>
      <p:sp>
        <p:nvSpPr>
          <p:cNvPr id="5" name="Rectangle 4"/>
          <p:cNvSpPr/>
          <p:nvPr/>
        </p:nvSpPr>
        <p:spPr>
          <a:xfrm>
            <a:off x="395288" y="2590800"/>
            <a:ext cx="990600" cy="9906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d-ID" sz="7200" dirty="0">
                <a:solidFill>
                  <a:srgbClr val="FFCC00"/>
                </a:solidFill>
                <a:latin typeface="Arial Black" pitchFamily="34" charset="0"/>
              </a:rPr>
              <a:t>II</a:t>
            </a:r>
            <a:endParaRPr lang="en-US" sz="7200" dirty="0">
              <a:solidFill>
                <a:srgbClr val="FFCC00"/>
              </a:solidFill>
              <a:latin typeface="Arial Black" pitchFamily="34" charset="0"/>
            </a:endParaRPr>
          </a:p>
        </p:txBody>
      </p:sp>
      <p:sp>
        <p:nvSpPr>
          <p:cNvPr id="6" name="Rectangle 5"/>
          <p:cNvSpPr/>
          <p:nvPr/>
        </p:nvSpPr>
        <p:spPr>
          <a:xfrm>
            <a:off x="250825" y="1557338"/>
            <a:ext cx="8713788" cy="3743325"/>
          </a:xfrm>
          <a:prstGeom prst="rect">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757" name="Slide Number Placeholder 6"/>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652116B7-D712-4E25-A8CF-D866FC7596FE}" type="slidenum">
              <a:rPr lang="en-US" altLang="en-US" sz="1200">
                <a:solidFill>
                  <a:srgbClr val="898989"/>
                </a:solidFill>
                <a:latin typeface="Times New Roman" panose="02020603050405020304" pitchFamily="18" charset="0"/>
              </a:rPr>
              <a:pPr>
                <a:spcBef>
                  <a:spcPct val="0"/>
                </a:spcBef>
                <a:buFontTx/>
                <a:buNone/>
              </a:pPr>
              <a:t>93</a:t>
            </a:fld>
            <a:endParaRPr lang="en-US" altLang="en-US" sz="1200">
              <a:solidFill>
                <a:srgbClr val="898989"/>
              </a:solidFill>
              <a:latin typeface="Times New Roman" panose="02020603050405020304" pitchFamily="18" charset="0"/>
            </a:endParaRPr>
          </a:p>
        </p:txBody>
      </p:sp>
    </p:spTree>
    <p:extLst>
      <p:ext uri="{BB962C8B-B14F-4D97-AF65-F5344CB8AC3E}">
        <p14:creationId xmlns:p14="http://schemas.microsoft.com/office/powerpoint/2010/main" xmlns="" val="860653576"/>
      </p:ext>
    </p:extLst>
  </p:cSld>
  <p:clrMapOvr>
    <a:masterClrMapping/>
  </p:clrMapOvr>
  <p:transition spd="slow">
    <p:push dir="u"/>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371600"/>
            <a:ext cx="9144000" cy="4154984"/>
          </a:xfrm>
          <a:prstGeom prst="rect">
            <a:avLst/>
          </a:prstGeom>
          <a:noFill/>
        </p:spPr>
        <p:txBody>
          <a:bodyPr>
            <a:spAutoFit/>
          </a:bodyPr>
          <a:lstStyle/>
          <a:p>
            <a:pPr algn="ctr">
              <a:defRPr/>
            </a:pPr>
            <a:endParaRPr lang="en-US" sz="4400" b="1" dirty="0">
              <a:ln w="12700">
                <a:solidFill>
                  <a:schemeClr val="tx2">
                    <a:satMod val="155000"/>
                  </a:schemeClr>
                </a:solidFill>
                <a:prstDash val="solid"/>
              </a:ln>
              <a:effectLst>
                <a:outerShdw blurRad="41275" dist="20320" dir="1800000" algn="tl" rotWithShape="0">
                  <a:srgbClr val="000000">
                    <a:alpha val="40000"/>
                  </a:srgbClr>
                </a:outerShdw>
              </a:effectLst>
              <a:latin typeface="Bell MT" pitchFamily="18" charset="0"/>
            </a:endParaRPr>
          </a:p>
          <a:p>
            <a:pPr algn="ctr">
              <a:defRPr/>
            </a:pPr>
            <a:r>
              <a:rPr lang="en-US" sz="4400" b="1" dirty="0">
                <a:ln w="12700">
                  <a:solidFill>
                    <a:schemeClr val="tx2">
                      <a:satMod val="155000"/>
                    </a:schemeClr>
                  </a:solidFill>
                  <a:prstDash val="solid"/>
                </a:ln>
                <a:effectLst>
                  <a:outerShdw blurRad="41275" dist="20320" dir="1800000" algn="tl" rotWithShape="0">
                    <a:srgbClr val="000000">
                      <a:alpha val="40000"/>
                    </a:srgbClr>
                  </a:outerShdw>
                </a:effectLst>
                <a:latin typeface="Bell MT" pitchFamily="18" charset="0"/>
              </a:rPr>
              <a:t>LAPORAN TRIWULAN </a:t>
            </a:r>
          </a:p>
          <a:p>
            <a:pPr algn="ctr">
              <a:defRPr/>
            </a:pPr>
            <a:r>
              <a:rPr lang="en-US" sz="4400" b="1" dirty="0">
                <a:ln w="12700">
                  <a:solidFill>
                    <a:schemeClr val="tx2">
                      <a:satMod val="155000"/>
                    </a:schemeClr>
                  </a:solidFill>
                  <a:prstDash val="solid"/>
                </a:ln>
                <a:effectLst>
                  <a:outerShdw blurRad="41275" dist="20320" dir="1800000" algn="tl" rotWithShape="0">
                    <a:srgbClr val="000000">
                      <a:alpha val="40000"/>
                    </a:srgbClr>
                  </a:outerShdw>
                </a:effectLst>
                <a:latin typeface="Bell MT" pitchFamily="18" charset="0"/>
              </a:rPr>
              <a:t>HIBAH LANGSUNG </a:t>
            </a:r>
          </a:p>
          <a:p>
            <a:pPr algn="ctr">
              <a:defRPr/>
            </a:pPr>
            <a:r>
              <a:rPr lang="en-US" sz="4400" b="1" dirty="0">
                <a:ln w="12700">
                  <a:solidFill>
                    <a:schemeClr val="tx2">
                      <a:satMod val="155000"/>
                    </a:schemeClr>
                  </a:solidFill>
                  <a:prstDash val="solid"/>
                </a:ln>
                <a:effectLst>
                  <a:outerShdw blurRad="41275" dist="20320" dir="1800000" algn="tl" rotWithShape="0">
                    <a:srgbClr val="000000">
                      <a:alpha val="40000"/>
                    </a:srgbClr>
                  </a:outerShdw>
                </a:effectLst>
                <a:latin typeface="Bell MT" pitchFamily="18" charset="0"/>
              </a:rPr>
              <a:t>BENTUK UANG</a:t>
            </a:r>
          </a:p>
          <a:p>
            <a:pPr algn="ctr">
              <a:defRPr/>
            </a:pPr>
            <a:endParaRPr lang="en-US" sz="4400" b="1" dirty="0">
              <a:ln w="12700">
                <a:solidFill>
                  <a:schemeClr val="tx2">
                    <a:satMod val="155000"/>
                  </a:schemeClr>
                </a:solidFill>
                <a:prstDash val="solid"/>
              </a:ln>
              <a:effectLst>
                <a:outerShdw blurRad="41275" dist="20320" dir="1800000" algn="tl" rotWithShape="0">
                  <a:srgbClr val="000000">
                    <a:alpha val="40000"/>
                  </a:srgbClr>
                </a:outerShdw>
              </a:effectLst>
              <a:latin typeface="Bell MT" pitchFamily="18" charset="0"/>
            </a:endParaRPr>
          </a:p>
          <a:p>
            <a:pPr algn="ctr">
              <a:defRPr/>
            </a:pPr>
            <a:r>
              <a:rPr lang="en-US" sz="4400" b="1" dirty="0">
                <a:ln w="12700">
                  <a:solidFill>
                    <a:schemeClr val="tx2">
                      <a:satMod val="155000"/>
                    </a:schemeClr>
                  </a:solidFill>
                  <a:prstDash val="solid"/>
                </a:ln>
                <a:effectLst>
                  <a:outerShdw blurRad="41275" dist="20320" dir="1800000" algn="tl" rotWithShape="0">
                    <a:srgbClr val="000000">
                      <a:alpha val="40000"/>
                    </a:srgbClr>
                  </a:outerShdw>
                </a:effectLst>
                <a:latin typeface="Bell MT" pitchFamily="18" charset="0"/>
              </a:rPr>
              <a:t>(</a:t>
            </a:r>
            <a:r>
              <a:rPr lang="en-US" sz="4400" b="1" dirty="0" err="1">
                <a:ln w="12700">
                  <a:solidFill>
                    <a:schemeClr val="tx2">
                      <a:satMod val="155000"/>
                    </a:schemeClr>
                  </a:solidFill>
                  <a:prstDash val="solid"/>
                </a:ln>
                <a:effectLst>
                  <a:outerShdw blurRad="41275" dist="20320" dir="1800000" algn="tl" rotWithShape="0">
                    <a:srgbClr val="000000">
                      <a:alpha val="40000"/>
                    </a:srgbClr>
                  </a:outerShdw>
                </a:effectLst>
                <a:latin typeface="Bell MT" pitchFamily="18" charset="0"/>
              </a:rPr>
              <a:t>Lampiran</a:t>
            </a:r>
            <a:r>
              <a:rPr lang="en-US" sz="4400" b="1" dirty="0">
                <a:ln w="12700">
                  <a:solidFill>
                    <a:schemeClr val="tx2">
                      <a:satMod val="155000"/>
                    </a:schemeClr>
                  </a:solidFill>
                  <a:prstDash val="solid"/>
                </a:ln>
                <a:effectLst>
                  <a:outerShdw blurRad="41275" dist="20320" dir="1800000" algn="tl" rotWithShape="0">
                    <a:srgbClr val="000000">
                      <a:alpha val="40000"/>
                    </a:srgbClr>
                  </a:outerShdw>
                </a:effectLst>
                <a:latin typeface="Bell MT" pitchFamily="18" charset="0"/>
              </a:rPr>
              <a:t> VII)</a:t>
            </a:r>
          </a:p>
        </p:txBody>
      </p:sp>
    </p:spTree>
    <p:extLst>
      <p:ext uri="{BB962C8B-B14F-4D97-AF65-F5344CB8AC3E}">
        <p14:creationId xmlns:p14="http://schemas.microsoft.com/office/powerpoint/2010/main" xmlns="" val="3858106665"/>
      </p:ext>
    </p:extLst>
  </p:cSld>
  <p:clrMapOvr>
    <a:masterClrMapping/>
  </p:clrMapOvr>
  <p:transition spd="slow">
    <p:push dir="u"/>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5" descr="FORMULIR HIBAH LANGSUNG UANG_Page_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l="8653" t="4915" r="8333" b="18376"/>
          <a:stretch>
            <a:fillRect/>
          </a:stretch>
        </p:blipFill>
        <p:spPr bwMode="auto">
          <a:xfrm>
            <a:off x="0" y="609600"/>
            <a:ext cx="9144000" cy="624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6803" name="TextBox 2"/>
          <p:cNvSpPr txBox="1">
            <a:spLocks noChangeArrowheads="1"/>
          </p:cNvSpPr>
          <p:nvPr/>
        </p:nvSpPr>
        <p:spPr bwMode="auto">
          <a:xfrm>
            <a:off x="1143000" y="0"/>
            <a:ext cx="914400" cy="40005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000" b="1">
                <a:latin typeface="Times New Roman" panose="02020603050405020304" pitchFamily="18" charset="0"/>
              </a:rPr>
              <a:t>VII-1</a:t>
            </a:r>
          </a:p>
        </p:txBody>
      </p:sp>
      <p:sp>
        <p:nvSpPr>
          <p:cNvPr id="4" name="Rectangle 3"/>
          <p:cNvSpPr/>
          <p:nvPr/>
        </p:nvSpPr>
        <p:spPr>
          <a:xfrm>
            <a:off x="0" y="0"/>
            <a:ext cx="9144000" cy="533400"/>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3200" b="1" dirty="0">
                <a:solidFill>
                  <a:schemeClr val="tx2">
                    <a:lumMod val="75000"/>
                  </a:schemeClr>
                </a:solidFill>
              </a:rPr>
              <a:t>F</a:t>
            </a:r>
            <a:r>
              <a:rPr lang="id-ID" sz="3200" b="1" dirty="0">
                <a:solidFill>
                  <a:schemeClr val="tx2">
                    <a:lumMod val="75000"/>
                  </a:schemeClr>
                </a:solidFill>
              </a:rPr>
              <a:t>ormulir VII-1</a:t>
            </a:r>
            <a:endParaRPr lang="en-US" sz="1600" b="1" dirty="0">
              <a:solidFill>
                <a:schemeClr val="tx2">
                  <a:lumMod val="75000"/>
                </a:schemeClr>
              </a:solidFill>
            </a:endParaRPr>
          </a:p>
        </p:txBody>
      </p:sp>
    </p:spTree>
    <p:extLst>
      <p:ext uri="{BB962C8B-B14F-4D97-AF65-F5344CB8AC3E}">
        <p14:creationId xmlns:p14="http://schemas.microsoft.com/office/powerpoint/2010/main" xmlns="" val="956251358"/>
      </p:ext>
    </p:extLst>
  </p:cSld>
  <p:clrMapOvr>
    <a:masterClrMapping/>
  </p:clrMapOvr>
  <p:transition spd="slow">
    <p:push dir="u"/>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5" descr="FORMULIR HIBAH LANGSUNG UANG_Page_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l="9454" t="5342" r="9135" b="14743"/>
          <a:stretch>
            <a:fillRect/>
          </a:stretch>
        </p:blipFill>
        <p:spPr bwMode="auto">
          <a:xfrm>
            <a:off x="0" y="609600"/>
            <a:ext cx="9144000" cy="624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7827" name="TextBox 2"/>
          <p:cNvSpPr txBox="1">
            <a:spLocks noChangeArrowheads="1"/>
          </p:cNvSpPr>
          <p:nvPr/>
        </p:nvSpPr>
        <p:spPr bwMode="auto">
          <a:xfrm>
            <a:off x="609600" y="0"/>
            <a:ext cx="914400" cy="40005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000" b="1">
                <a:latin typeface="Times New Roman" panose="02020603050405020304" pitchFamily="18" charset="0"/>
              </a:rPr>
              <a:t>VII-2</a:t>
            </a:r>
          </a:p>
        </p:txBody>
      </p:sp>
      <p:sp>
        <p:nvSpPr>
          <p:cNvPr id="4" name="Rectangle 3"/>
          <p:cNvSpPr/>
          <p:nvPr/>
        </p:nvSpPr>
        <p:spPr>
          <a:xfrm>
            <a:off x="0" y="0"/>
            <a:ext cx="9144000" cy="533400"/>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3200" b="1" dirty="0">
                <a:solidFill>
                  <a:schemeClr val="tx2">
                    <a:lumMod val="75000"/>
                  </a:schemeClr>
                </a:solidFill>
              </a:rPr>
              <a:t>F</a:t>
            </a:r>
            <a:r>
              <a:rPr lang="id-ID" sz="3200" b="1" dirty="0">
                <a:solidFill>
                  <a:schemeClr val="tx2">
                    <a:lumMod val="75000"/>
                  </a:schemeClr>
                </a:solidFill>
              </a:rPr>
              <a:t>ormulir VII-2</a:t>
            </a:r>
            <a:endParaRPr lang="en-US" sz="1600" b="1" dirty="0">
              <a:solidFill>
                <a:schemeClr val="tx2">
                  <a:lumMod val="75000"/>
                </a:schemeClr>
              </a:solidFill>
            </a:endParaRPr>
          </a:p>
        </p:txBody>
      </p:sp>
    </p:spTree>
    <p:extLst>
      <p:ext uri="{BB962C8B-B14F-4D97-AF65-F5344CB8AC3E}">
        <p14:creationId xmlns:p14="http://schemas.microsoft.com/office/powerpoint/2010/main" xmlns="" val="1940367956"/>
      </p:ext>
    </p:extLst>
  </p:cSld>
  <p:clrMapOvr>
    <a:masterClrMapping/>
  </p:clrMapOvr>
  <p:transition spd="slow">
    <p:push dir="u"/>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5" descr="LAMP HIBAH LANGSUNG UANG.jpg"/>
          <p:cNvPicPr>
            <a:picLocks noChangeAspect="1" noChangeArrowheads="1"/>
          </p:cNvPicPr>
          <p:nvPr/>
        </p:nvPicPr>
        <p:blipFill>
          <a:blip r:embed="rId2" cstate="print">
            <a:lum contrast="10000"/>
            <a:extLst>
              <a:ext uri="{28A0092B-C50C-407E-A947-70E740481C1C}">
                <a14:useLocalDpi xmlns:a14="http://schemas.microsoft.com/office/drawing/2010/main" xmlns="" val="0"/>
              </a:ext>
            </a:extLst>
          </a:blip>
          <a:srcRect l="9615" t="4158" r="9454" b="26257"/>
          <a:stretch>
            <a:fillRect/>
          </a:stretch>
        </p:blipFill>
        <p:spPr bwMode="auto">
          <a:xfrm>
            <a:off x="0" y="609600"/>
            <a:ext cx="9144000" cy="624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8851" name="TextBox 3"/>
          <p:cNvSpPr txBox="1">
            <a:spLocks noChangeArrowheads="1"/>
          </p:cNvSpPr>
          <p:nvPr/>
        </p:nvSpPr>
        <p:spPr bwMode="auto">
          <a:xfrm>
            <a:off x="685800" y="0"/>
            <a:ext cx="914400" cy="40005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000" b="1">
                <a:latin typeface="Times New Roman" panose="02020603050405020304" pitchFamily="18" charset="0"/>
              </a:rPr>
              <a:t>VII-3</a:t>
            </a:r>
          </a:p>
        </p:txBody>
      </p:sp>
      <p:sp>
        <p:nvSpPr>
          <p:cNvPr id="5" name="Rectangle 4"/>
          <p:cNvSpPr/>
          <p:nvPr/>
        </p:nvSpPr>
        <p:spPr>
          <a:xfrm>
            <a:off x="0" y="0"/>
            <a:ext cx="9144000" cy="533400"/>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3200" b="1" dirty="0">
                <a:solidFill>
                  <a:schemeClr val="tx2">
                    <a:lumMod val="75000"/>
                  </a:schemeClr>
                </a:solidFill>
              </a:rPr>
              <a:t>F</a:t>
            </a:r>
            <a:r>
              <a:rPr lang="id-ID" sz="3200" b="1" dirty="0">
                <a:solidFill>
                  <a:schemeClr val="tx2">
                    <a:lumMod val="75000"/>
                  </a:schemeClr>
                </a:solidFill>
              </a:rPr>
              <a:t>ormulir VII-3</a:t>
            </a:r>
            <a:endParaRPr lang="en-US" sz="1600" b="1" dirty="0">
              <a:solidFill>
                <a:schemeClr val="tx2">
                  <a:lumMod val="75000"/>
                </a:schemeClr>
              </a:solidFill>
            </a:endParaRPr>
          </a:p>
        </p:txBody>
      </p:sp>
    </p:spTree>
    <p:extLst>
      <p:ext uri="{BB962C8B-B14F-4D97-AF65-F5344CB8AC3E}">
        <p14:creationId xmlns:p14="http://schemas.microsoft.com/office/powerpoint/2010/main" xmlns="" val="285769642"/>
      </p:ext>
    </p:extLst>
  </p:cSld>
  <p:clrMapOvr>
    <a:masterClrMapping/>
  </p:clrMapOvr>
  <p:transition spd="slow">
    <p:push dir="u"/>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371600"/>
            <a:ext cx="9144000" cy="4154984"/>
          </a:xfrm>
          <a:prstGeom prst="rect">
            <a:avLst/>
          </a:prstGeom>
          <a:noFill/>
        </p:spPr>
        <p:txBody>
          <a:bodyPr>
            <a:spAutoFit/>
          </a:bodyPr>
          <a:lstStyle/>
          <a:p>
            <a:pPr algn="ctr">
              <a:defRPr/>
            </a:pPr>
            <a:r>
              <a:rPr lang="en-US" sz="4400" b="1" dirty="0">
                <a:ln w="12700">
                  <a:solidFill>
                    <a:schemeClr val="tx2">
                      <a:satMod val="155000"/>
                    </a:schemeClr>
                  </a:solidFill>
                  <a:prstDash val="solid"/>
                </a:ln>
                <a:effectLst>
                  <a:outerShdw blurRad="41275" dist="20320" dir="1800000" algn="tl" rotWithShape="0">
                    <a:srgbClr val="000000">
                      <a:alpha val="40000"/>
                    </a:srgbClr>
                  </a:outerShdw>
                </a:effectLst>
                <a:latin typeface="Bell MT" pitchFamily="18" charset="0"/>
              </a:rPr>
              <a:t>LAPORAN TRIWULAN </a:t>
            </a:r>
          </a:p>
          <a:p>
            <a:pPr algn="ctr">
              <a:defRPr/>
            </a:pPr>
            <a:r>
              <a:rPr lang="en-US" sz="4400" b="1" dirty="0">
                <a:ln w="12700">
                  <a:solidFill>
                    <a:schemeClr val="tx2">
                      <a:satMod val="155000"/>
                    </a:schemeClr>
                  </a:solidFill>
                  <a:prstDash val="solid"/>
                </a:ln>
                <a:effectLst>
                  <a:outerShdw blurRad="41275" dist="20320" dir="1800000" algn="tl" rotWithShape="0">
                    <a:srgbClr val="000000">
                      <a:alpha val="40000"/>
                    </a:srgbClr>
                  </a:outerShdw>
                </a:effectLst>
                <a:latin typeface="Bell MT" pitchFamily="18" charset="0"/>
              </a:rPr>
              <a:t>HIBAH LANGSUNG</a:t>
            </a:r>
          </a:p>
          <a:p>
            <a:pPr algn="ctr">
              <a:defRPr/>
            </a:pPr>
            <a:r>
              <a:rPr lang="en-US" sz="4400" b="1" dirty="0">
                <a:ln w="12700">
                  <a:solidFill>
                    <a:schemeClr val="tx2">
                      <a:satMod val="155000"/>
                    </a:schemeClr>
                  </a:solidFill>
                  <a:prstDash val="solid"/>
                </a:ln>
                <a:effectLst>
                  <a:outerShdw blurRad="41275" dist="20320" dir="1800000" algn="tl" rotWithShape="0">
                    <a:srgbClr val="000000">
                      <a:alpha val="40000"/>
                    </a:srgbClr>
                  </a:outerShdw>
                </a:effectLst>
                <a:latin typeface="Bell MT" pitchFamily="18" charset="0"/>
              </a:rPr>
              <a:t>BENTUK BARANG / JASA / SURAT BERHARGA</a:t>
            </a:r>
          </a:p>
          <a:p>
            <a:pPr algn="ctr">
              <a:defRPr/>
            </a:pPr>
            <a:endParaRPr lang="en-US" sz="4400" b="1" dirty="0">
              <a:ln w="12700">
                <a:solidFill>
                  <a:schemeClr val="tx2">
                    <a:satMod val="155000"/>
                  </a:schemeClr>
                </a:solidFill>
                <a:prstDash val="solid"/>
              </a:ln>
              <a:effectLst>
                <a:outerShdw blurRad="41275" dist="20320" dir="1800000" algn="tl" rotWithShape="0">
                  <a:srgbClr val="000000">
                    <a:alpha val="40000"/>
                  </a:srgbClr>
                </a:outerShdw>
              </a:effectLst>
              <a:latin typeface="Bell MT" pitchFamily="18" charset="0"/>
            </a:endParaRPr>
          </a:p>
          <a:p>
            <a:pPr algn="ctr">
              <a:defRPr/>
            </a:pPr>
            <a:r>
              <a:rPr lang="en-US" sz="4400" b="1" dirty="0">
                <a:ln w="12700">
                  <a:solidFill>
                    <a:schemeClr val="tx2">
                      <a:satMod val="155000"/>
                    </a:schemeClr>
                  </a:solidFill>
                  <a:prstDash val="solid"/>
                </a:ln>
                <a:effectLst>
                  <a:outerShdw blurRad="41275" dist="20320" dir="1800000" algn="tl" rotWithShape="0">
                    <a:srgbClr val="000000">
                      <a:alpha val="40000"/>
                    </a:srgbClr>
                  </a:outerShdw>
                </a:effectLst>
                <a:latin typeface="Bell MT" pitchFamily="18" charset="0"/>
              </a:rPr>
              <a:t>(</a:t>
            </a:r>
            <a:r>
              <a:rPr lang="en-US" sz="4400" b="1" dirty="0" err="1">
                <a:ln w="12700">
                  <a:solidFill>
                    <a:schemeClr val="tx2">
                      <a:satMod val="155000"/>
                    </a:schemeClr>
                  </a:solidFill>
                  <a:prstDash val="solid"/>
                </a:ln>
                <a:effectLst>
                  <a:outerShdw blurRad="41275" dist="20320" dir="1800000" algn="tl" rotWithShape="0">
                    <a:srgbClr val="000000">
                      <a:alpha val="40000"/>
                    </a:srgbClr>
                  </a:outerShdw>
                </a:effectLst>
                <a:latin typeface="Bell MT" pitchFamily="18" charset="0"/>
              </a:rPr>
              <a:t>Lampiran</a:t>
            </a:r>
            <a:r>
              <a:rPr lang="en-US" sz="4400" b="1" dirty="0">
                <a:ln w="12700">
                  <a:solidFill>
                    <a:schemeClr val="tx2">
                      <a:satMod val="155000"/>
                    </a:schemeClr>
                  </a:solidFill>
                  <a:prstDash val="solid"/>
                </a:ln>
                <a:effectLst>
                  <a:outerShdw blurRad="41275" dist="20320" dir="1800000" algn="tl" rotWithShape="0">
                    <a:srgbClr val="000000">
                      <a:alpha val="40000"/>
                    </a:srgbClr>
                  </a:outerShdw>
                </a:effectLst>
                <a:latin typeface="Bell MT" pitchFamily="18" charset="0"/>
              </a:rPr>
              <a:t> VIII)</a:t>
            </a:r>
            <a:endParaRPr lang="en-US" sz="4400" b="1" dirty="0">
              <a:ln w="12700">
                <a:solidFill>
                  <a:schemeClr val="tx2">
                    <a:satMod val="155000"/>
                  </a:schemeClr>
                </a:solidFill>
                <a:prstDash val="solid"/>
              </a:ln>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860418948"/>
      </p:ext>
    </p:extLst>
  </p:cSld>
  <p:clrMapOvr>
    <a:masterClrMapping/>
  </p:clrMapOvr>
  <p:transition spd="slow">
    <p:push dir="u"/>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5" descr="FORMULIR HIBAH LANGSUNG BARANG.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l="9615" t="5392" r="15063" b="8824"/>
          <a:stretch>
            <a:fillRect/>
          </a:stretch>
        </p:blipFill>
        <p:spPr bwMode="auto">
          <a:xfrm>
            <a:off x="0" y="609600"/>
            <a:ext cx="9144000" cy="624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0899" name="TextBox 2"/>
          <p:cNvSpPr txBox="1">
            <a:spLocks noChangeArrowheads="1"/>
          </p:cNvSpPr>
          <p:nvPr/>
        </p:nvSpPr>
        <p:spPr bwMode="auto">
          <a:xfrm>
            <a:off x="381000" y="0"/>
            <a:ext cx="1143000" cy="40005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000" b="1">
                <a:latin typeface="Times New Roman" panose="02020603050405020304" pitchFamily="18" charset="0"/>
              </a:rPr>
              <a:t>VIII – 1</a:t>
            </a:r>
          </a:p>
        </p:txBody>
      </p:sp>
      <p:sp>
        <p:nvSpPr>
          <p:cNvPr id="4" name="Rectangle 3"/>
          <p:cNvSpPr/>
          <p:nvPr/>
        </p:nvSpPr>
        <p:spPr>
          <a:xfrm>
            <a:off x="0" y="0"/>
            <a:ext cx="9144000" cy="533400"/>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3200" b="1" dirty="0">
                <a:solidFill>
                  <a:schemeClr val="tx2">
                    <a:lumMod val="75000"/>
                  </a:schemeClr>
                </a:solidFill>
              </a:rPr>
              <a:t>F</a:t>
            </a:r>
            <a:r>
              <a:rPr lang="id-ID" sz="3200" b="1" dirty="0">
                <a:solidFill>
                  <a:schemeClr val="tx2">
                    <a:lumMod val="75000"/>
                  </a:schemeClr>
                </a:solidFill>
              </a:rPr>
              <a:t>ormulir VIII-1</a:t>
            </a:r>
            <a:endParaRPr lang="en-US" sz="1600" b="1" dirty="0">
              <a:solidFill>
                <a:schemeClr val="tx2">
                  <a:lumMod val="75000"/>
                </a:schemeClr>
              </a:solidFill>
            </a:endParaRPr>
          </a:p>
        </p:txBody>
      </p:sp>
    </p:spTree>
    <p:extLst>
      <p:ext uri="{BB962C8B-B14F-4D97-AF65-F5344CB8AC3E}">
        <p14:creationId xmlns:p14="http://schemas.microsoft.com/office/powerpoint/2010/main" xmlns="" val="4154445657"/>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Akla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Aklap" id="{7841F23C-D7F4-4AF6-9764-3266F4F2C8F3}" vid="{C30A205E-D1E6-4328-ADC9-7EF5DAA1139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Aklap</Template>
  <TotalTime>879</TotalTime>
  <Words>9066</Words>
  <Application>Microsoft Office PowerPoint</Application>
  <PresentationFormat>On-screen Show (4:3)</PresentationFormat>
  <Paragraphs>1823</Paragraphs>
  <Slides>159</Slides>
  <Notes>49</Notes>
  <HiddenSlides>0</HiddenSlides>
  <MMClips>0</MMClips>
  <ScaleCrop>false</ScaleCrop>
  <HeadingPairs>
    <vt:vector size="4" baseType="variant">
      <vt:variant>
        <vt:lpstr>Theme</vt:lpstr>
      </vt:variant>
      <vt:variant>
        <vt:i4>1</vt:i4>
      </vt:variant>
      <vt:variant>
        <vt:lpstr>Slide Titles</vt:lpstr>
      </vt:variant>
      <vt:variant>
        <vt:i4>159</vt:i4>
      </vt:variant>
    </vt:vector>
  </HeadingPairs>
  <TitlesOfParts>
    <vt:vector size="160" baseType="lpstr">
      <vt:lpstr>Aklap</vt:lpstr>
      <vt:lpstr>MEKANISME PENGELOLAAN HIBAH</vt:lpstr>
      <vt:lpstr>OUTLINE</vt:lpstr>
      <vt:lpstr>BAGIAN I</vt:lpstr>
      <vt:lpstr>PRINSIP PENERIMAAN HIBAH</vt:lpstr>
      <vt:lpstr>DASAR HUKUM (1)</vt:lpstr>
      <vt:lpstr>DASAR HUKUM (2)</vt:lpstr>
      <vt:lpstr>BAGIAN II</vt:lpstr>
      <vt:lpstr>DEFINISI DAN KRITERIA</vt:lpstr>
      <vt:lpstr>BENTUK HIBAH</vt:lpstr>
      <vt:lpstr>JENIS HIBAH</vt:lpstr>
      <vt:lpstr>SUMBER HIBAH</vt:lpstr>
      <vt:lpstr>HIBAH TERENCANA VS HIBAH LANGSUNG</vt:lpstr>
      <vt:lpstr>VARIASI MEKANISME PELAKSANAAN (I)</vt:lpstr>
      <vt:lpstr>VARIASI MEKANISME PELAKSANAAN (II)</vt:lpstr>
      <vt:lpstr>LARANGAN HIBAH LANGSUNG KEPADA SKPD</vt:lpstr>
      <vt:lpstr>BAGIAN III</vt:lpstr>
      <vt:lpstr>MEKANISME PERTANGGUNGJAWABAN HIBAH BARANG &amp; JASA</vt:lpstr>
      <vt:lpstr>PENDEKATAN TAHAPAN PENGESAHAN HIBAH LANGSUNG BARANG/JASA</vt:lpstr>
      <vt:lpstr>NASKAH PERJANJIAN HIBAH (I)</vt:lpstr>
      <vt:lpstr>NASKAH PERJANJIAN HIBAH (II)</vt:lpstr>
      <vt:lpstr>REGISTRASI (I)</vt:lpstr>
      <vt:lpstr>REGISTRASI (II)</vt:lpstr>
      <vt:lpstr>NPH SEBAGAI LAMPIRAN REGISTRASI</vt:lpstr>
      <vt:lpstr>BERITA ACARA SERAH TERIMA (BAST)</vt:lpstr>
      <vt:lpstr>FUNGSI BAST</vt:lpstr>
      <vt:lpstr>PENGATURAN PENYUSUNAN BAST</vt:lpstr>
      <vt:lpstr>KOMPONEN UTAMA BAST</vt:lpstr>
      <vt:lpstr>Slide 28</vt:lpstr>
      <vt:lpstr>MEKANISME PENGESAHAN PENDAPATAN OLEH BUN ATAS  HIBAH BARANG DAN JASA MELALUI BAST  </vt:lpstr>
      <vt:lpstr>Slide 30</vt:lpstr>
      <vt:lpstr>Slide 31</vt:lpstr>
      <vt:lpstr>Slide 32</vt:lpstr>
      <vt:lpstr>Slide 33</vt:lpstr>
      <vt:lpstr>Slide 34</vt:lpstr>
      <vt:lpstr>Slide 35</vt:lpstr>
      <vt:lpstr>BAGIAN IV</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LATAR BELAKANG</vt:lpstr>
      <vt:lpstr>TUJUAN HIBAH</vt:lpstr>
      <vt:lpstr>UU NO. 17 TAHUN 2003</vt:lpstr>
      <vt:lpstr>UU NO. 1 TAHUN 2001</vt:lpstr>
      <vt:lpstr>UU NO. 33 TAHUN 2004</vt:lpstr>
      <vt:lpstr>PIHAK PEMBERI &amp; PENERIMA DALAM BAST</vt:lpstr>
      <vt:lpstr>TANGGAL PENANDATANGANAN BAST SEBAGAI DASAR PENETAPAN KURS</vt:lpstr>
      <vt:lpstr>RINCIAN ASET DALAM BAST DAN LK </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Pengelolaan Hibah Terencana Cash Transaction (On Budget - On Treasury )</vt:lpstr>
      <vt:lpstr>Pengelolaan Hibah Terencana Uang  (On Budget - Off Treasury)</vt:lpstr>
      <vt:lpstr>Pengelolaan Hibah Terencana Barang/Jasa (On Budget - Off Treasury)</vt:lpstr>
      <vt:lpstr>Slide 104</vt:lpstr>
      <vt:lpstr>Slide 105</vt:lpstr>
      <vt:lpstr>Slide 106</vt:lpstr>
      <vt:lpstr>Slide 107</vt:lpstr>
      <vt:lpstr>Slide 108</vt:lpstr>
      <vt:lpstr>BAGAN AKUN STANDAR HIBAH </vt:lpstr>
      <vt:lpstr>Slide 110</vt:lpstr>
      <vt:lpstr>DAFTAR SINGKATAN</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KEDUDUKAN DAN TANGGUNG JAWAB BENDAHARA</vt:lpstr>
      <vt:lpstr>BENDAHARA</vt:lpstr>
      <vt:lpstr>BATASAN TANGGUNG JAWAB BENDAHARA</vt:lpstr>
      <vt:lpstr>Batasan Tanggung Jawab Bendahara</vt:lpstr>
      <vt:lpstr>Slide 136</vt:lpstr>
      <vt:lpstr>Slide 137</vt:lpstr>
      <vt:lpstr> SYARAT PENGANGKATAN BENDAHARA </vt:lpstr>
      <vt:lpstr>Slide 139</vt:lpstr>
      <vt:lpstr>Penatausahaan Kas Bendahara Pengeluaran/BPP</vt:lpstr>
      <vt:lpstr>Penatausahaan Kas Bendahara Pengeluaran/BPP (2)</vt:lpstr>
      <vt:lpstr>Slide 142</vt:lpstr>
      <vt:lpstr>PEMERIKSAAN KAS BENDAHARA</vt:lpstr>
      <vt:lpstr>LPJ BENDAHARA</vt:lpstr>
      <vt:lpstr>Pembukuan Bendahara</vt:lpstr>
      <vt:lpstr>Pembukuan Bendahara</vt:lpstr>
      <vt:lpstr>Slide 147</vt:lpstr>
      <vt:lpstr>Slide 148</vt:lpstr>
      <vt:lpstr>Slide 149</vt:lpstr>
      <vt:lpstr>Slide 150</vt:lpstr>
      <vt:lpstr>Slide 151</vt:lpstr>
      <vt:lpstr>Slide 152</vt:lpstr>
      <vt:lpstr>Slide 153</vt:lpstr>
      <vt:lpstr>Slide 154</vt:lpstr>
      <vt:lpstr>Slide 155</vt:lpstr>
      <vt:lpstr>Slide 156</vt:lpstr>
      <vt:lpstr>Slide 157</vt:lpstr>
      <vt:lpstr>Slide 158</vt:lpstr>
      <vt:lpstr>Slide 159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erstantri</dc:creator>
  <cp:lastModifiedBy>Administrator</cp:lastModifiedBy>
  <cp:revision>239</cp:revision>
  <cp:lastPrinted>2016-05-24T15:18:21Z</cp:lastPrinted>
  <dcterms:created xsi:type="dcterms:W3CDTF">2016-05-12T06:24:15Z</dcterms:created>
  <dcterms:modified xsi:type="dcterms:W3CDTF">2016-08-26T06:05:55Z</dcterms:modified>
</cp:coreProperties>
</file>