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95" r:id="rId3"/>
    <p:sldId id="296" r:id="rId4"/>
    <p:sldId id="277" r:id="rId5"/>
    <p:sldId id="275" r:id="rId6"/>
    <p:sldId id="267" r:id="rId7"/>
    <p:sldId id="268" r:id="rId8"/>
    <p:sldId id="297" r:id="rId9"/>
    <p:sldId id="298" r:id="rId10"/>
    <p:sldId id="299" r:id="rId11"/>
    <p:sldId id="300" r:id="rId12"/>
    <p:sldId id="301" r:id="rId13"/>
    <p:sldId id="263" r:id="rId14"/>
    <p:sldId id="286" r:id="rId15"/>
    <p:sldId id="302" r:id="rId16"/>
    <p:sldId id="303" r:id="rId17"/>
    <p:sldId id="272" r:id="rId18"/>
    <p:sldId id="304" r:id="rId19"/>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392" y="5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42E4FB-7DCC-4A74-A5C3-560B269D2D3F}" type="datetimeFigureOut">
              <a:rPr lang="id-ID" smtClean="0"/>
              <a:pPr/>
              <a:t>01/09/2016</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B9DF35-121A-43A9-8350-EADB2554170C}" type="slidenum">
              <a:rPr lang="id-ID" smtClean="0"/>
              <a:pPr/>
              <a:t>‹#›</a:t>
            </a:fld>
            <a:endParaRPr lang="id-ID"/>
          </a:p>
        </p:txBody>
      </p:sp>
    </p:spTree>
    <p:extLst>
      <p:ext uri="{BB962C8B-B14F-4D97-AF65-F5344CB8AC3E}">
        <p14:creationId xmlns:p14="http://schemas.microsoft.com/office/powerpoint/2010/main" val="1789978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B9DF35-121A-43A9-8350-EADB2554170C}" type="slidenum">
              <a:rPr lang="id-ID" smtClean="0"/>
              <a:pPr/>
              <a:t>1</a:t>
            </a:fld>
            <a:endParaRPr lang="id-ID"/>
          </a:p>
        </p:txBody>
      </p:sp>
    </p:spTree>
    <p:extLst>
      <p:ext uri="{BB962C8B-B14F-4D97-AF65-F5344CB8AC3E}">
        <p14:creationId xmlns:p14="http://schemas.microsoft.com/office/powerpoint/2010/main" val="2604558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B9DF35-121A-43A9-8350-EADB2554170C}" type="slidenum">
              <a:rPr lang="id-ID" smtClean="0"/>
              <a:pPr/>
              <a:t>5</a:t>
            </a:fld>
            <a:endParaRPr lang="id-ID"/>
          </a:p>
        </p:txBody>
      </p:sp>
    </p:spTree>
    <p:extLst>
      <p:ext uri="{BB962C8B-B14F-4D97-AF65-F5344CB8AC3E}">
        <p14:creationId xmlns:p14="http://schemas.microsoft.com/office/powerpoint/2010/main" val="4003659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899D5C17-A22C-4392-A51C-D549D0CB7DFF}" type="slidenum">
              <a:rPr lang="en-US" altLang="en-US"/>
              <a:pPr/>
              <a:t>6</a:t>
            </a:fld>
            <a:endParaRPr lang="en-US" altLang="en-US"/>
          </a:p>
        </p:txBody>
      </p:sp>
      <p:sp>
        <p:nvSpPr>
          <p:cNvPr id="25603" name="Rectangle 2"/>
          <p:cNvSpPr>
            <a:spLocks noGrp="1" noRot="1" noChangeAspect="1" noChangeArrowheads="1" noTextEdit="1"/>
          </p:cNvSpPr>
          <p:nvPr>
            <p:ph type="sldImg"/>
          </p:nvPr>
        </p:nvSpPr>
        <p:spPr>
          <a:xfrm>
            <a:off x="1144588" y="685800"/>
            <a:ext cx="4572000" cy="3429000"/>
          </a:xfrm>
          <a:ln/>
        </p:spPr>
      </p:sp>
      <p:sp>
        <p:nvSpPr>
          <p:cNvPr id="25604" name="Rectangle 3"/>
          <p:cNvSpPr>
            <a:spLocks noGrp="1" noChangeArrowheads="1"/>
          </p:cNvSpPr>
          <p:nvPr>
            <p:ph type="body" idx="1"/>
          </p:nvPr>
        </p:nvSpPr>
        <p:spPr>
          <a:xfrm>
            <a:off x="915988" y="4341813"/>
            <a:ext cx="5026025" cy="4116387"/>
          </a:xfrm>
          <a:noFill/>
          <a:ln/>
        </p:spPr>
        <p:txBody>
          <a:bodyPr/>
          <a:lstStyle/>
          <a:p>
            <a:pPr indent="361950" algn="just" eaLnBrk="1" hangingPunct="1">
              <a:spcAft>
                <a:spcPct val="30000"/>
              </a:spcAft>
            </a:pPr>
            <a:r>
              <a:rPr lang="en-US" altLang="en-US" smtClean="0"/>
              <a:t>Penetapan kinerja pada dasarnya merupakan salah satu komponen dari Sistem Akuntabilitas Kinerja Instansi Pemerintah (Sistem AKIP), meski belum diatur secara eksplisit dalam Inpres 7 tahun 1999. Penyusunan Penetapan kinerja ini diharapkan dapat mendorong keberhasilan peningkatan kinerja instansi pemerintah. </a:t>
            </a:r>
          </a:p>
          <a:p>
            <a:pPr indent="361950" algn="just" eaLnBrk="1" hangingPunct="1">
              <a:spcAft>
                <a:spcPct val="30000"/>
              </a:spcAft>
            </a:pPr>
            <a:r>
              <a:rPr lang="en-US" altLang="en-US" smtClean="0"/>
              <a:t>Penyusunan Penetapan kinerja ini dimulai dengan merumuskan renstra yang merupakan rencana jangka menengah (lima tahunan) yang dilanjutkan dengan menjabarkan rencana lima tahunan tersebut kedalam rencana kinerja tahunan. Berdasarkan rencana kinerja tahunan tersebut, maka diajukan dan disetujui anggaran yang dibutuhkan untuk membiayai rencana tahunan tersebut. Berdasarkan rencana kinerja tahunan yang telah disetujui anggarannya, maka ditetapkan suatu Penetapan kinerja yang merupakan kesanggupan dari penerima mandat untuk mewujudkan kinerja seperti yang telah direncanakan.</a:t>
            </a:r>
          </a:p>
          <a:p>
            <a:pPr indent="361950" algn="just" eaLnBrk="1" hangingPunct="1">
              <a:spcAft>
                <a:spcPct val="30000"/>
              </a:spcAft>
            </a:pPr>
            <a:r>
              <a:rPr lang="en-US" altLang="en-US" smtClean="0"/>
              <a:t>Dalam tahun berjalan, pelaksanaan Penetapan kinerja ini akan dilakukan pengukuran kinerja untuk mengetahui sejauh mana capaian kinerja yang dapat diwujudkan oleh organisasi serta dilaporkan dalam suatu laporan kinerja yang biasa disebut Laporan Akuntabilitas Kinerja Instansi Pemerintah (LAKIP).</a:t>
            </a:r>
          </a:p>
        </p:txBody>
      </p:sp>
    </p:spTree>
    <p:extLst>
      <p:ext uri="{BB962C8B-B14F-4D97-AF65-F5344CB8AC3E}">
        <p14:creationId xmlns:p14="http://schemas.microsoft.com/office/powerpoint/2010/main" val="3514347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71925" y="8829675"/>
            <a:ext cx="3036888"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048DEA3F-A801-446D-B96A-EB934ABEC4ED}" type="slidenum">
              <a:rPr lang="en-US" altLang="en-US" sz="1200"/>
              <a:pPr algn="r" eaLnBrk="1" hangingPunct="1"/>
              <a:t>14</a:t>
            </a:fld>
            <a:endParaRPr lang="en-US" altLang="en-US" sz="1200"/>
          </a:p>
        </p:txBody>
      </p:sp>
      <p:sp>
        <p:nvSpPr>
          <p:cNvPr id="25603" name="Rectangle 2"/>
          <p:cNvSpPr>
            <a:spLocks noGrp="1" noRot="1" noChangeAspect="1" noChangeArrowheads="1" noTextEdit="1"/>
          </p:cNvSpPr>
          <p:nvPr>
            <p:ph type="sldImg"/>
          </p:nvPr>
        </p:nvSpPr>
        <p:spPr bwMode="auto">
          <a:xfrm>
            <a:off x="1182688" y="696913"/>
            <a:ext cx="4649787"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p:cNvSpPr>
            <a:spLocks noGrp="1" noChangeArrowheads="1"/>
          </p:cNvSpPr>
          <p:nvPr>
            <p:ph type="body" idx="1"/>
          </p:nvPr>
        </p:nvSpPr>
        <p:spPr bwMode="auto">
          <a:xfrm>
            <a:off x="936625" y="4414838"/>
            <a:ext cx="5137150" cy="4184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361950" algn="just" eaLnBrk="1" hangingPunct="1">
              <a:spcBef>
                <a:spcPct val="0"/>
              </a:spcBef>
              <a:spcAft>
                <a:spcPct val="30000"/>
              </a:spcAft>
            </a:pPr>
            <a:endParaRPr lang="id-ID" altLang="en-US" smtClean="0">
              <a:latin typeface="Arial" panose="020B0604020202020204" pitchFamily="34" charset="0"/>
            </a:endParaRPr>
          </a:p>
        </p:txBody>
      </p:sp>
    </p:spTree>
    <p:extLst>
      <p:ext uri="{BB962C8B-B14F-4D97-AF65-F5344CB8AC3E}">
        <p14:creationId xmlns:p14="http://schemas.microsoft.com/office/powerpoint/2010/main" val="1831951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43E7359C-7BCB-46C2-9D1C-4CBD211B0A6F}" type="slidenum">
              <a:rPr lang="en-US" smtClean="0"/>
              <a:pPr/>
              <a:t>17</a:t>
            </a:fld>
            <a:endParaRPr lang="en-US" smtClean="0"/>
          </a:p>
        </p:txBody>
      </p:sp>
      <p:sp>
        <p:nvSpPr>
          <p:cNvPr id="22531" name="Rectangle 2"/>
          <p:cNvSpPr>
            <a:spLocks noGrp="1" noRot="1" noChangeAspect="1" noChangeArrowheads="1" noTextEdit="1"/>
          </p:cNvSpPr>
          <p:nvPr>
            <p:ph type="sldImg"/>
          </p:nvPr>
        </p:nvSpPr>
        <p:spPr>
          <a:xfrm>
            <a:off x="1146175" y="685800"/>
            <a:ext cx="4570413" cy="3427413"/>
          </a:xfrm>
          <a:ln/>
        </p:spPr>
      </p:sp>
      <p:sp>
        <p:nvSpPr>
          <p:cNvPr id="22532" name="Rectangle 3"/>
          <p:cNvSpPr>
            <a:spLocks noGrp="1" noChangeArrowheads="1"/>
          </p:cNvSpPr>
          <p:nvPr>
            <p:ph type="body" idx="1"/>
          </p:nvPr>
        </p:nvSpPr>
        <p:spPr>
          <a:xfrm>
            <a:off x="915988" y="4341813"/>
            <a:ext cx="5026025" cy="4116387"/>
          </a:xfrm>
          <a:noFill/>
          <a:ln/>
        </p:spPr>
        <p:txBody>
          <a:bodyPr/>
          <a:lstStyle/>
          <a:p>
            <a:pPr indent="533400" algn="just" eaLnBrk="1" hangingPunct="1">
              <a:spcAft>
                <a:spcPct val="30000"/>
              </a:spcAft>
            </a:pPr>
            <a:r>
              <a:rPr lang="en-US" smtClean="0"/>
              <a:t>Dalam Sistem AKIP, rencana strategis, rencana kinerja dan Penetapan kinerja mempunyai keterkaitan yang sangat erat sebagai dokumen perencanaan. Jika perencanaan strategis memberikan arah pembangunan organisasi dalam jangka menengah, maka rencana kinerja dan Penetapan kinerja menetapkan target dan komitmen kinerja yang akan diwujudkan pada suatu tahun tertentu. </a:t>
            </a:r>
            <a:r>
              <a:rPr lang="id-ID" smtClean="0"/>
              <a:t>Setiap tahun perencanaan strate</a:t>
            </a:r>
            <a:r>
              <a:rPr lang="en-US" smtClean="0"/>
              <a:t>gis</a:t>
            </a:r>
            <a:r>
              <a:rPr lang="id-ID" smtClean="0"/>
              <a:t> ini dituangkan dalam suatu perencanaan kinerja tahunan (</a:t>
            </a:r>
            <a:r>
              <a:rPr lang="id-ID" i="1" smtClean="0"/>
              <a:t>annual performance plan</a:t>
            </a:r>
            <a:r>
              <a:rPr lang="id-ID" smtClean="0"/>
              <a:t>). </a:t>
            </a:r>
            <a:r>
              <a:rPr lang="sv-SE" smtClean="0"/>
              <a:t>Rencana kinerja ini merupakan penjabaran lebih lanjut dari Rencana Strategis, di dalamnya memuat seluruh rencana atau target kinerja yang hendak dicapai dalam suatu tahun yang dituangkan dalam sejumlah indikator kinerja strategis (</a:t>
            </a:r>
            <a:r>
              <a:rPr lang="sv-SE" i="1" smtClean="0"/>
              <a:t>strategic performance indicators</a:t>
            </a:r>
            <a:r>
              <a:rPr lang="sv-SE" smtClean="0"/>
              <a:t>) yang relevan. Rencana kinerja yang telah disesuaikan dengan ketersediaan alokasi anggaran, dituangkan dalam suatu Penetapan kinerja. Pada setiap akhir tahun, Penetapan kinerja ini akan dipertanggungjawabkan capaian kinerjanya pada Laporan Akuntabilitas Kinerja Instansi Pemerintah (LAKIP).</a:t>
            </a:r>
            <a:endParaRPr lang="en-US" smtClean="0"/>
          </a:p>
        </p:txBody>
      </p:sp>
    </p:spTree>
    <p:extLst>
      <p:ext uri="{BB962C8B-B14F-4D97-AF65-F5344CB8AC3E}">
        <p14:creationId xmlns:p14="http://schemas.microsoft.com/office/powerpoint/2010/main" val="2656676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6400759-A8DB-4AB8-AB65-26A0300C2120}" type="datetime1">
              <a:rPr lang="id-ID" smtClean="0"/>
              <a:t>01/09/2016</a:t>
            </a:fld>
            <a:endParaRPr lang="id-ID"/>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r>
              <a:rPr lang="sv-SE" smtClean="0"/>
              <a:t>Ananda Juarsa - Kemenpan dan RB</a:t>
            </a:r>
            <a:endParaRPr lang="id-ID"/>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166FAE4-DF87-4D66-B9A1-AB2E9EADCE1E}"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19D45E0-446F-49D3-BAAE-C1B4AED2A008}" type="datetime1">
              <a:rPr lang="id-ID" smtClean="0"/>
              <a:t>01/09/2016</a:t>
            </a:fld>
            <a:endParaRPr lang="id-ID"/>
          </a:p>
        </p:txBody>
      </p:sp>
      <p:sp>
        <p:nvSpPr>
          <p:cNvPr id="5" name="Footer Placeholder 4"/>
          <p:cNvSpPr>
            <a:spLocks noGrp="1"/>
          </p:cNvSpPr>
          <p:nvPr>
            <p:ph type="ftr" sz="quarter" idx="11"/>
          </p:nvPr>
        </p:nvSpPr>
        <p:spPr/>
        <p:txBody>
          <a:bodyPr/>
          <a:lstStyle>
            <a:extLst/>
          </a:lstStyle>
          <a:p>
            <a:r>
              <a:rPr lang="sv-SE" smtClean="0"/>
              <a:t>Ananda Juarsa - Kemenpan dan RB</a:t>
            </a:r>
            <a:endParaRPr lang="id-ID"/>
          </a:p>
        </p:txBody>
      </p:sp>
      <p:sp>
        <p:nvSpPr>
          <p:cNvPr id="6" name="Slide Number Placeholder 5"/>
          <p:cNvSpPr>
            <a:spLocks noGrp="1"/>
          </p:cNvSpPr>
          <p:nvPr>
            <p:ph type="sldNum" sz="quarter" idx="12"/>
          </p:nvPr>
        </p:nvSpPr>
        <p:spPr/>
        <p:txBody>
          <a:bodyPr/>
          <a:lstStyle>
            <a:extLst/>
          </a:lstStyle>
          <a:p>
            <a:fld id="{3166FAE4-DF87-4D66-B9A1-AB2E9EADCE1E}"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956E32B-79E1-4968-9267-76B15C3CC1E3}" type="datetime1">
              <a:rPr lang="id-ID" smtClean="0"/>
              <a:t>01/09/2016</a:t>
            </a:fld>
            <a:endParaRPr lang="id-ID"/>
          </a:p>
        </p:txBody>
      </p:sp>
      <p:sp>
        <p:nvSpPr>
          <p:cNvPr id="5" name="Footer Placeholder 4"/>
          <p:cNvSpPr>
            <a:spLocks noGrp="1"/>
          </p:cNvSpPr>
          <p:nvPr>
            <p:ph type="ftr" sz="quarter" idx="11"/>
          </p:nvPr>
        </p:nvSpPr>
        <p:spPr/>
        <p:txBody>
          <a:bodyPr/>
          <a:lstStyle>
            <a:extLst/>
          </a:lstStyle>
          <a:p>
            <a:r>
              <a:rPr lang="sv-SE" smtClean="0"/>
              <a:t>Ananda Juarsa - Kemenpan dan RB</a:t>
            </a:r>
            <a:endParaRPr lang="id-ID"/>
          </a:p>
        </p:txBody>
      </p:sp>
      <p:sp>
        <p:nvSpPr>
          <p:cNvPr id="6" name="Slide Number Placeholder 5"/>
          <p:cNvSpPr>
            <a:spLocks noGrp="1"/>
          </p:cNvSpPr>
          <p:nvPr>
            <p:ph type="sldNum" sz="quarter" idx="12"/>
          </p:nvPr>
        </p:nvSpPr>
        <p:spPr/>
        <p:txBody>
          <a:bodyPr/>
          <a:lstStyle>
            <a:extLst/>
          </a:lstStyle>
          <a:p>
            <a:fld id="{3166FAE4-DF87-4D66-B9A1-AB2E9EADCE1E}"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DAEAD31-F339-4FDF-8568-0B11D80D2067}" type="datetime1">
              <a:rPr lang="id-ID" smtClean="0"/>
              <a:t>01/09/2016</a:t>
            </a:fld>
            <a:endParaRPr lang="id-ID"/>
          </a:p>
        </p:txBody>
      </p:sp>
      <p:sp>
        <p:nvSpPr>
          <p:cNvPr id="5" name="Footer Placeholder 4"/>
          <p:cNvSpPr>
            <a:spLocks noGrp="1"/>
          </p:cNvSpPr>
          <p:nvPr>
            <p:ph type="ftr" sz="quarter" idx="11"/>
          </p:nvPr>
        </p:nvSpPr>
        <p:spPr/>
        <p:txBody>
          <a:bodyPr/>
          <a:lstStyle>
            <a:extLst/>
          </a:lstStyle>
          <a:p>
            <a:r>
              <a:rPr lang="sv-SE" smtClean="0"/>
              <a:t>Ananda Juarsa - Kemenpan dan RB</a:t>
            </a:r>
            <a:endParaRPr lang="id-ID"/>
          </a:p>
        </p:txBody>
      </p:sp>
      <p:sp>
        <p:nvSpPr>
          <p:cNvPr id="6" name="Slide Number Placeholder 5"/>
          <p:cNvSpPr>
            <a:spLocks noGrp="1"/>
          </p:cNvSpPr>
          <p:nvPr>
            <p:ph type="sldNum" sz="quarter" idx="12"/>
          </p:nvPr>
        </p:nvSpPr>
        <p:spPr/>
        <p:txBody>
          <a:bodyPr/>
          <a:lstStyle>
            <a:extLst/>
          </a:lstStyle>
          <a:p>
            <a:fld id="{3166FAE4-DF87-4D66-B9A1-AB2E9EADCE1E}" type="slidenum">
              <a:rPr lang="id-ID" smtClean="0"/>
              <a:pPr/>
              <a:t>‹#›</a:t>
            </a:fld>
            <a:endParaRPr lang="id-ID"/>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AB3F6FB-0AC8-49F5-A9F9-E84DD8D1C5CB}" type="datetime1">
              <a:rPr lang="id-ID" smtClean="0"/>
              <a:t>01/09/2016</a:t>
            </a:fld>
            <a:endParaRPr lang="id-ID"/>
          </a:p>
        </p:txBody>
      </p:sp>
      <p:sp>
        <p:nvSpPr>
          <p:cNvPr id="5" name="Footer Placeholder 4"/>
          <p:cNvSpPr>
            <a:spLocks noGrp="1"/>
          </p:cNvSpPr>
          <p:nvPr>
            <p:ph type="ftr" sz="quarter" idx="11"/>
          </p:nvPr>
        </p:nvSpPr>
        <p:spPr/>
        <p:txBody>
          <a:bodyPr/>
          <a:lstStyle>
            <a:extLst/>
          </a:lstStyle>
          <a:p>
            <a:r>
              <a:rPr lang="sv-SE" smtClean="0"/>
              <a:t>Ananda Juarsa - Kemenpan dan RB</a:t>
            </a:r>
            <a:endParaRPr lang="id-ID"/>
          </a:p>
        </p:txBody>
      </p:sp>
      <p:sp>
        <p:nvSpPr>
          <p:cNvPr id="6" name="Slide Number Placeholder 5"/>
          <p:cNvSpPr>
            <a:spLocks noGrp="1"/>
          </p:cNvSpPr>
          <p:nvPr>
            <p:ph type="sldNum" sz="quarter" idx="12"/>
          </p:nvPr>
        </p:nvSpPr>
        <p:spPr/>
        <p:txBody>
          <a:bodyPr/>
          <a:lstStyle>
            <a:extLst/>
          </a:lstStyle>
          <a:p>
            <a:fld id="{3166FAE4-DF87-4D66-B9A1-AB2E9EADCE1E}" type="slidenum">
              <a:rPr lang="id-ID" smtClean="0"/>
              <a:pPr/>
              <a:t>‹#›</a:t>
            </a:fld>
            <a:endParaRPr lang="id-ID"/>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0049F6E-640C-462D-B88F-3DA5668FAF11}" type="datetime1">
              <a:rPr lang="id-ID" smtClean="0"/>
              <a:t>01/09/2016</a:t>
            </a:fld>
            <a:endParaRPr lang="id-ID"/>
          </a:p>
        </p:txBody>
      </p:sp>
      <p:sp>
        <p:nvSpPr>
          <p:cNvPr id="6" name="Footer Placeholder 5"/>
          <p:cNvSpPr>
            <a:spLocks noGrp="1"/>
          </p:cNvSpPr>
          <p:nvPr>
            <p:ph type="ftr" sz="quarter" idx="11"/>
          </p:nvPr>
        </p:nvSpPr>
        <p:spPr/>
        <p:txBody>
          <a:bodyPr/>
          <a:lstStyle>
            <a:extLst/>
          </a:lstStyle>
          <a:p>
            <a:r>
              <a:rPr lang="sv-SE" smtClean="0"/>
              <a:t>Ananda Juarsa - Kemenpan dan RB</a:t>
            </a:r>
            <a:endParaRPr lang="id-ID"/>
          </a:p>
        </p:txBody>
      </p:sp>
      <p:sp>
        <p:nvSpPr>
          <p:cNvPr id="7" name="Slide Number Placeholder 6"/>
          <p:cNvSpPr>
            <a:spLocks noGrp="1"/>
          </p:cNvSpPr>
          <p:nvPr>
            <p:ph type="sldNum" sz="quarter" idx="12"/>
          </p:nvPr>
        </p:nvSpPr>
        <p:spPr/>
        <p:txBody>
          <a:bodyPr/>
          <a:lstStyle>
            <a:extLst/>
          </a:lstStyle>
          <a:p>
            <a:fld id="{3166FAE4-DF87-4D66-B9A1-AB2E9EADCE1E}" type="slidenum">
              <a:rPr lang="id-ID" smtClean="0"/>
              <a:pPr/>
              <a:t>‹#›</a:t>
            </a:fld>
            <a:endParaRPr lang="id-ID"/>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8353D76-E18F-4D27-97F9-95F13CC8C69C}" type="datetime1">
              <a:rPr lang="id-ID" smtClean="0"/>
              <a:t>01/09/2016</a:t>
            </a:fld>
            <a:endParaRPr lang="id-ID"/>
          </a:p>
        </p:txBody>
      </p:sp>
      <p:sp>
        <p:nvSpPr>
          <p:cNvPr id="8" name="Footer Placeholder 7"/>
          <p:cNvSpPr>
            <a:spLocks noGrp="1"/>
          </p:cNvSpPr>
          <p:nvPr>
            <p:ph type="ftr" sz="quarter" idx="11"/>
          </p:nvPr>
        </p:nvSpPr>
        <p:spPr/>
        <p:txBody>
          <a:bodyPr/>
          <a:lstStyle>
            <a:extLst/>
          </a:lstStyle>
          <a:p>
            <a:r>
              <a:rPr lang="sv-SE" smtClean="0"/>
              <a:t>Ananda Juarsa - Kemenpan dan RB</a:t>
            </a:r>
            <a:endParaRPr lang="id-ID"/>
          </a:p>
        </p:txBody>
      </p:sp>
      <p:sp>
        <p:nvSpPr>
          <p:cNvPr id="9" name="Slide Number Placeholder 8"/>
          <p:cNvSpPr>
            <a:spLocks noGrp="1"/>
          </p:cNvSpPr>
          <p:nvPr>
            <p:ph type="sldNum" sz="quarter" idx="12"/>
          </p:nvPr>
        </p:nvSpPr>
        <p:spPr/>
        <p:txBody>
          <a:bodyPr/>
          <a:lstStyle>
            <a:extLst/>
          </a:lstStyle>
          <a:p>
            <a:fld id="{3166FAE4-DF87-4D66-B9A1-AB2E9EADCE1E}" type="slidenum">
              <a:rPr lang="id-ID" smtClean="0"/>
              <a:pPr/>
              <a:t>‹#›</a:t>
            </a:fld>
            <a:endParaRPr lang="id-ID"/>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A28D71A-61E3-4845-B0AF-C26BA73567F0}" type="datetime1">
              <a:rPr lang="id-ID" smtClean="0"/>
              <a:t>01/09/2016</a:t>
            </a:fld>
            <a:endParaRPr lang="id-ID"/>
          </a:p>
        </p:txBody>
      </p:sp>
      <p:sp>
        <p:nvSpPr>
          <p:cNvPr id="4" name="Footer Placeholder 3"/>
          <p:cNvSpPr>
            <a:spLocks noGrp="1"/>
          </p:cNvSpPr>
          <p:nvPr>
            <p:ph type="ftr" sz="quarter" idx="11"/>
          </p:nvPr>
        </p:nvSpPr>
        <p:spPr/>
        <p:txBody>
          <a:bodyPr/>
          <a:lstStyle>
            <a:extLst/>
          </a:lstStyle>
          <a:p>
            <a:r>
              <a:rPr lang="sv-SE" smtClean="0"/>
              <a:t>Ananda Juarsa - Kemenpan dan RB</a:t>
            </a:r>
            <a:endParaRPr lang="id-ID"/>
          </a:p>
        </p:txBody>
      </p:sp>
      <p:sp>
        <p:nvSpPr>
          <p:cNvPr id="5" name="Slide Number Placeholder 4"/>
          <p:cNvSpPr>
            <a:spLocks noGrp="1"/>
          </p:cNvSpPr>
          <p:nvPr>
            <p:ph type="sldNum" sz="quarter" idx="12"/>
          </p:nvPr>
        </p:nvSpPr>
        <p:spPr/>
        <p:txBody>
          <a:bodyPr/>
          <a:lstStyle>
            <a:extLst/>
          </a:lstStyle>
          <a:p>
            <a:fld id="{3166FAE4-DF87-4D66-B9A1-AB2E9EADCE1E}" type="slidenum">
              <a:rPr lang="id-ID" smtClean="0"/>
              <a:pPr/>
              <a:t>‹#›</a:t>
            </a:fld>
            <a:endParaRPr lang="id-ID"/>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C5FF12-C795-4D3C-B188-8F1F1BD94E22}" type="datetime1">
              <a:rPr lang="id-ID" smtClean="0"/>
              <a:t>01/09/2016</a:t>
            </a:fld>
            <a:endParaRPr lang="id-ID"/>
          </a:p>
        </p:txBody>
      </p:sp>
      <p:sp>
        <p:nvSpPr>
          <p:cNvPr id="3" name="Footer Placeholder 2"/>
          <p:cNvSpPr>
            <a:spLocks noGrp="1"/>
          </p:cNvSpPr>
          <p:nvPr>
            <p:ph type="ftr" sz="quarter" idx="11"/>
          </p:nvPr>
        </p:nvSpPr>
        <p:spPr/>
        <p:txBody>
          <a:bodyPr/>
          <a:lstStyle>
            <a:extLst/>
          </a:lstStyle>
          <a:p>
            <a:r>
              <a:rPr lang="sv-SE" smtClean="0"/>
              <a:t>Ananda Juarsa - Kemenpan dan RB</a:t>
            </a:r>
            <a:endParaRPr lang="id-ID"/>
          </a:p>
        </p:txBody>
      </p:sp>
      <p:sp>
        <p:nvSpPr>
          <p:cNvPr id="4" name="Slide Number Placeholder 3"/>
          <p:cNvSpPr>
            <a:spLocks noGrp="1"/>
          </p:cNvSpPr>
          <p:nvPr>
            <p:ph type="sldNum" sz="quarter" idx="12"/>
          </p:nvPr>
        </p:nvSpPr>
        <p:spPr/>
        <p:txBody>
          <a:bodyPr/>
          <a:lstStyle>
            <a:extLst/>
          </a:lstStyle>
          <a:p>
            <a:fld id="{3166FAE4-DF87-4D66-B9A1-AB2E9EADCE1E}"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9E728999-0685-4900-9453-1AE37E4A325C}" type="datetime1">
              <a:rPr lang="id-ID" smtClean="0"/>
              <a:t>01/09/2016</a:t>
            </a:fld>
            <a:endParaRPr lang="id-ID"/>
          </a:p>
        </p:txBody>
      </p:sp>
      <p:sp>
        <p:nvSpPr>
          <p:cNvPr id="6" name="Footer Placeholder 5"/>
          <p:cNvSpPr>
            <a:spLocks noGrp="1"/>
          </p:cNvSpPr>
          <p:nvPr>
            <p:ph type="ftr" sz="quarter" idx="11"/>
          </p:nvPr>
        </p:nvSpPr>
        <p:spPr/>
        <p:txBody>
          <a:bodyPr/>
          <a:lstStyle>
            <a:extLst/>
          </a:lstStyle>
          <a:p>
            <a:r>
              <a:rPr lang="sv-SE" smtClean="0"/>
              <a:t>Ananda Juarsa - Kemenpan dan RB</a:t>
            </a:r>
            <a:endParaRPr lang="id-ID"/>
          </a:p>
        </p:txBody>
      </p:sp>
      <p:sp>
        <p:nvSpPr>
          <p:cNvPr id="7" name="Slide Number Placeholder 6"/>
          <p:cNvSpPr>
            <a:spLocks noGrp="1"/>
          </p:cNvSpPr>
          <p:nvPr>
            <p:ph type="sldNum" sz="quarter" idx="12"/>
          </p:nvPr>
        </p:nvSpPr>
        <p:spPr/>
        <p:txBody>
          <a:bodyPr/>
          <a:lstStyle>
            <a:extLst/>
          </a:lstStyle>
          <a:p>
            <a:fld id="{3166FAE4-DF87-4D66-B9A1-AB2E9EADCE1E}" type="slidenum">
              <a:rPr lang="id-ID" smtClean="0"/>
              <a:pPr/>
              <a:t>‹#›</a:t>
            </a:fld>
            <a:endParaRPr lang="id-ID"/>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FA1BFF91-8903-401B-B25F-B4A2D8EE35F9}" type="datetime1">
              <a:rPr lang="id-ID" smtClean="0"/>
              <a:t>01/09/2016</a:t>
            </a:fld>
            <a:endParaRPr lang="id-ID"/>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sv-SE" smtClean="0"/>
              <a:t>Ananda Juarsa - Kemenpan dan RB</a:t>
            </a:r>
            <a:endParaRPr lang="id-ID"/>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166FAE4-DF87-4D66-B9A1-AB2E9EADCE1E}" type="slidenum">
              <a:rPr lang="id-ID" smtClean="0"/>
              <a:pPr/>
              <a:t>‹#›</a:t>
            </a:fld>
            <a:endParaRPr lang="id-ID"/>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NUL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487C379-B53B-4F91-8CD0-3316C75B4E46}" type="datetime1">
              <a:rPr lang="id-ID" smtClean="0"/>
              <a:t>01/09/2016</a:t>
            </a:fld>
            <a:endParaRPr lang="id-ID"/>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sv-SE" smtClean="0"/>
              <a:t>Ananda Juarsa - Kemenpan dan RB</a:t>
            </a:r>
            <a:endParaRPr lang="id-ID"/>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166FAE4-DF87-4D66-B9A1-AB2E9EADCE1E}"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id-ID" dirty="0" smtClean="0"/>
              <a:t>SISTEM AKUNTABILITAS KINERJA INSTANSI PEMERINTAH</a:t>
            </a:r>
            <a:endParaRPr lang="id-ID" dirty="0"/>
          </a:p>
        </p:txBody>
      </p:sp>
      <p:sp>
        <p:nvSpPr>
          <p:cNvPr id="3" name="Subtitle 2"/>
          <p:cNvSpPr>
            <a:spLocks noGrp="1"/>
          </p:cNvSpPr>
          <p:nvPr>
            <p:ph type="subTitle" idx="1"/>
          </p:nvPr>
        </p:nvSpPr>
        <p:spPr/>
        <p:txBody>
          <a:bodyPr/>
          <a:lstStyle/>
          <a:p>
            <a:r>
              <a:rPr lang="id-ID" dirty="0" smtClean="0"/>
              <a:t>Mewujudkan instansi pemerintah yang (lebih) akuntabel terhadap kinerjanya</a:t>
            </a:r>
            <a:endParaRPr lang="id-ID" dirty="0"/>
          </a:p>
        </p:txBody>
      </p:sp>
      <p:sp>
        <p:nvSpPr>
          <p:cNvPr id="4" name="Footer Placeholder 3"/>
          <p:cNvSpPr>
            <a:spLocks noGrp="1"/>
          </p:cNvSpPr>
          <p:nvPr>
            <p:ph type="ftr" sz="quarter" idx="11"/>
          </p:nvPr>
        </p:nvSpPr>
        <p:spPr/>
        <p:txBody>
          <a:bodyPr/>
          <a:lstStyle/>
          <a:p>
            <a:r>
              <a:rPr lang="sv-SE" smtClean="0"/>
              <a:t>Ananda Juarsa - Kemenpan dan RB</a:t>
            </a:r>
            <a:endParaRPr lang="id-ID"/>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14034257"/>
              </p:ext>
            </p:extLst>
          </p:nvPr>
        </p:nvGraphicFramePr>
        <p:xfrm>
          <a:off x="0" y="2276872"/>
          <a:ext cx="4139952" cy="4392489"/>
        </p:xfrm>
        <a:graphic>
          <a:graphicData uri="http://schemas.openxmlformats.org/drawingml/2006/table">
            <a:tbl>
              <a:tblPr firstRow="1" bandRow="1">
                <a:tableStyleId>{5C22544A-7EE6-4342-B048-85BDC9FD1C3A}</a:tableStyleId>
              </a:tblPr>
              <a:tblGrid>
                <a:gridCol w="1524886"/>
                <a:gridCol w="1800622"/>
                <a:gridCol w="814444"/>
              </a:tblGrid>
              <a:tr h="504057">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tx1"/>
                        </a:solidFill>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tx1"/>
                        </a:solidFill>
                      </a:endParaRPr>
                    </a:p>
                  </a:txBody>
                  <a:tcPr marT="45700" marB="45700" anchor="ctr"/>
                </a:tc>
              </a:tr>
              <a:tr h="432048">
                <a:tc>
                  <a:txBody>
                    <a:bodyPr/>
                    <a:lstStyle/>
                    <a:p>
                      <a:pPr algn="ctr"/>
                      <a:r>
                        <a:rPr lang="en-US" sz="1100" b="1" dirty="0" smtClean="0">
                          <a:latin typeface="Arial Narrow" pitchFamily="34" charset="0"/>
                        </a:rPr>
                        <a:t>SASARAN</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smtClean="0">
                          <a:latin typeface="Arial Narrow" pitchFamily="34" charset="0"/>
                        </a:rPr>
                        <a:t>INDIKATOR</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smtClean="0">
                          <a:latin typeface="Arial Narrow" pitchFamily="34" charset="0"/>
                        </a:rPr>
                        <a:t>TARGET</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56384">
                <a:tc>
                  <a:txBody>
                    <a:bodyPr/>
                    <a:lstStyle/>
                    <a:p>
                      <a:r>
                        <a:rPr lang="en-US" sz="1400" dirty="0" err="1" smtClean="0"/>
                        <a:t>Meningkatkan</a:t>
                      </a:r>
                      <a:r>
                        <a:rPr lang="en-US" sz="1400" dirty="0" smtClean="0"/>
                        <a:t> </a:t>
                      </a:r>
                      <a:r>
                        <a:rPr lang="en-US" sz="1400" dirty="0" err="1" smtClean="0"/>
                        <a:t>keberhasilan</a:t>
                      </a:r>
                      <a:r>
                        <a:rPr lang="en-US" sz="1400" dirty="0" smtClean="0"/>
                        <a:t> </a:t>
                      </a:r>
                      <a:r>
                        <a:rPr lang="en-US" sz="1400" dirty="0" err="1" smtClean="0"/>
                        <a:t>mediasi</a:t>
                      </a:r>
                      <a:endParaRPr lang="en-US" sz="14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 proses </a:t>
                      </a:r>
                      <a:r>
                        <a:rPr lang="en-US" sz="1400" dirty="0" err="1" smtClean="0"/>
                        <a:t>mediasi</a:t>
                      </a:r>
                      <a:r>
                        <a:rPr lang="en-US" sz="1400" dirty="0" smtClean="0"/>
                        <a:t> yang </a:t>
                      </a:r>
                      <a:r>
                        <a:rPr lang="en-US" sz="1400" dirty="0" err="1" smtClean="0"/>
                        <a:t>berhasil</a:t>
                      </a:r>
                      <a:endParaRPr lang="en-US" sz="14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X%</a:t>
                      </a:r>
                      <a:endParaRPr lang="en-US" sz="14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2739592146"/>
              </p:ext>
            </p:extLst>
          </p:nvPr>
        </p:nvGraphicFramePr>
        <p:xfrm>
          <a:off x="4139952" y="2276872"/>
          <a:ext cx="4968554" cy="4392488"/>
        </p:xfrm>
        <a:graphic>
          <a:graphicData uri="http://schemas.openxmlformats.org/drawingml/2006/table">
            <a:tbl>
              <a:tblPr firstRow="1" bandRow="1">
                <a:tableStyleId>{5C22544A-7EE6-4342-B048-85BDC9FD1C3A}</a:tableStyleId>
              </a:tblPr>
              <a:tblGrid>
                <a:gridCol w="864096"/>
                <a:gridCol w="894408"/>
                <a:gridCol w="1409848"/>
                <a:gridCol w="847017"/>
                <a:gridCol w="953185"/>
              </a:tblGrid>
              <a:tr h="491448">
                <a:tc gridSpan="5">
                  <a:txBody>
                    <a:bodyPr/>
                    <a:lstStyle/>
                    <a:p>
                      <a:pPr algn="ctr"/>
                      <a:endParaRPr lang="en-US" sz="1800" dirty="0">
                        <a:solidFill>
                          <a:schemeClr val="tx1"/>
                        </a:solidFill>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en-US" dirty="0"/>
                    </a:p>
                  </a:txBody>
                  <a:tcPr/>
                </a:tc>
                <a:tc hMerge="1">
                  <a:txBody>
                    <a:bodyPr/>
                    <a:lstStyle/>
                    <a:p>
                      <a:pPr algn="ctr"/>
                      <a:endParaRPr lang="en-US" sz="1800" dirty="0">
                        <a:solidFill>
                          <a:schemeClr val="tx1"/>
                        </a:solidFill>
                      </a:endParaRPr>
                    </a:p>
                  </a:txBody>
                  <a:tcPr marL="91450" marR="91450" marT="45700" marB="45700" anchor="ctr"/>
                </a:tc>
                <a:tc hMerge="1">
                  <a:txBody>
                    <a:bodyPr/>
                    <a:lstStyle/>
                    <a:p>
                      <a:pPr algn="ctr"/>
                      <a:endParaRPr lang="en-US" sz="1800" dirty="0">
                        <a:solidFill>
                          <a:schemeClr val="tx1"/>
                        </a:solidFill>
                      </a:endParaRPr>
                    </a:p>
                  </a:txBody>
                  <a:tcPr marL="91450" marR="91450" marT="45700" marB="45700" anchor="ctr"/>
                </a:tc>
                <a:tc hMerge="1">
                  <a:txBody>
                    <a:bodyPr/>
                    <a:lstStyle/>
                    <a:p>
                      <a:pPr algn="ctr"/>
                      <a:endParaRPr lang="en-US" sz="1800" dirty="0">
                        <a:solidFill>
                          <a:schemeClr val="tx1"/>
                        </a:solidFill>
                      </a:endParaRPr>
                    </a:p>
                  </a:txBody>
                  <a:tcPr marL="91450" marR="91450" marT="45700" marB="45700" anchor="ctr"/>
                </a:tc>
              </a:tr>
              <a:tr h="360040">
                <a:tc>
                  <a:txBody>
                    <a:bodyPr/>
                    <a:lstStyle/>
                    <a:p>
                      <a:pPr algn="ctr"/>
                      <a:r>
                        <a:rPr lang="en-US" sz="1100" b="1" dirty="0" smtClean="0">
                          <a:latin typeface="Arial Narrow" pitchFamily="34" charset="0"/>
                        </a:rPr>
                        <a:t>PROGRAM </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smtClean="0">
                          <a:latin typeface="Arial Narrow" pitchFamily="34" charset="0"/>
                        </a:rPr>
                        <a:t>KEGIATAN</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d-ID" sz="1100" b="1" dirty="0" smtClean="0">
                          <a:latin typeface="Arial Narrow" pitchFamily="34" charset="0"/>
                        </a:rPr>
                        <a:t>INDIKATOR KEGIATAN</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d-ID" sz="1100" b="1" dirty="0" smtClean="0">
                          <a:latin typeface="Arial Narrow" pitchFamily="34" charset="0"/>
                        </a:rPr>
                        <a:t>TARGET</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d-ID" sz="1100" b="1" dirty="0" smtClean="0">
                          <a:latin typeface="Arial Narrow" pitchFamily="34" charset="0"/>
                        </a:rPr>
                        <a:t>DANA </a:t>
                      </a:r>
                    </a:p>
                    <a:p>
                      <a:pPr algn="ctr"/>
                      <a:r>
                        <a:rPr lang="id-ID" sz="1100" b="1" dirty="0" smtClean="0">
                          <a:latin typeface="Arial Narrow" pitchFamily="34" charset="0"/>
                        </a:rPr>
                        <a:t>(Rp)</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255">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err="1" smtClean="0"/>
                        <a:t>Pelatihan</a:t>
                      </a:r>
                      <a:r>
                        <a:rPr lang="en-US" sz="1200" dirty="0" smtClean="0"/>
                        <a:t> hakim</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 hakim </a:t>
                      </a:r>
                      <a:r>
                        <a:rPr lang="en-US" sz="1200" dirty="0" err="1" smtClean="0"/>
                        <a:t>yg</a:t>
                      </a:r>
                      <a:r>
                        <a:rPr lang="en-US" sz="1200" dirty="0" smtClean="0"/>
                        <a:t> lulus </a:t>
                      </a:r>
                      <a:r>
                        <a:rPr lang="en-US" sz="1200" dirty="0" err="1" smtClean="0"/>
                        <a:t>pelatihan</a:t>
                      </a:r>
                      <a:r>
                        <a:rPr lang="en-US" sz="1200" dirty="0" smtClean="0"/>
                        <a:t> </a:t>
                      </a:r>
                      <a:r>
                        <a:rPr lang="en-US" sz="1200" dirty="0" err="1" smtClean="0"/>
                        <a:t>mediasi</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t>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X.XXX.XXX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255">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err="1" smtClean="0"/>
                        <a:t>Rekrutmen</a:t>
                      </a:r>
                      <a:r>
                        <a:rPr lang="en-US" sz="1200" dirty="0" smtClean="0"/>
                        <a:t> </a:t>
                      </a:r>
                      <a:r>
                        <a:rPr lang="en-US" sz="1200" dirty="0" err="1" smtClean="0"/>
                        <a:t>dan</a:t>
                      </a:r>
                      <a:r>
                        <a:rPr lang="en-US" sz="1200" dirty="0" smtClean="0"/>
                        <a:t> </a:t>
                      </a:r>
                      <a:r>
                        <a:rPr lang="en-US" sz="1200" dirty="0" err="1" smtClean="0"/>
                        <a:t>penempatan</a:t>
                      </a:r>
                      <a:r>
                        <a:rPr lang="en-US" sz="1200" dirty="0" smtClean="0"/>
                        <a:t> hakim</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err="1" smtClean="0"/>
                        <a:t>Rasio</a:t>
                      </a:r>
                      <a:r>
                        <a:rPr lang="en-US" sz="1200" dirty="0" smtClean="0"/>
                        <a:t> hakim </a:t>
                      </a:r>
                      <a:r>
                        <a:rPr lang="en-US" sz="1200" dirty="0" err="1" smtClean="0"/>
                        <a:t>tehdp</a:t>
                      </a:r>
                      <a:r>
                        <a:rPr lang="en-US" sz="1200" dirty="0" smtClean="0"/>
                        <a:t> </a:t>
                      </a:r>
                      <a:r>
                        <a:rPr lang="en-US" sz="1200" dirty="0" err="1" smtClean="0"/>
                        <a:t>jlh</a:t>
                      </a:r>
                      <a:r>
                        <a:rPr lang="en-US" sz="1200" dirty="0" smtClean="0"/>
                        <a:t> </a:t>
                      </a:r>
                      <a:r>
                        <a:rPr lang="en-US" sz="1200" dirty="0" err="1" smtClean="0"/>
                        <a:t>perkara</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t>1: x </a:t>
                      </a:r>
                      <a:r>
                        <a:rPr lang="en-US" sz="1100" dirty="0" smtClean="0"/>
                        <a:t>PERKARA</a:t>
                      </a:r>
                      <a:endParaRPr lang="en-US" sz="11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smtClean="0"/>
                        <a:t>X.XXX.XXX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255">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err="1" smtClean="0"/>
                        <a:t>Sosialisasi</a:t>
                      </a:r>
                      <a:r>
                        <a:rPr lang="en-US" sz="1200" baseline="0" dirty="0" smtClean="0"/>
                        <a:t> </a:t>
                      </a:r>
                      <a:r>
                        <a:rPr lang="en-US" sz="1200" baseline="0" dirty="0" err="1" smtClean="0"/>
                        <a:t>tentang</a:t>
                      </a:r>
                      <a:r>
                        <a:rPr lang="en-US" sz="1200" baseline="0" dirty="0" smtClean="0"/>
                        <a:t> </a:t>
                      </a:r>
                      <a:r>
                        <a:rPr lang="en-US" sz="1200" baseline="0" dirty="0" err="1" smtClean="0"/>
                        <a:t>mediasi</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 </a:t>
                      </a:r>
                      <a:r>
                        <a:rPr lang="en-US" sz="1200" dirty="0" err="1" smtClean="0"/>
                        <a:t>undangan</a:t>
                      </a:r>
                      <a:r>
                        <a:rPr lang="en-US" sz="1200" dirty="0" smtClean="0"/>
                        <a:t> </a:t>
                      </a:r>
                      <a:r>
                        <a:rPr lang="en-US" sz="1200" dirty="0" err="1" smtClean="0"/>
                        <a:t>sosialisasi</a:t>
                      </a:r>
                      <a:r>
                        <a:rPr lang="en-US" sz="1200" dirty="0" smtClean="0"/>
                        <a:t> </a:t>
                      </a:r>
                      <a:r>
                        <a:rPr lang="en-US" sz="1200" dirty="0" err="1" smtClean="0"/>
                        <a:t>yg</a:t>
                      </a:r>
                      <a:r>
                        <a:rPr lang="en-US" sz="1200" dirty="0" smtClean="0"/>
                        <a:t> </a:t>
                      </a:r>
                      <a:r>
                        <a:rPr lang="en-US" sz="1200" dirty="0" err="1" smtClean="0"/>
                        <a:t>mengikuti</a:t>
                      </a:r>
                      <a:r>
                        <a:rPr lang="en-US" sz="1200" dirty="0" smtClean="0"/>
                        <a:t> </a:t>
                      </a:r>
                      <a:r>
                        <a:rPr lang="en-US" sz="1200" dirty="0" err="1" smtClean="0"/>
                        <a:t>seluruh</a:t>
                      </a:r>
                      <a:r>
                        <a:rPr lang="en-US" sz="1200" dirty="0" smtClean="0"/>
                        <a:t> </a:t>
                      </a:r>
                      <a:r>
                        <a:rPr lang="en-US" sz="1200" dirty="0" err="1" smtClean="0"/>
                        <a:t>materi</a:t>
                      </a:r>
                      <a:r>
                        <a:rPr lang="en-US" sz="1200" dirty="0" smtClean="0"/>
                        <a:t> </a:t>
                      </a:r>
                      <a:r>
                        <a:rPr lang="en-US" sz="1200" dirty="0" err="1" smtClean="0"/>
                        <a:t>sosialisasi</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smtClean="0"/>
                        <a:t>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smtClean="0"/>
                        <a:t>X.XXX.XXX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255">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err="1" smtClean="0"/>
                        <a:t>Penyempurnaan</a:t>
                      </a:r>
                      <a:r>
                        <a:rPr lang="en-US" sz="1200" dirty="0" smtClean="0"/>
                        <a:t> SOP</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 SOP </a:t>
                      </a:r>
                      <a:r>
                        <a:rPr lang="en-US" sz="1200" dirty="0" err="1" smtClean="0"/>
                        <a:t>mediasi</a:t>
                      </a:r>
                      <a:r>
                        <a:rPr lang="en-US" sz="1200" dirty="0" smtClean="0"/>
                        <a:t> yang </a:t>
                      </a:r>
                      <a:r>
                        <a:rPr lang="en-US" sz="1200" dirty="0" err="1" smtClean="0"/>
                        <a:t>telah</a:t>
                      </a:r>
                      <a:r>
                        <a:rPr lang="en-US" sz="1200" dirty="0" smtClean="0"/>
                        <a:t> </a:t>
                      </a:r>
                      <a:r>
                        <a:rPr lang="en-US" sz="1200" dirty="0" err="1" smtClean="0"/>
                        <a:t>disempurnakan</a:t>
                      </a:r>
                      <a:r>
                        <a:rPr lang="en-US" sz="1200" dirty="0" smtClean="0"/>
                        <a:t> (reviewed)</a:t>
                      </a:r>
                      <a:endParaRPr lang="en-US" sz="12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t>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X.XXX.XXX</a:t>
                      </a:r>
                      <a:endParaRPr lang="en-US" sz="1200" dirty="0"/>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6"/>
          <p:cNvSpPr/>
          <p:nvPr/>
        </p:nvSpPr>
        <p:spPr>
          <a:xfrm>
            <a:off x="178595" y="169476"/>
            <a:ext cx="4214810" cy="523220"/>
          </a:xfrm>
          <a:prstGeom prst="rect">
            <a:avLst/>
          </a:prstGeom>
          <a:noFill/>
        </p:spPr>
        <p:txBody>
          <a:bodyPr>
            <a:spAutoFit/>
          </a:bodyPr>
          <a:lstStyle/>
          <a:p>
            <a:pPr algn="ctr" eaLnBrk="1" fontAlgn="auto" hangingPunct="1">
              <a:spcBef>
                <a:spcPts val="0"/>
              </a:spcBef>
              <a:spcAft>
                <a:spcPts val="0"/>
              </a:spcAft>
              <a:defRPr/>
            </a:pPr>
            <a:r>
              <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KINERJA</a:t>
            </a:r>
          </a:p>
        </p:txBody>
      </p:sp>
      <p:sp>
        <p:nvSpPr>
          <p:cNvPr id="8" name="Rectangle 7"/>
          <p:cNvSpPr/>
          <p:nvPr/>
        </p:nvSpPr>
        <p:spPr>
          <a:xfrm>
            <a:off x="5857884" y="241484"/>
            <a:ext cx="2743200" cy="523220"/>
          </a:xfrm>
          <a:prstGeom prst="rect">
            <a:avLst/>
          </a:prstGeom>
          <a:noFill/>
        </p:spPr>
        <p:txBody>
          <a:bodyPr>
            <a:spAutoFit/>
          </a:bodyPr>
          <a:lstStyle/>
          <a:p>
            <a:pPr algn="ctr" eaLnBrk="1" fontAlgn="auto" hangingPunct="1">
              <a:spcBef>
                <a:spcPts val="0"/>
              </a:spcBef>
              <a:spcAft>
                <a:spcPts val="0"/>
              </a:spcAft>
              <a:defRPr/>
            </a:pPr>
            <a:r>
              <a:rPr lang="en-US" sz="2800" b="1" cap="all" dirty="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latin typeface="+mn-lt"/>
              </a:rPr>
              <a:t>KERJA</a:t>
            </a:r>
          </a:p>
        </p:txBody>
      </p:sp>
      <p:sp>
        <p:nvSpPr>
          <p:cNvPr id="9" name="Oval 8"/>
          <p:cNvSpPr/>
          <p:nvPr/>
        </p:nvSpPr>
        <p:spPr>
          <a:xfrm>
            <a:off x="0" y="260647"/>
            <a:ext cx="4572000" cy="936105"/>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9"/>
          <p:cNvSpPr/>
          <p:nvPr/>
        </p:nvSpPr>
        <p:spPr>
          <a:xfrm>
            <a:off x="5866987" y="169476"/>
            <a:ext cx="3048000" cy="1027276"/>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Rectangle 23"/>
          <p:cNvSpPr/>
          <p:nvPr/>
        </p:nvSpPr>
        <p:spPr>
          <a:xfrm>
            <a:off x="1714500" y="692696"/>
            <a:ext cx="857250"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b="1" dirty="0">
                <a:solidFill>
                  <a:schemeClr val="tx1"/>
                </a:solidFill>
              </a:rPr>
              <a:t>ENDS</a:t>
            </a:r>
            <a:endParaRPr lang="id-ID" dirty="0"/>
          </a:p>
        </p:txBody>
      </p:sp>
      <p:sp>
        <p:nvSpPr>
          <p:cNvPr id="26" name="Rectangle 25"/>
          <p:cNvSpPr/>
          <p:nvPr/>
        </p:nvSpPr>
        <p:spPr>
          <a:xfrm>
            <a:off x="6643688" y="692696"/>
            <a:ext cx="1143000" cy="2857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b="1" dirty="0">
                <a:solidFill>
                  <a:schemeClr val="tx1"/>
                </a:solidFill>
              </a:rPr>
              <a:t>MEANS</a:t>
            </a:r>
            <a:endParaRPr lang="id-ID" dirty="0"/>
          </a:p>
        </p:txBody>
      </p:sp>
      <p:sp>
        <p:nvSpPr>
          <p:cNvPr id="3" name="Rectangle 2"/>
          <p:cNvSpPr/>
          <p:nvPr/>
        </p:nvSpPr>
        <p:spPr>
          <a:xfrm>
            <a:off x="-1" y="1287923"/>
            <a:ext cx="4932041" cy="8449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b="1" dirty="0" smtClean="0">
                <a:solidFill>
                  <a:schemeClr val="tx1"/>
                </a:solidFill>
              </a:rPr>
              <a:t>TUJUAN:</a:t>
            </a:r>
            <a:r>
              <a:rPr lang="en-US" sz="1200" dirty="0" smtClean="0">
                <a:solidFill>
                  <a:schemeClr val="tx1"/>
                </a:solidFill>
              </a:rPr>
              <a:t> </a:t>
            </a:r>
            <a:r>
              <a:rPr lang="en-US" sz="1200" dirty="0" err="1" smtClean="0">
                <a:solidFill>
                  <a:schemeClr val="tx1"/>
                </a:solidFill>
              </a:rPr>
              <a:t>Meningkatnya</a:t>
            </a:r>
            <a:r>
              <a:rPr lang="en-US" sz="1200" dirty="0" smtClean="0">
                <a:solidFill>
                  <a:schemeClr val="tx1"/>
                </a:solidFill>
              </a:rPr>
              <a:t> </a:t>
            </a:r>
            <a:r>
              <a:rPr lang="en-US" sz="1200" dirty="0" err="1" smtClean="0">
                <a:solidFill>
                  <a:schemeClr val="tx1"/>
                </a:solidFill>
              </a:rPr>
              <a:t>efektivitas</a:t>
            </a:r>
            <a:r>
              <a:rPr lang="en-US" sz="1200" dirty="0" smtClean="0">
                <a:solidFill>
                  <a:schemeClr val="tx1"/>
                </a:solidFill>
              </a:rPr>
              <a:t> </a:t>
            </a:r>
            <a:r>
              <a:rPr lang="en-US" sz="1200" dirty="0" err="1" smtClean="0">
                <a:solidFill>
                  <a:schemeClr val="tx1"/>
                </a:solidFill>
              </a:rPr>
              <a:t>dan</a:t>
            </a:r>
            <a:r>
              <a:rPr lang="en-US" sz="1200" dirty="0" smtClean="0">
                <a:solidFill>
                  <a:schemeClr val="tx1"/>
                </a:solidFill>
              </a:rPr>
              <a:t> </a:t>
            </a:r>
            <a:r>
              <a:rPr lang="en-US" sz="1200" dirty="0" err="1" smtClean="0">
                <a:solidFill>
                  <a:schemeClr val="tx1"/>
                </a:solidFill>
              </a:rPr>
              <a:t>penyederhanaan</a:t>
            </a:r>
            <a:r>
              <a:rPr lang="en-US" sz="1200" dirty="0" smtClean="0">
                <a:solidFill>
                  <a:schemeClr val="tx1"/>
                </a:solidFill>
              </a:rPr>
              <a:t> </a:t>
            </a:r>
            <a:r>
              <a:rPr lang="en-US" sz="1200" dirty="0" err="1" smtClean="0">
                <a:solidFill>
                  <a:schemeClr val="tx1"/>
                </a:solidFill>
              </a:rPr>
              <a:t>penanganan</a:t>
            </a:r>
            <a:r>
              <a:rPr lang="en-US" sz="1200" dirty="0" smtClean="0">
                <a:solidFill>
                  <a:schemeClr val="tx1"/>
                </a:solidFill>
              </a:rPr>
              <a:t> </a:t>
            </a:r>
            <a:r>
              <a:rPr lang="en-US" sz="1200" dirty="0" err="1" smtClean="0">
                <a:solidFill>
                  <a:schemeClr val="tx1"/>
                </a:solidFill>
              </a:rPr>
              <a:t>perkara</a:t>
            </a:r>
            <a:endParaRPr lang="en-US" sz="1200" dirty="0" smtClean="0">
              <a:solidFill>
                <a:schemeClr val="tx1"/>
              </a:solidFill>
            </a:endParaRPr>
          </a:p>
          <a:p>
            <a:r>
              <a:rPr lang="en-US" sz="1200" b="1" dirty="0" smtClean="0">
                <a:solidFill>
                  <a:schemeClr val="tx1"/>
                </a:solidFill>
              </a:rPr>
              <a:t>INDIKATOR: </a:t>
            </a:r>
            <a:r>
              <a:rPr lang="en-US" sz="1200" dirty="0" smtClean="0">
                <a:solidFill>
                  <a:schemeClr val="tx1"/>
                </a:solidFill>
              </a:rPr>
              <a:t>% </a:t>
            </a:r>
            <a:r>
              <a:rPr lang="en-US" sz="1200" dirty="0" err="1" smtClean="0">
                <a:solidFill>
                  <a:schemeClr val="tx1"/>
                </a:solidFill>
              </a:rPr>
              <a:t>penurunan</a:t>
            </a:r>
            <a:r>
              <a:rPr lang="en-US" sz="1200" dirty="0" smtClean="0">
                <a:solidFill>
                  <a:schemeClr val="tx1"/>
                </a:solidFill>
              </a:rPr>
              <a:t> </a:t>
            </a:r>
            <a:r>
              <a:rPr lang="en-US" sz="1200" dirty="0" err="1" smtClean="0">
                <a:solidFill>
                  <a:schemeClr val="tx1"/>
                </a:solidFill>
              </a:rPr>
              <a:t>tunggakan</a:t>
            </a:r>
            <a:r>
              <a:rPr lang="en-US" sz="1200" dirty="0" smtClean="0">
                <a:solidFill>
                  <a:schemeClr val="tx1"/>
                </a:solidFill>
              </a:rPr>
              <a:t> </a:t>
            </a:r>
            <a:r>
              <a:rPr lang="en-US" sz="1200" dirty="0" err="1" smtClean="0">
                <a:solidFill>
                  <a:schemeClr val="tx1"/>
                </a:solidFill>
              </a:rPr>
              <a:t>perkara</a:t>
            </a:r>
            <a:r>
              <a:rPr lang="en-US" sz="1200" dirty="0" smtClean="0">
                <a:solidFill>
                  <a:schemeClr val="tx1"/>
                </a:solidFill>
              </a:rPr>
              <a:t> (target x%)</a:t>
            </a:r>
          </a:p>
          <a:p>
            <a:r>
              <a:rPr lang="en-US" sz="1200" b="1" dirty="0">
                <a:solidFill>
                  <a:schemeClr val="tx1"/>
                </a:solidFill>
              </a:rPr>
              <a:t> </a:t>
            </a:r>
            <a:r>
              <a:rPr lang="en-US" sz="1200" b="1" dirty="0" smtClean="0">
                <a:solidFill>
                  <a:schemeClr val="tx1"/>
                </a:solidFill>
              </a:rPr>
              <a:t>                  </a:t>
            </a:r>
            <a:r>
              <a:rPr lang="en-US" sz="1200" dirty="0" smtClean="0">
                <a:solidFill>
                  <a:schemeClr val="tx1"/>
                </a:solidFill>
              </a:rPr>
              <a:t>% proses </a:t>
            </a:r>
            <a:r>
              <a:rPr lang="en-US" sz="1200" dirty="0" err="1" smtClean="0">
                <a:solidFill>
                  <a:schemeClr val="tx1"/>
                </a:solidFill>
              </a:rPr>
              <a:t>mediasi</a:t>
            </a:r>
            <a:r>
              <a:rPr lang="en-US" sz="1200" dirty="0" smtClean="0">
                <a:solidFill>
                  <a:schemeClr val="tx1"/>
                </a:solidFill>
              </a:rPr>
              <a:t> yang </a:t>
            </a:r>
            <a:r>
              <a:rPr lang="en-US" sz="1200" dirty="0" err="1" smtClean="0">
                <a:solidFill>
                  <a:schemeClr val="tx1"/>
                </a:solidFill>
              </a:rPr>
              <a:t>berhasil</a:t>
            </a:r>
            <a:r>
              <a:rPr lang="en-US" sz="1200" dirty="0" smtClean="0">
                <a:solidFill>
                  <a:schemeClr val="tx1"/>
                </a:solidFill>
              </a:rPr>
              <a:t> (target y%)</a:t>
            </a:r>
            <a:endParaRPr lang="en-US" sz="1200" dirty="0">
              <a:solidFill>
                <a:schemeClr val="tx1"/>
              </a:solidFill>
            </a:endParaRPr>
          </a:p>
        </p:txBody>
      </p:sp>
      <p:sp>
        <p:nvSpPr>
          <p:cNvPr id="20" name="Rectangle 19"/>
          <p:cNvSpPr/>
          <p:nvPr/>
        </p:nvSpPr>
        <p:spPr>
          <a:xfrm>
            <a:off x="1626518" y="2423170"/>
            <a:ext cx="857250"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smtClean="0">
                <a:solidFill>
                  <a:schemeClr val="tx1"/>
                </a:solidFill>
              </a:rPr>
              <a:t>HASIL</a:t>
            </a:r>
            <a:endParaRPr lang="id-ID" dirty="0"/>
          </a:p>
        </p:txBody>
      </p:sp>
      <p:sp>
        <p:nvSpPr>
          <p:cNvPr id="21" name="Rectangle 20"/>
          <p:cNvSpPr/>
          <p:nvPr/>
        </p:nvSpPr>
        <p:spPr>
          <a:xfrm>
            <a:off x="5184576" y="2348880"/>
            <a:ext cx="2699792" cy="3474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smtClean="0">
                <a:solidFill>
                  <a:schemeClr val="tx1"/>
                </a:solidFill>
              </a:rPr>
              <a:t>STRATEGI/CARA</a:t>
            </a:r>
            <a:endParaRPr lang="id-ID" dirty="0"/>
          </a:p>
        </p:txBody>
      </p:sp>
      <p:cxnSp>
        <p:nvCxnSpPr>
          <p:cNvPr id="13" name="Elbow Connector 12"/>
          <p:cNvCxnSpPr/>
          <p:nvPr/>
        </p:nvCxnSpPr>
        <p:spPr>
          <a:xfrm>
            <a:off x="-34827" y="2132856"/>
            <a:ext cx="3925861" cy="2520280"/>
          </a:xfrm>
          <a:prstGeom prst="bentConnector3">
            <a:avLst>
              <a:gd name="adj1" fmla="val 37626"/>
            </a:avLst>
          </a:prstGeom>
          <a:ln w="41275">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23034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p:txBody>
          <a:bodyPr/>
          <a:lstStyle/>
          <a:p>
            <a:pPr eaLnBrk="1" hangingPunct="1"/>
            <a:endParaRPr lang="en-US" altLang="en-US" smtClean="0"/>
          </a:p>
        </p:txBody>
      </p:sp>
      <p:sp>
        <p:nvSpPr>
          <p:cNvPr id="3" name="Title 2"/>
          <p:cNvSpPr>
            <a:spLocks noGrp="1"/>
          </p:cNvSpPr>
          <p:nvPr>
            <p:ph type="title"/>
          </p:nvPr>
        </p:nvSpPr>
        <p:spPr/>
        <p:txBody>
          <a:bodyPr/>
          <a:lstStyle/>
          <a:p>
            <a:pPr algn="ctr" eaLnBrk="1" fontAlgn="auto" hangingPunct="1">
              <a:spcAft>
                <a:spcPts val="0"/>
              </a:spcAft>
              <a:defRPr/>
            </a:pPr>
            <a:r>
              <a:rPr lang="en-US" dirty="0" smtClean="0"/>
              <a:t>KINERJA </a:t>
            </a:r>
            <a:r>
              <a:rPr lang="en-US" dirty="0" err="1" smtClean="0"/>
              <a:t>vs</a:t>
            </a:r>
            <a:r>
              <a:rPr lang="en-US" dirty="0" smtClean="0"/>
              <a:t> KERJA</a:t>
            </a:r>
            <a:endParaRPr lang="en-US" dirty="0"/>
          </a:p>
        </p:txBody>
      </p:sp>
      <p:sp>
        <p:nvSpPr>
          <p:cNvPr id="4" name="Rectangle 3"/>
          <p:cNvSpPr/>
          <p:nvPr/>
        </p:nvSpPr>
        <p:spPr>
          <a:xfrm>
            <a:off x="990600" y="1524000"/>
            <a:ext cx="3581400" cy="449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marL="236538" indent="-236538" eaLnBrk="1" fontAlgn="auto" hangingPunct="1">
              <a:spcBef>
                <a:spcPts val="0"/>
              </a:spcBef>
              <a:spcAft>
                <a:spcPts val="0"/>
              </a:spcAft>
              <a:buFont typeface="Arial" pitchFamily="34" charset="0"/>
              <a:buChar char="•"/>
              <a:defRPr/>
            </a:pPr>
            <a:r>
              <a:rPr lang="en-US" sz="2000" b="1" dirty="0"/>
              <a:t>TUJUAN</a:t>
            </a:r>
          </a:p>
          <a:p>
            <a:pPr marL="236538" indent="-236538" eaLnBrk="1" fontAlgn="auto" hangingPunct="1">
              <a:spcBef>
                <a:spcPts val="0"/>
              </a:spcBef>
              <a:spcAft>
                <a:spcPts val="0"/>
              </a:spcAft>
              <a:buFont typeface="Arial" pitchFamily="34" charset="0"/>
              <a:buChar char="•"/>
              <a:defRPr/>
            </a:pPr>
            <a:r>
              <a:rPr lang="en-US" sz="2000" b="1" dirty="0"/>
              <a:t>SASARAN</a:t>
            </a:r>
          </a:p>
          <a:p>
            <a:pPr marL="236538" indent="-236538" eaLnBrk="1" fontAlgn="auto" hangingPunct="1">
              <a:spcBef>
                <a:spcPts val="0"/>
              </a:spcBef>
              <a:spcAft>
                <a:spcPts val="0"/>
              </a:spcAft>
              <a:buFont typeface="Arial" pitchFamily="34" charset="0"/>
              <a:buChar char="•"/>
              <a:defRPr/>
            </a:pPr>
            <a:r>
              <a:rPr lang="en-US" sz="2000" b="1" dirty="0"/>
              <a:t>OUTCOME</a:t>
            </a:r>
          </a:p>
          <a:p>
            <a:pPr marL="236538" indent="-236538" eaLnBrk="1" fontAlgn="auto" hangingPunct="1">
              <a:spcBef>
                <a:spcPts val="0"/>
              </a:spcBef>
              <a:spcAft>
                <a:spcPts val="0"/>
              </a:spcAft>
              <a:buFont typeface="Arial" pitchFamily="34" charset="0"/>
              <a:buChar char="•"/>
              <a:defRPr/>
            </a:pPr>
            <a:r>
              <a:rPr lang="en-US" sz="2000" b="1" dirty="0"/>
              <a:t>HASIL</a:t>
            </a:r>
          </a:p>
          <a:p>
            <a:pPr marL="236538" indent="-236538" eaLnBrk="1" fontAlgn="auto" hangingPunct="1">
              <a:spcBef>
                <a:spcPts val="0"/>
              </a:spcBef>
              <a:spcAft>
                <a:spcPts val="0"/>
              </a:spcAft>
              <a:buFont typeface="Arial" pitchFamily="34" charset="0"/>
              <a:buChar char="•"/>
              <a:defRPr/>
            </a:pPr>
            <a:r>
              <a:rPr lang="en-US" sz="2000" b="1" dirty="0"/>
              <a:t>KONDISI POSITIF YG INGIN DIWUJUDKAN/ DITINGKATKAN</a:t>
            </a:r>
          </a:p>
          <a:p>
            <a:pPr marL="236538" indent="-236538" eaLnBrk="1" fontAlgn="auto" hangingPunct="1">
              <a:spcBef>
                <a:spcPts val="0"/>
              </a:spcBef>
              <a:spcAft>
                <a:spcPts val="0"/>
              </a:spcAft>
              <a:buFont typeface="Arial" pitchFamily="34" charset="0"/>
              <a:buChar char="•"/>
              <a:defRPr/>
            </a:pPr>
            <a:r>
              <a:rPr lang="en-US" sz="2000" b="1" dirty="0"/>
              <a:t>KONDISI NEGATIF YG INGIN DIHILANGKAN / DITURUNKAN</a:t>
            </a:r>
          </a:p>
          <a:p>
            <a:pPr marL="236538" indent="-236538" eaLnBrk="1" fontAlgn="auto" hangingPunct="1">
              <a:spcBef>
                <a:spcPts val="0"/>
              </a:spcBef>
              <a:spcAft>
                <a:spcPts val="0"/>
              </a:spcAft>
              <a:buFont typeface="Arial" pitchFamily="34" charset="0"/>
              <a:buChar char="•"/>
              <a:defRPr/>
            </a:pPr>
            <a:endParaRPr lang="en-US" sz="2000" b="1" dirty="0"/>
          </a:p>
          <a:p>
            <a:pPr marL="236538" indent="-236538" eaLnBrk="1" fontAlgn="auto" hangingPunct="1">
              <a:spcBef>
                <a:spcPts val="0"/>
              </a:spcBef>
              <a:spcAft>
                <a:spcPts val="0"/>
              </a:spcAft>
              <a:buFont typeface="Arial" pitchFamily="34" charset="0"/>
              <a:buChar char="•"/>
              <a:defRPr/>
            </a:pPr>
            <a:r>
              <a:rPr lang="en-US" sz="3200" b="1" dirty="0"/>
              <a:t>KINERJA</a:t>
            </a:r>
          </a:p>
          <a:p>
            <a:pPr marL="236538" indent="-236538" eaLnBrk="1" fontAlgn="auto" hangingPunct="1">
              <a:spcBef>
                <a:spcPts val="0"/>
              </a:spcBef>
              <a:spcAft>
                <a:spcPts val="0"/>
              </a:spcAft>
              <a:buFont typeface="Arial" pitchFamily="34" charset="0"/>
              <a:buChar char="•"/>
              <a:defRPr/>
            </a:pPr>
            <a:r>
              <a:rPr lang="en-US" sz="3200" b="1" dirty="0"/>
              <a:t>ENDS</a:t>
            </a:r>
          </a:p>
          <a:p>
            <a:pPr marL="236538" indent="-236538" eaLnBrk="1" fontAlgn="auto" hangingPunct="1">
              <a:spcBef>
                <a:spcPts val="0"/>
              </a:spcBef>
              <a:spcAft>
                <a:spcPts val="0"/>
              </a:spcAft>
              <a:buFont typeface="Arial" pitchFamily="34" charset="0"/>
              <a:buChar char="•"/>
              <a:defRPr/>
            </a:pPr>
            <a:endParaRPr lang="en-US" sz="2000" b="1" dirty="0"/>
          </a:p>
        </p:txBody>
      </p:sp>
      <p:sp>
        <p:nvSpPr>
          <p:cNvPr id="6" name="Rectangle 5"/>
          <p:cNvSpPr/>
          <p:nvPr/>
        </p:nvSpPr>
        <p:spPr>
          <a:xfrm>
            <a:off x="4876800" y="1524000"/>
            <a:ext cx="3810000" cy="449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marL="236538" indent="-236538" eaLnBrk="1" fontAlgn="auto" hangingPunct="1">
              <a:spcBef>
                <a:spcPts val="0"/>
              </a:spcBef>
              <a:spcAft>
                <a:spcPts val="0"/>
              </a:spcAft>
              <a:buFont typeface="Arial" pitchFamily="34" charset="0"/>
              <a:buChar char="•"/>
              <a:defRPr/>
            </a:pPr>
            <a:r>
              <a:rPr lang="en-US" b="1" dirty="0"/>
              <a:t>STRATEGI ATAU CARA UNTUK MEWUJUDKAN TUJUAN ATAU SASARAN</a:t>
            </a:r>
          </a:p>
          <a:p>
            <a:pPr marL="236538" indent="-236538" eaLnBrk="1" fontAlgn="auto" hangingPunct="1">
              <a:spcBef>
                <a:spcPts val="0"/>
              </a:spcBef>
              <a:spcAft>
                <a:spcPts val="0"/>
              </a:spcAft>
              <a:buFont typeface="Arial" pitchFamily="34" charset="0"/>
              <a:buChar char="•"/>
              <a:defRPr/>
            </a:pPr>
            <a:r>
              <a:rPr lang="en-US" b="1" dirty="0"/>
              <a:t>KEGIATAN, SUB KEGIATAN, KOMPONEN DAN ANGGARAN</a:t>
            </a:r>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endParaRPr lang="en-US" b="1" dirty="0"/>
          </a:p>
          <a:p>
            <a:pPr marL="236538" indent="-236538" eaLnBrk="1" fontAlgn="auto" hangingPunct="1">
              <a:spcBef>
                <a:spcPts val="0"/>
              </a:spcBef>
              <a:spcAft>
                <a:spcPts val="0"/>
              </a:spcAft>
              <a:buFont typeface="Arial" pitchFamily="34" charset="0"/>
              <a:buChar char="•"/>
              <a:defRPr/>
            </a:pPr>
            <a:r>
              <a:rPr lang="en-US" sz="3200" b="1" dirty="0"/>
              <a:t>KERJA</a:t>
            </a:r>
          </a:p>
          <a:p>
            <a:pPr marL="236538" indent="-236538" eaLnBrk="1" fontAlgn="auto" hangingPunct="1">
              <a:spcBef>
                <a:spcPts val="0"/>
              </a:spcBef>
              <a:spcAft>
                <a:spcPts val="0"/>
              </a:spcAft>
              <a:buFont typeface="Arial" pitchFamily="34" charset="0"/>
              <a:buChar char="•"/>
              <a:defRPr/>
            </a:pPr>
            <a:r>
              <a:rPr lang="en-US" sz="3200" b="1" dirty="0"/>
              <a:t>MEANS</a:t>
            </a:r>
          </a:p>
        </p:txBody>
      </p:sp>
      <p:cxnSp>
        <p:nvCxnSpPr>
          <p:cNvPr id="8" name="Straight Connector 7"/>
          <p:cNvCxnSpPr/>
          <p:nvPr/>
        </p:nvCxnSpPr>
        <p:spPr>
          <a:xfrm rot="5400000">
            <a:off x="2019301" y="3848100"/>
            <a:ext cx="5410200" cy="3175"/>
          </a:xfrm>
          <a:prstGeom prst="line">
            <a:avLst/>
          </a:prstGeom>
          <a:ln w="5080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57885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par>
                          <p:cTn id="31" fill="hold" nodeType="afterGroup">
                            <p:stCondLst>
                              <p:cond delay="0"/>
                            </p:stCondLst>
                            <p:childTnLst>
                              <p:par>
                                <p:cTn id="32" presetID="1" presetClass="entr" presetSubtype="0" fill="hold" nodeType="afterEffect">
                                  <p:stCondLst>
                                    <p:cond delay="0"/>
                                  </p:stCondLst>
                                  <p:childTnLst>
                                    <p:set>
                                      <p:cBhvr>
                                        <p:cTn id="33"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nodeType="clickEffect">
                                  <p:stCondLst>
                                    <p:cond delay="0"/>
                                  </p:stCondLst>
                                  <p:childTnLst>
                                    <p:set>
                                      <p:cBhvr>
                                        <p:cTn id="45" dur="1" fill="hold">
                                          <p:stCondLst>
                                            <p:cond delay="0"/>
                                          </p:stCondLst>
                                        </p:cTn>
                                        <p:tgtEl>
                                          <p:spTgt spid="6">
                                            <p:txEl>
                                              <p:pRg st="9" end="9"/>
                                            </p:txEl>
                                          </p:spTgt>
                                        </p:tgtEl>
                                        <p:attrNameLst>
                                          <p:attrName>style.visibility</p:attrName>
                                        </p:attrNameLst>
                                      </p:cBhvr>
                                      <p:to>
                                        <p:strVal val="visible"/>
                                      </p:to>
                                    </p:set>
                                  </p:childTnLst>
                                </p:cTn>
                              </p:par>
                            </p:childTnLst>
                          </p:cTn>
                        </p:par>
                        <p:par>
                          <p:cTn id="46" fill="hold" nodeType="afterGroup">
                            <p:stCondLst>
                              <p:cond delay="0"/>
                            </p:stCondLst>
                            <p:childTnLst>
                              <p:par>
                                <p:cTn id="47" presetID="1" presetClass="entr" presetSubtype="0" fill="hold" nodeType="afterEffect">
                                  <p:stCondLst>
                                    <p:cond delay="0"/>
                                  </p:stCondLst>
                                  <p:childTnLst>
                                    <p:set>
                                      <p:cBhvr>
                                        <p:cTn id="4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p:cNvSpPr>
            <a:spLocks noGrp="1"/>
          </p:cNvSpPr>
          <p:nvPr>
            <p:ph idx="1"/>
          </p:nvPr>
        </p:nvSpPr>
        <p:spPr/>
        <p:txBody>
          <a:bodyPr/>
          <a:lstStyle/>
          <a:p>
            <a:r>
              <a:rPr lang="en-US" altLang="en-US" smtClean="0"/>
              <a:t>KINERJA UTAMA?</a:t>
            </a:r>
          </a:p>
          <a:p>
            <a:r>
              <a:rPr lang="en-US" altLang="en-US" smtClean="0"/>
              <a:t>KRITERIA INDIKATOR KINERJA YANG BAIK (SMART)</a:t>
            </a:r>
          </a:p>
          <a:p>
            <a:r>
              <a:rPr lang="en-US" altLang="en-US" smtClean="0"/>
              <a:t>PEMANFAATAN IKU</a:t>
            </a:r>
          </a:p>
          <a:p>
            <a:pPr lvl="1"/>
            <a:r>
              <a:rPr lang="en-US" altLang="en-US" smtClean="0"/>
              <a:t>Perencanaan</a:t>
            </a:r>
          </a:p>
          <a:p>
            <a:pPr lvl="1"/>
            <a:r>
              <a:rPr lang="en-US" altLang="en-US" smtClean="0"/>
              <a:t>Penganggaran</a:t>
            </a:r>
          </a:p>
          <a:p>
            <a:pPr lvl="1"/>
            <a:r>
              <a:rPr lang="en-US" altLang="en-US" smtClean="0"/>
              <a:t>Pengukuran</a:t>
            </a:r>
          </a:p>
          <a:p>
            <a:pPr lvl="1"/>
            <a:r>
              <a:rPr lang="en-US" altLang="en-US" smtClean="0"/>
              <a:t>Penjenjangan (cascading)</a:t>
            </a:r>
          </a:p>
          <a:p>
            <a:pPr lvl="1"/>
            <a:r>
              <a:rPr lang="en-US" altLang="en-US" smtClean="0"/>
              <a:t>Pelaporan</a:t>
            </a:r>
          </a:p>
        </p:txBody>
      </p:sp>
      <p:sp>
        <p:nvSpPr>
          <p:cNvPr id="3" name="Title 2"/>
          <p:cNvSpPr>
            <a:spLocks noGrp="1"/>
          </p:cNvSpPr>
          <p:nvPr>
            <p:ph type="title"/>
          </p:nvPr>
        </p:nvSpPr>
        <p:spPr/>
        <p:txBody>
          <a:bodyPr>
            <a:normAutofit fontScale="90000"/>
          </a:bodyPr>
          <a:lstStyle/>
          <a:p>
            <a:pPr>
              <a:defRPr/>
            </a:pPr>
            <a:r>
              <a:rPr lang="en-US" dirty="0" smtClean="0"/>
              <a:t>INDIKATOR KINERJA UTAMA </a:t>
            </a:r>
            <a:br>
              <a:rPr lang="en-US" dirty="0" smtClean="0"/>
            </a:br>
            <a:r>
              <a:rPr lang="en-US" dirty="0" smtClean="0"/>
              <a:t>(IKU)</a:t>
            </a:r>
            <a:endParaRPr lang="en-US" dirty="0"/>
          </a:p>
        </p:txBody>
      </p:sp>
    </p:spTree>
    <p:extLst>
      <p:ext uri="{BB962C8B-B14F-4D97-AF65-F5344CB8AC3E}">
        <p14:creationId xmlns:p14="http://schemas.microsoft.com/office/powerpoint/2010/main" val="226384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163" y="219075"/>
            <a:ext cx="8077200" cy="401613"/>
          </a:xfrm>
          <a:solidFill>
            <a:schemeClr val="bg1"/>
          </a:solidFill>
        </p:spPr>
        <p:txBody>
          <a:bodyPr>
            <a:normAutofit fontScale="90000"/>
          </a:bodyPr>
          <a:lstStyle/>
          <a:p>
            <a:pPr algn="ctr">
              <a:lnSpc>
                <a:spcPct val="90000"/>
              </a:lnSpc>
              <a:spcBef>
                <a:spcPct val="50000"/>
              </a:spcBef>
              <a:defRPr/>
            </a:pPr>
            <a:r>
              <a:rPr lang="en-US" sz="2800" dirty="0" err="1" smtClean="0">
                <a:solidFill>
                  <a:schemeClr val="tx1"/>
                </a:solidFill>
                <a:latin typeface="+mn-lt"/>
              </a:rPr>
              <a:t>Penyimpulan</a:t>
            </a:r>
            <a:r>
              <a:rPr lang="en-US" sz="2800" dirty="0" smtClean="0">
                <a:solidFill>
                  <a:schemeClr val="tx1"/>
                </a:solidFill>
                <a:latin typeface="+mn-lt"/>
              </a:rPr>
              <a:t> </a:t>
            </a:r>
            <a:r>
              <a:rPr lang="en-US" sz="2800" dirty="0" err="1" smtClean="0">
                <a:solidFill>
                  <a:schemeClr val="tx1"/>
                </a:solidFill>
                <a:latin typeface="+mn-lt"/>
              </a:rPr>
              <a:t>Hasil</a:t>
            </a:r>
            <a:r>
              <a:rPr lang="en-US" sz="2800" dirty="0" smtClean="0">
                <a:solidFill>
                  <a:schemeClr val="tx1"/>
                </a:solidFill>
                <a:latin typeface="+mn-lt"/>
              </a:rPr>
              <a:t> </a:t>
            </a:r>
            <a:r>
              <a:rPr lang="en-US" sz="2800" dirty="0" err="1" smtClean="0">
                <a:solidFill>
                  <a:schemeClr val="tx1"/>
                </a:solidFill>
                <a:latin typeface="+mn-lt"/>
              </a:rPr>
              <a:t>Akhir</a:t>
            </a:r>
            <a:endParaRPr lang="en-US" sz="2800" dirty="0">
              <a:solidFill>
                <a:schemeClr val="tx1"/>
              </a:solidFill>
              <a:latin typeface="+mn-lt"/>
            </a:endParaRPr>
          </a:p>
        </p:txBody>
      </p:sp>
      <p:sp>
        <p:nvSpPr>
          <p:cNvPr id="12291" name="Text Placeholder 2"/>
          <p:cNvSpPr>
            <a:spLocks noGrp="1"/>
          </p:cNvSpPr>
          <p:nvPr>
            <p:ph type="body" idx="1"/>
          </p:nvPr>
        </p:nvSpPr>
        <p:spPr>
          <a:xfrm>
            <a:off x="4763" y="1209675"/>
            <a:ext cx="9144000" cy="5638800"/>
          </a:xfrm>
          <a:solidFill>
            <a:schemeClr val="bg1"/>
          </a:solidFill>
        </p:spPr>
        <p:txBody>
          <a:bodyPr/>
          <a:lstStyle/>
          <a:p>
            <a:pPr marL="342900" indent="-342900" eaLnBrk="1" hangingPunct="1">
              <a:defRPr/>
            </a:pPr>
            <a:endParaRPr lang="id-ID" altLang="en-US" sz="1800" b="1" smtClean="0">
              <a:solidFill>
                <a:srgbClr val="FFCC66"/>
              </a:solidFill>
              <a:latin typeface="Comic Sans MS" panose="030F0702030302020204" pitchFamily="66" charset="0"/>
            </a:endParaRPr>
          </a:p>
        </p:txBody>
      </p:sp>
      <p:graphicFrame>
        <p:nvGraphicFramePr>
          <p:cNvPr id="4" name="Group 55"/>
          <p:cNvGraphicFramePr>
            <a:graphicFrameLocks/>
          </p:cNvGraphicFramePr>
          <p:nvPr>
            <p:extLst>
              <p:ext uri="{D42A27DB-BD31-4B8C-83A1-F6EECF244321}">
                <p14:modId xmlns:p14="http://schemas.microsoft.com/office/powerpoint/2010/main" val="3087779723"/>
              </p:ext>
            </p:extLst>
          </p:nvPr>
        </p:nvGraphicFramePr>
        <p:xfrm>
          <a:off x="76200" y="941870"/>
          <a:ext cx="8991600" cy="5583474"/>
        </p:xfrm>
        <a:graphic>
          <a:graphicData uri="http://schemas.openxmlformats.org/drawingml/2006/table">
            <a:tbl>
              <a:tblPr/>
              <a:tblGrid>
                <a:gridCol w="521604"/>
                <a:gridCol w="1039977"/>
                <a:gridCol w="1114261"/>
                <a:gridCol w="2079953"/>
                <a:gridCol w="4235805"/>
              </a:tblGrid>
              <a:tr h="572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400" b="1" i="0" u="none" strike="noStrike" cap="none" normalizeH="0" baseline="0" dirty="0" smtClean="0">
                          <a:ln>
                            <a:noFill/>
                          </a:ln>
                          <a:solidFill>
                            <a:srgbClr val="000000"/>
                          </a:solidFill>
                          <a:effectLst/>
                          <a:latin typeface="Times New Roman" pitchFamily="18" charset="0"/>
                          <a:cs typeface="Times New Roman" pitchFamily="18" charset="0"/>
                        </a:rPr>
                        <a:t>No.</a:t>
                      </a:r>
                      <a:endParaRPr kumimoji="0" lang="fi-FI" sz="1400" b="1" i="0" u="none" strike="noStrike" cap="none" normalizeH="0" baseline="0" dirty="0" smtClean="0">
                        <a:ln>
                          <a:noFill/>
                        </a:ln>
                        <a:solidFill>
                          <a:srgbClr val="000000"/>
                        </a:solidFill>
                        <a:effectLst/>
                        <a:latin typeface="Times New Roman" pitchFamily="18" charset="0"/>
                        <a:cs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0E0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400" b="1" i="0" u="none" strike="noStrike" cap="none" normalizeH="0" baseline="0" dirty="0" smtClean="0">
                          <a:ln>
                            <a:noFill/>
                          </a:ln>
                          <a:solidFill>
                            <a:srgbClr val="000000"/>
                          </a:solidFill>
                          <a:effectLst/>
                          <a:latin typeface="Times New Roman" pitchFamily="18" charset="0"/>
                          <a:cs typeface="Times New Roman" pitchFamily="18" charset="0"/>
                        </a:rPr>
                        <a:t>Kategori</a:t>
                      </a:r>
                      <a:endParaRPr kumimoji="0" lang="fi-FI" sz="1400" b="1" i="0" u="none" strike="noStrike" cap="none" normalizeH="0" baseline="0" dirty="0" smtClean="0">
                        <a:ln>
                          <a:noFill/>
                        </a:ln>
                        <a:solidFill>
                          <a:srgbClr val="000000"/>
                        </a:solidFill>
                        <a:effectLst/>
                        <a:latin typeface="Times New Roman" pitchFamily="18" charset="0"/>
                        <a:cs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0E0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400" b="1" i="0" u="none" strike="noStrike" cap="none" normalizeH="0" baseline="0" dirty="0" smtClean="0">
                          <a:ln>
                            <a:noFill/>
                          </a:ln>
                          <a:solidFill>
                            <a:srgbClr val="000000"/>
                          </a:solidFill>
                          <a:effectLst/>
                          <a:latin typeface="Times New Roman" pitchFamily="18" charset="0"/>
                          <a:cs typeface="Times New Roman" pitchFamily="18" charset="0"/>
                        </a:rPr>
                        <a:t>Nilai absolut</a:t>
                      </a:r>
                      <a:endParaRPr kumimoji="0" lang="fi-FI" sz="1400" b="1" i="0" u="none" strike="noStrike" cap="none" normalizeH="0" baseline="0" dirty="0" smtClean="0">
                        <a:ln>
                          <a:noFill/>
                        </a:ln>
                        <a:solidFill>
                          <a:srgbClr val="000000"/>
                        </a:solidFill>
                        <a:effectLst/>
                        <a:latin typeface="Times New Roman" pitchFamily="18" charset="0"/>
                        <a:cs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0E0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400" b="1" i="0" u="none" strike="noStrike" cap="none" normalizeH="0" baseline="0" smtClean="0">
                          <a:ln>
                            <a:noFill/>
                          </a:ln>
                          <a:solidFill>
                            <a:srgbClr val="000000"/>
                          </a:solidFill>
                          <a:effectLst/>
                          <a:latin typeface="Times New Roman" pitchFamily="18" charset="0"/>
                          <a:cs typeface="Times New Roman" pitchFamily="18" charset="0"/>
                        </a:rPr>
                        <a:t>Interpretasi</a:t>
                      </a:r>
                      <a:endParaRPr kumimoji="0" lang="fi-FI" sz="1400" b="1" i="0" u="none" strike="noStrike" cap="none" normalizeH="0" baseline="0" smtClean="0">
                        <a:ln>
                          <a:noFill/>
                        </a:ln>
                        <a:solidFill>
                          <a:srgbClr val="000000"/>
                        </a:solidFill>
                        <a:effectLst/>
                        <a:latin typeface="Times New Roman" pitchFamily="18" charset="0"/>
                        <a:cs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0E0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400" b="1" i="0" u="none" strike="noStrike" cap="none" normalizeH="0" baseline="0" dirty="0" smtClean="0">
                          <a:ln>
                            <a:noFill/>
                          </a:ln>
                          <a:solidFill>
                            <a:srgbClr val="000000"/>
                          </a:solidFill>
                          <a:effectLst/>
                          <a:latin typeface="Times New Roman" pitchFamily="18" charset="0"/>
                          <a:cs typeface="Times New Roman" pitchFamily="18" charset="0"/>
                        </a:rPr>
                        <a:t>Karakteristik Instansi</a:t>
                      </a:r>
                      <a:endParaRPr kumimoji="0" lang="fi-FI" sz="1400" b="1" i="0" u="none" strike="noStrike" cap="none" normalizeH="0" baseline="0" dirty="0" smtClean="0">
                        <a:ln>
                          <a:noFill/>
                        </a:ln>
                        <a:solidFill>
                          <a:srgbClr val="000000"/>
                        </a:solidFill>
                        <a:effectLst/>
                        <a:latin typeface="Times New Roman" pitchFamily="18" charset="0"/>
                        <a:cs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0E0E0"/>
                    </a:solidFill>
                  </a:tcPr>
                </a:tc>
              </a:tr>
              <a:tr h="3639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1.</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AA</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pPr algn="ctr">
                        <a:lnSpc>
                          <a:spcPct val="115000"/>
                        </a:lnSpc>
                        <a:spcBef>
                          <a:spcPts val="600"/>
                        </a:spcBef>
                        <a:spcAft>
                          <a:spcPts val="600"/>
                        </a:spcAft>
                      </a:pP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&gt;</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90</a:t>
                      </a: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 -100</a:t>
                      </a:r>
                      <a:endParaRPr lang="en-US" sz="1200" dirty="0">
                        <a:solidFill>
                          <a:schemeClr val="bg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r>
                        <a:rPr lang="en-US" sz="1200" b="1" dirty="0" err="1" smtClean="0">
                          <a:solidFill>
                            <a:schemeClr val="bg1"/>
                          </a:solidFill>
                          <a:latin typeface="Bookman Old Style" panose="02050604050505020204" pitchFamily="18" charset="0"/>
                        </a:rPr>
                        <a:t>Sangat</a:t>
                      </a:r>
                      <a:r>
                        <a:rPr lang="en-US" sz="1200" b="1" dirty="0" smtClean="0">
                          <a:solidFill>
                            <a:schemeClr val="bg1"/>
                          </a:solidFill>
                          <a:latin typeface="Bookman Old Style" panose="02050604050505020204" pitchFamily="18" charset="0"/>
                        </a:rPr>
                        <a:t> </a:t>
                      </a:r>
                      <a:r>
                        <a:rPr lang="en-US" sz="1200" b="1" dirty="0" err="1" smtClean="0">
                          <a:solidFill>
                            <a:schemeClr val="bg1"/>
                          </a:solidFill>
                          <a:latin typeface="Bookman Old Style" panose="02050604050505020204" pitchFamily="18" charset="0"/>
                        </a:rPr>
                        <a:t>Memuaskan</a:t>
                      </a:r>
                      <a:endParaRPr lang="en-US" sz="1200" b="1" dirty="0">
                        <a:solidFill>
                          <a:schemeClr val="bg1"/>
                        </a:solidFill>
                        <a:latin typeface="Bookman Old Style" panose="02050604050505020204" pitchFamily="18"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a:txBody>
                    <a:bodyPr/>
                    <a:lstStyle/>
                    <a:p>
                      <a:endParaRPr lang="en-US" sz="1200" dirty="0">
                        <a:latin typeface="Bookman Old Style" panose="02050604050505020204" pitchFamily="18"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r>
              <a:tr h="60214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smtClean="0">
                          <a:ln>
                            <a:noFill/>
                          </a:ln>
                          <a:solidFill>
                            <a:srgbClr val="000000"/>
                          </a:solidFill>
                          <a:effectLst/>
                          <a:latin typeface="Bookman Old Style" panose="02050604050505020204" pitchFamily="18" charset="0"/>
                          <a:cs typeface="Times New Roman" pitchFamily="18" charset="0"/>
                        </a:rPr>
                        <a:t>2.</a:t>
                      </a:r>
                      <a:endParaRPr kumimoji="0" lang="fi-FI" sz="1200" b="0" i="0" u="none" strike="noStrike" cap="none" normalizeH="0" baseline="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A</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algn="ctr">
                        <a:lnSpc>
                          <a:spcPct val="115000"/>
                        </a:lnSpc>
                        <a:spcBef>
                          <a:spcPts val="600"/>
                        </a:spcBef>
                        <a:spcAft>
                          <a:spcPts val="600"/>
                        </a:spcAft>
                      </a:pP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&gt;</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80</a:t>
                      </a: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 – </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90</a:t>
                      </a:r>
                      <a:endParaRPr lang="en-US" sz="1200" dirty="0">
                        <a:solidFill>
                          <a:schemeClr val="bg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1"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Memuaskan </a:t>
                      </a:r>
                      <a:endParaRPr kumimoji="0" lang="fi-FI" sz="1200" b="1"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Memimpin perubahan, berbudaya kinerja, berkinerja tinggi, dan sangat akuntabel</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7797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3.</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rPr>
                        <a:t>BB</a:t>
                      </a: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algn="ctr">
                        <a:lnSpc>
                          <a:spcPct val="115000"/>
                        </a:lnSpc>
                        <a:spcBef>
                          <a:spcPts val="600"/>
                        </a:spcBef>
                        <a:spcAft>
                          <a:spcPts val="600"/>
                        </a:spcAft>
                      </a:pP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&gt;</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70</a:t>
                      </a: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 – </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80</a:t>
                      </a:r>
                      <a:endParaRPr lang="en-US" sz="1200" dirty="0">
                        <a:solidFill>
                          <a:schemeClr val="bg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1"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Sangat Baik</a:t>
                      </a:r>
                      <a:endParaRPr kumimoji="0" lang="fi-FI" sz="1200" b="1"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Akuntabel, berkinerja baik, memiliki sistem manajemen kinerja yang andal.</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r>
              <a:tr h="5760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4.</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smtClean="0">
                          <a:ln>
                            <a:noFill/>
                          </a:ln>
                          <a:solidFill>
                            <a:srgbClr val="000000"/>
                          </a:solidFill>
                          <a:effectLst/>
                          <a:latin typeface="Bookman Old Style" panose="02050604050505020204" pitchFamily="18" charset="0"/>
                          <a:cs typeface="Times New Roman" pitchFamily="18" charset="0"/>
                        </a:rPr>
                        <a:t>B</a:t>
                      </a:r>
                      <a:endParaRPr kumimoji="0" lang="fi-FI" sz="1200" b="0" i="0" u="none" strike="noStrike" cap="none" normalizeH="0" baseline="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algn="ctr">
                        <a:lnSpc>
                          <a:spcPct val="115000"/>
                        </a:lnSpc>
                        <a:spcBef>
                          <a:spcPts val="600"/>
                        </a:spcBef>
                        <a:spcAft>
                          <a:spcPts val="600"/>
                        </a:spcAft>
                      </a:pP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&gt;</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60</a:t>
                      </a: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 – </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70</a:t>
                      </a:r>
                      <a:endParaRPr lang="en-US" sz="1200" dirty="0">
                        <a:solidFill>
                          <a:schemeClr val="bg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1"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Baik</a:t>
                      </a:r>
                      <a:r>
                        <a:rPr kumimoji="0" lang="sv-SE"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 dan perlu sedikit perbaikan</a:t>
                      </a:r>
                      <a:endParaRPr kumimoji="0" lang="sv-SE"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Akuntabilitas kinerjanya sudah baik, memiliki sistem yang dapat digunakan untuk manajemen  kinerja, dan perlu sedikit perbaikan.</a:t>
                      </a:r>
                      <a:endParaRPr kumimoji="0" lang="sv-SE"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7FFA7"/>
                    </a:solidFill>
                  </a:tcPr>
                </a:tc>
              </a:tr>
              <a:tr h="9441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5.</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7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smtClean="0">
                          <a:ln>
                            <a:noFill/>
                          </a:ln>
                          <a:solidFill>
                            <a:srgbClr val="000000"/>
                          </a:solidFill>
                          <a:effectLst/>
                          <a:latin typeface="Bookman Old Style" panose="02050604050505020204" pitchFamily="18" charset="0"/>
                          <a:cs typeface="Times New Roman" pitchFamily="18" charset="0"/>
                        </a:rPr>
                        <a:t>CC</a:t>
                      </a:r>
                      <a:endParaRPr kumimoji="0" lang="fi-FI" sz="1200" b="0" i="0" u="none" strike="noStrike" cap="none" normalizeH="0" baseline="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71"/>
                    </a:solidFill>
                  </a:tcPr>
                </a:tc>
                <a:tc>
                  <a:txBody>
                    <a:bodyPr/>
                    <a:lstStyle/>
                    <a:p>
                      <a:pPr algn="ctr">
                        <a:lnSpc>
                          <a:spcPct val="115000"/>
                        </a:lnSpc>
                        <a:spcBef>
                          <a:spcPts val="600"/>
                        </a:spcBef>
                        <a:spcAft>
                          <a:spcPts val="600"/>
                        </a:spcAft>
                      </a:pPr>
                      <a:r>
                        <a:rPr lang="en-US"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&gt;50 – 6</a:t>
                      </a:r>
                      <a:r>
                        <a:rPr lang="id-ID" sz="1200" dirty="0">
                          <a:solidFill>
                            <a:schemeClr val="bg1"/>
                          </a:solidFill>
                          <a:effectLst/>
                          <a:latin typeface="Bookman Old Style" panose="02050604050505020204" pitchFamily="18" charset="0"/>
                          <a:ea typeface="Calibri" panose="020F0502020204030204" pitchFamily="34" charset="0"/>
                          <a:cs typeface="Arial" panose="020B0604020202020204" pitchFamily="34" charset="0"/>
                        </a:rPr>
                        <a:t>0</a:t>
                      </a:r>
                      <a:endParaRPr lang="en-US" sz="1200" dirty="0">
                        <a:solidFill>
                          <a:schemeClr val="bg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7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1"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Cukup baik</a:t>
                      </a: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 (memadai), perlu banyak perbaikan yang tidak mendasar</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7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Akuntabilitas kinerjanya cukup baik, taat kebijakan, memiliki sistem yang dapat digunakan untuk memproduksi informasi kinerja untuk pertanggung jawaban, perlu beberapa perbaikan tidak mendasar.</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71"/>
                    </a:solidFill>
                  </a:tcPr>
                </a:tc>
              </a:tr>
              <a:tr h="9900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6.</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EA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smtClean="0">
                          <a:ln>
                            <a:noFill/>
                          </a:ln>
                          <a:solidFill>
                            <a:srgbClr val="000000"/>
                          </a:solidFill>
                          <a:effectLst/>
                          <a:latin typeface="Bookman Old Style" panose="02050604050505020204" pitchFamily="18" charset="0"/>
                          <a:cs typeface="Times New Roman" pitchFamily="18" charset="0"/>
                        </a:rPr>
                        <a:t>C</a:t>
                      </a:r>
                      <a:endParaRPr kumimoji="0" lang="fi-FI" sz="1200" b="0" i="0" u="none" strike="noStrike" cap="none" normalizeH="0" baseline="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EA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&gt;30-50</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EA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1"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Kurang</a:t>
                      </a: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 perlu banyak perbaikan, termasuk perubahan yang mendasar</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EA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Sistem dan tatanan kurang dapat diandalkan, memiliki sistem untuk manajemen kinerja tapi perlu banyak perbaikan minor  dan perbaikan  yang mendasar. </a:t>
                      </a: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EA00"/>
                    </a:solidFill>
                  </a:tcPr>
                </a:tc>
              </a:tr>
              <a:tr h="993034">
                <a:tc>
                  <a:txBody>
                    <a:bodyPr/>
                    <a:lstStyle/>
                    <a:p>
                      <a:pPr algn="ctr"/>
                      <a:r>
                        <a:rPr lang="en-US" sz="1200" dirty="0" smtClean="0">
                          <a:latin typeface="Bookman Old Style" panose="02050604050505020204" pitchFamily="18" charset="0"/>
                        </a:rPr>
                        <a:t>7</a:t>
                      </a:r>
                      <a:endParaRPr lang="en-US" sz="1200" dirty="0">
                        <a:latin typeface="Bookman Old Style" panose="02050604050505020204" pitchFamily="18"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smtClean="0">
                          <a:ln>
                            <a:noFill/>
                          </a:ln>
                          <a:solidFill>
                            <a:srgbClr val="000000"/>
                          </a:solidFill>
                          <a:effectLst/>
                          <a:latin typeface="Bookman Old Style" panose="02050604050505020204" pitchFamily="18" charset="0"/>
                          <a:cs typeface="Times New Roman" pitchFamily="18" charset="0"/>
                        </a:rPr>
                        <a:t>D</a:t>
                      </a:r>
                      <a:endParaRPr kumimoji="0" lang="fi-FI" sz="1200" b="0" i="0" u="none" strike="noStrike" cap="none" normalizeH="0" baseline="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0-30</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sz="1200" b="1"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Sangat Kurang</a:t>
                      </a:r>
                      <a:r>
                        <a:rPr kumimoji="0" lang="sv-SE"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 perlu banyak sekali perbaikan  &amp; perubahan yang sangat mendasar.</a:t>
                      </a:r>
                      <a:endParaRPr kumimoji="0" lang="sv-SE"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smtClean="0">
                          <a:ln>
                            <a:noFill/>
                          </a:ln>
                          <a:solidFill>
                            <a:srgbClr val="000000"/>
                          </a:solidFill>
                          <a:effectLst/>
                          <a:latin typeface="Bookman Old Style" panose="02050604050505020204" pitchFamily="18" charset="0"/>
                          <a:cs typeface="Times New Roman" pitchFamily="18" charset="0"/>
                        </a:rPr>
                        <a:t>Sistem dan tatanan tidak dapat diandalkan untuk manajemen kinerja, perlu banyak perbaikan, sebagian perubahan  yang sangat mendasar. </a:t>
                      </a:r>
                      <a:endParaRPr kumimoji="0" lang="fi-FI" sz="1200" b="0" i="0" u="none" strike="noStrike" cap="none" normalizeH="0" baseline="0" dirty="0" smtClean="0">
                        <a:ln>
                          <a:noFill/>
                        </a:ln>
                        <a:solidFill>
                          <a:srgbClr val="000000"/>
                        </a:solidFill>
                        <a:effectLst/>
                        <a:latin typeface="Bookman Old Style" panose="02050604050505020204" pitchFamily="18" charset="0"/>
                        <a:cs typeface="Arial" charset="0"/>
                      </a:endParaRPr>
                    </a:p>
                  </a:txBody>
                  <a:tcPr marT="45717" marB="4571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bl>
          </a:graphicData>
        </a:graphic>
      </p:graphicFrame>
      <p:sp>
        <p:nvSpPr>
          <p:cNvPr id="3" name="Footer Placeholder 2"/>
          <p:cNvSpPr>
            <a:spLocks noGrp="1"/>
          </p:cNvSpPr>
          <p:nvPr>
            <p:ph type="ftr" sz="quarter" idx="11"/>
          </p:nvPr>
        </p:nvSpPr>
        <p:spPr/>
        <p:txBody>
          <a:bodyPr/>
          <a:lstStyle/>
          <a:p>
            <a:r>
              <a:rPr lang="sv-SE" smtClean="0"/>
              <a:t>Ananda Juarsa - Kemenpan dan RB</a:t>
            </a:r>
            <a:endParaRPr lang="id-ID"/>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381000" y="228600"/>
            <a:ext cx="8153400" cy="1143000"/>
          </a:xfrm>
        </p:spPr>
        <p:txBody>
          <a:bodyPr/>
          <a:lstStyle/>
          <a:p>
            <a:pPr algn="ctr" eaLnBrk="1" hangingPunct="1">
              <a:defRPr/>
            </a:pPr>
            <a:r>
              <a:rPr lang="id-ID" sz="2800" smtClean="0"/>
              <a:t>PEMANFAATAN IKU</a:t>
            </a:r>
            <a:endParaRPr lang="en-US" sz="2800" smtClean="0"/>
          </a:p>
        </p:txBody>
      </p:sp>
      <p:sp>
        <p:nvSpPr>
          <p:cNvPr id="6148" name="Freeform 3"/>
          <p:cNvSpPr>
            <a:spLocks/>
          </p:cNvSpPr>
          <p:nvPr/>
        </p:nvSpPr>
        <p:spPr bwMode="auto">
          <a:xfrm>
            <a:off x="3754438" y="3827463"/>
            <a:ext cx="1349375" cy="219075"/>
          </a:xfrm>
          <a:custGeom>
            <a:avLst/>
            <a:gdLst>
              <a:gd name="T0" fmla="*/ 2147483646 w 850"/>
              <a:gd name="T1" fmla="*/ 0 h 138"/>
              <a:gd name="T2" fmla="*/ 2147483646 w 850"/>
              <a:gd name="T3" fmla="*/ 2147483646 h 138"/>
              <a:gd name="T4" fmla="*/ 0 w 850"/>
              <a:gd name="T5" fmla="*/ 2147483646 h 138"/>
              <a:gd name="T6" fmla="*/ 0 60000 65536"/>
              <a:gd name="T7" fmla="*/ 0 60000 65536"/>
              <a:gd name="T8" fmla="*/ 0 60000 65536"/>
              <a:gd name="T9" fmla="*/ 0 w 850"/>
              <a:gd name="T10" fmla="*/ 0 h 138"/>
              <a:gd name="T11" fmla="*/ 850 w 850"/>
              <a:gd name="T12" fmla="*/ 138 h 138"/>
            </a:gdLst>
            <a:ahLst/>
            <a:cxnLst>
              <a:cxn ang="T6">
                <a:pos x="T0" y="T1"/>
              </a:cxn>
              <a:cxn ang="T7">
                <a:pos x="T2" y="T3"/>
              </a:cxn>
              <a:cxn ang="T8">
                <a:pos x="T4" y="T5"/>
              </a:cxn>
            </a:cxnLst>
            <a:rect l="T9" t="T10" r="T11" b="T12"/>
            <a:pathLst>
              <a:path w="850" h="138">
                <a:moveTo>
                  <a:pt x="850" y="0"/>
                </a:moveTo>
                <a:lnTo>
                  <a:pt x="850" y="138"/>
                </a:lnTo>
                <a:lnTo>
                  <a:pt x="0" y="134"/>
                </a:lnTo>
              </a:path>
            </a:pathLst>
          </a:custGeom>
          <a:noFill/>
          <a:ln w="9525">
            <a:solidFill>
              <a:srgbClr val="33CC33"/>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150" name="Line 5"/>
          <p:cNvSpPr>
            <a:spLocks noChangeShapeType="1"/>
          </p:cNvSpPr>
          <p:nvPr/>
        </p:nvSpPr>
        <p:spPr bwMode="auto">
          <a:xfrm>
            <a:off x="2840038" y="4876800"/>
            <a:ext cx="0" cy="685800"/>
          </a:xfrm>
          <a:prstGeom prst="line">
            <a:avLst/>
          </a:prstGeom>
          <a:noFill/>
          <a:ln w="9525">
            <a:solidFill>
              <a:srgbClr val="33CC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151" name="Line 6"/>
          <p:cNvSpPr>
            <a:spLocks noChangeShapeType="1"/>
          </p:cNvSpPr>
          <p:nvPr/>
        </p:nvSpPr>
        <p:spPr bwMode="auto">
          <a:xfrm>
            <a:off x="2840038" y="1981200"/>
            <a:ext cx="0" cy="838200"/>
          </a:xfrm>
          <a:prstGeom prst="line">
            <a:avLst/>
          </a:prstGeom>
          <a:noFill/>
          <a:ln w="9525">
            <a:solidFill>
              <a:srgbClr val="33CC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2" name="Group 7"/>
          <p:cNvGrpSpPr>
            <a:grpSpLocks/>
          </p:cNvGrpSpPr>
          <p:nvPr/>
        </p:nvGrpSpPr>
        <p:grpSpPr bwMode="auto">
          <a:xfrm>
            <a:off x="1981200" y="5624513"/>
            <a:ext cx="1828800" cy="623887"/>
            <a:chOff x="896" y="3536"/>
            <a:chExt cx="1152" cy="288"/>
          </a:xfrm>
        </p:grpSpPr>
        <p:sp>
          <p:nvSpPr>
            <p:cNvPr id="24607" name="Rectangle 10"/>
            <p:cNvSpPr>
              <a:spLocks noChangeArrowheads="1"/>
            </p:cNvSpPr>
            <p:nvPr/>
          </p:nvSpPr>
          <p:spPr bwMode="auto">
            <a:xfrm>
              <a:off x="896" y="3536"/>
              <a:ext cx="1152" cy="288"/>
            </a:xfrm>
            <a:prstGeom prst="rect">
              <a:avLst/>
            </a:prstGeom>
            <a:solidFill>
              <a:srgbClr val="99FFC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4608" name="Text Box 11"/>
            <p:cNvSpPr txBox="1">
              <a:spLocks noChangeArrowheads="1"/>
            </p:cNvSpPr>
            <p:nvPr/>
          </p:nvSpPr>
          <p:spPr bwMode="auto">
            <a:xfrm>
              <a:off x="1285" y="3611"/>
              <a:ext cx="391" cy="121"/>
            </a:xfrm>
            <a:prstGeom prst="rect">
              <a:avLst/>
            </a:prstGeom>
            <a:solidFill>
              <a:srgbClr val="99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pPr>
              <a:r>
                <a:rPr lang="en-US" altLang="en-US" b="1">
                  <a:solidFill>
                    <a:srgbClr val="000099"/>
                  </a:solidFill>
                  <a:latin typeface="Arial Narrow" panose="020B0606020202030204" pitchFamily="34" charset="0"/>
                </a:rPr>
                <a:t>LAKIP</a:t>
              </a:r>
            </a:p>
          </p:txBody>
        </p:sp>
      </p:grpSp>
      <p:sp>
        <p:nvSpPr>
          <p:cNvPr id="6154" name="Rectangle 13"/>
          <p:cNvSpPr>
            <a:spLocks noChangeArrowheads="1"/>
          </p:cNvSpPr>
          <p:nvPr/>
        </p:nvSpPr>
        <p:spPr bwMode="auto">
          <a:xfrm>
            <a:off x="1905000" y="3886200"/>
            <a:ext cx="2057400" cy="914400"/>
          </a:xfrm>
          <a:prstGeom prst="rect">
            <a:avLst/>
          </a:prstGeom>
          <a:solidFill>
            <a:srgbClr val="FFCC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GB" altLang="en-US" sz="2800"/>
          </a:p>
        </p:txBody>
      </p:sp>
      <p:grpSp>
        <p:nvGrpSpPr>
          <p:cNvPr id="3" name="Group 14"/>
          <p:cNvGrpSpPr>
            <a:grpSpLocks/>
          </p:cNvGrpSpPr>
          <p:nvPr/>
        </p:nvGrpSpPr>
        <p:grpSpPr bwMode="auto">
          <a:xfrm>
            <a:off x="1925638" y="2895600"/>
            <a:ext cx="2189162" cy="550863"/>
            <a:chOff x="912" y="1680"/>
            <a:chExt cx="1216" cy="352"/>
          </a:xfrm>
        </p:grpSpPr>
        <p:sp>
          <p:nvSpPr>
            <p:cNvPr id="24604" name="Rectangle 15"/>
            <p:cNvSpPr>
              <a:spLocks noChangeArrowheads="1"/>
            </p:cNvSpPr>
            <p:nvPr/>
          </p:nvSpPr>
          <p:spPr bwMode="auto">
            <a:xfrm>
              <a:off x="976" y="1744"/>
              <a:ext cx="1152" cy="288"/>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4605" name="Rectangle 16"/>
            <p:cNvSpPr>
              <a:spLocks noChangeArrowheads="1"/>
            </p:cNvSpPr>
            <p:nvPr/>
          </p:nvSpPr>
          <p:spPr bwMode="auto">
            <a:xfrm>
              <a:off x="944" y="1712"/>
              <a:ext cx="1152" cy="288"/>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4606" name="Rectangle 17"/>
            <p:cNvSpPr>
              <a:spLocks noChangeArrowheads="1"/>
            </p:cNvSpPr>
            <p:nvPr/>
          </p:nvSpPr>
          <p:spPr bwMode="auto">
            <a:xfrm>
              <a:off x="912" y="1680"/>
              <a:ext cx="1152" cy="288"/>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grpSp>
      <p:grpSp>
        <p:nvGrpSpPr>
          <p:cNvPr id="4" name="Group 18"/>
          <p:cNvGrpSpPr>
            <a:grpSpLocks/>
          </p:cNvGrpSpPr>
          <p:nvPr/>
        </p:nvGrpSpPr>
        <p:grpSpPr bwMode="auto">
          <a:xfrm>
            <a:off x="1905000" y="2184400"/>
            <a:ext cx="2133600" cy="635000"/>
            <a:chOff x="912" y="1680"/>
            <a:chExt cx="1216" cy="352"/>
          </a:xfrm>
        </p:grpSpPr>
        <p:sp>
          <p:nvSpPr>
            <p:cNvPr id="24601" name="Rectangle 19"/>
            <p:cNvSpPr>
              <a:spLocks noChangeArrowheads="1"/>
            </p:cNvSpPr>
            <p:nvPr/>
          </p:nvSpPr>
          <p:spPr bwMode="auto">
            <a:xfrm>
              <a:off x="976" y="1744"/>
              <a:ext cx="1152" cy="288"/>
            </a:xfrm>
            <a:prstGeom prst="rect">
              <a:avLst/>
            </a:prstGeom>
            <a:solidFill>
              <a:srgbClr val="99FFC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4602" name="Rectangle 20"/>
            <p:cNvSpPr>
              <a:spLocks noChangeArrowheads="1"/>
            </p:cNvSpPr>
            <p:nvPr/>
          </p:nvSpPr>
          <p:spPr bwMode="auto">
            <a:xfrm>
              <a:off x="944" y="1712"/>
              <a:ext cx="1152" cy="288"/>
            </a:xfrm>
            <a:prstGeom prst="rect">
              <a:avLst/>
            </a:prstGeom>
            <a:solidFill>
              <a:srgbClr val="99FFC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4603" name="Rectangle 21"/>
            <p:cNvSpPr>
              <a:spLocks noChangeArrowheads="1"/>
            </p:cNvSpPr>
            <p:nvPr/>
          </p:nvSpPr>
          <p:spPr bwMode="auto">
            <a:xfrm>
              <a:off x="912" y="1680"/>
              <a:ext cx="1152" cy="288"/>
            </a:xfrm>
            <a:prstGeom prst="rect">
              <a:avLst/>
            </a:prstGeom>
            <a:solidFill>
              <a:srgbClr val="99FFC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grpSp>
      <p:sp>
        <p:nvSpPr>
          <p:cNvPr id="6157" name="Rectangle 22"/>
          <p:cNvSpPr>
            <a:spLocks noChangeArrowheads="1"/>
          </p:cNvSpPr>
          <p:nvPr/>
        </p:nvSpPr>
        <p:spPr bwMode="auto">
          <a:xfrm>
            <a:off x="2001838" y="1371600"/>
            <a:ext cx="1600200" cy="685800"/>
          </a:xfrm>
          <a:prstGeom prst="rect">
            <a:avLst/>
          </a:prstGeom>
          <a:solidFill>
            <a:srgbClr val="99FFC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6159" name="Text Box 24"/>
          <p:cNvSpPr txBox="1">
            <a:spLocks noChangeArrowheads="1"/>
          </p:cNvSpPr>
          <p:nvPr/>
        </p:nvSpPr>
        <p:spPr bwMode="auto">
          <a:xfrm>
            <a:off x="2320925" y="1544638"/>
            <a:ext cx="1223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a:solidFill>
                  <a:srgbClr val="000099"/>
                </a:solidFill>
              </a:rPr>
              <a:t>RPJMN/D</a:t>
            </a:r>
          </a:p>
        </p:txBody>
      </p:sp>
      <p:sp>
        <p:nvSpPr>
          <p:cNvPr id="6160" name="Text Box 25"/>
          <p:cNvSpPr txBox="1">
            <a:spLocks noChangeArrowheads="1"/>
          </p:cNvSpPr>
          <p:nvPr/>
        </p:nvSpPr>
        <p:spPr bwMode="auto">
          <a:xfrm>
            <a:off x="2133600" y="2259013"/>
            <a:ext cx="1577975"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pPr>
            <a:r>
              <a:rPr lang="en-US" altLang="en-US" b="1">
                <a:solidFill>
                  <a:srgbClr val="000099"/>
                </a:solidFill>
              </a:rPr>
              <a:t>Rencana</a:t>
            </a:r>
            <a:r>
              <a:rPr lang="en-US" altLang="en-US" b="1"/>
              <a:t> </a:t>
            </a:r>
            <a:r>
              <a:rPr lang="en-US" altLang="en-US" b="1">
                <a:solidFill>
                  <a:srgbClr val="000099"/>
                </a:solidFill>
              </a:rPr>
              <a:t>Strategis</a:t>
            </a:r>
          </a:p>
        </p:txBody>
      </p:sp>
      <p:sp>
        <p:nvSpPr>
          <p:cNvPr id="6161" name="Text Box 26"/>
          <p:cNvSpPr txBox="1">
            <a:spLocks noChangeArrowheads="1"/>
          </p:cNvSpPr>
          <p:nvPr/>
        </p:nvSpPr>
        <p:spPr bwMode="auto">
          <a:xfrm>
            <a:off x="1806575" y="2895600"/>
            <a:ext cx="20574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pPr>
            <a:r>
              <a:rPr lang="en-US" altLang="en-US" b="1">
                <a:solidFill>
                  <a:srgbClr val="FFFFFF"/>
                </a:solidFill>
              </a:rPr>
              <a:t>Rencana Kinerja </a:t>
            </a:r>
          </a:p>
          <a:p>
            <a:pPr algn="ctr" eaLnBrk="1" hangingPunct="1">
              <a:lnSpc>
                <a:spcPct val="80000"/>
              </a:lnSpc>
            </a:pPr>
            <a:r>
              <a:rPr lang="en-US" altLang="en-US" b="1">
                <a:solidFill>
                  <a:srgbClr val="FFFFFF"/>
                </a:solidFill>
              </a:rPr>
              <a:t>Tahunan</a:t>
            </a:r>
          </a:p>
        </p:txBody>
      </p:sp>
      <p:sp>
        <p:nvSpPr>
          <p:cNvPr id="6162" name="Text Box 27"/>
          <p:cNvSpPr txBox="1">
            <a:spLocks noChangeArrowheads="1"/>
          </p:cNvSpPr>
          <p:nvPr/>
        </p:nvSpPr>
        <p:spPr bwMode="auto">
          <a:xfrm>
            <a:off x="1828800" y="4041775"/>
            <a:ext cx="2017713"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pPr>
            <a:r>
              <a:rPr lang="en-US" altLang="en-US" sz="1600" b="1">
                <a:solidFill>
                  <a:srgbClr val="000099"/>
                </a:solidFill>
              </a:rPr>
              <a:t>Perjanjian Kinerja </a:t>
            </a:r>
          </a:p>
          <a:p>
            <a:pPr algn="ctr" eaLnBrk="1" hangingPunct="1">
              <a:lnSpc>
                <a:spcPct val="80000"/>
              </a:lnSpc>
            </a:pPr>
            <a:r>
              <a:rPr lang="en-US" altLang="en-US" sz="1600" b="1">
                <a:solidFill>
                  <a:srgbClr val="000099"/>
                </a:solidFill>
              </a:rPr>
              <a:t>(Performance</a:t>
            </a:r>
          </a:p>
          <a:p>
            <a:pPr algn="ctr" eaLnBrk="1" hangingPunct="1">
              <a:lnSpc>
                <a:spcPct val="80000"/>
              </a:lnSpc>
            </a:pPr>
            <a:r>
              <a:rPr lang="en-US" altLang="en-US" sz="1600" b="1">
                <a:solidFill>
                  <a:srgbClr val="000099"/>
                </a:solidFill>
              </a:rPr>
              <a:t>Agreement</a:t>
            </a:r>
            <a:r>
              <a:rPr lang="en-US" altLang="en-US" sz="1600" b="1"/>
              <a:t>)</a:t>
            </a:r>
          </a:p>
        </p:txBody>
      </p:sp>
      <p:sp>
        <p:nvSpPr>
          <p:cNvPr id="6163" name="Text Box 28"/>
          <p:cNvSpPr txBox="1">
            <a:spLocks noChangeArrowheads="1"/>
          </p:cNvSpPr>
          <p:nvPr/>
        </p:nvSpPr>
        <p:spPr bwMode="auto">
          <a:xfrm>
            <a:off x="4457700" y="3200400"/>
            <a:ext cx="2247900" cy="7572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pPr>
            <a:r>
              <a:rPr lang="en-US" altLang="en-US" b="1"/>
              <a:t>Rencana Kerja </a:t>
            </a:r>
          </a:p>
          <a:p>
            <a:pPr algn="ctr" eaLnBrk="1" hangingPunct="1">
              <a:lnSpc>
                <a:spcPct val="80000"/>
              </a:lnSpc>
            </a:pPr>
            <a:r>
              <a:rPr lang="en-US" altLang="en-US" b="1"/>
              <a:t>dan Anggaran (RKA)</a:t>
            </a:r>
          </a:p>
        </p:txBody>
      </p:sp>
      <p:sp>
        <p:nvSpPr>
          <p:cNvPr id="6169" name="Freeform 34"/>
          <p:cNvSpPr>
            <a:spLocks/>
          </p:cNvSpPr>
          <p:nvPr/>
        </p:nvSpPr>
        <p:spPr bwMode="auto">
          <a:xfrm>
            <a:off x="3881438" y="3044825"/>
            <a:ext cx="1244600" cy="307975"/>
          </a:xfrm>
          <a:custGeom>
            <a:avLst/>
            <a:gdLst>
              <a:gd name="T0" fmla="*/ 0 w 825"/>
              <a:gd name="T1" fmla="*/ 2147483646 h 183"/>
              <a:gd name="T2" fmla="*/ 2147483646 w 825"/>
              <a:gd name="T3" fmla="*/ 0 h 183"/>
              <a:gd name="T4" fmla="*/ 2147483646 w 825"/>
              <a:gd name="T5" fmla="*/ 2147483646 h 183"/>
              <a:gd name="T6" fmla="*/ 0 60000 65536"/>
              <a:gd name="T7" fmla="*/ 0 60000 65536"/>
              <a:gd name="T8" fmla="*/ 0 60000 65536"/>
              <a:gd name="T9" fmla="*/ 0 w 825"/>
              <a:gd name="T10" fmla="*/ 0 h 183"/>
              <a:gd name="T11" fmla="*/ 825 w 825"/>
              <a:gd name="T12" fmla="*/ 183 h 183"/>
            </a:gdLst>
            <a:ahLst/>
            <a:cxnLst>
              <a:cxn ang="T6">
                <a:pos x="T0" y="T1"/>
              </a:cxn>
              <a:cxn ang="T7">
                <a:pos x="T2" y="T3"/>
              </a:cxn>
              <a:cxn ang="T8">
                <a:pos x="T4" y="T5"/>
              </a:cxn>
            </a:cxnLst>
            <a:rect l="T9" t="T10" r="T11" b="T12"/>
            <a:pathLst>
              <a:path w="825" h="183">
                <a:moveTo>
                  <a:pt x="0" y="2"/>
                </a:moveTo>
                <a:lnTo>
                  <a:pt x="816" y="0"/>
                </a:lnTo>
                <a:lnTo>
                  <a:pt x="825" y="183"/>
                </a:lnTo>
              </a:path>
            </a:pathLst>
          </a:custGeom>
          <a:noFill/>
          <a:ln w="9525">
            <a:solidFill>
              <a:srgbClr val="33CC33"/>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170" name="Line 35"/>
          <p:cNvSpPr>
            <a:spLocks noChangeShapeType="1"/>
          </p:cNvSpPr>
          <p:nvPr/>
        </p:nvSpPr>
        <p:spPr bwMode="auto">
          <a:xfrm>
            <a:off x="2840038" y="3581400"/>
            <a:ext cx="0" cy="304800"/>
          </a:xfrm>
          <a:prstGeom prst="line">
            <a:avLst/>
          </a:prstGeom>
          <a:noFill/>
          <a:ln w="9525">
            <a:solidFill>
              <a:srgbClr val="33CC3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 name="Cloud Callout 36"/>
          <p:cNvSpPr/>
          <p:nvPr/>
        </p:nvSpPr>
        <p:spPr bwMode="auto">
          <a:xfrm>
            <a:off x="6858000" y="838200"/>
            <a:ext cx="2209800" cy="1066800"/>
          </a:xfrm>
          <a:prstGeom prst="cloudCallout">
            <a:avLst/>
          </a:pr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anchor="ctr"/>
          <a:lstStyle/>
          <a:p>
            <a:pPr algn="ctr">
              <a:defRPr/>
            </a:pPr>
            <a:r>
              <a:rPr lang="id-ID" sz="3200" dirty="0">
                <a:latin typeface="Arial" charset="0"/>
              </a:rPr>
              <a:t>IKU</a:t>
            </a:r>
          </a:p>
        </p:txBody>
      </p:sp>
      <p:cxnSp>
        <p:nvCxnSpPr>
          <p:cNvPr id="42" name="Straight Arrow Connector 41"/>
          <p:cNvCxnSpPr>
            <a:stCxn id="32" idx="3"/>
            <a:endCxn id="6163" idx="0"/>
          </p:cNvCxnSpPr>
          <p:nvPr/>
        </p:nvCxnSpPr>
        <p:spPr bwMode="auto">
          <a:xfrm rot="5400000">
            <a:off x="5545137" y="1462088"/>
            <a:ext cx="1774825" cy="1701800"/>
          </a:xfrm>
          <a:prstGeom prst="straightConnector1">
            <a:avLst/>
          </a:prstGeom>
          <a:solidFill>
            <a:schemeClr val="accent1"/>
          </a:solidFill>
          <a:ln w="47625" cap="flat" cmpd="sng" algn="ctr">
            <a:solidFill>
              <a:schemeClr val="tx1"/>
            </a:solidFill>
            <a:prstDash val="sysDot"/>
            <a:round/>
            <a:headEnd type="none" w="med" len="med"/>
            <a:tailEnd type="arrow"/>
          </a:ln>
          <a:effectLst>
            <a:prstShdw prst="shdw17" dist="17961" dir="2700000">
              <a:schemeClr val="tx1">
                <a:gamma/>
                <a:shade val="60000"/>
                <a:invGamma/>
              </a:schemeClr>
            </a:prstShdw>
          </a:effectLst>
        </p:spPr>
      </p:cxnSp>
      <p:cxnSp>
        <p:nvCxnSpPr>
          <p:cNvPr id="43" name="Straight Arrow Connector 42"/>
          <p:cNvCxnSpPr>
            <a:stCxn id="32" idx="3"/>
          </p:cNvCxnSpPr>
          <p:nvPr/>
        </p:nvCxnSpPr>
        <p:spPr bwMode="auto">
          <a:xfrm rot="5400000">
            <a:off x="3402012" y="1909763"/>
            <a:ext cx="4365625" cy="3397250"/>
          </a:xfrm>
          <a:prstGeom prst="straightConnector1">
            <a:avLst/>
          </a:prstGeom>
          <a:solidFill>
            <a:schemeClr val="accent1"/>
          </a:solidFill>
          <a:ln w="47625" cap="flat" cmpd="sng" algn="ctr">
            <a:solidFill>
              <a:schemeClr val="tx1"/>
            </a:solidFill>
            <a:prstDash val="sysDot"/>
            <a:round/>
            <a:headEnd type="none" w="med" len="med"/>
            <a:tailEnd type="arrow"/>
          </a:ln>
          <a:effectLst>
            <a:prstShdw prst="shdw17" dist="17961" dir="2700000">
              <a:schemeClr val="tx1">
                <a:gamma/>
                <a:shade val="60000"/>
                <a:invGamma/>
              </a:schemeClr>
            </a:prstShdw>
          </a:effectLst>
        </p:spPr>
      </p:cxnSp>
      <p:sp>
        <p:nvSpPr>
          <p:cNvPr id="32" name="Flowchart: Connector 31"/>
          <p:cNvSpPr/>
          <p:nvPr/>
        </p:nvSpPr>
        <p:spPr bwMode="auto">
          <a:xfrm>
            <a:off x="7239000" y="1295400"/>
            <a:ext cx="304800" cy="152400"/>
          </a:xfrm>
          <a:prstGeom prst="flowChartConnector">
            <a:avLst/>
          </a:prstGeom>
          <a:solidFill>
            <a:schemeClr val="accent1"/>
          </a:solidFill>
          <a:ln w="9525" cap="flat" cmpd="sng" algn="ctr">
            <a:noFill/>
            <a:prstDash val="solid"/>
            <a:round/>
            <a:headEnd type="none" w="med" len="med"/>
            <a:tailEnd type="none" w="med" len="med"/>
          </a:ln>
          <a:effectLst>
            <a:prstShdw prst="shdw17" dist="17961" dir="2700000">
              <a:schemeClr val="tx1">
                <a:gamma/>
                <a:shade val="60000"/>
                <a:invGamma/>
              </a:schemeClr>
            </a:prstShdw>
          </a:effectLst>
        </p:spPr>
        <p:txBody>
          <a:bodyPr/>
          <a:lstStyle/>
          <a:p>
            <a:pPr>
              <a:defRPr/>
            </a:pPr>
            <a:endParaRPr lang="id-ID">
              <a:latin typeface="Arial" charset="0"/>
            </a:endParaRPr>
          </a:p>
        </p:txBody>
      </p:sp>
      <p:cxnSp>
        <p:nvCxnSpPr>
          <p:cNvPr id="39" name="Straight Arrow Connector 38"/>
          <p:cNvCxnSpPr>
            <a:stCxn id="32" idx="1"/>
          </p:cNvCxnSpPr>
          <p:nvPr/>
        </p:nvCxnSpPr>
        <p:spPr bwMode="auto">
          <a:xfrm rot="16200000" flipV="1">
            <a:off x="5916612" y="-49212"/>
            <a:ext cx="22225" cy="2711450"/>
          </a:xfrm>
          <a:prstGeom prst="straightConnector1">
            <a:avLst/>
          </a:prstGeom>
          <a:solidFill>
            <a:schemeClr val="accent1"/>
          </a:solidFill>
          <a:ln w="47625" cap="flat" cmpd="sng" algn="ctr">
            <a:solidFill>
              <a:schemeClr val="tx1"/>
            </a:solidFill>
            <a:prstDash val="sysDot"/>
            <a:round/>
            <a:headEnd type="none" w="med" len="med"/>
            <a:tailEnd type="arrow"/>
          </a:ln>
          <a:effectLst>
            <a:prstShdw prst="shdw17" dist="17961" dir="2700000">
              <a:schemeClr val="tx1">
                <a:gamma/>
                <a:shade val="60000"/>
                <a:invGamma/>
              </a:schemeClr>
            </a:prstShdw>
          </a:effectLst>
        </p:spPr>
      </p:cxnSp>
      <p:cxnSp>
        <p:nvCxnSpPr>
          <p:cNvPr id="40" name="Straight Arrow Connector 39"/>
          <p:cNvCxnSpPr>
            <a:stCxn id="32" idx="2"/>
          </p:cNvCxnSpPr>
          <p:nvPr/>
        </p:nvCxnSpPr>
        <p:spPr bwMode="auto">
          <a:xfrm rot="10800000" flipV="1">
            <a:off x="4419600" y="1371600"/>
            <a:ext cx="2819400" cy="838200"/>
          </a:xfrm>
          <a:prstGeom prst="straightConnector1">
            <a:avLst/>
          </a:prstGeom>
          <a:solidFill>
            <a:schemeClr val="accent1"/>
          </a:solidFill>
          <a:ln w="47625" cap="flat" cmpd="sng" algn="ctr">
            <a:solidFill>
              <a:schemeClr val="tx1"/>
            </a:solidFill>
            <a:prstDash val="sysDot"/>
            <a:round/>
            <a:headEnd type="none" w="med" len="med"/>
            <a:tailEnd type="arrow"/>
          </a:ln>
          <a:effectLst>
            <a:prstShdw prst="shdw17" dist="17961" dir="2700000">
              <a:schemeClr val="tx1">
                <a:gamma/>
                <a:shade val="60000"/>
                <a:invGamma/>
              </a:schemeClr>
            </a:prstShdw>
          </a:effectLst>
        </p:spPr>
      </p:cxnSp>
      <p:cxnSp>
        <p:nvCxnSpPr>
          <p:cNvPr id="41" name="Straight Arrow Connector 40"/>
          <p:cNvCxnSpPr>
            <a:stCxn id="32" idx="3"/>
          </p:cNvCxnSpPr>
          <p:nvPr/>
        </p:nvCxnSpPr>
        <p:spPr bwMode="auto">
          <a:xfrm rot="5400000">
            <a:off x="5268912" y="804863"/>
            <a:ext cx="1393825" cy="2635250"/>
          </a:xfrm>
          <a:prstGeom prst="straightConnector1">
            <a:avLst/>
          </a:prstGeom>
          <a:solidFill>
            <a:schemeClr val="accent1"/>
          </a:solidFill>
          <a:ln w="47625" cap="flat" cmpd="sng" algn="ctr">
            <a:solidFill>
              <a:schemeClr val="tx1"/>
            </a:solidFill>
            <a:prstDash val="sysDot"/>
            <a:round/>
            <a:headEnd type="none" w="med" len="med"/>
            <a:tailEnd type="arrow"/>
          </a:ln>
          <a:effectLst>
            <a:prstShdw prst="shdw17" dist="17961" dir="2700000">
              <a:schemeClr val="tx1">
                <a:gamma/>
                <a:shade val="60000"/>
                <a:invGamma/>
              </a:schemeClr>
            </a:prstShdw>
          </a:effectLst>
        </p:spPr>
      </p:cxnSp>
      <p:sp>
        <p:nvSpPr>
          <p:cNvPr id="5" name="Footer Placeholder 4"/>
          <p:cNvSpPr>
            <a:spLocks noGrp="1"/>
          </p:cNvSpPr>
          <p:nvPr>
            <p:ph type="ftr" sz="quarter" idx="11"/>
          </p:nvPr>
        </p:nvSpPr>
        <p:spPr/>
        <p:txBody>
          <a:bodyPr/>
          <a:lstStyle/>
          <a:p>
            <a:r>
              <a:rPr lang="sv-SE" smtClean="0"/>
              <a:t>Ananda Juarsa - Kemenpan dan RB</a:t>
            </a:r>
            <a:endParaRPr lang="id-ID"/>
          </a:p>
        </p:txBody>
      </p:sp>
    </p:spTree>
    <p:extLst>
      <p:ext uri="{BB962C8B-B14F-4D97-AF65-F5344CB8AC3E}">
        <p14:creationId xmlns:p14="http://schemas.microsoft.com/office/powerpoint/2010/main" val="3804038548"/>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57"/>
                                        </p:tgtEl>
                                        <p:attrNameLst>
                                          <p:attrName>style.visibility</p:attrName>
                                        </p:attrNameLst>
                                      </p:cBhvr>
                                      <p:to>
                                        <p:strVal val="visible"/>
                                      </p:to>
                                    </p:set>
                                    <p:animEffect transition="in" filter="blinds(horizontal)">
                                      <p:cBhvr>
                                        <p:cTn id="7" dur="500"/>
                                        <p:tgtEl>
                                          <p:spTgt spid="615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159"/>
                                        </p:tgtEl>
                                        <p:attrNameLst>
                                          <p:attrName>style.visibility</p:attrName>
                                        </p:attrNameLst>
                                      </p:cBhvr>
                                      <p:to>
                                        <p:strVal val="visible"/>
                                      </p:to>
                                    </p:set>
                                    <p:animEffect transition="in" filter="blinds(horizontal)">
                                      <p:cBhvr>
                                        <p:cTn id="10" dur="500"/>
                                        <p:tgtEl>
                                          <p:spTgt spid="615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151"/>
                                        </p:tgtEl>
                                        <p:attrNameLst>
                                          <p:attrName>style.visibility</p:attrName>
                                        </p:attrNameLst>
                                      </p:cBhvr>
                                      <p:to>
                                        <p:strVal val="visible"/>
                                      </p:to>
                                    </p:set>
                                    <p:animEffect transition="in" filter="blinds(horizontal)">
                                      <p:cBhvr>
                                        <p:cTn id="13" dur="500"/>
                                        <p:tgtEl>
                                          <p:spTgt spid="6151"/>
                                        </p:tgtEl>
                                      </p:cBhvr>
                                    </p:animEffect>
                                  </p:childTnLst>
                                </p:cTn>
                              </p:par>
                              <p:par>
                                <p:cTn id="14" presetID="3"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160"/>
                                        </p:tgtEl>
                                        <p:attrNameLst>
                                          <p:attrName>style.visibility</p:attrName>
                                        </p:attrNameLst>
                                      </p:cBhvr>
                                      <p:to>
                                        <p:strVal val="visible"/>
                                      </p:to>
                                    </p:set>
                                    <p:animEffect transition="in" filter="blinds(horizontal)">
                                      <p:cBhvr>
                                        <p:cTn id="19" dur="500"/>
                                        <p:tgtEl>
                                          <p:spTgt spid="6160"/>
                                        </p:tgtEl>
                                      </p:cBhvr>
                                    </p:animEffect>
                                  </p:childTnLst>
                                </p:cTn>
                              </p:par>
                              <p:par>
                                <p:cTn id="20" presetID="3"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161"/>
                                        </p:tgtEl>
                                        <p:attrNameLst>
                                          <p:attrName>style.visibility</p:attrName>
                                        </p:attrNameLst>
                                      </p:cBhvr>
                                      <p:to>
                                        <p:strVal val="visible"/>
                                      </p:to>
                                    </p:set>
                                    <p:animEffect transition="in" filter="blinds(horizontal)">
                                      <p:cBhvr>
                                        <p:cTn id="25" dur="500"/>
                                        <p:tgtEl>
                                          <p:spTgt spid="616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169"/>
                                        </p:tgtEl>
                                        <p:attrNameLst>
                                          <p:attrName>style.visibility</p:attrName>
                                        </p:attrNameLst>
                                      </p:cBhvr>
                                      <p:to>
                                        <p:strVal val="visible"/>
                                      </p:to>
                                    </p:set>
                                    <p:animEffect transition="in" filter="blinds(horizontal)">
                                      <p:cBhvr>
                                        <p:cTn id="28" dur="500"/>
                                        <p:tgtEl>
                                          <p:spTgt spid="616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163"/>
                                        </p:tgtEl>
                                        <p:attrNameLst>
                                          <p:attrName>style.visibility</p:attrName>
                                        </p:attrNameLst>
                                      </p:cBhvr>
                                      <p:to>
                                        <p:strVal val="visible"/>
                                      </p:to>
                                    </p:set>
                                    <p:animEffect transition="in" filter="blinds(horizontal)">
                                      <p:cBhvr>
                                        <p:cTn id="31" dur="500"/>
                                        <p:tgtEl>
                                          <p:spTgt spid="616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6170"/>
                                        </p:tgtEl>
                                        <p:attrNameLst>
                                          <p:attrName>style.visibility</p:attrName>
                                        </p:attrNameLst>
                                      </p:cBhvr>
                                      <p:to>
                                        <p:strVal val="visible"/>
                                      </p:to>
                                    </p:set>
                                    <p:animEffect transition="in" filter="blinds(horizontal)">
                                      <p:cBhvr>
                                        <p:cTn id="34" dur="500"/>
                                        <p:tgtEl>
                                          <p:spTgt spid="617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6148"/>
                                        </p:tgtEl>
                                        <p:attrNameLst>
                                          <p:attrName>style.visibility</p:attrName>
                                        </p:attrNameLst>
                                      </p:cBhvr>
                                      <p:to>
                                        <p:strVal val="visible"/>
                                      </p:to>
                                    </p:set>
                                    <p:animEffect transition="in" filter="blinds(horizontal)">
                                      <p:cBhvr>
                                        <p:cTn id="37" dur="500"/>
                                        <p:tgtEl>
                                          <p:spTgt spid="614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6154"/>
                                        </p:tgtEl>
                                        <p:attrNameLst>
                                          <p:attrName>style.visibility</p:attrName>
                                        </p:attrNameLst>
                                      </p:cBhvr>
                                      <p:to>
                                        <p:strVal val="visible"/>
                                      </p:to>
                                    </p:set>
                                    <p:animEffect transition="in" filter="blinds(horizontal)">
                                      <p:cBhvr>
                                        <p:cTn id="40" dur="500"/>
                                        <p:tgtEl>
                                          <p:spTgt spid="615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6162"/>
                                        </p:tgtEl>
                                        <p:attrNameLst>
                                          <p:attrName>style.visibility</p:attrName>
                                        </p:attrNameLst>
                                      </p:cBhvr>
                                      <p:to>
                                        <p:strVal val="visible"/>
                                      </p:to>
                                    </p:set>
                                    <p:animEffect transition="in" filter="blinds(horizontal)">
                                      <p:cBhvr>
                                        <p:cTn id="43" dur="500"/>
                                        <p:tgtEl>
                                          <p:spTgt spid="6162"/>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6150"/>
                                        </p:tgtEl>
                                        <p:attrNameLst>
                                          <p:attrName>style.visibility</p:attrName>
                                        </p:attrNameLst>
                                      </p:cBhvr>
                                      <p:to>
                                        <p:strVal val="visible"/>
                                      </p:to>
                                    </p:set>
                                    <p:animEffect transition="in" filter="blinds(horizontal)">
                                      <p:cBhvr>
                                        <p:cTn id="46" dur="500"/>
                                        <p:tgtEl>
                                          <p:spTgt spid="6150"/>
                                        </p:tgtEl>
                                      </p:cBhvr>
                                    </p:animEffect>
                                  </p:childTnLst>
                                </p:cTn>
                              </p:par>
                              <p:par>
                                <p:cTn id="47" presetID="3" presetClass="entr" presetSubtype="10"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linds(horizontal)">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50" grpId="0" animBg="1"/>
      <p:bldP spid="6151" grpId="0" animBg="1"/>
      <p:bldP spid="6154" grpId="0" animBg="1"/>
      <p:bldP spid="6157" grpId="0" animBg="1"/>
      <p:bldP spid="6159" grpId="0"/>
      <p:bldP spid="6160" grpId="0"/>
      <p:bldP spid="6161" grpId="0"/>
      <p:bldP spid="6162" grpId="0"/>
      <p:bldP spid="6163" grpId="0" animBg="1"/>
      <p:bldP spid="6169" grpId="0" animBg="1"/>
      <p:bldP spid="617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Group 59"/>
          <p:cNvGraphicFramePr>
            <a:graphicFrameLocks noGrp="1"/>
          </p:cNvGraphicFramePr>
          <p:nvPr/>
        </p:nvGraphicFramePr>
        <p:xfrm>
          <a:off x="228600" y="152400"/>
          <a:ext cx="7143749" cy="2089152"/>
        </p:xfrm>
        <a:graphic>
          <a:graphicData uri="http://schemas.openxmlformats.org/drawingml/2006/table">
            <a:tbl>
              <a:tblPr/>
              <a:tblGrid>
                <a:gridCol w="642938"/>
                <a:gridCol w="857250"/>
                <a:gridCol w="714375"/>
                <a:gridCol w="785812"/>
                <a:gridCol w="857250"/>
                <a:gridCol w="1071562"/>
                <a:gridCol w="1214437"/>
                <a:gridCol w="1000125"/>
              </a:tblGrid>
              <a:tr h="500019">
                <a:tc gridSpan="3">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TUJUAN</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endParaRPr kumimoji="0" lang="id-ID" sz="2000" b="1" i="0" u="none" strike="noStrike" cap="none" normalizeH="0" baseline="0" dirty="0" smtClean="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endParaRPr kumimoji="0" lang="id-ID" sz="2000" b="1" i="0" u="none" strike="noStrike" cap="none" normalizeH="0" baseline="0" dirty="0" smtClean="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gridSpan="2">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SASARAN</a:t>
                      </a:r>
                      <a:endParaRPr kumimoji="0" lang="en-US"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endParaRPr lang="en-US"/>
                    </a:p>
                  </a:txBody>
                  <a:tcPr/>
                </a:tc>
                <a:tc gridSpan="2">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CARA MENCAPAI</a:t>
                      </a:r>
                      <a:endParaRPr kumimoji="0" lang="en-US" sz="1100" b="1" i="0" u="none" strike="noStrike" cap="none" normalizeH="0" baseline="0" dirty="0" smtClean="0">
                        <a:ln>
                          <a:noFill/>
                        </a:ln>
                        <a:solidFill>
                          <a:schemeClr val="tx1"/>
                        </a:solidFill>
                        <a:effectLst/>
                        <a:latin typeface="Arial Narrow" pitchFamily="34"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 TUJUAN DAN  SASARAN (STRATEGI)</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endParaRPr lang="en-US"/>
                    </a:p>
                  </a:txBody>
                  <a:tcPr/>
                </a:tc>
                <a:tc rowSpan="2">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KETERANGAN</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34304">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URAIAN</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INDIKATOR</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rPr>
                        <a:t>TARGET</a:t>
                      </a: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smtClean="0">
                          <a:ln>
                            <a:noFill/>
                          </a:ln>
                          <a:solidFill>
                            <a:schemeClr val="tx1"/>
                          </a:solidFill>
                          <a:effectLst/>
                          <a:latin typeface="Arial Narrow" pitchFamily="34" charset="0"/>
                          <a:cs typeface="Times New Roman" pitchFamily="18" charset="0"/>
                        </a:rPr>
                        <a:t>URAIAN</a:t>
                      </a:r>
                      <a:endParaRPr kumimoji="0" lang="id-ID" sz="1100" b="1" i="0" u="none" strike="noStrike" cap="none" normalizeH="0" baseline="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INDIKATOR</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rPr>
                        <a:t>KEBIJAKAN</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PROGRAM</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vMerge="1">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endParaRPr kumimoji="0" lang="id-ID" sz="1600" b="1" i="0" u="none" strike="noStrike" cap="none" normalizeH="0" baseline="0" dirty="0" smtClean="0">
                        <a:ln>
                          <a:noFill/>
                        </a:ln>
                        <a:solidFill>
                          <a:schemeClr val="tx1"/>
                        </a:solidFill>
                        <a:effectLst/>
                        <a:latin typeface="Comic Sans MS" pitchFamily="66"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259072">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1</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rPr>
                        <a:t>2</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rPr>
                        <a:t>3</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rPr>
                        <a:t>4</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rPr>
                        <a:t>5</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rPr>
                        <a:t>6</a:t>
                      </a:r>
                      <a:endParaRPr kumimoji="0" lang="id-ID" sz="1100" b="1" i="0" u="none" strike="noStrike" cap="none" normalizeH="0" baseline="0" dirty="0" smtClean="0">
                        <a:ln>
                          <a:noFill/>
                        </a:ln>
                        <a:solidFill>
                          <a:schemeClr val="tx1"/>
                        </a:solidFill>
                        <a:effectLst/>
                        <a:latin typeface="Arial Narrow" pitchFamily="34"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rPr>
                        <a:t>7</a:t>
                      </a: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rPr>
                        <a:t>8</a:t>
                      </a: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3191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88925" marR="0" lvl="1" indent="-166688" algn="l" defTabSz="914400" rtl="0" eaLnBrk="0" fontAlgn="base" latinLnBrk="0" hangingPunct="0">
                        <a:lnSpc>
                          <a:spcPct val="100000"/>
                        </a:lnSpc>
                        <a:spcBef>
                          <a:spcPct val="20000"/>
                        </a:spcBef>
                        <a:spcAft>
                          <a:spcPct val="0"/>
                        </a:spcAft>
                        <a:buClrTx/>
                        <a:buSzTx/>
                        <a:buFontTx/>
                        <a:buAutoNum type="arabicPeriod"/>
                        <a:tabLst/>
                      </a:pPr>
                      <a:endParaRPr kumimoji="0" lang="en-US"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Times New Roman" pitchFamily="18" charset="0"/>
                        <a:cs typeface="Arial"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Comic Sans MS" pitchFamily="66"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3191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88925" marR="0" lvl="1" indent="-166688" algn="l" defTabSz="914400" rtl="0" eaLnBrk="0" fontAlgn="base" latinLnBrk="0" hangingPunct="0">
                        <a:lnSpc>
                          <a:spcPct val="100000"/>
                        </a:lnSpc>
                        <a:spcBef>
                          <a:spcPct val="20000"/>
                        </a:spcBef>
                        <a:spcAft>
                          <a:spcPct val="0"/>
                        </a:spcAft>
                        <a:buClrTx/>
                        <a:buSzTx/>
                        <a:buFontTx/>
                        <a:buAutoNum type="arabicPeriod"/>
                        <a:tabLst/>
                      </a:pPr>
                      <a:endParaRPr kumimoji="0" lang="en-US"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Times New Roman" pitchFamily="18" charset="0"/>
                        <a:cs typeface="Arial"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Comic Sans MS" pitchFamily="66"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3191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88925" marR="0" lvl="1" indent="-166688" algn="l" defTabSz="914400" rtl="0" eaLnBrk="0" fontAlgn="base" latinLnBrk="0" hangingPunct="0">
                        <a:lnSpc>
                          <a:spcPct val="100000"/>
                        </a:lnSpc>
                        <a:spcBef>
                          <a:spcPct val="20000"/>
                        </a:spcBef>
                        <a:spcAft>
                          <a:spcPct val="0"/>
                        </a:spcAft>
                        <a:buClrTx/>
                        <a:buSzTx/>
                        <a:buFontTx/>
                        <a:buAutoNum type="arabicPeriod"/>
                        <a:tabLst/>
                      </a:pPr>
                      <a:endParaRPr kumimoji="0" lang="en-US" sz="11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Times New Roman" pitchFamily="18" charset="0"/>
                        <a:cs typeface="Arial"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smtClean="0">
                        <a:ln>
                          <a:noFill/>
                        </a:ln>
                        <a:solidFill>
                          <a:schemeClr val="tx1"/>
                        </a:solidFill>
                        <a:effectLst/>
                        <a:latin typeface="Times New Roman" pitchFamily="18"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100" b="0" i="0" u="none" strike="noStrike" cap="none" normalizeH="0" baseline="0" dirty="0" smtClean="0">
                        <a:ln>
                          <a:noFill/>
                        </a:ln>
                        <a:solidFill>
                          <a:schemeClr val="tx1"/>
                        </a:solidFill>
                        <a:effectLst/>
                        <a:latin typeface="Comic Sans MS" pitchFamily="66" charset="0"/>
                      </a:endParaRPr>
                    </a:p>
                  </a:txBody>
                  <a:tcPr marL="91439" marR="91439"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41" name="Group 76"/>
          <p:cNvGraphicFramePr>
            <a:graphicFrameLocks noGrp="1"/>
          </p:cNvGraphicFramePr>
          <p:nvPr/>
        </p:nvGraphicFramePr>
        <p:xfrm>
          <a:off x="0" y="1676400"/>
          <a:ext cx="4953000" cy="1701801"/>
        </p:xfrm>
        <a:graphic>
          <a:graphicData uri="http://schemas.openxmlformats.org/drawingml/2006/table">
            <a:tbl>
              <a:tblPr/>
              <a:tblGrid>
                <a:gridCol w="1278191"/>
                <a:gridCol w="1816377"/>
                <a:gridCol w="1858432"/>
              </a:tblGrid>
              <a:tr h="280966">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1" i="0" u="none" strike="noStrike" cap="none" normalizeH="0" baseline="0" dirty="0" smtClean="0">
                          <a:ln>
                            <a:noFill/>
                          </a:ln>
                          <a:solidFill>
                            <a:schemeClr val="tx1"/>
                          </a:solidFill>
                          <a:effectLst/>
                          <a:latin typeface="Arial Narrow" pitchFamily="34" charset="0"/>
                          <a:cs typeface="Arial" charset="0"/>
                        </a:rPr>
                        <a:t>SASARA</a:t>
                      </a:r>
                      <a:r>
                        <a:rPr kumimoji="0" lang="id-ID" sz="1100" b="1" i="0" u="none" strike="noStrike" cap="none" normalizeH="0" baseline="0" dirty="0" smtClean="0">
                          <a:ln>
                            <a:noFill/>
                          </a:ln>
                          <a:solidFill>
                            <a:schemeClr val="tx1"/>
                          </a:solidFill>
                          <a:effectLst/>
                          <a:latin typeface="Arial Narrow" pitchFamily="34" charset="0"/>
                          <a:cs typeface="Arial" charset="0"/>
                        </a:rPr>
                        <a:t>N</a:t>
                      </a:r>
                      <a:endParaRPr kumimoji="0" lang="en-US" sz="1100" b="1" i="0" u="none" strike="noStrike" cap="none" normalizeH="0" baseline="0" dirty="0" smtClean="0">
                        <a:ln>
                          <a:noFill/>
                        </a:ln>
                        <a:solidFill>
                          <a:schemeClr val="tx1"/>
                        </a:solidFill>
                        <a:effectLst/>
                        <a:latin typeface="Arial Narrow" pitchFamily="34" charset="0"/>
                        <a:cs typeface="Arial"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INDIKATOR KINERJA</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TARGET</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259072">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1</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2</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3</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r>
              <a:tr h="39209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r>
              <a:tr h="3775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r>
              <a:tr h="39209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44" name="Rectangle 43"/>
          <p:cNvSpPr/>
          <p:nvPr/>
        </p:nvSpPr>
        <p:spPr>
          <a:xfrm rot="880648">
            <a:off x="26988" y="130175"/>
            <a:ext cx="1071562" cy="35718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b="1" dirty="0">
                <a:solidFill>
                  <a:schemeClr val="bg1"/>
                </a:solidFill>
                <a:latin typeface="Comic Sans MS" pitchFamily="66" charset="0"/>
              </a:rPr>
              <a:t>RENSTRA</a:t>
            </a:r>
          </a:p>
        </p:txBody>
      </p:sp>
      <p:sp>
        <p:nvSpPr>
          <p:cNvPr id="45" name="Rectangle 44"/>
          <p:cNvSpPr/>
          <p:nvPr/>
        </p:nvSpPr>
        <p:spPr>
          <a:xfrm rot="999725">
            <a:off x="985838" y="1931988"/>
            <a:ext cx="752475" cy="214312"/>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b="1" dirty="0">
                <a:solidFill>
                  <a:schemeClr val="bg1"/>
                </a:solidFill>
                <a:latin typeface="Comic Sans MS" pitchFamily="66" charset="0"/>
              </a:rPr>
              <a:t>RKT</a:t>
            </a:r>
          </a:p>
        </p:txBody>
      </p:sp>
      <p:sp>
        <p:nvSpPr>
          <p:cNvPr id="8283" name="Footer Placeholder 47"/>
          <p:cNvSpPr>
            <a:spLocks noGrp="1"/>
          </p:cNvSpPr>
          <p:nvPr>
            <p:ph type="ftr" sz="quarter" idx="11"/>
          </p:nvPr>
        </p:nvSpPr>
        <p:spPr/>
        <p:txBody>
          <a:bodyPr/>
          <a:lstStyle/>
          <a:p>
            <a:pPr>
              <a:defRPr/>
            </a:pPr>
            <a:r>
              <a:rPr lang="en-US" smtClean="0"/>
              <a:t>aj'11</a:t>
            </a:r>
          </a:p>
        </p:txBody>
      </p:sp>
      <p:graphicFrame>
        <p:nvGraphicFramePr>
          <p:cNvPr id="50" name="Table 49"/>
          <p:cNvGraphicFramePr>
            <a:graphicFrameLocks noGrp="1"/>
          </p:cNvGraphicFramePr>
          <p:nvPr/>
        </p:nvGraphicFramePr>
        <p:xfrm>
          <a:off x="0" y="2743200"/>
          <a:ext cx="5429250" cy="2586037"/>
        </p:xfrm>
        <a:graphic>
          <a:graphicData uri="http://schemas.openxmlformats.org/drawingml/2006/table">
            <a:tbl>
              <a:tblPr firstRow="1" bandRow="1">
                <a:tableStyleId>{5C22544A-7EE6-4342-B048-85BDC9FD1C3A}</a:tableStyleId>
              </a:tblPr>
              <a:tblGrid>
                <a:gridCol w="1523989"/>
                <a:gridCol w="2666981"/>
                <a:gridCol w="1238280"/>
              </a:tblGrid>
              <a:tr h="391987">
                <a:tc gridSpan="3">
                  <a:txBody>
                    <a:bodyPr/>
                    <a:lstStyle/>
                    <a:p>
                      <a:pPr algn="ctr"/>
                      <a:r>
                        <a:rPr lang="id-ID" sz="1400" dirty="0" smtClean="0">
                          <a:solidFill>
                            <a:schemeClr val="tx1"/>
                          </a:solidFill>
                          <a:latin typeface="Arial Narrow" pitchFamily="34" charset="0"/>
                        </a:rPr>
                        <a:t>Indikator &amp; Tolok Ukur Kinerja Belanja</a:t>
                      </a:r>
                      <a:r>
                        <a:rPr lang="id-ID" sz="1400" baseline="0" dirty="0" smtClean="0">
                          <a:solidFill>
                            <a:schemeClr val="tx1"/>
                          </a:solidFill>
                          <a:latin typeface="Arial Narrow" pitchFamily="34" charset="0"/>
                        </a:rPr>
                        <a:t> Langsung</a:t>
                      </a:r>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id-ID" sz="1400" dirty="0">
                        <a:latin typeface="Arial Narrow" pitchFamily="34" charset="0"/>
                      </a:endParaRPr>
                    </a:p>
                  </a:txBody>
                  <a:tcPr/>
                </a:tc>
                <a:tc hMerge="1">
                  <a:txBody>
                    <a:bodyPr/>
                    <a:lstStyle/>
                    <a:p>
                      <a:endParaRPr lang="id-ID" sz="1400" dirty="0">
                        <a:latin typeface="Arial Narrow" pitchFamily="34" charset="0"/>
                      </a:endParaRPr>
                    </a:p>
                  </a:txBody>
                  <a:tcPr/>
                </a:tc>
              </a:tr>
              <a:tr h="391987">
                <a:tc>
                  <a:txBody>
                    <a:bodyPr/>
                    <a:lstStyle/>
                    <a:p>
                      <a:pPr algn="ctr"/>
                      <a:r>
                        <a:rPr lang="id-ID" sz="1400" b="1" dirty="0" smtClean="0">
                          <a:solidFill>
                            <a:schemeClr val="tx1"/>
                          </a:solidFill>
                          <a:latin typeface="Arial Narrow" pitchFamily="34" charset="0"/>
                        </a:rPr>
                        <a:t>Indikator</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id-ID" sz="1400" b="1" dirty="0" smtClean="0">
                          <a:solidFill>
                            <a:schemeClr val="tx1"/>
                          </a:solidFill>
                          <a:latin typeface="Arial Narrow" pitchFamily="34" charset="0"/>
                        </a:rPr>
                        <a:t>Tolok Ukur Kinerja</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id-ID" sz="1400" b="1" dirty="0" smtClean="0">
                          <a:solidFill>
                            <a:schemeClr val="tx1"/>
                          </a:solidFill>
                          <a:latin typeface="Arial Narrow" pitchFamily="34" charset="0"/>
                        </a:rPr>
                        <a:t>Target Kinerja</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04806">
                <a:tc>
                  <a:txBody>
                    <a:bodyPr/>
                    <a:lstStyle/>
                    <a:p>
                      <a:r>
                        <a:rPr lang="id-ID" sz="1400" b="1" dirty="0" smtClean="0">
                          <a:solidFill>
                            <a:schemeClr val="tx1"/>
                          </a:solidFill>
                          <a:latin typeface="Arial Narrow" pitchFamily="34" charset="0"/>
                        </a:rPr>
                        <a:t>Capaian Program</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493">
                <a:tc>
                  <a:txBody>
                    <a:bodyPr/>
                    <a:lstStyle/>
                    <a:p>
                      <a:r>
                        <a:rPr lang="id-ID" sz="1400" b="1" dirty="0" smtClean="0">
                          <a:solidFill>
                            <a:schemeClr val="tx1"/>
                          </a:solidFill>
                          <a:latin typeface="Arial Narrow" pitchFamily="34" charset="0"/>
                        </a:rPr>
                        <a:t>Masukan</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493">
                <a:tc>
                  <a:txBody>
                    <a:bodyPr/>
                    <a:lstStyle/>
                    <a:p>
                      <a:r>
                        <a:rPr lang="id-ID" sz="1400" b="1" dirty="0" smtClean="0">
                          <a:solidFill>
                            <a:schemeClr val="tx1"/>
                          </a:solidFill>
                          <a:latin typeface="Arial Narrow" pitchFamily="34" charset="0"/>
                        </a:rPr>
                        <a:t>Keluaran</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8271">
                <a:tc>
                  <a:txBody>
                    <a:bodyPr/>
                    <a:lstStyle/>
                    <a:p>
                      <a:r>
                        <a:rPr lang="id-ID" sz="1400" b="1" dirty="0" smtClean="0">
                          <a:solidFill>
                            <a:schemeClr val="tx1"/>
                          </a:solidFill>
                          <a:latin typeface="Arial Narrow" pitchFamily="34" charset="0"/>
                        </a:rPr>
                        <a:t>Hasil</a:t>
                      </a:r>
                      <a:endParaRPr lang="id-ID" sz="1400" b="1"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1400" dirty="0">
                        <a:solidFill>
                          <a:schemeClr val="tx1"/>
                        </a:solidFill>
                        <a:latin typeface="Arial Narrow" pitchFamily="34" charset="0"/>
                      </a:endParaRPr>
                    </a:p>
                  </a:txBody>
                  <a:tcPr marL="91439" marR="91439"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6" name="Rectangle 45"/>
          <p:cNvSpPr/>
          <p:nvPr/>
        </p:nvSpPr>
        <p:spPr>
          <a:xfrm rot="430621">
            <a:off x="23813" y="2870200"/>
            <a:ext cx="835025" cy="27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b="1" dirty="0">
                <a:solidFill>
                  <a:srgbClr val="00B050"/>
                </a:solidFill>
                <a:latin typeface="Comic Sans MS" pitchFamily="66" charset="0"/>
              </a:rPr>
              <a:t>RKA</a:t>
            </a:r>
          </a:p>
        </p:txBody>
      </p:sp>
      <p:graphicFrame>
        <p:nvGraphicFramePr>
          <p:cNvPr id="51" name="Group 76"/>
          <p:cNvGraphicFramePr>
            <a:graphicFrameLocks noGrp="1"/>
          </p:cNvGraphicFramePr>
          <p:nvPr/>
        </p:nvGraphicFramePr>
        <p:xfrm>
          <a:off x="4191000" y="1828800"/>
          <a:ext cx="4952998" cy="2351088"/>
        </p:xfrm>
        <a:graphic>
          <a:graphicData uri="http://schemas.openxmlformats.org/drawingml/2006/table">
            <a:tbl>
              <a:tblPr/>
              <a:tblGrid>
                <a:gridCol w="914400"/>
                <a:gridCol w="990600"/>
                <a:gridCol w="1143000"/>
                <a:gridCol w="878701"/>
                <a:gridCol w="1026297"/>
              </a:tblGrid>
              <a:tr h="929839">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Wingdings" pitchFamily="2" charset="2"/>
                        <a:buNone/>
                        <a:tabLst/>
                      </a:pPr>
                      <a:r>
                        <a:rPr kumimoji="0" lang="id-ID" sz="1100" b="1" i="0" u="none" strike="noStrike" cap="none" normalizeH="0" baseline="0" dirty="0" smtClean="0">
                          <a:ln>
                            <a:noFill/>
                          </a:ln>
                          <a:solidFill>
                            <a:schemeClr val="tx1"/>
                          </a:solidFill>
                          <a:effectLst/>
                          <a:latin typeface="Arial Narrow" pitchFamily="34" charset="0"/>
                        </a:rPr>
                        <a:t>Kinerja Utama</a:t>
                      </a:r>
                      <a:r>
                        <a:rPr kumimoji="0" lang="en-US" sz="1100" b="1" i="0" u="none" strike="noStrike" cap="none" normalizeH="0" baseline="0" dirty="0" smtClean="0">
                          <a:ln>
                            <a:noFill/>
                          </a:ln>
                          <a:solidFill>
                            <a:schemeClr val="tx1"/>
                          </a:solidFill>
                          <a:effectLst/>
                          <a:latin typeface="Arial Narrow" pitchFamily="34" charset="0"/>
                        </a:rPr>
                        <a:t>/ Outcome/ </a:t>
                      </a:r>
                      <a:r>
                        <a:rPr kumimoji="0" lang="en-US" sz="1100" b="1" i="0" u="none" strike="noStrike" cap="none" normalizeH="0" baseline="0" dirty="0" err="1" smtClean="0">
                          <a:ln>
                            <a:noFill/>
                          </a:ln>
                          <a:solidFill>
                            <a:schemeClr val="tx1"/>
                          </a:solidFill>
                          <a:effectLst/>
                          <a:latin typeface="Arial Narrow" pitchFamily="34" charset="0"/>
                        </a:rPr>
                        <a:t>Tujuan</a:t>
                      </a:r>
                      <a:r>
                        <a:rPr kumimoji="0" lang="en-US" sz="1100" b="1" i="0" u="none" strike="noStrike" cap="none" normalizeH="0" baseline="0" dirty="0" smtClean="0">
                          <a:ln>
                            <a:noFill/>
                          </a:ln>
                          <a:solidFill>
                            <a:schemeClr val="tx1"/>
                          </a:solidFill>
                          <a:effectLst/>
                          <a:latin typeface="Arial Narrow" pitchFamily="34" charset="0"/>
                        </a:rPr>
                        <a:t>/</a:t>
                      </a:r>
                      <a:r>
                        <a:rPr kumimoji="0" lang="en-US" sz="1100" b="1" i="0" u="none" strike="noStrike" cap="none" normalizeH="0" baseline="0" dirty="0" err="1" smtClean="0">
                          <a:ln>
                            <a:noFill/>
                          </a:ln>
                          <a:solidFill>
                            <a:schemeClr val="tx1"/>
                          </a:solidFill>
                          <a:effectLst/>
                          <a:latin typeface="Arial Narrow" pitchFamily="34" charset="0"/>
                        </a:rPr>
                        <a:t>Sasaran</a:t>
                      </a:r>
                      <a:endParaRPr kumimoji="0" lang="en-US" sz="1100" b="1" i="0" u="none" strike="noStrike" cap="none" normalizeH="0" baseline="0" dirty="0" smtClean="0">
                        <a:ln>
                          <a:noFill/>
                        </a:ln>
                        <a:solidFill>
                          <a:schemeClr val="tx1"/>
                        </a:solidFill>
                        <a:effectLst/>
                        <a:latin typeface="Arial Narrow" pitchFamily="34"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90000"/>
                        <a:buFont typeface="Wingdings" pitchFamily="2" charset="2"/>
                        <a:buNone/>
                        <a:tabLst/>
                      </a:pPr>
                      <a:r>
                        <a:rPr kumimoji="0" lang="en-US" sz="1100" b="1" i="0" u="none" strike="noStrike" cap="none" normalizeH="0" baseline="0" dirty="0" err="1" smtClean="0">
                          <a:ln>
                            <a:noFill/>
                          </a:ln>
                          <a:solidFill>
                            <a:schemeClr val="tx1"/>
                          </a:solidFill>
                          <a:effectLst/>
                          <a:latin typeface="Arial Narrow" pitchFamily="34" charset="0"/>
                        </a:rPr>
                        <a:t>Indikator</a:t>
                      </a:r>
                      <a:r>
                        <a:rPr kumimoji="0" lang="en-US" sz="1100" b="1" i="0" u="none" strike="noStrike" cap="none" normalizeH="0" baseline="0" dirty="0" smtClean="0">
                          <a:ln>
                            <a:noFill/>
                          </a:ln>
                          <a:solidFill>
                            <a:schemeClr val="tx1"/>
                          </a:solidFill>
                          <a:effectLst/>
                          <a:latin typeface="Arial Narrow" pitchFamily="34" charset="0"/>
                        </a:rPr>
                        <a:t> </a:t>
                      </a:r>
                      <a:r>
                        <a:rPr kumimoji="0" lang="en-US" sz="1100" b="1" i="0" u="none" strike="noStrike" cap="none" normalizeH="0" baseline="0" dirty="0" err="1" smtClean="0">
                          <a:ln>
                            <a:noFill/>
                          </a:ln>
                          <a:solidFill>
                            <a:schemeClr val="tx1"/>
                          </a:solidFill>
                          <a:effectLst/>
                          <a:latin typeface="Arial Narrow" pitchFamily="34" charset="0"/>
                        </a:rPr>
                        <a:t>Kinerja</a:t>
                      </a:r>
                      <a:r>
                        <a:rPr kumimoji="0" lang="en-US" sz="1100" b="1" i="0" u="none" strike="noStrike" cap="none" normalizeH="0" baseline="0" dirty="0" smtClean="0">
                          <a:ln>
                            <a:noFill/>
                          </a:ln>
                          <a:solidFill>
                            <a:schemeClr val="tx1"/>
                          </a:solidFill>
                          <a:effectLst/>
                          <a:latin typeface="Arial Narrow" pitchFamily="34" charset="0"/>
                        </a:rPr>
                        <a:t> </a:t>
                      </a:r>
                      <a:r>
                        <a:rPr kumimoji="0" lang="en-US" sz="1100" b="1" i="0" u="none" strike="noStrike" cap="none" normalizeH="0" baseline="0" dirty="0" err="1" smtClean="0">
                          <a:ln>
                            <a:noFill/>
                          </a:ln>
                          <a:solidFill>
                            <a:schemeClr val="tx1"/>
                          </a:solidFill>
                          <a:effectLst/>
                          <a:latin typeface="Arial Narrow" pitchFamily="34" charset="0"/>
                        </a:rPr>
                        <a:t>Utama</a:t>
                      </a:r>
                      <a:endParaRPr kumimoji="0" lang="en-US" sz="1100" b="1" i="0" u="none" strike="noStrike" cap="none" normalizeH="0" baseline="0" dirty="0" smtClean="0">
                        <a:ln>
                          <a:noFill/>
                        </a:ln>
                        <a:solidFill>
                          <a:schemeClr val="tx1"/>
                        </a:solidFill>
                        <a:effectLst/>
                        <a:latin typeface="Arial Narrow" pitchFamily="34"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Narrow" pitchFamily="34" charset="0"/>
                          <a:cs typeface="Times New Roman" pitchFamily="18" charset="0"/>
                        </a:rPr>
                        <a:t>Penjelasan</a:t>
                      </a: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Form </a:t>
                      </a:r>
                      <a:r>
                        <a:rPr kumimoji="0" lang="en-US" sz="1100" b="1" i="0" u="none" strike="noStrike" cap="none" normalizeH="0" baseline="0" dirty="0" err="1" smtClean="0">
                          <a:ln>
                            <a:noFill/>
                          </a:ln>
                          <a:solidFill>
                            <a:schemeClr val="tx1"/>
                          </a:solidFill>
                          <a:effectLst/>
                          <a:latin typeface="Arial Narrow" pitchFamily="34" charset="0"/>
                          <a:cs typeface="Times New Roman" pitchFamily="18" charset="0"/>
                        </a:rPr>
                        <a:t>Perhitungan</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Narrow" pitchFamily="34" charset="0"/>
                          <a:cs typeface="Times New Roman" pitchFamily="18" charset="0"/>
                        </a:rPr>
                        <a:t>Sumber</a:t>
                      </a: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 Data</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Narrow" pitchFamily="34" charset="0"/>
                          <a:cs typeface="Times New Roman" pitchFamily="18" charset="0"/>
                        </a:rPr>
                        <a:t>Penanggung</a:t>
                      </a: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 </a:t>
                      </a:r>
                      <a:r>
                        <a:rPr kumimoji="0" lang="en-US" sz="1100" b="1" i="0" u="none" strike="noStrike" cap="none" normalizeH="0" baseline="0" dirty="0" err="1" smtClean="0">
                          <a:ln>
                            <a:noFill/>
                          </a:ln>
                          <a:solidFill>
                            <a:schemeClr val="tx1"/>
                          </a:solidFill>
                          <a:effectLst/>
                          <a:latin typeface="Arial Narrow" pitchFamily="34" charset="0"/>
                          <a:cs typeface="Times New Roman" pitchFamily="18" charset="0"/>
                        </a:rPr>
                        <a:t>Jawab</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25913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1</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2</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3</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4</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5</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r>
              <a:tr h="3922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r>
              <a:tr h="37768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r>
              <a:tr h="3922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200" b="0" i="0" u="none" strike="noStrike" cap="none" normalizeH="0" baseline="0" dirty="0" smtClean="0">
                        <a:ln>
                          <a:noFill/>
                        </a:ln>
                        <a:solidFill>
                          <a:schemeClr val="tx1"/>
                        </a:solidFill>
                        <a:effectLst/>
                        <a:latin typeface="Comic Sans MS" pitchFamily="66" charset="0"/>
                        <a:cs typeface="Times New Roman" pitchFamily="18" charset="0"/>
                      </a:endParaRPr>
                    </a:p>
                  </a:txBody>
                  <a:tcPr marT="45730" marB="4573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2" name="Rectangle 51"/>
          <p:cNvSpPr/>
          <p:nvPr/>
        </p:nvSpPr>
        <p:spPr>
          <a:xfrm rot="999725">
            <a:off x="7891463" y="1554163"/>
            <a:ext cx="1071562" cy="357187"/>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bg1"/>
                </a:solidFill>
                <a:latin typeface="Comic Sans MS" pitchFamily="66" charset="0"/>
              </a:rPr>
              <a:t>IKU</a:t>
            </a:r>
            <a:endParaRPr lang="id-ID" sz="1400" b="1" dirty="0">
              <a:solidFill>
                <a:schemeClr val="bg1"/>
              </a:solidFill>
              <a:latin typeface="Comic Sans MS" pitchFamily="66" charset="0"/>
            </a:endParaRPr>
          </a:p>
        </p:txBody>
      </p:sp>
      <p:cxnSp>
        <p:nvCxnSpPr>
          <p:cNvPr id="54" name="Straight Arrow Connector 53"/>
          <p:cNvCxnSpPr>
            <a:endCxn id="55" idx="2"/>
          </p:cNvCxnSpPr>
          <p:nvPr/>
        </p:nvCxnSpPr>
        <p:spPr bwMode="auto">
          <a:xfrm>
            <a:off x="533400" y="1447800"/>
            <a:ext cx="4038600" cy="1828800"/>
          </a:xfrm>
          <a:prstGeom prst="straightConnector1">
            <a:avLst/>
          </a:prstGeom>
          <a:solidFill>
            <a:schemeClr val="accent1"/>
          </a:solidFill>
          <a:ln w="22225" cap="flat" cmpd="sng" algn="ctr">
            <a:solidFill>
              <a:srgbClr val="FF0000"/>
            </a:solidFill>
            <a:prstDash val="sysDash"/>
            <a:round/>
            <a:headEnd type="arrow"/>
            <a:tailEnd type="arrow"/>
          </a:ln>
          <a:effectLst>
            <a:prstShdw prst="shdw17" dist="17961" dir="2700000">
              <a:schemeClr val="tx1">
                <a:gamma/>
                <a:shade val="60000"/>
                <a:invGamma/>
              </a:schemeClr>
            </a:prstShdw>
          </a:effectLst>
        </p:spPr>
      </p:cxnSp>
      <p:sp>
        <p:nvSpPr>
          <p:cNvPr id="55" name="Flowchart: Connector 54"/>
          <p:cNvSpPr/>
          <p:nvPr/>
        </p:nvSpPr>
        <p:spPr bwMode="auto">
          <a:xfrm>
            <a:off x="4572000" y="3200400"/>
            <a:ext cx="228600" cy="152400"/>
          </a:xfrm>
          <a:prstGeom prst="flowChartConnector">
            <a:avLst/>
          </a:prstGeom>
          <a:noFill/>
          <a:ln w="9525" cap="flat" cmpd="sng" algn="ctr">
            <a:noFill/>
            <a:prstDash val="solid"/>
            <a:round/>
            <a:headEnd type="none" w="med" len="med"/>
            <a:tailEnd type="none" w="med" len="med"/>
          </a:ln>
          <a:effectLst>
            <a:prstShdw prst="shdw17" dist="17961" dir="2700000">
              <a:schemeClr val="tx1">
                <a:gamma/>
                <a:shade val="60000"/>
                <a:invGamma/>
              </a:schemeClr>
            </a:prstShdw>
          </a:effectLst>
        </p:spPr>
        <p:txBody>
          <a:bodyPr/>
          <a:lstStyle/>
          <a:p>
            <a:pPr>
              <a:defRPr/>
            </a:pPr>
            <a:endParaRPr lang="id-ID">
              <a:latin typeface="Arial" charset="0"/>
            </a:endParaRPr>
          </a:p>
        </p:txBody>
      </p:sp>
      <p:cxnSp>
        <p:nvCxnSpPr>
          <p:cNvPr id="58" name="Straight Arrow Connector 57"/>
          <p:cNvCxnSpPr>
            <a:endCxn id="55" idx="1"/>
          </p:cNvCxnSpPr>
          <p:nvPr/>
        </p:nvCxnSpPr>
        <p:spPr bwMode="auto">
          <a:xfrm>
            <a:off x="2743200" y="1371600"/>
            <a:ext cx="1862138" cy="1851025"/>
          </a:xfrm>
          <a:prstGeom prst="straightConnector1">
            <a:avLst/>
          </a:prstGeom>
          <a:solidFill>
            <a:schemeClr val="accent1"/>
          </a:solidFill>
          <a:ln w="22225" cap="flat" cmpd="sng" algn="ctr">
            <a:solidFill>
              <a:srgbClr val="FF0000"/>
            </a:solidFill>
            <a:prstDash val="sysDash"/>
            <a:round/>
            <a:headEnd type="arrow"/>
            <a:tailEnd type="arrow"/>
          </a:ln>
          <a:effectLst>
            <a:prstShdw prst="shdw17" dist="17961" dir="2700000">
              <a:schemeClr val="tx1">
                <a:gamma/>
                <a:shade val="60000"/>
                <a:invGamma/>
              </a:schemeClr>
            </a:prstShdw>
          </a:effectLst>
        </p:spPr>
      </p:cxnSp>
      <p:cxnSp>
        <p:nvCxnSpPr>
          <p:cNvPr id="62" name="Straight Arrow Connector 61"/>
          <p:cNvCxnSpPr>
            <a:endCxn id="55" idx="2"/>
          </p:cNvCxnSpPr>
          <p:nvPr/>
        </p:nvCxnSpPr>
        <p:spPr bwMode="auto">
          <a:xfrm>
            <a:off x="533400" y="2438400"/>
            <a:ext cx="4038600" cy="838200"/>
          </a:xfrm>
          <a:prstGeom prst="straightConnector1">
            <a:avLst/>
          </a:prstGeom>
          <a:solidFill>
            <a:schemeClr val="accent1"/>
          </a:solidFill>
          <a:ln w="22225" cap="flat" cmpd="sng" algn="ctr">
            <a:solidFill>
              <a:srgbClr val="FF0000"/>
            </a:solidFill>
            <a:prstDash val="sysDash"/>
            <a:round/>
            <a:headEnd type="arrow"/>
            <a:tailEnd type="arrow"/>
          </a:ln>
          <a:effectLst>
            <a:prstShdw prst="shdw17" dist="17961" dir="2700000">
              <a:schemeClr val="tx1">
                <a:gamma/>
                <a:shade val="60000"/>
                <a:invGamma/>
              </a:schemeClr>
            </a:prstShdw>
          </a:effectLst>
        </p:spPr>
      </p:cxnSp>
      <p:cxnSp>
        <p:nvCxnSpPr>
          <p:cNvPr id="77" name="Straight Arrow Connector 76"/>
          <p:cNvCxnSpPr>
            <a:endCxn id="78" idx="2"/>
          </p:cNvCxnSpPr>
          <p:nvPr/>
        </p:nvCxnSpPr>
        <p:spPr bwMode="auto">
          <a:xfrm>
            <a:off x="1447800" y="1447800"/>
            <a:ext cx="4038600" cy="1752600"/>
          </a:xfrm>
          <a:prstGeom prst="straightConnector1">
            <a:avLst/>
          </a:prstGeom>
          <a:solidFill>
            <a:schemeClr val="accent1"/>
          </a:solidFill>
          <a:ln w="22225" cap="flat" cmpd="sng" algn="ctr">
            <a:solidFill>
              <a:srgbClr val="00B0F0"/>
            </a:solidFill>
            <a:prstDash val="lgDash"/>
            <a:round/>
            <a:headEnd type="arrow"/>
            <a:tailEnd type="arrow"/>
          </a:ln>
          <a:effectLst>
            <a:prstShdw prst="shdw17" dist="17961" dir="2700000">
              <a:schemeClr val="tx1">
                <a:gamma/>
                <a:shade val="60000"/>
                <a:invGamma/>
              </a:schemeClr>
            </a:prstShdw>
          </a:effectLst>
        </p:spPr>
      </p:cxnSp>
      <p:sp>
        <p:nvSpPr>
          <p:cNvPr id="78" name="Flowchart: Connector 77"/>
          <p:cNvSpPr/>
          <p:nvPr/>
        </p:nvSpPr>
        <p:spPr bwMode="auto">
          <a:xfrm>
            <a:off x="5486400" y="3124200"/>
            <a:ext cx="152400" cy="152400"/>
          </a:xfrm>
          <a:prstGeom prst="flowChartConnector">
            <a:avLst/>
          </a:prstGeom>
          <a:noFill/>
          <a:ln w="9525" cap="flat" cmpd="sng" algn="ctr">
            <a:noFill/>
            <a:prstDash val="solid"/>
            <a:round/>
            <a:headEnd type="none" w="med" len="med"/>
            <a:tailEnd type="none" w="med" len="med"/>
          </a:ln>
          <a:effectLst>
            <a:prstShdw prst="shdw17" dist="17961" dir="2700000">
              <a:schemeClr val="tx1">
                <a:gamma/>
                <a:shade val="60000"/>
                <a:invGamma/>
              </a:schemeClr>
            </a:prstShdw>
          </a:effectLst>
        </p:spPr>
        <p:txBody>
          <a:bodyPr/>
          <a:lstStyle/>
          <a:p>
            <a:pPr>
              <a:defRPr/>
            </a:pPr>
            <a:endParaRPr lang="id-ID">
              <a:latin typeface="Arial" charset="0"/>
            </a:endParaRPr>
          </a:p>
        </p:txBody>
      </p:sp>
      <p:cxnSp>
        <p:nvCxnSpPr>
          <p:cNvPr id="81" name="Straight Arrow Connector 80"/>
          <p:cNvCxnSpPr>
            <a:endCxn id="78" idx="2"/>
          </p:cNvCxnSpPr>
          <p:nvPr/>
        </p:nvCxnSpPr>
        <p:spPr bwMode="auto">
          <a:xfrm>
            <a:off x="2286000" y="2438400"/>
            <a:ext cx="3200400" cy="762000"/>
          </a:xfrm>
          <a:prstGeom prst="straightConnector1">
            <a:avLst/>
          </a:prstGeom>
          <a:solidFill>
            <a:schemeClr val="accent1"/>
          </a:solidFill>
          <a:ln w="22225" cap="flat" cmpd="sng" algn="ctr">
            <a:solidFill>
              <a:srgbClr val="00B0F0"/>
            </a:solidFill>
            <a:prstDash val="lgDash"/>
            <a:round/>
            <a:headEnd type="arrow"/>
            <a:tailEnd type="arrow"/>
          </a:ln>
          <a:effectLst>
            <a:prstShdw prst="shdw17" dist="17961" dir="2700000">
              <a:schemeClr val="tx1">
                <a:gamma/>
                <a:shade val="60000"/>
                <a:invGamma/>
              </a:schemeClr>
            </a:prstShdw>
          </a:effectLst>
        </p:spPr>
      </p:cxnSp>
      <p:cxnSp>
        <p:nvCxnSpPr>
          <p:cNvPr id="85" name="Straight Arrow Connector 84"/>
          <p:cNvCxnSpPr>
            <a:endCxn id="78" idx="2"/>
          </p:cNvCxnSpPr>
          <p:nvPr/>
        </p:nvCxnSpPr>
        <p:spPr bwMode="auto">
          <a:xfrm flipV="1">
            <a:off x="2286000" y="3200400"/>
            <a:ext cx="3200400" cy="1524000"/>
          </a:xfrm>
          <a:prstGeom prst="straightConnector1">
            <a:avLst/>
          </a:prstGeom>
          <a:solidFill>
            <a:schemeClr val="accent1"/>
          </a:solidFill>
          <a:ln w="22225" cap="flat" cmpd="sng" algn="ctr">
            <a:solidFill>
              <a:srgbClr val="00B0F0"/>
            </a:solidFill>
            <a:prstDash val="lgDash"/>
            <a:round/>
            <a:headEnd type="arrow"/>
            <a:tailEnd type="arrow"/>
          </a:ln>
          <a:effectLst>
            <a:prstShdw prst="shdw17" dist="17961" dir="2700000">
              <a:schemeClr val="tx1">
                <a:gamma/>
                <a:shade val="60000"/>
                <a:invGamma/>
              </a:schemeClr>
            </a:prstShdw>
          </a:effectLst>
        </p:spPr>
      </p:cxnSp>
      <p:cxnSp>
        <p:nvCxnSpPr>
          <p:cNvPr id="99" name="Straight Arrow Connector 98"/>
          <p:cNvCxnSpPr>
            <a:endCxn id="78" idx="2"/>
          </p:cNvCxnSpPr>
          <p:nvPr/>
        </p:nvCxnSpPr>
        <p:spPr bwMode="auto">
          <a:xfrm>
            <a:off x="3581400" y="1371600"/>
            <a:ext cx="1905000" cy="1828800"/>
          </a:xfrm>
          <a:prstGeom prst="straightConnector1">
            <a:avLst/>
          </a:prstGeom>
          <a:solidFill>
            <a:schemeClr val="accent1"/>
          </a:solidFill>
          <a:ln w="22225" cap="flat" cmpd="sng" algn="ctr">
            <a:solidFill>
              <a:srgbClr val="00B0F0"/>
            </a:solidFill>
            <a:prstDash val="lgDash"/>
            <a:round/>
            <a:headEnd type="arrow"/>
            <a:tailEnd type="arrow"/>
          </a:ln>
          <a:effectLst>
            <a:prstShdw prst="shdw17" dist="17961" dir="2700000">
              <a:schemeClr val="tx1">
                <a:gamma/>
                <a:shade val="60000"/>
                <a:invGamma/>
              </a:schemeClr>
            </a:prstShdw>
          </a:effectLst>
        </p:spPr>
      </p:cxnSp>
      <p:graphicFrame>
        <p:nvGraphicFramePr>
          <p:cNvPr id="43" name="Group 2"/>
          <p:cNvGraphicFramePr>
            <a:graphicFrameLocks noGrp="1"/>
          </p:cNvGraphicFramePr>
          <p:nvPr/>
        </p:nvGraphicFramePr>
        <p:xfrm>
          <a:off x="3124200" y="4719638"/>
          <a:ext cx="4419600" cy="2138362"/>
        </p:xfrm>
        <a:graphic>
          <a:graphicData uri="http://schemas.openxmlformats.org/drawingml/2006/table">
            <a:tbl>
              <a:tblPr/>
              <a:tblGrid>
                <a:gridCol w="1440350"/>
                <a:gridCol w="1584385"/>
                <a:gridCol w="1394865"/>
              </a:tblGrid>
              <a:tr h="35554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Narrow" pitchFamily="34" charset="0"/>
                          <a:cs typeface="Times New Roman" pitchFamily="18" charset="0"/>
                        </a:rPr>
                        <a:t>SASARAN STRATEGIS</a:t>
                      </a:r>
                      <a:endParaRPr kumimoji="0" lang="id-ID" sz="1100" b="1"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INDIKATOR KINERJA</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d-ID" sz="1100" b="1" i="0" u="none" strike="noStrike" cap="none" normalizeH="0" baseline="0" dirty="0" smtClean="0">
                          <a:ln>
                            <a:noFill/>
                          </a:ln>
                          <a:solidFill>
                            <a:schemeClr val="tx1"/>
                          </a:solidFill>
                          <a:effectLst/>
                          <a:latin typeface="Arial Narrow" pitchFamily="34" charset="0"/>
                          <a:cs typeface="Times New Roman" pitchFamily="18" charset="0"/>
                        </a:rPr>
                        <a:t>TARGET</a:t>
                      </a: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2590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Narrow" pitchFamily="34" charset="0"/>
                          <a:cs typeface="Times New Roman" pitchFamily="18" charset="0"/>
                        </a:rPr>
                        <a:t>1</a:t>
                      </a:r>
                      <a:endParaRPr kumimoji="0" lang="id-ID" sz="1100" b="0" i="0" u="none" strike="noStrike" cap="none" normalizeH="0" baseline="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Narrow" pitchFamily="34" charset="0"/>
                          <a:cs typeface="Times New Roman" pitchFamily="18" charset="0"/>
                        </a:rPr>
                        <a:t>2</a:t>
                      </a:r>
                      <a:endParaRPr kumimoji="0" lang="id-ID" sz="1100" b="0" i="0" u="none" strike="noStrike" cap="none" normalizeH="0" baseline="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Narrow" pitchFamily="34" charset="0"/>
                          <a:cs typeface="Times New Roman" pitchFamily="18" charset="0"/>
                        </a:rPr>
                        <a:t>3</a:t>
                      </a:r>
                      <a:endParaRPr kumimoji="0" lang="id-ID" sz="1100" b="0" i="0" u="none" strike="noStrike" cap="none" normalizeH="0" baseline="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solidFill>
                      <a:srgbClr val="FFFF99"/>
                    </a:solidFill>
                  </a:tcPr>
                </a:tc>
              </a:tr>
              <a:tr h="51426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r>
              <a:tr h="49521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bg1"/>
                    </a:solidFill>
                  </a:tcPr>
                </a:tc>
              </a:tr>
              <a:tr h="51426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100" b="0" i="0" u="none" strike="noStrike" cap="none" normalizeH="0" baseline="0" dirty="0" smtClean="0">
                        <a:ln>
                          <a:noFill/>
                        </a:ln>
                        <a:solidFill>
                          <a:schemeClr val="tx1"/>
                        </a:solidFill>
                        <a:effectLst/>
                        <a:latin typeface="Arial Narrow" pitchFamily="34" charset="0"/>
                        <a:cs typeface="Times New Roman" pitchFamily="18" charset="0"/>
                      </a:endParaRPr>
                    </a:p>
                  </a:txBody>
                  <a:tcPr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47" name="Rectangle 46"/>
          <p:cNvSpPr/>
          <p:nvPr/>
        </p:nvSpPr>
        <p:spPr>
          <a:xfrm rot="723532">
            <a:off x="7112000" y="5289550"/>
            <a:ext cx="1071563" cy="35718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b="1" dirty="0">
                <a:solidFill>
                  <a:schemeClr val="bg1"/>
                </a:solidFill>
                <a:latin typeface="Comic Sans MS" pitchFamily="66" charset="0"/>
              </a:rPr>
              <a:t>PK</a:t>
            </a:r>
          </a:p>
        </p:txBody>
      </p:sp>
      <p:cxnSp>
        <p:nvCxnSpPr>
          <p:cNvPr id="63" name="Straight Arrow Connector 62"/>
          <p:cNvCxnSpPr>
            <a:endCxn id="55" idx="2"/>
          </p:cNvCxnSpPr>
          <p:nvPr/>
        </p:nvCxnSpPr>
        <p:spPr bwMode="auto">
          <a:xfrm rot="5400000" flipH="1" flipV="1">
            <a:off x="3048000" y="4114800"/>
            <a:ext cx="2362200" cy="685800"/>
          </a:xfrm>
          <a:prstGeom prst="straightConnector1">
            <a:avLst/>
          </a:prstGeom>
          <a:solidFill>
            <a:schemeClr val="accent1"/>
          </a:solidFill>
          <a:ln w="22225" cap="flat" cmpd="sng" algn="ctr">
            <a:solidFill>
              <a:srgbClr val="FF0000"/>
            </a:solidFill>
            <a:prstDash val="sysDash"/>
            <a:round/>
            <a:headEnd type="arrow"/>
            <a:tailEnd type="arrow"/>
          </a:ln>
          <a:effectLst>
            <a:prstShdw prst="shdw17" dist="17961" dir="2700000">
              <a:schemeClr val="tx1">
                <a:gamma/>
                <a:shade val="60000"/>
                <a:invGamma/>
              </a:schemeClr>
            </a:prstShdw>
          </a:effectLst>
        </p:spPr>
      </p:cxnSp>
      <p:cxnSp>
        <p:nvCxnSpPr>
          <p:cNvPr id="84" name="Straight Arrow Connector 83"/>
          <p:cNvCxnSpPr>
            <a:endCxn id="78" idx="2"/>
          </p:cNvCxnSpPr>
          <p:nvPr/>
        </p:nvCxnSpPr>
        <p:spPr bwMode="auto">
          <a:xfrm rot="5400000" flipH="1" flipV="1">
            <a:off x="4152900" y="4229100"/>
            <a:ext cx="2362200" cy="304800"/>
          </a:xfrm>
          <a:prstGeom prst="straightConnector1">
            <a:avLst/>
          </a:prstGeom>
          <a:solidFill>
            <a:schemeClr val="accent1"/>
          </a:solidFill>
          <a:ln w="22225" cap="flat" cmpd="sng" algn="ctr">
            <a:solidFill>
              <a:srgbClr val="00B0F0"/>
            </a:solidFill>
            <a:prstDash val="lgDash"/>
            <a:round/>
            <a:headEnd type="arrow"/>
            <a:tailEnd type="arrow"/>
          </a:ln>
          <a:effectLst>
            <a:prstShdw prst="shdw17" dist="17961" dir="2700000">
              <a:schemeClr val="tx1">
                <a:gamma/>
                <a:shade val="60000"/>
                <a:invGamma/>
              </a:schemeClr>
            </a:prstShdw>
          </a:effectLst>
        </p:spPr>
      </p:cxnSp>
      <p:sp>
        <p:nvSpPr>
          <p:cNvPr id="114" name="Rectangle 113"/>
          <p:cNvSpPr/>
          <p:nvPr/>
        </p:nvSpPr>
        <p:spPr>
          <a:xfrm>
            <a:off x="3124200" y="6324600"/>
            <a:ext cx="1219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100" b="1" dirty="0">
                <a:solidFill>
                  <a:schemeClr val="tx1"/>
                </a:solidFill>
                <a:latin typeface="Arial Narrow" pitchFamily="34" charset="0"/>
              </a:rPr>
              <a:t>Atasan Pejabat,</a:t>
            </a:r>
          </a:p>
          <a:p>
            <a:pPr algn="ctr">
              <a:defRPr/>
            </a:pPr>
            <a:endParaRPr lang="id-ID" sz="1100" b="1" dirty="0">
              <a:solidFill>
                <a:schemeClr val="tx1"/>
              </a:solidFill>
              <a:latin typeface="Arial Narrow" pitchFamily="34" charset="0"/>
            </a:endParaRPr>
          </a:p>
          <a:p>
            <a:pPr algn="ctr">
              <a:defRPr/>
            </a:pPr>
            <a:r>
              <a:rPr lang="id-ID" sz="1100" b="1" dirty="0">
                <a:solidFill>
                  <a:schemeClr val="tx1"/>
                </a:solidFill>
                <a:latin typeface="Arial Narrow" pitchFamily="34" charset="0"/>
              </a:rPr>
              <a:t>Tanda tangan</a:t>
            </a:r>
          </a:p>
        </p:txBody>
      </p:sp>
      <p:sp>
        <p:nvSpPr>
          <p:cNvPr id="115" name="Rectangle 114"/>
          <p:cNvSpPr/>
          <p:nvPr/>
        </p:nvSpPr>
        <p:spPr>
          <a:xfrm>
            <a:off x="6172200" y="6324600"/>
            <a:ext cx="13716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100" b="1" dirty="0">
                <a:solidFill>
                  <a:schemeClr val="tx1"/>
                </a:solidFill>
                <a:latin typeface="Arial Narrow" pitchFamily="34" charset="0"/>
              </a:rPr>
              <a:t>Pejabat,</a:t>
            </a:r>
          </a:p>
          <a:p>
            <a:pPr algn="ctr">
              <a:defRPr/>
            </a:pPr>
            <a:endParaRPr lang="id-ID" sz="1100" b="1" dirty="0">
              <a:solidFill>
                <a:schemeClr val="tx1"/>
              </a:solidFill>
              <a:latin typeface="Arial Narrow" pitchFamily="34" charset="0"/>
            </a:endParaRPr>
          </a:p>
          <a:p>
            <a:pPr algn="ctr">
              <a:defRPr/>
            </a:pPr>
            <a:r>
              <a:rPr lang="id-ID" sz="1100" b="1" dirty="0">
                <a:solidFill>
                  <a:schemeClr val="tx1"/>
                </a:solidFill>
                <a:latin typeface="Arial Narrow" pitchFamily="34" charset="0"/>
              </a:rPr>
              <a:t>Tanda tangan</a:t>
            </a:r>
          </a:p>
        </p:txBody>
      </p:sp>
    </p:spTree>
    <p:extLst>
      <p:ext uri="{BB962C8B-B14F-4D97-AF65-F5344CB8AC3E}">
        <p14:creationId xmlns:p14="http://schemas.microsoft.com/office/powerpoint/2010/main" val="23309755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3000" fill="hold"/>
                                        <p:tgtEl>
                                          <p:spTgt spid="40"/>
                                        </p:tgtEl>
                                        <p:attrNameLst>
                                          <p:attrName>ppt_x</p:attrName>
                                        </p:attrNameLst>
                                      </p:cBhvr>
                                      <p:tavLst>
                                        <p:tav tm="0">
                                          <p:val>
                                            <p:strVal val="0-#ppt_w/2"/>
                                          </p:val>
                                        </p:tav>
                                        <p:tav tm="100000">
                                          <p:val>
                                            <p:strVal val="#ppt_x"/>
                                          </p:val>
                                        </p:tav>
                                      </p:tavLst>
                                    </p:anim>
                                    <p:anim calcmode="lin" valueType="num">
                                      <p:cBhvr additive="base">
                                        <p:cTn id="8" dur="3000" fill="hold"/>
                                        <p:tgtEl>
                                          <p:spTgt spid="4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000" fill="hold"/>
                                        <p:tgtEl>
                                          <p:spTgt spid="44"/>
                                        </p:tgtEl>
                                        <p:attrNameLst>
                                          <p:attrName>ppt_x</p:attrName>
                                        </p:attrNameLst>
                                      </p:cBhvr>
                                      <p:tavLst>
                                        <p:tav tm="0">
                                          <p:val>
                                            <p:strVal val="#ppt_x"/>
                                          </p:val>
                                        </p:tav>
                                        <p:tav tm="100000">
                                          <p:val>
                                            <p:strVal val="#ppt_x"/>
                                          </p:val>
                                        </p:tav>
                                      </p:tavLst>
                                    </p:anim>
                                    <p:anim calcmode="lin" valueType="num">
                                      <p:cBhvr additive="base">
                                        <p:cTn id="12" dur="20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9"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3000" fill="hold"/>
                                        <p:tgtEl>
                                          <p:spTgt spid="41"/>
                                        </p:tgtEl>
                                        <p:attrNameLst>
                                          <p:attrName>ppt_x</p:attrName>
                                        </p:attrNameLst>
                                      </p:cBhvr>
                                      <p:tavLst>
                                        <p:tav tm="0">
                                          <p:val>
                                            <p:strVal val="0-#ppt_w/2"/>
                                          </p:val>
                                        </p:tav>
                                        <p:tav tm="100000">
                                          <p:val>
                                            <p:strVal val="#ppt_x"/>
                                          </p:val>
                                        </p:tav>
                                      </p:tavLst>
                                    </p:anim>
                                    <p:anim calcmode="lin" valueType="num">
                                      <p:cBhvr additive="base">
                                        <p:cTn id="18" dur="3000" fill="hold"/>
                                        <p:tgtEl>
                                          <p:spTgt spid="41"/>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2000" fill="hold"/>
                                        <p:tgtEl>
                                          <p:spTgt spid="45"/>
                                        </p:tgtEl>
                                        <p:attrNameLst>
                                          <p:attrName>ppt_x</p:attrName>
                                        </p:attrNameLst>
                                      </p:cBhvr>
                                      <p:tavLst>
                                        <p:tav tm="0">
                                          <p:val>
                                            <p:strVal val="#ppt_x"/>
                                          </p:val>
                                        </p:tav>
                                        <p:tav tm="100000">
                                          <p:val>
                                            <p:strVal val="#ppt_x"/>
                                          </p:val>
                                        </p:tav>
                                      </p:tavLst>
                                    </p:anim>
                                    <p:anim calcmode="lin" valueType="num">
                                      <p:cBhvr additive="base">
                                        <p:cTn id="22" dur="20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blinds(horizontal)">
                                      <p:cBhvr>
                                        <p:cTn id="27" dur="500"/>
                                        <p:tgtEl>
                                          <p:spTgt spid="50"/>
                                        </p:tgtEl>
                                      </p:cBhvr>
                                    </p:animEffect>
                                  </p:childTnLst>
                                </p:cTn>
                              </p:par>
                              <p:par>
                                <p:cTn id="28" presetID="2" presetClass="entr" presetSubtype="4"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2000" fill="hold"/>
                                        <p:tgtEl>
                                          <p:spTgt spid="46"/>
                                        </p:tgtEl>
                                        <p:attrNameLst>
                                          <p:attrName>ppt_x</p:attrName>
                                        </p:attrNameLst>
                                      </p:cBhvr>
                                      <p:tavLst>
                                        <p:tav tm="0">
                                          <p:val>
                                            <p:strVal val="#ppt_x"/>
                                          </p:val>
                                        </p:tav>
                                        <p:tav tm="100000">
                                          <p:val>
                                            <p:strVal val="#ppt_x"/>
                                          </p:val>
                                        </p:tav>
                                      </p:tavLst>
                                    </p:anim>
                                    <p:anim calcmode="lin" valueType="num">
                                      <p:cBhvr additive="base">
                                        <p:cTn id="31" dur="20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9"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3000" fill="hold"/>
                                        <p:tgtEl>
                                          <p:spTgt spid="43"/>
                                        </p:tgtEl>
                                        <p:attrNameLst>
                                          <p:attrName>ppt_x</p:attrName>
                                        </p:attrNameLst>
                                      </p:cBhvr>
                                      <p:tavLst>
                                        <p:tav tm="0">
                                          <p:val>
                                            <p:strVal val="0-#ppt_w/2"/>
                                          </p:val>
                                        </p:tav>
                                        <p:tav tm="100000">
                                          <p:val>
                                            <p:strVal val="#ppt_x"/>
                                          </p:val>
                                        </p:tav>
                                      </p:tavLst>
                                    </p:anim>
                                    <p:anim calcmode="lin" valueType="num">
                                      <p:cBhvr additive="base">
                                        <p:cTn id="37" dur="3000" fill="hold"/>
                                        <p:tgtEl>
                                          <p:spTgt spid="43"/>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2000" fill="hold"/>
                                        <p:tgtEl>
                                          <p:spTgt spid="47"/>
                                        </p:tgtEl>
                                        <p:attrNameLst>
                                          <p:attrName>ppt_x</p:attrName>
                                        </p:attrNameLst>
                                      </p:cBhvr>
                                      <p:tavLst>
                                        <p:tav tm="0">
                                          <p:val>
                                            <p:strVal val="1+#ppt_w/2"/>
                                          </p:val>
                                        </p:tav>
                                        <p:tav tm="100000">
                                          <p:val>
                                            <p:strVal val="#ppt_x"/>
                                          </p:val>
                                        </p:tav>
                                      </p:tavLst>
                                    </p:anim>
                                    <p:anim calcmode="lin" valueType="num">
                                      <p:cBhvr additive="base">
                                        <p:cTn id="41" dur="2000" fill="hold"/>
                                        <p:tgtEl>
                                          <p:spTgt spid="47"/>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3000"/>
                            </p:stCondLst>
                            <p:childTnLst>
                              <p:par>
                                <p:cTn id="43" presetID="3" presetClass="entr" presetSubtype="10"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blinds(horizontal)">
                                      <p:cBhvr>
                                        <p:cTn id="45" dur="2000"/>
                                        <p:tgtEl>
                                          <p:spTgt spid="115"/>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blinds(horizontal)">
                                      <p:cBhvr>
                                        <p:cTn id="48" dur="2000"/>
                                        <p:tgtEl>
                                          <p:spTgt spid="1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9" fill="hold" nodeType="click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3000" fill="hold"/>
                                        <p:tgtEl>
                                          <p:spTgt spid="51"/>
                                        </p:tgtEl>
                                        <p:attrNameLst>
                                          <p:attrName>ppt_x</p:attrName>
                                        </p:attrNameLst>
                                      </p:cBhvr>
                                      <p:tavLst>
                                        <p:tav tm="0">
                                          <p:val>
                                            <p:strVal val="0-#ppt_w/2"/>
                                          </p:val>
                                        </p:tav>
                                        <p:tav tm="100000">
                                          <p:val>
                                            <p:strVal val="#ppt_x"/>
                                          </p:val>
                                        </p:tav>
                                      </p:tavLst>
                                    </p:anim>
                                    <p:anim calcmode="lin" valueType="num">
                                      <p:cBhvr additive="base">
                                        <p:cTn id="54" dur="3000" fill="hold"/>
                                        <p:tgtEl>
                                          <p:spTgt spid="51"/>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2000" fill="hold"/>
                                        <p:tgtEl>
                                          <p:spTgt spid="52"/>
                                        </p:tgtEl>
                                        <p:attrNameLst>
                                          <p:attrName>ppt_x</p:attrName>
                                        </p:attrNameLst>
                                      </p:cBhvr>
                                      <p:tavLst>
                                        <p:tav tm="0">
                                          <p:val>
                                            <p:strVal val="#ppt_x"/>
                                          </p:val>
                                        </p:tav>
                                        <p:tav tm="100000">
                                          <p:val>
                                            <p:strVal val="#ppt_x"/>
                                          </p:val>
                                        </p:tav>
                                      </p:tavLst>
                                    </p:anim>
                                    <p:anim calcmode="lin" valueType="num">
                                      <p:cBhvr additive="base">
                                        <p:cTn id="58" dur="20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55" presetClass="entr" presetSubtype="0" fill="hold" nodeType="click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1000" fill="hold"/>
                                        <p:tgtEl>
                                          <p:spTgt spid="54"/>
                                        </p:tgtEl>
                                        <p:attrNameLst>
                                          <p:attrName>ppt_w</p:attrName>
                                        </p:attrNameLst>
                                      </p:cBhvr>
                                      <p:tavLst>
                                        <p:tav tm="0">
                                          <p:val>
                                            <p:strVal val="#ppt_w*0.70"/>
                                          </p:val>
                                        </p:tav>
                                        <p:tav tm="100000">
                                          <p:val>
                                            <p:strVal val="#ppt_w"/>
                                          </p:val>
                                        </p:tav>
                                      </p:tavLst>
                                    </p:anim>
                                    <p:anim calcmode="lin" valueType="num">
                                      <p:cBhvr>
                                        <p:cTn id="64" dur="1000" fill="hold"/>
                                        <p:tgtEl>
                                          <p:spTgt spid="54"/>
                                        </p:tgtEl>
                                        <p:attrNameLst>
                                          <p:attrName>ppt_h</p:attrName>
                                        </p:attrNameLst>
                                      </p:cBhvr>
                                      <p:tavLst>
                                        <p:tav tm="0">
                                          <p:val>
                                            <p:strVal val="#ppt_h"/>
                                          </p:val>
                                        </p:tav>
                                        <p:tav tm="100000">
                                          <p:val>
                                            <p:strVal val="#ppt_h"/>
                                          </p:val>
                                        </p:tav>
                                      </p:tavLst>
                                    </p:anim>
                                    <p:animEffect transition="in" filter="fade">
                                      <p:cBhvr>
                                        <p:cTn id="65" dur="1000"/>
                                        <p:tgtEl>
                                          <p:spTgt spid="54"/>
                                        </p:tgtEl>
                                      </p:cBhvr>
                                    </p:animEffect>
                                  </p:childTnLst>
                                </p:cTn>
                              </p:par>
                              <p:par>
                                <p:cTn id="66" presetID="55" presetClass="entr" presetSubtype="0" fill="hold" nodeType="with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p:cTn id="68" dur="1000" fill="hold"/>
                                        <p:tgtEl>
                                          <p:spTgt spid="58"/>
                                        </p:tgtEl>
                                        <p:attrNameLst>
                                          <p:attrName>ppt_w</p:attrName>
                                        </p:attrNameLst>
                                      </p:cBhvr>
                                      <p:tavLst>
                                        <p:tav tm="0">
                                          <p:val>
                                            <p:strVal val="#ppt_w*0.70"/>
                                          </p:val>
                                        </p:tav>
                                        <p:tav tm="100000">
                                          <p:val>
                                            <p:strVal val="#ppt_w"/>
                                          </p:val>
                                        </p:tav>
                                      </p:tavLst>
                                    </p:anim>
                                    <p:anim calcmode="lin" valueType="num">
                                      <p:cBhvr>
                                        <p:cTn id="69" dur="1000" fill="hold"/>
                                        <p:tgtEl>
                                          <p:spTgt spid="58"/>
                                        </p:tgtEl>
                                        <p:attrNameLst>
                                          <p:attrName>ppt_h</p:attrName>
                                        </p:attrNameLst>
                                      </p:cBhvr>
                                      <p:tavLst>
                                        <p:tav tm="0">
                                          <p:val>
                                            <p:strVal val="#ppt_h"/>
                                          </p:val>
                                        </p:tav>
                                        <p:tav tm="100000">
                                          <p:val>
                                            <p:strVal val="#ppt_h"/>
                                          </p:val>
                                        </p:tav>
                                      </p:tavLst>
                                    </p:anim>
                                    <p:animEffect transition="in" filter="fade">
                                      <p:cBhvr>
                                        <p:cTn id="70" dur="1000"/>
                                        <p:tgtEl>
                                          <p:spTgt spid="5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55" presetClass="entr" presetSubtype="0" fill="hold" nodeType="click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1000" fill="hold"/>
                                        <p:tgtEl>
                                          <p:spTgt spid="77"/>
                                        </p:tgtEl>
                                        <p:attrNameLst>
                                          <p:attrName>ppt_w</p:attrName>
                                        </p:attrNameLst>
                                      </p:cBhvr>
                                      <p:tavLst>
                                        <p:tav tm="0">
                                          <p:val>
                                            <p:strVal val="#ppt_w*0.70"/>
                                          </p:val>
                                        </p:tav>
                                        <p:tav tm="100000">
                                          <p:val>
                                            <p:strVal val="#ppt_w"/>
                                          </p:val>
                                        </p:tav>
                                      </p:tavLst>
                                    </p:anim>
                                    <p:anim calcmode="lin" valueType="num">
                                      <p:cBhvr>
                                        <p:cTn id="76" dur="1000" fill="hold"/>
                                        <p:tgtEl>
                                          <p:spTgt spid="77"/>
                                        </p:tgtEl>
                                        <p:attrNameLst>
                                          <p:attrName>ppt_h</p:attrName>
                                        </p:attrNameLst>
                                      </p:cBhvr>
                                      <p:tavLst>
                                        <p:tav tm="0">
                                          <p:val>
                                            <p:strVal val="#ppt_h"/>
                                          </p:val>
                                        </p:tav>
                                        <p:tav tm="100000">
                                          <p:val>
                                            <p:strVal val="#ppt_h"/>
                                          </p:val>
                                        </p:tav>
                                      </p:tavLst>
                                    </p:anim>
                                    <p:animEffect transition="in" filter="fade">
                                      <p:cBhvr>
                                        <p:cTn id="77" dur="1000"/>
                                        <p:tgtEl>
                                          <p:spTgt spid="77"/>
                                        </p:tgtEl>
                                      </p:cBhvr>
                                    </p:animEffect>
                                  </p:childTnLst>
                                </p:cTn>
                              </p:par>
                              <p:par>
                                <p:cTn id="78" presetID="55" presetClass="entr" presetSubtype="0" fill="hold" nodeType="withEffect">
                                  <p:stCondLst>
                                    <p:cond delay="0"/>
                                  </p:stCondLst>
                                  <p:childTnLst>
                                    <p:set>
                                      <p:cBhvr>
                                        <p:cTn id="79" dur="1" fill="hold">
                                          <p:stCondLst>
                                            <p:cond delay="0"/>
                                          </p:stCondLst>
                                        </p:cTn>
                                        <p:tgtEl>
                                          <p:spTgt spid="99"/>
                                        </p:tgtEl>
                                        <p:attrNameLst>
                                          <p:attrName>style.visibility</p:attrName>
                                        </p:attrNameLst>
                                      </p:cBhvr>
                                      <p:to>
                                        <p:strVal val="visible"/>
                                      </p:to>
                                    </p:set>
                                    <p:anim calcmode="lin" valueType="num">
                                      <p:cBhvr>
                                        <p:cTn id="80" dur="1000" fill="hold"/>
                                        <p:tgtEl>
                                          <p:spTgt spid="99"/>
                                        </p:tgtEl>
                                        <p:attrNameLst>
                                          <p:attrName>ppt_w</p:attrName>
                                        </p:attrNameLst>
                                      </p:cBhvr>
                                      <p:tavLst>
                                        <p:tav tm="0">
                                          <p:val>
                                            <p:strVal val="#ppt_w*0.70"/>
                                          </p:val>
                                        </p:tav>
                                        <p:tav tm="100000">
                                          <p:val>
                                            <p:strVal val="#ppt_w"/>
                                          </p:val>
                                        </p:tav>
                                      </p:tavLst>
                                    </p:anim>
                                    <p:anim calcmode="lin" valueType="num">
                                      <p:cBhvr>
                                        <p:cTn id="81" dur="1000" fill="hold"/>
                                        <p:tgtEl>
                                          <p:spTgt spid="99"/>
                                        </p:tgtEl>
                                        <p:attrNameLst>
                                          <p:attrName>ppt_h</p:attrName>
                                        </p:attrNameLst>
                                      </p:cBhvr>
                                      <p:tavLst>
                                        <p:tav tm="0">
                                          <p:val>
                                            <p:strVal val="#ppt_h"/>
                                          </p:val>
                                        </p:tav>
                                        <p:tav tm="100000">
                                          <p:val>
                                            <p:strVal val="#ppt_h"/>
                                          </p:val>
                                        </p:tav>
                                      </p:tavLst>
                                    </p:anim>
                                    <p:animEffect transition="in" filter="fade">
                                      <p:cBhvr>
                                        <p:cTn id="82" dur="1000"/>
                                        <p:tgtEl>
                                          <p:spTgt spid="99"/>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55" presetClass="entr" presetSubtype="0" fill="hold" nodeType="click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p:cTn id="87" dur="1000" fill="hold"/>
                                        <p:tgtEl>
                                          <p:spTgt spid="62"/>
                                        </p:tgtEl>
                                        <p:attrNameLst>
                                          <p:attrName>ppt_w</p:attrName>
                                        </p:attrNameLst>
                                      </p:cBhvr>
                                      <p:tavLst>
                                        <p:tav tm="0">
                                          <p:val>
                                            <p:strVal val="#ppt_w*0.70"/>
                                          </p:val>
                                        </p:tav>
                                        <p:tav tm="100000">
                                          <p:val>
                                            <p:strVal val="#ppt_w"/>
                                          </p:val>
                                        </p:tav>
                                      </p:tavLst>
                                    </p:anim>
                                    <p:anim calcmode="lin" valueType="num">
                                      <p:cBhvr>
                                        <p:cTn id="88" dur="1000" fill="hold"/>
                                        <p:tgtEl>
                                          <p:spTgt spid="62"/>
                                        </p:tgtEl>
                                        <p:attrNameLst>
                                          <p:attrName>ppt_h</p:attrName>
                                        </p:attrNameLst>
                                      </p:cBhvr>
                                      <p:tavLst>
                                        <p:tav tm="0">
                                          <p:val>
                                            <p:strVal val="#ppt_h"/>
                                          </p:val>
                                        </p:tav>
                                        <p:tav tm="100000">
                                          <p:val>
                                            <p:strVal val="#ppt_h"/>
                                          </p:val>
                                        </p:tav>
                                      </p:tavLst>
                                    </p:anim>
                                    <p:animEffect transition="in" filter="fade">
                                      <p:cBhvr>
                                        <p:cTn id="89" dur="1000"/>
                                        <p:tgtEl>
                                          <p:spTgt spid="62"/>
                                        </p:tgtEl>
                                      </p:cBhvr>
                                    </p:animEffect>
                                  </p:childTnLst>
                                </p:cTn>
                              </p:par>
                              <p:par>
                                <p:cTn id="90" presetID="55" presetClass="entr" presetSubtype="0" fill="hold" nodeType="withEffect">
                                  <p:stCondLst>
                                    <p:cond delay="0"/>
                                  </p:stCondLst>
                                  <p:childTnLst>
                                    <p:set>
                                      <p:cBhvr>
                                        <p:cTn id="91" dur="1" fill="hold">
                                          <p:stCondLst>
                                            <p:cond delay="0"/>
                                          </p:stCondLst>
                                        </p:cTn>
                                        <p:tgtEl>
                                          <p:spTgt spid="81"/>
                                        </p:tgtEl>
                                        <p:attrNameLst>
                                          <p:attrName>style.visibility</p:attrName>
                                        </p:attrNameLst>
                                      </p:cBhvr>
                                      <p:to>
                                        <p:strVal val="visible"/>
                                      </p:to>
                                    </p:set>
                                    <p:anim calcmode="lin" valueType="num">
                                      <p:cBhvr>
                                        <p:cTn id="92" dur="1000" fill="hold"/>
                                        <p:tgtEl>
                                          <p:spTgt spid="81"/>
                                        </p:tgtEl>
                                        <p:attrNameLst>
                                          <p:attrName>ppt_w</p:attrName>
                                        </p:attrNameLst>
                                      </p:cBhvr>
                                      <p:tavLst>
                                        <p:tav tm="0">
                                          <p:val>
                                            <p:strVal val="#ppt_w*0.70"/>
                                          </p:val>
                                        </p:tav>
                                        <p:tav tm="100000">
                                          <p:val>
                                            <p:strVal val="#ppt_w"/>
                                          </p:val>
                                        </p:tav>
                                      </p:tavLst>
                                    </p:anim>
                                    <p:anim calcmode="lin" valueType="num">
                                      <p:cBhvr>
                                        <p:cTn id="93" dur="1000" fill="hold"/>
                                        <p:tgtEl>
                                          <p:spTgt spid="81"/>
                                        </p:tgtEl>
                                        <p:attrNameLst>
                                          <p:attrName>ppt_h</p:attrName>
                                        </p:attrNameLst>
                                      </p:cBhvr>
                                      <p:tavLst>
                                        <p:tav tm="0">
                                          <p:val>
                                            <p:strVal val="#ppt_h"/>
                                          </p:val>
                                        </p:tav>
                                        <p:tav tm="100000">
                                          <p:val>
                                            <p:strVal val="#ppt_h"/>
                                          </p:val>
                                        </p:tav>
                                      </p:tavLst>
                                    </p:anim>
                                    <p:animEffect transition="in" filter="fade">
                                      <p:cBhvr>
                                        <p:cTn id="94" dur="1000"/>
                                        <p:tgtEl>
                                          <p:spTgt spid="81"/>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55" presetClass="entr" presetSubtype="0" fill="hold" nodeType="clickEffect">
                                  <p:stCondLst>
                                    <p:cond delay="0"/>
                                  </p:stCondLst>
                                  <p:childTnLst>
                                    <p:set>
                                      <p:cBhvr>
                                        <p:cTn id="98" dur="1" fill="hold">
                                          <p:stCondLst>
                                            <p:cond delay="0"/>
                                          </p:stCondLst>
                                        </p:cTn>
                                        <p:tgtEl>
                                          <p:spTgt spid="85"/>
                                        </p:tgtEl>
                                        <p:attrNameLst>
                                          <p:attrName>style.visibility</p:attrName>
                                        </p:attrNameLst>
                                      </p:cBhvr>
                                      <p:to>
                                        <p:strVal val="visible"/>
                                      </p:to>
                                    </p:set>
                                    <p:anim calcmode="lin" valueType="num">
                                      <p:cBhvr>
                                        <p:cTn id="99" dur="1000" fill="hold"/>
                                        <p:tgtEl>
                                          <p:spTgt spid="85"/>
                                        </p:tgtEl>
                                        <p:attrNameLst>
                                          <p:attrName>ppt_w</p:attrName>
                                        </p:attrNameLst>
                                      </p:cBhvr>
                                      <p:tavLst>
                                        <p:tav tm="0">
                                          <p:val>
                                            <p:strVal val="#ppt_w*0.70"/>
                                          </p:val>
                                        </p:tav>
                                        <p:tav tm="100000">
                                          <p:val>
                                            <p:strVal val="#ppt_w"/>
                                          </p:val>
                                        </p:tav>
                                      </p:tavLst>
                                    </p:anim>
                                    <p:anim calcmode="lin" valueType="num">
                                      <p:cBhvr>
                                        <p:cTn id="100" dur="1000" fill="hold"/>
                                        <p:tgtEl>
                                          <p:spTgt spid="85"/>
                                        </p:tgtEl>
                                        <p:attrNameLst>
                                          <p:attrName>ppt_h</p:attrName>
                                        </p:attrNameLst>
                                      </p:cBhvr>
                                      <p:tavLst>
                                        <p:tav tm="0">
                                          <p:val>
                                            <p:strVal val="#ppt_h"/>
                                          </p:val>
                                        </p:tav>
                                        <p:tav tm="100000">
                                          <p:val>
                                            <p:strVal val="#ppt_h"/>
                                          </p:val>
                                        </p:tav>
                                      </p:tavLst>
                                    </p:anim>
                                    <p:animEffect transition="in" filter="fade">
                                      <p:cBhvr>
                                        <p:cTn id="101" dur="1000"/>
                                        <p:tgtEl>
                                          <p:spTgt spid="85"/>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55" presetClass="entr" presetSubtype="0" fill="hold" nodeType="click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1000" fill="hold"/>
                                        <p:tgtEl>
                                          <p:spTgt spid="63"/>
                                        </p:tgtEl>
                                        <p:attrNameLst>
                                          <p:attrName>ppt_w</p:attrName>
                                        </p:attrNameLst>
                                      </p:cBhvr>
                                      <p:tavLst>
                                        <p:tav tm="0">
                                          <p:val>
                                            <p:strVal val="#ppt_w*0.70"/>
                                          </p:val>
                                        </p:tav>
                                        <p:tav tm="100000">
                                          <p:val>
                                            <p:strVal val="#ppt_w"/>
                                          </p:val>
                                        </p:tav>
                                      </p:tavLst>
                                    </p:anim>
                                    <p:anim calcmode="lin" valueType="num">
                                      <p:cBhvr>
                                        <p:cTn id="107" dur="1000" fill="hold"/>
                                        <p:tgtEl>
                                          <p:spTgt spid="63"/>
                                        </p:tgtEl>
                                        <p:attrNameLst>
                                          <p:attrName>ppt_h</p:attrName>
                                        </p:attrNameLst>
                                      </p:cBhvr>
                                      <p:tavLst>
                                        <p:tav tm="0">
                                          <p:val>
                                            <p:strVal val="#ppt_h"/>
                                          </p:val>
                                        </p:tav>
                                        <p:tav tm="100000">
                                          <p:val>
                                            <p:strVal val="#ppt_h"/>
                                          </p:val>
                                        </p:tav>
                                      </p:tavLst>
                                    </p:anim>
                                    <p:animEffect transition="in" filter="fade">
                                      <p:cBhvr>
                                        <p:cTn id="108" dur="1000"/>
                                        <p:tgtEl>
                                          <p:spTgt spid="63"/>
                                        </p:tgtEl>
                                      </p:cBhvr>
                                    </p:animEffect>
                                  </p:childTnLst>
                                </p:cTn>
                              </p:par>
                              <p:par>
                                <p:cTn id="109" presetID="55" presetClass="entr" presetSubtype="0" fill="hold" nodeType="with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1000" fill="hold"/>
                                        <p:tgtEl>
                                          <p:spTgt spid="84"/>
                                        </p:tgtEl>
                                        <p:attrNameLst>
                                          <p:attrName>ppt_w</p:attrName>
                                        </p:attrNameLst>
                                      </p:cBhvr>
                                      <p:tavLst>
                                        <p:tav tm="0">
                                          <p:val>
                                            <p:strVal val="#ppt_w*0.70"/>
                                          </p:val>
                                        </p:tav>
                                        <p:tav tm="100000">
                                          <p:val>
                                            <p:strVal val="#ppt_w"/>
                                          </p:val>
                                        </p:tav>
                                      </p:tavLst>
                                    </p:anim>
                                    <p:anim calcmode="lin" valueType="num">
                                      <p:cBhvr>
                                        <p:cTn id="112" dur="1000" fill="hold"/>
                                        <p:tgtEl>
                                          <p:spTgt spid="84"/>
                                        </p:tgtEl>
                                        <p:attrNameLst>
                                          <p:attrName>ppt_h</p:attrName>
                                        </p:attrNameLst>
                                      </p:cBhvr>
                                      <p:tavLst>
                                        <p:tav tm="0">
                                          <p:val>
                                            <p:strVal val="#ppt_h"/>
                                          </p:val>
                                        </p:tav>
                                        <p:tav tm="100000">
                                          <p:val>
                                            <p:strVal val="#ppt_h"/>
                                          </p:val>
                                        </p:tav>
                                      </p:tavLst>
                                    </p:anim>
                                    <p:animEffect transition="in" filter="fade">
                                      <p:cBhvr>
                                        <p:cTn id="113"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2" grpId="0" animBg="1"/>
      <p:bldP spid="47" grpId="0" animBg="1"/>
      <p:bldP spid="114" grpId="0" animBg="1"/>
      <p:bldP spid="1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p:txBody>
          <a:bodyPr/>
          <a:lstStyle/>
          <a:p>
            <a:r>
              <a:rPr lang="en-US" altLang="en-US" smtClean="0"/>
              <a:t>INDIKATOR (IKU) BELUM SEPENUHNYA RELEVAN DAN TERUKUR</a:t>
            </a:r>
          </a:p>
          <a:p>
            <a:r>
              <a:rPr lang="en-US" altLang="en-US" smtClean="0"/>
              <a:t>KINERJA vs KERJA; UTAMA vs PENDUKUNG (supporting)</a:t>
            </a:r>
          </a:p>
          <a:p>
            <a:r>
              <a:rPr lang="en-US" altLang="en-US" smtClean="0"/>
              <a:t>KINERJA (HASIL) vs PENGANGGARAN</a:t>
            </a:r>
          </a:p>
          <a:p>
            <a:r>
              <a:rPr lang="en-US" altLang="en-US" smtClean="0"/>
              <a:t>MONITORING dan TINDAK LANJUT ATAS PERJANJIAN KINERJA</a:t>
            </a:r>
          </a:p>
        </p:txBody>
      </p:sp>
      <p:sp>
        <p:nvSpPr>
          <p:cNvPr id="3" name="Title 2"/>
          <p:cNvSpPr>
            <a:spLocks noGrp="1"/>
          </p:cNvSpPr>
          <p:nvPr>
            <p:ph type="title"/>
          </p:nvPr>
        </p:nvSpPr>
        <p:spPr/>
        <p:txBody>
          <a:bodyPr/>
          <a:lstStyle/>
          <a:p>
            <a:pPr>
              <a:defRPr/>
            </a:pPr>
            <a:r>
              <a:rPr lang="en-US" dirty="0" smtClean="0"/>
              <a:t>KELEMAHAN  </a:t>
            </a:r>
            <a:endParaRPr lang="en-US" dirty="0"/>
          </a:p>
        </p:txBody>
      </p:sp>
    </p:spTree>
    <p:extLst>
      <p:ext uri="{BB962C8B-B14F-4D97-AF65-F5344CB8AC3E}">
        <p14:creationId xmlns:p14="http://schemas.microsoft.com/office/powerpoint/2010/main" val="9788966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969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969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xfrm>
            <a:off x="323850" y="228600"/>
            <a:ext cx="8569325" cy="1295400"/>
          </a:xfrm>
        </p:spPr>
        <p:txBody>
          <a:bodyPr/>
          <a:lstStyle/>
          <a:p>
            <a:pPr eaLnBrk="1" hangingPunct="1"/>
            <a:r>
              <a:rPr lang="en-US" sz="2800" b="1" i="1" dirty="0" err="1" smtClean="0">
                <a:latin typeface="Times New Roman" pitchFamily="18" charset="0"/>
              </a:rPr>
              <a:t>Rencana</a:t>
            </a:r>
            <a:r>
              <a:rPr lang="en-US" sz="2800" b="1" i="1" dirty="0" smtClean="0">
                <a:latin typeface="Times New Roman" pitchFamily="18" charset="0"/>
              </a:rPr>
              <a:t> </a:t>
            </a:r>
            <a:r>
              <a:rPr lang="en-US" sz="2800" b="1" i="1" dirty="0" err="1" smtClean="0">
                <a:latin typeface="Times New Roman" pitchFamily="18" charset="0"/>
              </a:rPr>
              <a:t>Strategis</a:t>
            </a:r>
            <a:r>
              <a:rPr lang="en-US" sz="2800" b="1" i="1" dirty="0" smtClean="0">
                <a:latin typeface="Times New Roman" pitchFamily="18" charset="0"/>
              </a:rPr>
              <a:t>, </a:t>
            </a:r>
            <a:r>
              <a:rPr lang="en-US" sz="2800" b="1" i="1" dirty="0" err="1" smtClean="0">
                <a:latin typeface="Times New Roman" pitchFamily="18" charset="0"/>
              </a:rPr>
              <a:t>Rencana</a:t>
            </a:r>
            <a:r>
              <a:rPr lang="en-US" sz="2800" b="1" i="1" dirty="0" smtClean="0">
                <a:latin typeface="Times New Roman" pitchFamily="18" charset="0"/>
              </a:rPr>
              <a:t> </a:t>
            </a:r>
            <a:r>
              <a:rPr lang="en-US" sz="2800" b="1" i="1" dirty="0" err="1" smtClean="0">
                <a:latin typeface="Times New Roman" pitchFamily="18" charset="0"/>
              </a:rPr>
              <a:t>Kinerja</a:t>
            </a:r>
            <a:r>
              <a:rPr lang="en-US" sz="2800" b="1" i="1" dirty="0" smtClean="0">
                <a:latin typeface="Times New Roman" pitchFamily="18" charset="0"/>
              </a:rPr>
              <a:t>, </a:t>
            </a:r>
            <a:r>
              <a:rPr lang="en-US" sz="2800" b="1" i="1" dirty="0" err="1" smtClean="0">
                <a:latin typeface="Times New Roman" pitchFamily="18" charset="0"/>
              </a:rPr>
              <a:t>Pe</a:t>
            </a:r>
            <a:r>
              <a:rPr lang="id-ID" sz="2800" b="1" i="1" dirty="0" smtClean="0">
                <a:latin typeface="Times New Roman" pitchFamily="18" charset="0"/>
              </a:rPr>
              <a:t>rjanji</a:t>
            </a:r>
            <a:r>
              <a:rPr lang="en-US" sz="2800" b="1" i="1" dirty="0" smtClean="0">
                <a:latin typeface="Times New Roman" pitchFamily="18" charset="0"/>
              </a:rPr>
              <a:t>an </a:t>
            </a:r>
            <a:r>
              <a:rPr lang="en-US" sz="2800" b="1" i="1" dirty="0" err="1" smtClean="0">
                <a:latin typeface="Times New Roman" pitchFamily="18" charset="0"/>
              </a:rPr>
              <a:t>Kinerja</a:t>
            </a:r>
            <a:r>
              <a:rPr lang="en-US" sz="2800" b="1" i="1" dirty="0" smtClean="0">
                <a:latin typeface="Times New Roman" pitchFamily="18" charset="0"/>
              </a:rPr>
              <a:t> </a:t>
            </a:r>
            <a:r>
              <a:rPr lang="en-US" sz="2800" b="1" i="1" dirty="0" err="1" smtClean="0">
                <a:latin typeface="Times New Roman" pitchFamily="18" charset="0"/>
              </a:rPr>
              <a:t>dan</a:t>
            </a:r>
            <a:r>
              <a:rPr lang="en-US" sz="2800" b="1" i="1" dirty="0" smtClean="0">
                <a:latin typeface="Times New Roman" pitchFamily="18" charset="0"/>
              </a:rPr>
              <a:t> </a:t>
            </a:r>
            <a:r>
              <a:rPr lang="en-US" sz="2800" b="1" i="1" dirty="0" err="1" smtClean="0">
                <a:latin typeface="Times New Roman" pitchFamily="18" charset="0"/>
              </a:rPr>
              <a:t>Laporan</a:t>
            </a:r>
            <a:r>
              <a:rPr lang="en-US" sz="2800" b="1" i="1" dirty="0" smtClean="0">
                <a:latin typeface="Times New Roman" pitchFamily="18" charset="0"/>
              </a:rPr>
              <a:t> </a:t>
            </a:r>
            <a:r>
              <a:rPr lang="en-US" sz="2800" b="1" i="1" dirty="0" err="1" smtClean="0">
                <a:latin typeface="Times New Roman" pitchFamily="18" charset="0"/>
              </a:rPr>
              <a:t>Kinerja</a:t>
            </a:r>
            <a:r>
              <a:rPr lang="en-US" sz="2800" b="1" i="1" dirty="0" smtClean="0">
                <a:latin typeface="Times New Roman" pitchFamily="18" charset="0"/>
              </a:rPr>
              <a:t> (LAKIP) </a:t>
            </a:r>
            <a:r>
              <a:rPr lang="en-US" sz="2800" b="1" i="1" dirty="0" err="1" smtClean="0">
                <a:latin typeface="Times New Roman" pitchFamily="18" charset="0"/>
              </a:rPr>
              <a:t>dalam</a:t>
            </a:r>
            <a:r>
              <a:rPr lang="en-US" sz="2800" b="1" i="1" dirty="0" smtClean="0">
                <a:latin typeface="Times New Roman" pitchFamily="18" charset="0"/>
              </a:rPr>
              <a:t> </a:t>
            </a:r>
            <a:r>
              <a:rPr lang="en-US" sz="2800" b="1" i="1" dirty="0" err="1" smtClean="0">
                <a:latin typeface="Times New Roman" pitchFamily="18" charset="0"/>
              </a:rPr>
              <a:t>Sistem</a:t>
            </a:r>
            <a:r>
              <a:rPr lang="en-US" sz="2800" b="1" i="1" dirty="0" smtClean="0">
                <a:latin typeface="Times New Roman" pitchFamily="18" charset="0"/>
              </a:rPr>
              <a:t> AKIP</a:t>
            </a:r>
          </a:p>
        </p:txBody>
      </p:sp>
      <p:sp>
        <p:nvSpPr>
          <p:cNvPr id="7171" name="Line 2"/>
          <p:cNvSpPr>
            <a:spLocks noChangeShapeType="1"/>
          </p:cNvSpPr>
          <p:nvPr/>
        </p:nvSpPr>
        <p:spPr bwMode="auto">
          <a:xfrm>
            <a:off x="914400" y="5734050"/>
            <a:ext cx="0" cy="457200"/>
          </a:xfrm>
          <a:prstGeom prst="line">
            <a:avLst/>
          </a:prstGeom>
          <a:noFill/>
          <a:ln w="76200">
            <a:solidFill>
              <a:schemeClr val="tx1"/>
            </a:solidFill>
            <a:round/>
            <a:headEnd/>
            <a:tailEnd type="triangle" w="med" len="med"/>
          </a:ln>
        </p:spPr>
        <p:txBody>
          <a:bodyPr/>
          <a:lstStyle/>
          <a:p>
            <a:endParaRPr lang="id-ID"/>
          </a:p>
        </p:txBody>
      </p:sp>
      <p:sp>
        <p:nvSpPr>
          <p:cNvPr id="7173" name="Line 4"/>
          <p:cNvSpPr>
            <a:spLocks noChangeShapeType="1"/>
          </p:cNvSpPr>
          <p:nvPr/>
        </p:nvSpPr>
        <p:spPr bwMode="auto">
          <a:xfrm>
            <a:off x="971550" y="3581400"/>
            <a:ext cx="7315200" cy="0"/>
          </a:xfrm>
          <a:prstGeom prst="line">
            <a:avLst/>
          </a:prstGeom>
          <a:noFill/>
          <a:ln w="76200">
            <a:solidFill>
              <a:schemeClr val="tx1"/>
            </a:solidFill>
            <a:round/>
            <a:headEnd/>
            <a:tailEnd/>
          </a:ln>
        </p:spPr>
        <p:txBody>
          <a:bodyPr/>
          <a:lstStyle/>
          <a:p>
            <a:endParaRPr lang="id-ID"/>
          </a:p>
        </p:txBody>
      </p:sp>
      <p:sp>
        <p:nvSpPr>
          <p:cNvPr id="7174" name="AutoShape 5"/>
          <p:cNvSpPr>
            <a:spLocks noChangeArrowheads="1"/>
          </p:cNvSpPr>
          <p:nvPr/>
        </p:nvSpPr>
        <p:spPr bwMode="auto">
          <a:xfrm>
            <a:off x="130175" y="2743200"/>
            <a:ext cx="1600200" cy="762000"/>
          </a:xfrm>
          <a:prstGeom prst="roundRect">
            <a:avLst>
              <a:gd name="adj" fmla="val 16667"/>
            </a:avLst>
          </a:prstGeom>
          <a:solidFill>
            <a:srgbClr val="FF99CC"/>
          </a:solidFill>
          <a:ln w="9525">
            <a:solidFill>
              <a:srgbClr val="000000"/>
            </a:solidFill>
            <a:round/>
            <a:headEnd/>
            <a:tailEnd/>
          </a:ln>
        </p:spPr>
        <p:txBody>
          <a:bodyPr wrap="none" anchor="ctr"/>
          <a:lstStyle/>
          <a:p>
            <a:pPr algn="ctr" eaLnBrk="1" hangingPunct="1"/>
            <a:r>
              <a:rPr lang="en-US" sz="1600" dirty="0" err="1">
                <a:solidFill>
                  <a:srgbClr val="000000"/>
                </a:solidFill>
                <a:latin typeface="Times New Roman" pitchFamily="18" charset="0"/>
              </a:rPr>
              <a:t>Rencana</a:t>
            </a:r>
            <a:r>
              <a:rPr lang="en-US" sz="1600" dirty="0">
                <a:solidFill>
                  <a:srgbClr val="000000"/>
                </a:solidFill>
                <a:latin typeface="Times New Roman" pitchFamily="18" charset="0"/>
              </a:rPr>
              <a:t> </a:t>
            </a:r>
            <a:r>
              <a:rPr lang="en-US" sz="1600" dirty="0" err="1">
                <a:solidFill>
                  <a:srgbClr val="000000"/>
                </a:solidFill>
                <a:latin typeface="Times New Roman" pitchFamily="18" charset="0"/>
              </a:rPr>
              <a:t>Strategis</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5</a:t>
            </a:r>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9</a:t>
            </a:r>
            <a:endParaRPr lang="en-US" sz="1600" i="1" dirty="0">
              <a:solidFill>
                <a:srgbClr val="000000"/>
              </a:solidFill>
              <a:latin typeface="Times New Roman" pitchFamily="18" charset="0"/>
            </a:endParaRPr>
          </a:p>
        </p:txBody>
      </p:sp>
      <p:sp>
        <p:nvSpPr>
          <p:cNvPr id="7175" name="AutoShape 6"/>
          <p:cNvSpPr>
            <a:spLocks noChangeArrowheads="1"/>
          </p:cNvSpPr>
          <p:nvPr/>
        </p:nvSpPr>
        <p:spPr bwMode="auto">
          <a:xfrm>
            <a:off x="942975" y="2060575"/>
            <a:ext cx="7315200" cy="914400"/>
          </a:xfrm>
          <a:prstGeom prst="rightArrow">
            <a:avLst>
              <a:gd name="adj1" fmla="val 36454"/>
              <a:gd name="adj2" fmla="val 62333"/>
            </a:avLst>
          </a:prstGeom>
          <a:gradFill rotWithShape="0">
            <a:gsLst>
              <a:gs pos="0">
                <a:srgbClr val="99FF66"/>
              </a:gs>
              <a:gs pos="100000">
                <a:srgbClr val="47762F"/>
              </a:gs>
            </a:gsLst>
            <a:lin ang="0" scaled="1"/>
          </a:gradFill>
          <a:ln w="9525">
            <a:noFill/>
            <a:miter lim="800000"/>
            <a:headEnd/>
            <a:tailEnd/>
          </a:ln>
        </p:spPr>
        <p:txBody>
          <a:bodyPr wrap="none" anchor="ctr"/>
          <a:lstStyle/>
          <a:p>
            <a:endParaRPr lang="id-ID"/>
          </a:p>
        </p:txBody>
      </p:sp>
      <p:sp>
        <p:nvSpPr>
          <p:cNvPr id="7176" name="Text Box 7"/>
          <p:cNvSpPr txBox="1">
            <a:spLocks noChangeArrowheads="1"/>
          </p:cNvSpPr>
          <p:nvPr/>
        </p:nvSpPr>
        <p:spPr bwMode="auto">
          <a:xfrm>
            <a:off x="549275" y="1779588"/>
            <a:ext cx="704039" cy="400110"/>
          </a:xfrm>
          <a:prstGeom prst="rect">
            <a:avLst/>
          </a:prstGeom>
          <a:noFill/>
          <a:ln w="9525">
            <a:noFill/>
            <a:miter lim="800000"/>
            <a:headEnd/>
            <a:tailEnd/>
          </a:ln>
        </p:spPr>
        <p:txBody>
          <a:bodyPr wrap="none">
            <a:spAutoFit/>
          </a:bodyPr>
          <a:lstStyle/>
          <a:p>
            <a:r>
              <a:rPr lang="en-US" sz="2000" b="1" dirty="0" smtClean="0"/>
              <a:t>201</a:t>
            </a:r>
            <a:r>
              <a:rPr lang="id-ID" sz="2000" b="1" dirty="0" smtClean="0"/>
              <a:t>5</a:t>
            </a:r>
            <a:endParaRPr lang="en-US" sz="2000" b="1" dirty="0"/>
          </a:p>
        </p:txBody>
      </p:sp>
      <p:sp>
        <p:nvSpPr>
          <p:cNvPr id="7177" name="Text Box 8"/>
          <p:cNvSpPr txBox="1">
            <a:spLocks noChangeArrowheads="1"/>
          </p:cNvSpPr>
          <p:nvPr/>
        </p:nvSpPr>
        <p:spPr bwMode="auto">
          <a:xfrm>
            <a:off x="2378075" y="1793875"/>
            <a:ext cx="704039" cy="400110"/>
          </a:xfrm>
          <a:prstGeom prst="rect">
            <a:avLst/>
          </a:prstGeom>
          <a:noFill/>
          <a:ln w="9525">
            <a:noFill/>
            <a:miter lim="800000"/>
            <a:headEnd/>
            <a:tailEnd/>
          </a:ln>
        </p:spPr>
        <p:txBody>
          <a:bodyPr wrap="none">
            <a:spAutoFit/>
          </a:bodyPr>
          <a:lstStyle/>
          <a:p>
            <a:r>
              <a:rPr lang="en-US" sz="2000" b="1" dirty="0" smtClean="0"/>
              <a:t>201</a:t>
            </a:r>
            <a:r>
              <a:rPr lang="id-ID" sz="2000" b="1" dirty="0" smtClean="0"/>
              <a:t>6</a:t>
            </a:r>
            <a:endParaRPr lang="en-US" sz="2000" b="1" dirty="0"/>
          </a:p>
        </p:txBody>
      </p:sp>
      <p:sp>
        <p:nvSpPr>
          <p:cNvPr id="7178" name="Text Box 9"/>
          <p:cNvSpPr txBox="1">
            <a:spLocks noChangeArrowheads="1"/>
          </p:cNvSpPr>
          <p:nvPr/>
        </p:nvSpPr>
        <p:spPr bwMode="auto">
          <a:xfrm>
            <a:off x="4206875" y="1778000"/>
            <a:ext cx="704039" cy="400110"/>
          </a:xfrm>
          <a:prstGeom prst="rect">
            <a:avLst/>
          </a:prstGeom>
          <a:noFill/>
          <a:ln w="9525">
            <a:noFill/>
            <a:miter lim="800000"/>
            <a:headEnd/>
            <a:tailEnd/>
          </a:ln>
        </p:spPr>
        <p:txBody>
          <a:bodyPr wrap="none">
            <a:spAutoFit/>
          </a:bodyPr>
          <a:lstStyle/>
          <a:p>
            <a:r>
              <a:rPr lang="en-US" sz="2000" b="1" dirty="0" smtClean="0"/>
              <a:t>201</a:t>
            </a:r>
            <a:r>
              <a:rPr lang="id-ID" sz="2000" b="1" dirty="0" smtClean="0"/>
              <a:t>7</a:t>
            </a:r>
            <a:endParaRPr lang="en-US" sz="2000" b="1" dirty="0"/>
          </a:p>
        </p:txBody>
      </p:sp>
      <p:sp>
        <p:nvSpPr>
          <p:cNvPr id="7179" name="Text Box 10"/>
          <p:cNvSpPr txBox="1">
            <a:spLocks noChangeArrowheads="1"/>
          </p:cNvSpPr>
          <p:nvPr/>
        </p:nvSpPr>
        <p:spPr bwMode="auto">
          <a:xfrm>
            <a:off x="6035675" y="1763713"/>
            <a:ext cx="704039" cy="400110"/>
          </a:xfrm>
          <a:prstGeom prst="rect">
            <a:avLst/>
          </a:prstGeom>
          <a:noFill/>
          <a:ln w="9525">
            <a:noFill/>
            <a:miter lim="800000"/>
            <a:headEnd/>
            <a:tailEnd/>
          </a:ln>
        </p:spPr>
        <p:txBody>
          <a:bodyPr wrap="none">
            <a:spAutoFit/>
          </a:bodyPr>
          <a:lstStyle/>
          <a:p>
            <a:r>
              <a:rPr lang="en-US" sz="2000" b="1" dirty="0" smtClean="0"/>
              <a:t>201</a:t>
            </a:r>
            <a:r>
              <a:rPr lang="id-ID" sz="2000" b="1" dirty="0" smtClean="0"/>
              <a:t>8</a:t>
            </a:r>
            <a:endParaRPr lang="en-US" sz="2000" b="1" dirty="0"/>
          </a:p>
        </p:txBody>
      </p:sp>
      <p:sp>
        <p:nvSpPr>
          <p:cNvPr id="7180" name="Text Box 11"/>
          <p:cNvSpPr txBox="1">
            <a:spLocks noChangeArrowheads="1"/>
          </p:cNvSpPr>
          <p:nvPr/>
        </p:nvSpPr>
        <p:spPr bwMode="auto">
          <a:xfrm>
            <a:off x="7864475" y="1763713"/>
            <a:ext cx="704039" cy="400110"/>
          </a:xfrm>
          <a:prstGeom prst="rect">
            <a:avLst/>
          </a:prstGeom>
          <a:noFill/>
          <a:ln w="9525">
            <a:noFill/>
            <a:miter lim="800000"/>
            <a:headEnd/>
            <a:tailEnd/>
          </a:ln>
        </p:spPr>
        <p:txBody>
          <a:bodyPr wrap="none">
            <a:spAutoFit/>
          </a:bodyPr>
          <a:lstStyle/>
          <a:p>
            <a:r>
              <a:rPr lang="en-US" sz="2000" b="1" dirty="0" smtClean="0"/>
              <a:t>201</a:t>
            </a:r>
            <a:r>
              <a:rPr lang="id-ID" sz="2000" b="1" dirty="0" smtClean="0"/>
              <a:t>9</a:t>
            </a:r>
            <a:endParaRPr lang="en-US" sz="2000" b="1" dirty="0"/>
          </a:p>
        </p:txBody>
      </p:sp>
      <p:sp>
        <p:nvSpPr>
          <p:cNvPr id="7181" name="AutoShape 12"/>
          <p:cNvSpPr>
            <a:spLocks noChangeArrowheads="1"/>
          </p:cNvSpPr>
          <p:nvPr/>
        </p:nvSpPr>
        <p:spPr bwMode="auto">
          <a:xfrm>
            <a:off x="104775" y="4114800"/>
            <a:ext cx="1600200" cy="609600"/>
          </a:xfrm>
          <a:prstGeom prst="roundRect">
            <a:avLst>
              <a:gd name="adj" fmla="val 16667"/>
            </a:avLst>
          </a:prstGeom>
          <a:solidFill>
            <a:srgbClr val="99FF99"/>
          </a:solidFill>
          <a:ln w="9525">
            <a:solidFill>
              <a:srgbClr val="000000"/>
            </a:solidFill>
            <a:round/>
            <a:headEnd/>
            <a:tailEnd/>
          </a:ln>
        </p:spPr>
        <p:txBody>
          <a:bodyPr wrap="none" anchor="ctr"/>
          <a:lstStyle/>
          <a:p>
            <a:pPr algn="ctr" eaLnBrk="1" hangingPunct="1"/>
            <a:r>
              <a:rPr lang="en-US" sz="1600" dirty="0" err="1">
                <a:solidFill>
                  <a:srgbClr val="000000"/>
                </a:solidFill>
                <a:latin typeface="Times New Roman" pitchFamily="18" charset="0"/>
              </a:rPr>
              <a:t>Rencana</a:t>
            </a:r>
            <a:r>
              <a:rPr lang="en-US" sz="1600" dirty="0">
                <a:solidFill>
                  <a:srgbClr val="000000"/>
                </a:solidFill>
                <a:latin typeface="Times New Roman" pitchFamily="18" charset="0"/>
              </a:rPr>
              <a:t> </a:t>
            </a:r>
            <a:r>
              <a:rPr lang="en-US" sz="1600" dirty="0" err="1">
                <a:solidFill>
                  <a:srgbClr val="000000"/>
                </a:solidFill>
                <a:latin typeface="Times New Roman" pitchFamily="18" charset="0"/>
              </a:rPr>
              <a:t>Kinerja</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5</a:t>
            </a:r>
            <a:endParaRPr lang="en-US" sz="1600" i="1" dirty="0">
              <a:solidFill>
                <a:srgbClr val="000000"/>
              </a:solidFill>
              <a:latin typeface="Times New Roman" pitchFamily="18" charset="0"/>
            </a:endParaRPr>
          </a:p>
        </p:txBody>
      </p:sp>
      <p:sp>
        <p:nvSpPr>
          <p:cNvPr id="7182" name="AutoShape 13"/>
          <p:cNvSpPr>
            <a:spLocks noChangeArrowheads="1"/>
          </p:cNvSpPr>
          <p:nvPr/>
        </p:nvSpPr>
        <p:spPr bwMode="auto">
          <a:xfrm>
            <a:off x="104775" y="6165850"/>
            <a:ext cx="1600200" cy="609600"/>
          </a:xfrm>
          <a:prstGeom prst="roundRect">
            <a:avLst>
              <a:gd name="adj" fmla="val 16667"/>
            </a:avLst>
          </a:prstGeom>
          <a:solidFill>
            <a:srgbClr val="FFFF99"/>
          </a:solidFill>
          <a:ln w="9525">
            <a:solidFill>
              <a:srgbClr val="000000"/>
            </a:solidFill>
            <a:round/>
            <a:headEnd/>
            <a:tailEnd/>
          </a:ln>
        </p:spPr>
        <p:txBody>
          <a:bodyPr wrap="none" anchor="ctr"/>
          <a:lstStyle/>
          <a:p>
            <a:pPr algn="ctr" eaLnBrk="1" hangingPunct="1"/>
            <a:r>
              <a:rPr lang="en-US" sz="1600" dirty="0">
                <a:solidFill>
                  <a:srgbClr val="000000"/>
                </a:solidFill>
                <a:latin typeface="Times New Roman" pitchFamily="18" charset="0"/>
              </a:rPr>
              <a:t>LAKIP</a:t>
            </a: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5</a:t>
            </a:r>
            <a:endParaRPr lang="en-US" sz="1600" i="1" dirty="0">
              <a:solidFill>
                <a:srgbClr val="000000"/>
              </a:solidFill>
              <a:latin typeface="Times New Roman" pitchFamily="18" charset="0"/>
            </a:endParaRPr>
          </a:p>
        </p:txBody>
      </p:sp>
      <p:sp>
        <p:nvSpPr>
          <p:cNvPr id="7183" name="AutoShape 14"/>
          <p:cNvSpPr>
            <a:spLocks noChangeArrowheads="1"/>
          </p:cNvSpPr>
          <p:nvPr/>
        </p:nvSpPr>
        <p:spPr bwMode="auto">
          <a:xfrm>
            <a:off x="1962150" y="4114800"/>
            <a:ext cx="1600200" cy="609600"/>
          </a:xfrm>
          <a:prstGeom prst="roundRect">
            <a:avLst>
              <a:gd name="adj" fmla="val 16667"/>
            </a:avLst>
          </a:prstGeom>
          <a:solidFill>
            <a:srgbClr val="99FF99"/>
          </a:solidFill>
          <a:ln w="9525">
            <a:solidFill>
              <a:srgbClr val="000000"/>
            </a:solidFill>
            <a:round/>
            <a:headEnd/>
            <a:tailEnd/>
          </a:ln>
        </p:spPr>
        <p:txBody>
          <a:bodyPr wrap="none" anchor="ctr"/>
          <a:lstStyle/>
          <a:p>
            <a:pPr algn="ctr" eaLnBrk="1" hangingPunct="1"/>
            <a:r>
              <a:rPr lang="en-US" sz="1600" dirty="0" err="1">
                <a:solidFill>
                  <a:srgbClr val="000000"/>
                </a:solidFill>
                <a:latin typeface="Times New Roman" pitchFamily="18" charset="0"/>
              </a:rPr>
              <a:t>Rencana</a:t>
            </a:r>
            <a:r>
              <a:rPr lang="en-US" sz="1600" dirty="0">
                <a:solidFill>
                  <a:srgbClr val="000000"/>
                </a:solidFill>
                <a:latin typeface="Times New Roman" pitchFamily="18" charset="0"/>
              </a:rPr>
              <a:t> </a:t>
            </a:r>
            <a:r>
              <a:rPr lang="en-US" sz="1600" dirty="0" err="1">
                <a:solidFill>
                  <a:srgbClr val="000000"/>
                </a:solidFill>
                <a:latin typeface="Times New Roman" pitchFamily="18" charset="0"/>
              </a:rPr>
              <a:t>Kinerja</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6</a:t>
            </a:r>
            <a:endParaRPr lang="en-US" sz="1600" i="1" dirty="0">
              <a:solidFill>
                <a:srgbClr val="000000"/>
              </a:solidFill>
              <a:latin typeface="Times New Roman" pitchFamily="18" charset="0"/>
            </a:endParaRPr>
          </a:p>
        </p:txBody>
      </p:sp>
      <p:sp>
        <p:nvSpPr>
          <p:cNvPr id="7184" name="AutoShape 15"/>
          <p:cNvSpPr>
            <a:spLocks noChangeArrowheads="1"/>
          </p:cNvSpPr>
          <p:nvPr/>
        </p:nvSpPr>
        <p:spPr bwMode="auto">
          <a:xfrm>
            <a:off x="1962150" y="6165850"/>
            <a:ext cx="1600200" cy="609600"/>
          </a:xfrm>
          <a:prstGeom prst="roundRect">
            <a:avLst>
              <a:gd name="adj" fmla="val 16667"/>
            </a:avLst>
          </a:prstGeom>
          <a:solidFill>
            <a:srgbClr val="FFFF99"/>
          </a:solidFill>
          <a:ln w="9525">
            <a:solidFill>
              <a:srgbClr val="000000"/>
            </a:solidFill>
            <a:round/>
            <a:headEnd/>
            <a:tailEnd/>
          </a:ln>
        </p:spPr>
        <p:txBody>
          <a:bodyPr wrap="none" anchor="ctr"/>
          <a:lstStyle/>
          <a:p>
            <a:pPr algn="ctr" eaLnBrk="1" hangingPunct="1"/>
            <a:r>
              <a:rPr lang="en-US" sz="1600" dirty="0">
                <a:solidFill>
                  <a:srgbClr val="000000"/>
                </a:solidFill>
                <a:latin typeface="Times New Roman" pitchFamily="18" charset="0"/>
              </a:rPr>
              <a:t>LAKIP</a:t>
            </a: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6</a:t>
            </a:r>
            <a:endParaRPr lang="en-US" sz="1600" i="1" dirty="0">
              <a:solidFill>
                <a:srgbClr val="000000"/>
              </a:solidFill>
              <a:latin typeface="Times New Roman" pitchFamily="18" charset="0"/>
            </a:endParaRPr>
          </a:p>
        </p:txBody>
      </p:sp>
      <p:sp>
        <p:nvSpPr>
          <p:cNvPr id="7185" name="AutoShape 16"/>
          <p:cNvSpPr>
            <a:spLocks noChangeArrowheads="1"/>
          </p:cNvSpPr>
          <p:nvPr/>
        </p:nvSpPr>
        <p:spPr bwMode="auto">
          <a:xfrm>
            <a:off x="7426325" y="4114800"/>
            <a:ext cx="1600200" cy="609600"/>
          </a:xfrm>
          <a:prstGeom prst="roundRect">
            <a:avLst>
              <a:gd name="adj" fmla="val 16667"/>
            </a:avLst>
          </a:prstGeom>
          <a:solidFill>
            <a:srgbClr val="99FF99"/>
          </a:solidFill>
          <a:ln w="9525">
            <a:solidFill>
              <a:srgbClr val="000000"/>
            </a:solidFill>
            <a:round/>
            <a:headEnd/>
            <a:tailEnd/>
          </a:ln>
        </p:spPr>
        <p:txBody>
          <a:bodyPr wrap="none" anchor="ctr"/>
          <a:lstStyle/>
          <a:p>
            <a:pPr algn="ctr" eaLnBrk="1" hangingPunct="1"/>
            <a:r>
              <a:rPr lang="en-US" sz="1600" dirty="0" err="1">
                <a:solidFill>
                  <a:srgbClr val="000000"/>
                </a:solidFill>
                <a:latin typeface="Times New Roman" pitchFamily="18" charset="0"/>
              </a:rPr>
              <a:t>Rencana</a:t>
            </a:r>
            <a:r>
              <a:rPr lang="en-US" sz="1600" dirty="0">
                <a:solidFill>
                  <a:srgbClr val="000000"/>
                </a:solidFill>
                <a:latin typeface="Times New Roman" pitchFamily="18" charset="0"/>
              </a:rPr>
              <a:t> </a:t>
            </a:r>
            <a:r>
              <a:rPr lang="en-US" sz="1600" dirty="0" err="1">
                <a:solidFill>
                  <a:srgbClr val="000000"/>
                </a:solidFill>
                <a:latin typeface="Times New Roman" pitchFamily="18" charset="0"/>
              </a:rPr>
              <a:t>Kinerja</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9</a:t>
            </a:r>
            <a:endParaRPr lang="en-US" sz="1600" i="1" dirty="0">
              <a:solidFill>
                <a:srgbClr val="000000"/>
              </a:solidFill>
              <a:latin typeface="Times New Roman" pitchFamily="18" charset="0"/>
            </a:endParaRPr>
          </a:p>
        </p:txBody>
      </p:sp>
      <p:sp>
        <p:nvSpPr>
          <p:cNvPr id="7186" name="AutoShape 17"/>
          <p:cNvSpPr>
            <a:spLocks noChangeArrowheads="1"/>
          </p:cNvSpPr>
          <p:nvPr/>
        </p:nvSpPr>
        <p:spPr bwMode="auto">
          <a:xfrm>
            <a:off x="7442200" y="6165850"/>
            <a:ext cx="1600200" cy="620713"/>
          </a:xfrm>
          <a:prstGeom prst="roundRect">
            <a:avLst>
              <a:gd name="adj" fmla="val 16667"/>
            </a:avLst>
          </a:prstGeom>
          <a:solidFill>
            <a:srgbClr val="FFFF99"/>
          </a:solidFill>
          <a:ln w="9525">
            <a:solidFill>
              <a:srgbClr val="000000"/>
            </a:solidFill>
            <a:round/>
            <a:headEnd/>
            <a:tailEnd/>
          </a:ln>
        </p:spPr>
        <p:txBody>
          <a:bodyPr wrap="none" anchor="ctr"/>
          <a:lstStyle/>
          <a:p>
            <a:pPr algn="ctr" eaLnBrk="1" hangingPunct="1"/>
            <a:r>
              <a:rPr lang="en-US" sz="1600" dirty="0">
                <a:solidFill>
                  <a:srgbClr val="000000"/>
                </a:solidFill>
                <a:latin typeface="Times New Roman" pitchFamily="18" charset="0"/>
              </a:rPr>
              <a:t>LAKIP</a:t>
            </a: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9</a:t>
            </a:r>
            <a:endParaRPr lang="en-US" sz="1600" i="1" dirty="0">
              <a:solidFill>
                <a:srgbClr val="000000"/>
              </a:solidFill>
              <a:latin typeface="Times New Roman" pitchFamily="18" charset="0"/>
            </a:endParaRPr>
          </a:p>
        </p:txBody>
      </p:sp>
      <p:sp>
        <p:nvSpPr>
          <p:cNvPr id="7187" name="Text Box 18"/>
          <p:cNvSpPr txBox="1">
            <a:spLocks noChangeArrowheads="1"/>
          </p:cNvSpPr>
          <p:nvPr/>
        </p:nvSpPr>
        <p:spPr bwMode="auto">
          <a:xfrm>
            <a:off x="4191000" y="4191000"/>
            <a:ext cx="867545" cy="646331"/>
          </a:xfrm>
          <a:prstGeom prst="rect">
            <a:avLst/>
          </a:prstGeom>
          <a:noFill/>
          <a:ln w="9525">
            <a:noFill/>
            <a:miter lim="800000"/>
            <a:headEnd/>
            <a:tailEnd/>
          </a:ln>
        </p:spPr>
        <p:txBody>
          <a:bodyPr wrap="none">
            <a:spAutoFit/>
          </a:bodyPr>
          <a:lstStyle/>
          <a:p>
            <a:r>
              <a:rPr lang="en-US" sz="3600" b="1" dirty="0"/>
              <a:t>. . . </a:t>
            </a:r>
          </a:p>
        </p:txBody>
      </p:sp>
      <p:sp>
        <p:nvSpPr>
          <p:cNvPr id="7188" name="Line 19"/>
          <p:cNvSpPr>
            <a:spLocks noChangeShapeType="1"/>
          </p:cNvSpPr>
          <p:nvPr/>
        </p:nvSpPr>
        <p:spPr bwMode="auto">
          <a:xfrm>
            <a:off x="1841500" y="1584325"/>
            <a:ext cx="0" cy="5029200"/>
          </a:xfrm>
          <a:prstGeom prst="line">
            <a:avLst/>
          </a:prstGeom>
          <a:noFill/>
          <a:ln w="38100">
            <a:solidFill>
              <a:schemeClr val="tx1"/>
            </a:solidFill>
            <a:prstDash val="sysDot"/>
            <a:round/>
            <a:headEnd/>
            <a:tailEnd/>
          </a:ln>
        </p:spPr>
        <p:txBody>
          <a:bodyPr/>
          <a:lstStyle/>
          <a:p>
            <a:endParaRPr lang="id-ID"/>
          </a:p>
        </p:txBody>
      </p:sp>
      <p:sp>
        <p:nvSpPr>
          <p:cNvPr id="7189" name="Line 20"/>
          <p:cNvSpPr>
            <a:spLocks noChangeShapeType="1"/>
          </p:cNvSpPr>
          <p:nvPr/>
        </p:nvSpPr>
        <p:spPr bwMode="auto">
          <a:xfrm>
            <a:off x="3686175" y="1584325"/>
            <a:ext cx="0" cy="5029200"/>
          </a:xfrm>
          <a:prstGeom prst="line">
            <a:avLst/>
          </a:prstGeom>
          <a:noFill/>
          <a:ln w="38100">
            <a:solidFill>
              <a:schemeClr val="tx1"/>
            </a:solidFill>
            <a:prstDash val="sysDot"/>
            <a:round/>
            <a:headEnd/>
            <a:tailEnd/>
          </a:ln>
        </p:spPr>
        <p:txBody>
          <a:bodyPr/>
          <a:lstStyle/>
          <a:p>
            <a:endParaRPr lang="id-ID"/>
          </a:p>
        </p:txBody>
      </p:sp>
      <p:sp>
        <p:nvSpPr>
          <p:cNvPr id="7190" name="Line 21"/>
          <p:cNvSpPr>
            <a:spLocks noChangeShapeType="1"/>
          </p:cNvSpPr>
          <p:nvPr/>
        </p:nvSpPr>
        <p:spPr bwMode="auto">
          <a:xfrm>
            <a:off x="7327900" y="1600200"/>
            <a:ext cx="0" cy="5029200"/>
          </a:xfrm>
          <a:prstGeom prst="line">
            <a:avLst/>
          </a:prstGeom>
          <a:noFill/>
          <a:ln w="38100">
            <a:solidFill>
              <a:schemeClr val="tx1"/>
            </a:solidFill>
            <a:prstDash val="sysDot"/>
            <a:round/>
            <a:headEnd/>
            <a:tailEnd/>
          </a:ln>
        </p:spPr>
        <p:txBody>
          <a:bodyPr/>
          <a:lstStyle/>
          <a:p>
            <a:endParaRPr lang="id-ID"/>
          </a:p>
        </p:txBody>
      </p:sp>
      <p:sp>
        <p:nvSpPr>
          <p:cNvPr id="7191" name="Line 22"/>
          <p:cNvSpPr>
            <a:spLocks noChangeShapeType="1"/>
          </p:cNvSpPr>
          <p:nvPr/>
        </p:nvSpPr>
        <p:spPr bwMode="auto">
          <a:xfrm>
            <a:off x="5514975" y="1555750"/>
            <a:ext cx="0" cy="5029200"/>
          </a:xfrm>
          <a:prstGeom prst="line">
            <a:avLst/>
          </a:prstGeom>
          <a:noFill/>
          <a:ln w="38100">
            <a:solidFill>
              <a:schemeClr val="tx1"/>
            </a:solidFill>
            <a:prstDash val="sysDot"/>
            <a:round/>
            <a:headEnd/>
            <a:tailEnd/>
          </a:ln>
        </p:spPr>
        <p:txBody>
          <a:bodyPr/>
          <a:lstStyle/>
          <a:p>
            <a:endParaRPr lang="id-ID"/>
          </a:p>
        </p:txBody>
      </p:sp>
      <p:sp>
        <p:nvSpPr>
          <p:cNvPr id="7192" name="Text Box 23"/>
          <p:cNvSpPr txBox="1">
            <a:spLocks noChangeArrowheads="1"/>
          </p:cNvSpPr>
          <p:nvPr/>
        </p:nvSpPr>
        <p:spPr bwMode="auto">
          <a:xfrm>
            <a:off x="6016625" y="4187825"/>
            <a:ext cx="867545" cy="646331"/>
          </a:xfrm>
          <a:prstGeom prst="rect">
            <a:avLst/>
          </a:prstGeom>
          <a:noFill/>
          <a:ln w="9525">
            <a:noFill/>
            <a:miter lim="800000"/>
            <a:headEnd/>
            <a:tailEnd/>
          </a:ln>
        </p:spPr>
        <p:txBody>
          <a:bodyPr wrap="none">
            <a:spAutoFit/>
          </a:bodyPr>
          <a:lstStyle/>
          <a:p>
            <a:r>
              <a:rPr lang="en-US" sz="3600" b="1" dirty="0"/>
              <a:t>. . . </a:t>
            </a:r>
          </a:p>
        </p:txBody>
      </p:sp>
      <p:sp>
        <p:nvSpPr>
          <p:cNvPr id="7193" name="Line 25"/>
          <p:cNvSpPr>
            <a:spLocks noChangeShapeType="1"/>
          </p:cNvSpPr>
          <p:nvPr/>
        </p:nvSpPr>
        <p:spPr bwMode="auto">
          <a:xfrm>
            <a:off x="180975" y="2286000"/>
            <a:ext cx="8763000" cy="0"/>
          </a:xfrm>
          <a:prstGeom prst="line">
            <a:avLst/>
          </a:prstGeom>
          <a:noFill/>
          <a:ln w="38100">
            <a:solidFill>
              <a:schemeClr val="tx1"/>
            </a:solidFill>
            <a:prstDash val="sysDot"/>
            <a:round/>
            <a:headEnd/>
            <a:tailEnd/>
          </a:ln>
        </p:spPr>
        <p:txBody>
          <a:bodyPr/>
          <a:lstStyle/>
          <a:p>
            <a:endParaRPr lang="id-ID"/>
          </a:p>
        </p:txBody>
      </p:sp>
      <p:sp>
        <p:nvSpPr>
          <p:cNvPr id="7194" name="Line 26"/>
          <p:cNvSpPr>
            <a:spLocks noChangeShapeType="1"/>
          </p:cNvSpPr>
          <p:nvPr/>
        </p:nvSpPr>
        <p:spPr bwMode="auto">
          <a:xfrm>
            <a:off x="942975" y="3505200"/>
            <a:ext cx="0" cy="762000"/>
          </a:xfrm>
          <a:prstGeom prst="line">
            <a:avLst/>
          </a:prstGeom>
          <a:noFill/>
          <a:ln w="76200">
            <a:solidFill>
              <a:schemeClr val="tx1"/>
            </a:solidFill>
            <a:round/>
            <a:headEnd/>
            <a:tailEnd type="triangle" w="med" len="med"/>
          </a:ln>
        </p:spPr>
        <p:txBody>
          <a:bodyPr/>
          <a:lstStyle/>
          <a:p>
            <a:endParaRPr lang="id-ID"/>
          </a:p>
        </p:txBody>
      </p:sp>
      <p:sp>
        <p:nvSpPr>
          <p:cNvPr id="7195" name="Line 27"/>
          <p:cNvSpPr>
            <a:spLocks noChangeShapeType="1"/>
          </p:cNvSpPr>
          <p:nvPr/>
        </p:nvSpPr>
        <p:spPr bwMode="auto">
          <a:xfrm>
            <a:off x="2771775" y="3581400"/>
            <a:ext cx="0" cy="533400"/>
          </a:xfrm>
          <a:prstGeom prst="line">
            <a:avLst/>
          </a:prstGeom>
          <a:noFill/>
          <a:ln w="76200">
            <a:solidFill>
              <a:schemeClr val="tx1"/>
            </a:solidFill>
            <a:round/>
            <a:headEnd/>
            <a:tailEnd type="triangle" w="med" len="med"/>
          </a:ln>
        </p:spPr>
        <p:txBody>
          <a:bodyPr/>
          <a:lstStyle/>
          <a:p>
            <a:endParaRPr lang="id-ID"/>
          </a:p>
        </p:txBody>
      </p:sp>
      <p:sp>
        <p:nvSpPr>
          <p:cNvPr id="7196" name="Line 28"/>
          <p:cNvSpPr>
            <a:spLocks noChangeShapeType="1"/>
          </p:cNvSpPr>
          <p:nvPr/>
        </p:nvSpPr>
        <p:spPr bwMode="auto">
          <a:xfrm>
            <a:off x="8242300" y="3581400"/>
            <a:ext cx="0" cy="533400"/>
          </a:xfrm>
          <a:prstGeom prst="line">
            <a:avLst/>
          </a:prstGeom>
          <a:noFill/>
          <a:ln w="76200">
            <a:solidFill>
              <a:schemeClr val="tx1"/>
            </a:solidFill>
            <a:round/>
            <a:headEnd/>
            <a:tailEnd type="triangle" w="med" len="med"/>
          </a:ln>
        </p:spPr>
        <p:txBody>
          <a:bodyPr/>
          <a:lstStyle/>
          <a:p>
            <a:endParaRPr lang="id-ID"/>
          </a:p>
        </p:txBody>
      </p:sp>
      <p:sp>
        <p:nvSpPr>
          <p:cNvPr id="7197" name="Line 29"/>
          <p:cNvSpPr>
            <a:spLocks noChangeShapeType="1"/>
          </p:cNvSpPr>
          <p:nvPr/>
        </p:nvSpPr>
        <p:spPr bwMode="auto">
          <a:xfrm>
            <a:off x="942975" y="4724400"/>
            <a:ext cx="0" cy="457200"/>
          </a:xfrm>
          <a:prstGeom prst="line">
            <a:avLst/>
          </a:prstGeom>
          <a:noFill/>
          <a:ln w="76200">
            <a:solidFill>
              <a:schemeClr val="tx1"/>
            </a:solidFill>
            <a:round/>
            <a:headEnd/>
            <a:tailEnd type="triangle" w="med" len="med"/>
          </a:ln>
        </p:spPr>
        <p:txBody>
          <a:bodyPr/>
          <a:lstStyle/>
          <a:p>
            <a:endParaRPr lang="id-ID"/>
          </a:p>
        </p:txBody>
      </p:sp>
      <p:sp>
        <p:nvSpPr>
          <p:cNvPr id="7198" name="Line 30"/>
          <p:cNvSpPr>
            <a:spLocks noChangeShapeType="1"/>
          </p:cNvSpPr>
          <p:nvPr/>
        </p:nvSpPr>
        <p:spPr bwMode="auto">
          <a:xfrm>
            <a:off x="2771775" y="4724400"/>
            <a:ext cx="0" cy="457200"/>
          </a:xfrm>
          <a:prstGeom prst="line">
            <a:avLst/>
          </a:prstGeom>
          <a:noFill/>
          <a:ln w="76200">
            <a:solidFill>
              <a:schemeClr val="tx1"/>
            </a:solidFill>
            <a:round/>
            <a:headEnd/>
            <a:tailEnd type="triangle" w="med" len="med"/>
          </a:ln>
        </p:spPr>
        <p:txBody>
          <a:bodyPr/>
          <a:lstStyle/>
          <a:p>
            <a:endParaRPr lang="id-ID"/>
          </a:p>
        </p:txBody>
      </p:sp>
      <p:sp>
        <p:nvSpPr>
          <p:cNvPr id="7199" name="Line 31"/>
          <p:cNvSpPr>
            <a:spLocks noChangeShapeType="1"/>
          </p:cNvSpPr>
          <p:nvPr/>
        </p:nvSpPr>
        <p:spPr bwMode="auto">
          <a:xfrm>
            <a:off x="8258175" y="4724400"/>
            <a:ext cx="0" cy="457200"/>
          </a:xfrm>
          <a:prstGeom prst="line">
            <a:avLst/>
          </a:prstGeom>
          <a:noFill/>
          <a:ln w="76200">
            <a:solidFill>
              <a:schemeClr val="tx1"/>
            </a:solidFill>
            <a:round/>
            <a:headEnd/>
            <a:tailEnd type="triangle" w="med" len="med"/>
          </a:ln>
        </p:spPr>
        <p:txBody>
          <a:bodyPr/>
          <a:lstStyle/>
          <a:p>
            <a:endParaRPr lang="id-ID"/>
          </a:p>
        </p:txBody>
      </p:sp>
      <p:sp>
        <p:nvSpPr>
          <p:cNvPr id="7200" name="AutoShape 32"/>
          <p:cNvSpPr>
            <a:spLocks noChangeArrowheads="1"/>
          </p:cNvSpPr>
          <p:nvPr/>
        </p:nvSpPr>
        <p:spPr bwMode="auto">
          <a:xfrm>
            <a:off x="76200" y="5181600"/>
            <a:ext cx="1600200" cy="609600"/>
          </a:xfrm>
          <a:prstGeom prst="roundRect">
            <a:avLst>
              <a:gd name="adj" fmla="val 16667"/>
            </a:avLst>
          </a:prstGeom>
          <a:solidFill>
            <a:srgbClr val="99FF99"/>
          </a:solidFill>
          <a:ln w="9525">
            <a:solidFill>
              <a:srgbClr val="000000"/>
            </a:solidFill>
            <a:round/>
            <a:headEnd/>
            <a:tailEnd/>
          </a:ln>
        </p:spPr>
        <p:txBody>
          <a:bodyPr wrap="none" anchor="ctr"/>
          <a:lstStyle/>
          <a:p>
            <a:pPr algn="ctr" eaLnBrk="1" hangingPunct="1"/>
            <a:r>
              <a:rPr lang="en-US" sz="1600" dirty="0" err="1" smtClean="0">
                <a:solidFill>
                  <a:srgbClr val="000000"/>
                </a:solidFill>
                <a:latin typeface="Times New Roman" pitchFamily="18" charset="0"/>
              </a:rPr>
              <a:t>Pe</a:t>
            </a:r>
            <a:r>
              <a:rPr lang="id-ID" sz="1600" dirty="0" smtClean="0">
                <a:solidFill>
                  <a:srgbClr val="000000"/>
                </a:solidFill>
                <a:latin typeface="Times New Roman" pitchFamily="18" charset="0"/>
              </a:rPr>
              <a:t>rjanjian</a:t>
            </a:r>
            <a:r>
              <a:rPr lang="en-US" sz="1600" dirty="0" smtClean="0">
                <a:solidFill>
                  <a:srgbClr val="000000"/>
                </a:solidFill>
                <a:latin typeface="Times New Roman" pitchFamily="18" charset="0"/>
              </a:rPr>
              <a:t> </a:t>
            </a:r>
            <a:r>
              <a:rPr lang="en-US" sz="1600" dirty="0" err="1">
                <a:solidFill>
                  <a:srgbClr val="000000"/>
                </a:solidFill>
                <a:latin typeface="Times New Roman" pitchFamily="18" charset="0"/>
              </a:rPr>
              <a:t>Kinerja</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5</a:t>
            </a:r>
            <a:endParaRPr lang="en-US" sz="1600" i="1" dirty="0">
              <a:solidFill>
                <a:srgbClr val="000000"/>
              </a:solidFill>
              <a:latin typeface="Times New Roman" pitchFamily="18" charset="0"/>
            </a:endParaRPr>
          </a:p>
        </p:txBody>
      </p:sp>
      <p:sp>
        <p:nvSpPr>
          <p:cNvPr id="7201" name="AutoShape 33"/>
          <p:cNvSpPr>
            <a:spLocks noChangeArrowheads="1"/>
          </p:cNvSpPr>
          <p:nvPr/>
        </p:nvSpPr>
        <p:spPr bwMode="auto">
          <a:xfrm>
            <a:off x="1905000" y="5181600"/>
            <a:ext cx="1600200" cy="609600"/>
          </a:xfrm>
          <a:prstGeom prst="roundRect">
            <a:avLst>
              <a:gd name="adj" fmla="val 16667"/>
            </a:avLst>
          </a:prstGeom>
          <a:solidFill>
            <a:srgbClr val="99FF99"/>
          </a:solidFill>
          <a:ln w="9525">
            <a:solidFill>
              <a:srgbClr val="000000"/>
            </a:solidFill>
            <a:round/>
            <a:headEnd/>
            <a:tailEnd/>
          </a:ln>
        </p:spPr>
        <p:txBody>
          <a:bodyPr wrap="none" anchor="ctr"/>
          <a:lstStyle/>
          <a:p>
            <a:pPr algn="ctr" eaLnBrk="1" hangingPunct="1"/>
            <a:r>
              <a:rPr lang="en-US" sz="1600" dirty="0" err="1" smtClean="0">
                <a:solidFill>
                  <a:srgbClr val="000000"/>
                </a:solidFill>
                <a:latin typeface="Times New Roman" pitchFamily="18" charset="0"/>
              </a:rPr>
              <a:t>Pe</a:t>
            </a:r>
            <a:r>
              <a:rPr lang="id-ID" sz="1600" dirty="0" smtClean="0">
                <a:solidFill>
                  <a:srgbClr val="000000"/>
                </a:solidFill>
                <a:latin typeface="Times New Roman" pitchFamily="18" charset="0"/>
              </a:rPr>
              <a:t>rjanjia</a:t>
            </a:r>
            <a:r>
              <a:rPr lang="en-US" sz="1600" dirty="0" smtClean="0">
                <a:solidFill>
                  <a:srgbClr val="000000"/>
                </a:solidFill>
                <a:latin typeface="Times New Roman" pitchFamily="18" charset="0"/>
              </a:rPr>
              <a:t>n </a:t>
            </a:r>
            <a:r>
              <a:rPr lang="en-US" sz="1600" dirty="0" err="1">
                <a:solidFill>
                  <a:srgbClr val="000000"/>
                </a:solidFill>
                <a:latin typeface="Times New Roman" pitchFamily="18" charset="0"/>
              </a:rPr>
              <a:t>Kinerja</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6</a:t>
            </a:r>
            <a:endParaRPr lang="en-US" sz="1600" i="1" dirty="0">
              <a:solidFill>
                <a:srgbClr val="000000"/>
              </a:solidFill>
              <a:latin typeface="Times New Roman" pitchFamily="18" charset="0"/>
            </a:endParaRPr>
          </a:p>
        </p:txBody>
      </p:sp>
      <p:sp>
        <p:nvSpPr>
          <p:cNvPr id="7202" name="AutoShape 34"/>
          <p:cNvSpPr>
            <a:spLocks noChangeArrowheads="1"/>
          </p:cNvSpPr>
          <p:nvPr/>
        </p:nvSpPr>
        <p:spPr bwMode="auto">
          <a:xfrm>
            <a:off x="7467600" y="5181600"/>
            <a:ext cx="1600200" cy="609600"/>
          </a:xfrm>
          <a:prstGeom prst="roundRect">
            <a:avLst>
              <a:gd name="adj" fmla="val 16667"/>
            </a:avLst>
          </a:prstGeom>
          <a:solidFill>
            <a:srgbClr val="99FF99"/>
          </a:solidFill>
          <a:ln w="9525">
            <a:solidFill>
              <a:srgbClr val="000000"/>
            </a:solidFill>
            <a:round/>
            <a:headEnd/>
            <a:tailEnd/>
          </a:ln>
        </p:spPr>
        <p:txBody>
          <a:bodyPr wrap="none" anchor="ctr"/>
          <a:lstStyle/>
          <a:p>
            <a:pPr algn="ctr" eaLnBrk="1" hangingPunct="1"/>
            <a:r>
              <a:rPr lang="en-US" sz="1600" dirty="0" err="1" smtClean="0">
                <a:solidFill>
                  <a:srgbClr val="000000"/>
                </a:solidFill>
                <a:latin typeface="Times New Roman" pitchFamily="18" charset="0"/>
              </a:rPr>
              <a:t>Pe</a:t>
            </a:r>
            <a:r>
              <a:rPr lang="id-ID" sz="1600" dirty="0" smtClean="0">
                <a:solidFill>
                  <a:srgbClr val="000000"/>
                </a:solidFill>
                <a:latin typeface="Times New Roman" pitchFamily="18" charset="0"/>
              </a:rPr>
              <a:t>rjanji</a:t>
            </a:r>
            <a:r>
              <a:rPr lang="en-US" sz="1600" dirty="0" smtClean="0">
                <a:solidFill>
                  <a:srgbClr val="000000"/>
                </a:solidFill>
                <a:latin typeface="Times New Roman" pitchFamily="18" charset="0"/>
              </a:rPr>
              <a:t>an </a:t>
            </a:r>
            <a:r>
              <a:rPr lang="en-US" sz="1600" dirty="0" err="1">
                <a:solidFill>
                  <a:srgbClr val="000000"/>
                </a:solidFill>
                <a:latin typeface="Times New Roman" pitchFamily="18" charset="0"/>
              </a:rPr>
              <a:t>Kinerja</a:t>
            </a:r>
            <a:endParaRPr lang="en-US" sz="1600" dirty="0">
              <a:solidFill>
                <a:srgbClr val="000000"/>
              </a:solidFill>
              <a:latin typeface="Times New Roman" pitchFamily="18" charset="0"/>
            </a:endParaRPr>
          </a:p>
          <a:p>
            <a:pPr algn="ctr" eaLnBrk="1" hangingPunct="1"/>
            <a:r>
              <a:rPr lang="en-US" sz="1600" dirty="0" smtClean="0">
                <a:solidFill>
                  <a:srgbClr val="000000"/>
                </a:solidFill>
                <a:latin typeface="Times New Roman" pitchFamily="18" charset="0"/>
              </a:rPr>
              <a:t>201</a:t>
            </a:r>
            <a:r>
              <a:rPr lang="id-ID" sz="1600" dirty="0" smtClean="0">
                <a:solidFill>
                  <a:srgbClr val="000000"/>
                </a:solidFill>
                <a:latin typeface="Times New Roman" pitchFamily="18" charset="0"/>
              </a:rPr>
              <a:t>9</a:t>
            </a:r>
            <a:endParaRPr lang="en-US" sz="1600" i="1" dirty="0">
              <a:solidFill>
                <a:srgbClr val="000000"/>
              </a:solidFill>
              <a:latin typeface="Times New Roman" pitchFamily="18" charset="0"/>
            </a:endParaRPr>
          </a:p>
        </p:txBody>
      </p:sp>
      <p:sp>
        <p:nvSpPr>
          <p:cNvPr id="7203" name="Line 35"/>
          <p:cNvSpPr>
            <a:spLocks noChangeShapeType="1"/>
          </p:cNvSpPr>
          <p:nvPr/>
        </p:nvSpPr>
        <p:spPr bwMode="auto">
          <a:xfrm>
            <a:off x="2743200" y="5734050"/>
            <a:ext cx="0" cy="457200"/>
          </a:xfrm>
          <a:prstGeom prst="line">
            <a:avLst/>
          </a:prstGeom>
          <a:noFill/>
          <a:ln w="76200">
            <a:solidFill>
              <a:schemeClr val="tx1"/>
            </a:solidFill>
            <a:round/>
            <a:headEnd/>
            <a:tailEnd type="triangle" w="med" len="med"/>
          </a:ln>
        </p:spPr>
        <p:txBody>
          <a:bodyPr/>
          <a:lstStyle/>
          <a:p>
            <a:endParaRPr lang="id-ID"/>
          </a:p>
        </p:txBody>
      </p:sp>
      <p:sp>
        <p:nvSpPr>
          <p:cNvPr id="7204" name="Line 36"/>
          <p:cNvSpPr>
            <a:spLocks noChangeShapeType="1"/>
          </p:cNvSpPr>
          <p:nvPr/>
        </p:nvSpPr>
        <p:spPr bwMode="auto">
          <a:xfrm>
            <a:off x="8305800" y="5734050"/>
            <a:ext cx="0" cy="457200"/>
          </a:xfrm>
          <a:prstGeom prst="line">
            <a:avLst/>
          </a:prstGeom>
          <a:noFill/>
          <a:ln w="76200">
            <a:solidFill>
              <a:schemeClr val="tx1"/>
            </a:solidFill>
            <a:round/>
            <a:headEnd/>
            <a:tailEnd type="triangle" w="med" len="med"/>
          </a:ln>
        </p:spPr>
        <p:txBody>
          <a:bodyPr/>
          <a:lstStyle/>
          <a:p>
            <a:endParaRPr lang="id-ID"/>
          </a:p>
        </p:txBody>
      </p:sp>
      <p:sp>
        <p:nvSpPr>
          <p:cNvPr id="2" name="Footer Placeholder 1"/>
          <p:cNvSpPr>
            <a:spLocks noGrp="1"/>
          </p:cNvSpPr>
          <p:nvPr>
            <p:ph type="ftr" sz="quarter" idx="11"/>
          </p:nvPr>
        </p:nvSpPr>
        <p:spPr/>
        <p:txBody>
          <a:bodyPr/>
          <a:lstStyle/>
          <a:p>
            <a:r>
              <a:rPr lang="sv-SE" smtClean="0"/>
              <a:t>Ananda Juarsa - Kemenpan dan RB</a:t>
            </a:r>
            <a:endParaRPr lang="id-ID"/>
          </a:p>
        </p:txBody>
      </p:sp>
    </p:spTree>
    <p:extLst>
      <p:ext uri="{BB962C8B-B14F-4D97-AF65-F5344CB8AC3E}">
        <p14:creationId xmlns:p14="http://schemas.microsoft.com/office/powerpoint/2010/main" val="2756499204"/>
      </p:ext>
    </p:extLst>
  </p:cSld>
  <p:clrMapOvr>
    <a:masterClrMapping/>
  </p:clrMapOvr>
  <p:transition spd="slow">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750" y="2636838"/>
            <a:ext cx="7993063" cy="1800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6000" dirty="0">
                <a:solidFill>
                  <a:schemeClr val="tx1"/>
                </a:solidFill>
                <a:latin typeface="Broadway" panose="04040905080B02020502" pitchFamily="82" charset="0"/>
              </a:rPr>
              <a:t>TERIMA KASIH</a:t>
            </a:r>
          </a:p>
        </p:txBody>
      </p:sp>
    </p:spTree>
    <p:extLst>
      <p:ext uri="{BB962C8B-B14F-4D97-AF65-F5344CB8AC3E}">
        <p14:creationId xmlns:p14="http://schemas.microsoft.com/office/powerpoint/2010/main" val="870966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1462" y="1553336"/>
            <a:ext cx="8229600" cy="4525963"/>
          </a:xfrm>
        </p:spPr>
        <p:txBody>
          <a:bodyPr/>
          <a:lstStyle/>
          <a:p>
            <a:endParaRPr lang="en-US" dirty="0"/>
          </a:p>
        </p:txBody>
      </p:sp>
      <p:sp>
        <p:nvSpPr>
          <p:cNvPr id="3" name="Title 2"/>
          <p:cNvSpPr>
            <a:spLocks noGrp="1"/>
          </p:cNvSpPr>
          <p:nvPr>
            <p:ph type="title"/>
          </p:nvPr>
        </p:nvSpPr>
        <p:spPr>
          <a:xfrm>
            <a:off x="471462" y="346646"/>
            <a:ext cx="8229600" cy="1143000"/>
          </a:xfrm>
        </p:spPr>
        <p:txBody>
          <a:bodyPr/>
          <a:lstStyle/>
          <a:p>
            <a:r>
              <a:rPr lang="en-US" dirty="0" smtClean="0"/>
              <a:t>AKUNTABILITAS</a:t>
            </a:r>
            <a:endParaRPr lang="en-US" dirty="0"/>
          </a:p>
        </p:txBody>
      </p:sp>
      <p:sp>
        <p:nvSpPr>
          <p:cNvPr id="4" name="Rectangle 3"/>
          <p:cNvSpPr/>
          <p:nvPr/>
        </p:nvSpPr>
        <p:spPr>
          <a:xfrm>
            <a:off x="467544" y="3356992"/>
            <a:ext cx="1728192"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To get</a:t>
            </a:r>
            <a:endParaRPr lang="en-US" sz="3200" b="1" dirty="0">
              <a:solidFill>
                <a:schemeClr val="tx1"/>
              </a:solidFill>
            </a:endParaRPr>
          </a:p>
        </p:txBody>
      </p:sp>
      <p:sp>
        <p:nvSpPr>
          <p:cNvPr id="5" name="Rectangle 4"/>
          <p:cNvSpPr/>
          <p:nvPr/>
        </p:nvSpPr>
        <p:spPr>
          <a:xfrm>
            <a:off x="2339752" y="3356992"/>
            <a:ext cx="3456384"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the right things</a:t>
            </a:r>
            <a:endParaRPr lang="en-US" sz="3200" b="1" dirty="0">
              <a:solidFill>
                <a:schemeClr val="tx1"/>
              </a:solidFill>
            </a:endParaRPr>
          </a:p>
        </p:txBody>
      </p:sp>
      <p:sp>
        <p:nvSpPr>
          <p:cNvPr id="6" name="Rectangle 5"/>
          <p:cNvSpPr/>
          <p:nvPr/>
        </p:nvSpPr>
        <p:spPr>
          <a:xfrm>
            <a:off x="5882406" y="3356992"/>
            <a:ext cx="1281882"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done</a:t>
            </a:r>
            <a:endParaRPr lang="en-US" sz="3200" b="1" dirty="0">
              <a:solidFill>
                <a:schemeClr val="tx1"/>
              </a:solidFill>
            </a:endParaRPr>
          </a:p>
        </p:txBody>
      </p:sp>
      <p:sp>
        <p:nvSpPr>
          <p:cNvPr id="7" name="Oval 6"/>
          <p:cNvSpPr/>
          <p:nvPr/>
        </p:nvSpPr>
        <p:spPr>
          <a:xfrm>
            <a:off x="2267744" y="2996952"/>
            <a:ext cx="3614662" cy="1584176"/>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lstStyle/>
          <a:p>
            <a:r>
              <a:rPr lang="sv-SE" smtClean="0"/>
              <a:t>Ananda Juarsa - Kemenpan dan RB</a:t>
            </a:r>
            <a:endParaRPr lang="id-ID"/>
          </a:p>
        </p:txBody>
      </p:sp>
    </p:spTree>
    <p:extLst>
      <p:ext uri="{BB962C8B-B14F-4D97-AF65-F5344CB8AC3E}">
        <p14:creationId xmlns:p14="http://schemas.microsoft.com/office/powerpoint/2010/main" val="31769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Hal-</a:t>
            </a:r>
            <a:r>
              <a:rPr lang="en-US" dirty="0" err="1" smtClean="0"/>
              <a:t>hal</a:t>
            </a:r>
            <a:r>
              <a:rPr lang="en-US" dirty="0" smtClean="0"/>
              <a:t> yang </a:t>
            </a:r>
            <a:r>
              <a:rPr lang="en-US" dirty="0" err="1" smtClean="0"/>
              <a:t>seharusnya</a:t>
            </a:r>
            <a:r>
              <a:rPr lang="en-US" dirty="0" smtClean="0"/>
              <a:t> </a:t>
            </a:r>
            <a:r>
              <a:rPr lang="en-US" dirty="0" err="1" smtClean="0"/>
              <a:t>terjadi</a:t>
            </a:r>
            <a:r>
              <a:rPr lang="en-US" dirty="0" smtClean="0"/>
              <a:t> </a:t>
            </a:r>
            <a:r>
              <a:rPr lang="en-US" dirty="0" err="1" smtClean="0"/>
              <a:t>atau</a:t>
            </a:r>
            <a:r>
              <a:rPr lang="en-US" dirty="0" smtClean="0"/>
              <a:t> </a:t>
            </a:r>
            <a:r>
              <a:rPr lang="en-US" dirty="0" err="1" smtClean="0"/>
              <a:t>terwujud</a:t>
            </a:r>
            <a:endParaRPr lang="en-US" dirty="0" smtClean="0"/>
          </a:p>
          <a:p>
            <a:r>
              <a:rPr lang="en-US" dirty="0" err="1" smtClean="0"/>
              <a:t>Suatu</a:t>
            </a:r>
            <a:r>
              <a:rPr lang="en-US" dirty="0" smtClean="0"/>
              <a:t> </a:t>
            </a:r>
            <a:r>
              <a:rPr lang="en-US" dirty="0" err="1" smtClean="0"/>
              <a:t>keadaan</a:t>
            </a:r>
            <a:r>
              <a:rPr lang="en-US" dirty="0" smtClean="0"/>
              <a:t> </a:t>
            </a:r>
            <a:r>
              <a:rPr lang="en-US" dirty="0" err="1" smtClean="0"/>
              <a:t>atau</a:t>
            </a:r>
            <a:r>
              <a:rPr lang="en-US" dirty="0" smtClean="0"/>
              <a:t> </a:t>
            </a:r>
            <a:r>
              <a:rPr lang="en-US" dirty="0" err="1" smtClean="0"/>
              <a:t>kondisi</a:t>
            </a:r>
            <a:r>
              <a:rPr lang="en-US" dirty="0" smtClean="0"/>
              <a:t> yang </a:t>
            </a:r>
            <a:r>
              <a:rPr lang="en-US" dirty="0" err="1" smtClean="0"/>
              <a:t>akan</a:t>
            </a:r>
            <a:r>
              <a:rPr lang="en-US" dirty="0" smtClean="0"/>
              <a:t> </a:t>
            </a:r>
            <a:r>
              <a:rPr lang="en-US" dirty="0" err="1" smtClean="0"/>
              <a:t>diwujudkan</a:t>
            </a:r>
            <a:endParaRPr lang="en-US" dirty="0" smtClean="0"/>
          </a:p>
          <a:p>
            <a:r>
              <a:rPr lang="en-US" dirty="0" err="1" smtClean="0"/>
              <a:t>Isu</a:t>
            </a:r>
            <a:r>
              <a:rPr lang="en-US" dirty="0" smtClean="0"/>
              <a:t> </a:t>
            </a:r>
            <a:r>
              <a:rPr lang="en-US" dirty="0" err="1" smtClean="0"/>
              <a:t>strategis</a:t>
            </a:r>
            <a:r>
              <a:rPr lang="en-US" dirty="0" smtClean="0"/>
              <a:t> yang </a:t>
            </a:r>
            <a:r>
              <a:rPr lang="en-US" dirty="0" err="1" smtClean="0"/>
              <a:t>akan</a:t>
            </a:r>
            <a:r>
              <a:rPr lang="en-US" dirty="0" smtClean="0"/>
              <a:t> </a:t>
            </a:r>
            <a:r>
              <a:rPr lang="en-US" dirty="0" err="1" smtClean="0"/>
              <a:t>diselesaikan</a:t>
            </a:r>
            <a:endParaRPr lang="en-US" dirty="0" smtClean="0"/>
          </a:p>
          <a:p>
            <a:r>
              <a:rPr lang="en-US" dirty="0" err="1" smtClean="0"/>
              <a:t>Tujuan</a:t>
            </a:r>
            <a:r>
              <a:rPr lang="en-US" dirty="0" smtClean="0"/>
              <a:t> yang </a:t>
            </a:r>
            <a:r>
              <a:rPr lang="en-US" dirty="0" err="1" smtClean="0"/>
              <a:t>diwujudkan</a:t>
            </a:r>
            <a:endParaRPr lang="en-US" dirty="0" smtClean="0"/>
          </a:p>
          <a:p>
            <a:r>
              <a:rPr lang="en-US" dirty="0" err="1" smtClean="0"/>
              <a:t>Sasaran</a:t>
            </a:r>
            <a:r>
              <a:rPr lang="en-US" dirty="0" smtClean="0"/>
              <a:t> yang </a:t>
            </a:r>
            <a:r>
              <a:rPr lang="en-US" dirty="0" err="1" smtClean="0"/>
              <a:t>akan</a:t>
            </a:r>
            <a:r>
              <a:rPr lang="en-US" dirty="0" smtClean="0"/>
              <a:t> </a:t>
            </a:r>
            <a:r>
              <a:rPr lang="en-US" dirty="0" err="1" smtClean="0"/>
              <a:t>diwujudkan</a:t>
            </a:r>
            <a:endParaRPr lang="en-US" dirty="0" smtClean="0"/>
          </a:p>
          <a:p>
            <a:r>
              <a:rPr lang="en-US" dirty="0" err="1" smtClean="0"/>
              <a:t>Kinerja</a:t>
            </a:r>
            <a:r>
              <a:rPr lang="en-US" dirty="0" smtClean="0"/>
              <a:t> (</a:t>
            </a:r>
            <a:r>
              <a:rPr lang="en-US" dirty="0" err="1" smtClean="0"/>
              <a:t>utama</a:t>
            </a:r>
            <a:r>
              <a:rPr lang="en-US" dirty="0" smtClean="0"/>
              <a:t>) yang </a:t>
            </a:r>
            <a:r>
              <a:rPr lang="en-US" dirty="0" err="1" smtClean="0"/>
              <a:t>akan</a:t>
            </a:r>
            <a:r>
              <a:rPr lang="en-US" dirty="0" smtClean="0"/>
              <a:t> </a:t>
            </a:r>
            <a:r>
              <a:rPr lang="en-US" dirty="0" err="1" smtClean="0"/>
              <a:t>diwujudkan</a:t>
            </a:r>
            <a:endParaRPr lang="en-US" dirty="0" smtClean="0"/>
          </a:p>
          <a:p>
            <a:r>
              <a:rPr lang="en-US" sz="4400" b="1" dirty="0" smtClean="0"/>
              <a:t>HASIL</a:t>
            </a:r>
            <a:r>
              <a:rPr lang="en-US" dirty="0" smtClean="0"/>
              <a:t> (outcome)  </a:t>
            </a:r>
            <a:endParaRPr lang="en-US" dirty="0"/>
          </a:p>
        </p:txBody>
      </p:sp>
      <p:sp>
        <p:nvSpPr>
          <p:cNvPr id="3" name="Title 2"/>
          <p:cNvSpPr>
            <a:spLocks noGrp="1"/>
          </p:cNvSpPr>
          <p:nvPr>
            <p:ph type="title"/>
          </p:nvPr>
        </p:nvSpPr>
        <p:spPr/>
        <p:txBody>
          <a:bodyPr>
            <a:normAutofit/>
          </a:bodyPr>
          <a:lstStyle/>
          <a:p>
            <a:r>
              <a:rPr lang="en-US" dirty="0" smtClean="0"/>
              <a:t>The right things</a:t>
            </a:r>
            <a:endParaRPr lang="en-US" dirty="0"/>
          </a:p>
        </p:txBody>
      </p:sp>
      <p:sp>
        <p:nvSpPr>
          <p:cNvPr id="4" name="Footer Placeholder 3"/>
          <p:cNvSpPr>
            <a:spLocks noGrp="1"/>
          </p:cNvSpPr>
          <p:nvPr>
            <p:ph type="ftr" sz="quarter" idx="11"/>
          </p:nvPr>
        </p:nvSpPr>
        <p:spPr/>
        <p:txBody>
          <a:bodyPr/>
          <a:lstStyle/>
          <a:p>
            <a:r>
              <a:rPr lang="sv-SE" smtClean="0"/>
              <a:t>Ananda Juarsa - Kemenpan dan RB</a:t>
            </a:r>
            <a:endParaRPr lang="id-ID"/>
          </a:p>
        </p:txBody>
      </p:sp>
    </p:spTree>
    <p:extLst>
      <p:ext uri="{BB962C8B-B14F-4D97-AF65-F5344CB8AC3E}">
        <p14:creationId xmlns:p14="http://schemas.microsoft.com/office/powerpoint/2010/main" val="208288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447800" y="517525"/>
            <a:ext cx="75438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400">
                <a:solidFill>
                  <a:srgbClr val="D8E6DB"/>
                </a:solidFill>
                <a:latin typeface="Arial" panose="020B0604020202020204" pitchFamily="34" charset="0"/>
              </a:defRPr>
            </a:lvl1pPr>
            <a:lvl2pPr marL="742950" indent="-285750">
              <a:spcBef>
                <a:spcPct val="20000"/>
              </a:spcBef>
              <a:buBlip>
                <a:blip r:embed="rId2"/>
              </a:buBlip>
              <a:defRPr sz="2000">
                <a:solidFill>
                  <a:srgbClr val="D8E6DB"/>
                </a:solidFill>
                <a:latin typeface="Arial" panose="020B0604020202020204" pitchFamily="34" charset="0"/>
              </a:defRPr>
            </a:lvl2pPr>
            <a:lvl3pPr marL="1143000" indent="-228600">
              <a:spcBef>
                <a:spcPct val="20000"/>
              </a:spcBef>
              <a:buBlip>
                <a:blip r:embed="rId2"/>
              </a:buBlip>
              <a:defRPr sz="2400">
                <a:solidFill>
                  <a:srgbClr val="D8E6DB"/>
                </a:solidFill>
                <a:latin typeface="Arial" panose="020B0604020202020204" pitchFamily="34" charset="0"/>
              </a:defRPr>
            </a:lvl3pPr>
            <a:lvl4pPr marL="1600200" indent="-228600">
              <a:spcBef>
                <a:spcPct val="20000"/>
              </a:spcBef>
              <a:buBlip>
                <a:blip r:embed="rId2"/>
              </a:buBlip>
              <a:defRPr sz="1600">
                <a:solidFill>
                  <a:srgbClr val="D8E6DB"/>
                </a:solidFill>
                <a:latin typeface="Arial" panose="020B0604020202020204" pitchFamily="34" charset="0"/>
              </a:defRPr>
            </a:lvl4pPr>
            <a:lvl5pPr marL="2057400" indent="-228600">
              <a:spcBef>
                <a:spcPct val="20000"/>
              </a:spcBef>
              <a:buBlip>
                <a:blip r:embed="rId2"/>
              </a:buBlip>
              <a:defRPr sz="1600">
                <a:solidFill>
                  <a:srgbClr val="D8E6DB"/>
                </a:solidFill>
                <a:latin typeface="Arial" panose="020B0604020202020204" pitchFamily="34" charset="0"/>
              </a:defRPr>
            </a:lvl5pPr>
            <a:lvl6pPr marL="2514600" indent="-228600" eaLnBrk="0" fontAlgn="base" hangingPunct="0">
              <a:spcBef>
                <a:spcPct val="20000"/>
              </a:spcBef>
              <a:spcAft>
                <a:spcPct val="0"/>
              </a:spcAft>
              <a:buBlip>
                <a:blip r:embed="rId2"/>
              </a:buBlip>
              <a:defRPr sz="1600">
                <a:solidFill>
                  <a:srgbClr val="D8E6DB"/>
                </a:solidFill>
                <a:latin typeface="Arial" panose="020B0604020202020204" pitchFamily="34" charset="0"/>
              </a:defRPr>
            </a:lvl6pPr>
            <a:lvl7pPr marL="2971800" indent="-228600" eaLnBrk="0" fontAlgn="base" hangingPunct="0">
              <a:spcBef>
                <a:spcPct val="20000"/>
              </a:spcBef>
              <a:spcAft>
                <a:spcPct val="0"/>
              </a:spcAft>
              <a:buBlip>
                <a:blip r:embed="rId2"/>
              </a:buBlip>
              <a:defRPr sz="1600">
                <a:solidFill>
                  <a:srgbClr val="D8E6DB"/>
                </a:solidFill>
                <a:latin typeface="Arial" panose="020B0604020202020204" pitchFamily="34" charset="0"/>
              </a:defRPr>
            </a:lvl7pPr>
            <a:lvl8pPr marL="3429000" indent="-228600" eaLnBrk="0" fontAlgn="base" hangingPunct="0">
              <a:spcBef>
                <a:spcPct val="20000"/>
              </a:spcBef>
              <a:spcAft>
                <a:spcPct val="0"/>
              </a:spcAft>
              <a:buBlip>
                <a:blip r:embed="rId2"/>
              </a:buBlip>
              <a:defRPr sz="1600">
                <a:solidFill>
                  <a:srgbClr val="D8E6DB"/>
                </a:solidFill>
                <a:latin typeface="Arial" panose="020B0604020202020204" pitchFamily="34" charset="0"/>
              </a:defRPr>
            </a:lvl8pPr>
            <a:lvl9pPr marL="3886200" indent="-228600" eaLnBrk="0" fontAlgn="base" hangingPunct="0">
              <a:spcBef>
                <a:spcPct val="20000"/>
              </a:spcBef>
              <a:spcAft>
                <a:spcPct val="0"/>
              </a:spcAft>
              <a:buBlip>
                <a:blip r:embed="rId2"/>
              </a:buBlip>
              <a:defRPr sz="1600">
                <a:solidFill>
                  <a:srgbClr val="D8E6DB"/>
                </a:solidFill>
                <a:latin typeface="Arial" panose="020B0604020202020204" pitchFamily="34" charset="0"/>
              </a:defRPr>
            </a:lvl9pPr>
          </a:lstStyle>
          <a:p>
            <a:pPr algn="ctr">
              <a:lnSpc>
                <a:spcPct val="90000"/>
              </a:lnSpc>
              <a:spcBef>
                <a:spcPct val="50000"/>
              </a:spcBef>
              <a:buFontTx/>
              <a:buNone/>
            </a:pPr>
            <a:r>
              <a:rPr lang="en-US" altLang="en-US" sz="4400" dirty="0" err="1">
                <a:solidFill>
                  <a:schemeClr val="tx1"/>
                </a:solidFill>
                <a:latin typeface="Tahoma" panose="020B0604030504040204" pitchFamily="34" charset="0"/>
              </a:rPr>
              <a:t>Tujuan</a:t>
            </a:r>
            <a:r>
              <a:rPr lang="en-US" altLang="en-US" sz="4400" dirty="0">
                <a:solidFill>
                  <a:schemeClr val="tx1"/>
                </a:solidFill>
                <a:latin typeface="Tahoma" panose="020B0604030504040204" pitchFamily="34" charset="0"/>
              </a:rPr>
              <a:t> </a:t>
            </a:r>
            <a:r>
              <a:rPr lang="en-US" altLang="en-US" sz="4400" dirty="0" err="1">
                <a:solidFill>
                  <a:schemeClr val="tx1"/>
                </a:solidFill>
                <a:latin typeface="Tahoma" panose="020B0604030504040204" pitchFamily="34" charset="0"/>
              </a:rPr>
              <a:t>Evaluasi</a:t>
            </a:r>
            <a:endParaRPr lang="en-US" altLang="en-US" sz="4400" dirty="0">
              <a:solidFill>
                <a:schemeClr val="tx1"/>
              </a:solidFill>
              <a:latin typeface="Tahoma" panose="020B0604030504040204" pitchFamily="34" charset="0"/>
            </a:endParaRPr>
          </a:p>
        </p:txBody>
      </p:sp>
      <p:sp>
        <p:nvSpPr>
          <p:cNvPr id="29699" name="Content Placeholder 2"/>
          <p:cNvSpPr>
            <a:spLocks noGrp="1"/>
          </p:cNvSpPr>
          <p:nvPr>
            <p:ph idx="1"/>
          </p:nvPr>
        </p:nvSpPr>
        <p:spPr>
          <a:xfrm>
            <a:off x="1373188" y="1689100"/>
            <a:ext cx="7770812" cy="4406900"/>
          </a:xfrm>
        </p:spPr>
        <p:txBody>
          <a:bodyPr/>
          <a:lstStyle/>
          <a:p>
            <a:pPr marL="387350" lvl="3" indent="-381000">
              <a:buFontTx/>
              <a:buAutoNum type="arabicPeriod"/>
            </a:pPr>
            <a:r>
              <a:rPr lang="pt-BR" altLang="en-US" sz="2400" dirty="0" smtClean="0">
                <a:latin typeface="Comic Sans MS" panose="030F0702030302020204" pitchFamily="66" charset="0"/>
              </a:rPr>
              <a:t>Memperoleh informasi tentang implementasi Sistem AKIP;</a:t>
            </a:r>
          </a:p>
          <a:p>
            <a:pPr marL="387350" lvl="3" indent="-381000">
              <a:buFontTx/>
              <a:buAutoNum type="arabicPeriod"/>
            </a:pPr>
            <a:r>
              <a:rPr lang="fi-FI" altLang="en-US" sz="2400" dirty="0" smtClean="0">
                <a:latin typeface="Comic Sans MS" panose="030F0702030302020204" pitchFamily="66" charset="0"/>
              </a:rPr>
              <a:t>Menilai dan menyimpulkan akuntabilitas kinerja instansi pemerintah;</a:t>
            </a:r>
          </a:p>
          <a:p>
            <a:pPr marL="387350" lvl="3" indent="-381000">
              <a:buFontTx/>
              <a:buAutoNum type="arabicPeriod"/>
            </a:pPr>
            <a:r>
              <a:rPr lang="en-US" altLang="en-US" sz="2400" dirty="0" err="1" smtClean="0">
                <a:latin typeface="Comic Sans MS" panose="030F0702030302020204" pitchFamily="66" charset="0"/>
              </a:rPr>
              <a:t>Memberikan</a:t>
            </a:r>
            <a:r>
              <a:rPr lang="en-US" altLang="en-US" sz="2400" dirty="0" smtClean="0">
                <a:latin typeface="Comic Sans MS" panose="030F0702030302020204" pitchFamily="66" charset="0"/>
              </a:rPr>
              <a:t> saran </a:t>
            </a:r>
            <a:r>
              <a:rPr lang="en-US" altLang="en-US" sz="2400" dirty="0" err="1" smtClean="0">
                <a:latin typeface="Comic Sans MS" panose="030F0702030302020204" pitchFamily="66" charset="0"/>
              </a:rPr>
              <a:t>perbaikan</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untuk</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peningkatan</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kinerja</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dan</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penguatan</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akuntabilitas</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instansi</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pemerintah</a:t>
            </a:r>
            <a:r>
              <a:rPr lang="en-US" altLang="en-US" sz="2400" dirty="0" smtClean="0">
                <a:latin typeface="Comic Sans MS" panose="030F0702030302020204" pitchFamily="66" charset="0"/>
              </a:rPr>
              <a:t>.</a:t>
            </a:r>
          </a:p>
          <a:p>
            <a:pPr marL="387350" lvl="3" indent="-381000">
              <a:buFontTx/>
              <a:buAutoNum type="arabicPeriod"/>
            </a:pPr>
            <a:r>
              <a:rPr lang="en-US" altLang="en-US" sz="2400" dirty="0" err="1" smtClean="0">
                <a:latin typeface="Comic Sans MS" panose="030F0702030302020204" pitchFamily="66" charset="0"/>
              </a:rPr>
              <a:t>Memonitor</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tindak</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lanjut</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perbaikan</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atas</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hasil</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evaluasi</a:t>
            </a:r>
            <a:r>
              <a:rPr lang="en-US" altLang="en-US" sz="2400" dirty="0" smtClean="0">
                <a:latin typeface="Comic Sans MS" panose="030F0702030302020204" pitchFamily="66" charset="0"/>
              </a:rPr>
              <a:t> </a:t>
            </a:r>
            <a:r>
              <a:rPr lang="en-US" altLang="en-US" sz="2400" dirty="0" err="1" smtClean="0">
                <a:latin typeface="Comic Sans MS" panose="030F0702030302020204" pitchFamily="66" charset="0"/>
              </a:rPr>
              <a:t>sebelumnya</a:t>
            </a:r>
            <a:endParaRPr lang="en-US" altLang="en-US" sz="2400" dirty="0" smtClean="0">
              <a:latin typeface="Comic Sans MS" panose="030F0702030302020204" pitchFamily="66" charset="0"/>
            </a:endParaRPr>
          </a:p>
        </p:txBody>
      </p:sp>
      <p:sp>
        <p:nvSpPr>
          <p:cNvPr id="2" name="Footer Placeholder 1"/>
          <p:cNvSpPr>
            <a:spLocks noGrp="1"/>
          </p:cNvSpPr>
          <p:nvPr>
            <p:ph type="ftr" sz="quarter" idx="11"/>
          </p:nvPr>
        </p:nvSpPr>
        <p:spPr/>
        <p:txBody>
          <a:bodyPr/>
          <a:lstStyle/>
          <a:p>
            <a:r>
              <a:rPr lang="sv-SE" smtClean="0"/>
              <a:t>Ananda Juarsa - Kemenpan dan RB</a:t>
            </a:r>
            <a:endParaRPr lang="id-ID"/>
          </a:p>
        </p:txBody>
      </p:sp>
    </p:spTree>
    <p:extLst>
      <p:ext uri="{BB962C8B-B14F-4D97-AF65-F5344CB8AC3E}">
        <p14:creationId xmlns:p14="http://schemas.microsoft.com/office/powerpoint/2010/main" val="20269987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2143125" y="1714500"/>
            <a:ext cx="5857875" cy="2857500"/>
          </a:xfrm>
          <a:prstGeom prst="rect">
            <a:avLst/>
          </a:prstGeom>
          <a:gradFill>
            <a:gsLst>
              <a:gs pos="0">
                <a:srgbClr val="8488C4"/>
              </a:gs>
              <a:gs pos="53000">
                <a:srgbClr val="D4DEFF"/>
              </a:gs>
              <a:gs pos="83000">
                <a:srgbClr val="D4DEFF"/>
              </a:gs>
              <a:gs pos="100000">
                <a:srgbClr val="96AB94"/>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id-ID"/>
          </a:p>
        </p:txBody>
      </p:sp>
      <p:sp>
        <p:nvSpPr>
          <p:cNvPr id="6147" name="Slide Number Placeholder 3"/>
          <p:cNvSpPr txBox="1">
            <a:spLocks noGrp="1"/>
          </p:cNvSpPr>
          <p:nvPr/>
        </p:nvSpPr>
        <p:spPr bwMode="auto">
          <a:xfrm>
            <a:off x="6553200" y="6567488"/>
            <a:ext cx="19812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400">
                <a:solidFill>
                  <a:srgbClr val="D8E6DB"/>
                </a:solidFill>
                <a:latin typeface="Arial" panose="020B0604020202020204" pitchFamily="34" charset="0"/>
              </a:defRPr>
            </a:lvl1pPr>
            <a:lvl2pPr marL="742950" indent="-285750">
              <a:spcBef>
                <a:spcPct val="20000"/>
              </a:spcBef>
              <a:buBlip>
                <a:blip r:embed="rId3"/>
              </a:buBlip>
              <a:defRPr sz="2000">
                <a:solidFill>
                  <a:srgbClr val="D8E6DB"/>
                </a:solidFill>
                <a:latin typeface="Arial" panose="020B0604020202020204" pitchFamily="34" charset="0"/>
              </a:defRPr>
            </a:lvl2pPr>
            <a:lvl3pPr marL="1143000" indent="-228600">
              <a:spcBef>
                <a:spcPct val="20000"/>
              </a:spcBef>
              <a:buBlip>
                <a:blip r:embed="rId3"/>
              </a:buBlip>
              <a:defRPr sz="2400">
                <a:solidFill>
                  <a:srgbClr val="D8E6DB"/>
                </a:solidFill>
                <a:latin typeface="Arial" panose="020B0604020202020204" pitchFamily="34" charset="0"/>
              </a:defRPr>
            </a:lvl3pPr>
            <a:lvl4pPr marL="1600200" indent="-228600">
              <a:spcBef>
                <a:spcPct val="20000"/>
              </a:spcBef>
              <a:buBlip>
                <a:blip r:embed="rId3"/>
              </a:buBlip>
              <a:defRPr sz="1600">
                <a:solidFill>
                  <a:srgbClr val="D8E6DB"/>
                </a:solidFill>
                <a:latin typeface="Arial" panose="020B0604020202020204" pitchFamily="34" charset="0"/>
              </a:defRPr>
            </a:lvl4pPr>
            <a:lvl5pPr marL="2057400" indent="-228600">
              <a:spcBef>
                <a:spcPct val="20000"/>
              </a:spcBef>
              <a:buBlip>
                <a:blip r:embed="rId3"/>
              </a:buBlip>
              <a:defRPr sz="1600">
                <a:solidFill>
                  <a:srgbClr val="D8E6DB"/>
                </a:solidFill>
                <a:latin typeface="Arial" panose="020B0604020202020204" pitchFamily="34" charset="0"/>
              </a:defRPr>
            </a:lvl5pPr>
            <a:lvl6pPr marL="25146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6pPr>
            <a:lvl7pPr marL="29718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7pPr>
            <a:lvl8pPr marL="34290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8pPr>
            <a:lvl9pPr marL="38862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9pPr>
          </a:lstStyle>
          <a:p>
            <a:pPr algn="r" eaLnBrk="1" hangingPunct="1">
              <a:spcBef>
                <a:spcPct val="0"/>
              </a:spcBef>
              <a:buFontTx/>
              <a:buNone/>
            </a:pPr>
            <a:fld id="{AEA7A806-E050-4029-A45F-730F4322C7F0}" type="slidenum">
              <a:rPr lang="en-US" altLang="en-US" sz="1200">
                <a:solidFill>
                  <a:schemeClr val="tx1"/>
                </a:solidFill>
              </a:rPr>
              <a:pPr algn="r" eaLnBrk="1" hangingPunct="1">
                <a:spcBef>
                  <a:spcPct val="0"/>
                </a:spcBef>
                <a:buFontTx/>
                <a:buNone/>
              </a:pPr>
              <a:t>5</a:t>
            </a:fld>
            <a:endParaRPr lang="en-US" altLang="en-US" sz="1200">
              <a:solidFill>
                <a:schemeClr val="tx1"/>
              </a:solidFill>
            </a:endParaRPr>
          </a:p>
        </p:txBody>
      </p:sp>
      <p:grpSp>
        <p:nvGrpSpPr>
          <p:cNvPr id="2" name="Group 11"/>
          <p:cNvGrpSpPr>
            <a:grpSpLocks/>
          </p:cNvGrpSpPr>
          <p:nvPr/>
        </p:nvGrpSpPr>
        <p:grpSpPr bwMode="auto">
          <a:xfrm>
            <a:off x="2357438" y="1857375"/>
            <a:ext cx="5095875" cy="2667000"/>
            <a:chOff x="781050" y="1904998"/>
            <a:chExt cx="7600950" cy="4191002"/>
          </a:xfrm>
        </p:grpSpPr>
        <p:sp>
          <p:nvSpPr>
            <p:cNvPr id="6162" name="Rectangle 2"/>
            <p:cNvSpPr>
              <a:spLocks noChangeArrowheads="1"/>
            </p:cNvSpPr>
            <p:nvPr/>
          </p:nvSpPr>
          <p:spPr bwMode="auto">
            <a:xfrm>
              <a:off x="3418887" y="1904998"/>
              <a:ext cx="2931457" cy="1364571"/>
            </a:xfrm>
            <a:prstGeom prst="rect">
              <a:avLst/>
            </a:prstGeom>
            <a:solidFill>
              <a:srgbClr val="FF6600"/>
            </a:solidFill>
            <a:ln w="9525">
              <a:solidFill>
                <a:schemeClr val="tx1"/>
              </a:solidFill>
              <a:miter lim="800000"/>
              <a:headEnd/>
              <a:tailEnd/>
            </a:ln>
          </p:spPr>
          <p:txBody>
            <a:bodyPr wrap="none" anchor="ctr"/>
            <a:lstStyle>
              <a:lvl1pPr>
                <a:spcBef>
                  <a:spcPct val="20000"/>
                </a:spcBef>
                <a:buBlip>
                  <a:blip r:embed="rId3"/>
                </a:buBlip>
                <a:defRPr sz="2400">
                  <a:solidFill>
                    <a:srgbClr val="D8E6DB"/>
                  </a:solidFill>
                  <a:latin typeface="Arial" panose="020B0604020202020204" pitchFamily="34" charset="0"/>
                </a:defRPr>
              </a:lvl1pPr>
              <a:lvl2pPr marL="742950" indent="-285750">
                <a:spcBef>
                  <a:spcPct val="20000"/>
                </a:spcBef>
                <a:buBlip>
                  <a:blip r:embed="rId3"/>
                </a:buBlip>
                <a:defRPr sz="2000">
                  <a:solidFill>
                    <a:srgbClr val="D8E6DB"/>
                  </a:solidFill>
                  <a:latin typeface="Arial" panose="020B0604020202020204" pitchFamily="34" charset="0"/>
                </a:defRPr>
              </a:lvl2pPr>
              <a:lvl3pPr marL="1143000" indent="-228600">
                <a:spcBef>
                  <a:spcPct val="20000"/>
                </a:spcBef>
                <a:buBlip>
                  <a:blip r:embed="rId3"/>
                </a:buBlip>
                <a:defRPr sz="2400">
                  <a:solidFill>
                    <a:srgbClr val="D8E6DB"/>
                  </a:solidFill>
                  <a:latin typeface="Arial" panose="020B0604020202020204" pitchFamily="34" charset="0"/>
                </a:defRPr>
              </a:lvl3pPr>
              <a:lvl4pPr marL="1600200" indent="-228600">
                <a:spcBef>
                  <a:spcPct val="20000"/>
                </a:spcBef>
                <a:buBlip>
                  <a:blip r:embed="rId3"/>
                </a:buBlip>
                <a:defRPr sz="1600">
                  <a:solidFill>
                    <a:srgbClr val="D8E6DB"/>
                  </a:solidFill>
                  <a:latin typeface="Arial" panose="020B0604020202020204" pitchFamily="34" charset="0"/>
                </a:defRPr>
              </a:lvl4pPr>
              <a:lvl5pPr marL="2057400" indent="-228600">
                <a:spcBef>
                  <a:spcPct val="20000"/>
                </a:spcBef>
                <a:buBlip>
                  <a:blip r:embed="rId3"/>
                </a:buBlip>
                <a:defRPr sz="1600">
                  <a:solidFill>
                    <a:srgbClr val="D8E6DB"/>
                  </a:solidFill>
                  <a:latin typeface="Arial" panose="020B0604020202020204" pitchFamily="34" charset="0"/>
                </a:defRPr>
              </a:lvl5pPr>
              <a:lvl6pPr marL="25146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6pPr>
              <a:lvl7pPr marL="29718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7pPr>
              <a:lvl8pPr marL="34290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8pPr>
              <a:lvl9pPr marL="38862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9pPr>
            </a:lstStyle>
            <a:p>
              <a:pPr algn="ctr" eaLnBrk="1" hangingPunct="1">
                <a:spcBef>
                  <a:spcPct val="0"/>
                </a:spcBef>
                <a:buFontTx/>
                <a:buNone/>
              </a:pPr>
              <a:r>
                <a:rPr lang="en-US" altLang="en-US" sz="1400" b="1">
                  <a:solidFill>
                    <a:schemeClr val="tx1"/>
                  </a:solidFill>
                  <a:cs typeface="Arial" panose="020B0604020202020204" pitchFamily="34" charset="0"/>
                </a:rPr>
                <a:t>Perencanaan</a:t>
              </a:r>
            </a:p>
            <a:p>
              <a:pPr algn="ctr" eaLnBrk="1" hangingPunct="1">
                <a:spcBef>
                  <a:spcPct val="0"/>
                </a:spcBef>
                <a:buFontTx/>
                <a:buNone/>
              </a:pPr>
              <a:r>
                <a:rPr lang="id-ID" altLang="en-US" sz="1400" b="1">
                  <a:solidFill>
                    <a:schemeClr val="tx1"/>
                  </a:solidFill>
                  <a:cs typeface="Arial" panose="020B0604020202020204" pitchFamily="34" charset="0"/>
                </a:rPr>
                <a:t>Kinerja</a:t>
              </a:r>
              <a:endParaRPr lang="en-US" altLang="en-US" sz="1400" b="1">
                <a:solidFill>
                  <a:schemeClr val="tx1"/>
                </a:solidFill>
                <a:cs typeface="Arial" panose="020B0604020202020204" pitchFamily="34" charset="0"/>
              </a:endParaRPr>
            </a:p>
            <a:p>
              <a:pPr algn="ctr" eaLnBrk="1" hangingPunct="1">
                <a:spcBef>
                  <a:spcPct val="0"/>
                </a:spcBef>
                <a:buFontTx/>
                <a:buNone/>
              </a:pPr>
              <a:r>
                <a:rPr lang="en-GB" altLang="en-US" sz="1400" b="1">
                  <a:solidFill>
                    <a:schemeClr val="tx1"/>
                  </a:solidFill>
                  <a:cs typeface="Arial" panose="020B0604020202020204" pitchFamily="34" charset="0"/>
                </a:rPr>
                <a:t>(Renstra,RKT dan </a:t>
              </a:r>
            </a:p>
            <a:p>
              <a:pPr algn="ctr" eaLnBrk="1" hangingPunct="1">
                <a:spcBef>
                  <a:spcPct val="0"/>
                </a:spcBef>
                <a:buFontTx/>
                <a:buNone/>
              </a:pPr>
              <a:r>
                <a:rPr lang="en-GB" altLang="en-US" sz="1400" b="1">
                  <a:solidFill>
                    <a:schemeClr val="tx1"/>
                  </a:solidFill>
                  <a:cs typeface="Arial" panose="020B0604020202020204" pitchFamily="34" charset="0"/>
                </a:rPr>
                <a:t>Penetapan Kinerja</a:t>
              </a:r>
            </a:p>
          </p:txBody>
        </p:sp>
        <p:sp>
          <p:nvSpPr>
            <p:cNvPr id="6163" name="Rectangle 3"/>
            <p:cNvSpPr>
              <a:spLocks noChangeArrowheads="1"/>
            </p:cNvSpPr>
            <p:nvPr/>
          </p:nvSpPr>
          <p:spPr bwMode="auto">
            <a:xfrm>
              <a:off x="6078037" y="3371849"/>
              <a:ext cx="2303963" cy="1257301"/>
            </a:xfrm>
            <a:prstGeom prst="rect">
              <a:avLst/>
            </a:prstGeom>
            <a:solidFill>
              <a:srgbClr val="FF6600"/>
            </a:solidFill>
            <a:ln w="9525">
              <a:solidFill>
                <a:schemeClr val="tx1"/>
              </a:solidFill>
              <a:miter lim="800000"/>
              <a:headEnd/>
              <a:tailEnd/>
            </a:ln>
          </p:spPr>
          <p:txBody>
            <a:bodyPr wrap="none" anchor="ctr"/>
            <a:lstStyle>
              <a:lvl1pPr>
                <a:spcBef>
                  <a:spcPct val="20000"/>
                </a:spcBef>
                <a:buBlip>
                  <a:blip r:embed="rId3"/>
                </a:buBlip>
                <a:defRPr sz="2400">
                  <a:solidFill>
                    <a:srgbClr val="D8E6DB"/>
                  </a:solidFill>
                  <a:latin typeface="Arial" panose="020B0604020202020204" pitchFamily="34" charset="0"/>
                </a:defRPr>
              </a:lvl1pPr>
              <a:lvl2pPr marL="742950" indent="-285750">
                <a:spcBef>
                  <a:spcPct val="20000"/>
                </a:spcBef>
                <a:buBlip>
                  <a:blip r:embed="rId3"/>
                </a:buBlip>
                <a:defRPr sz="2000">
                  <a:solidFill>
                    <a:srgbClr val="D8E6DB"/>
                  </a:solidFill>
                  <a:latin typeface="Arial" panose="020B0604020202020204" pitchFamily="34" charset="0"/>
                </a:defRPr>
              </a:lvl2pPr>
              <a:lvl3pPr marL="1143000" indent="-228600">
                <a:spcBef>
                  <a:spcPct val="20000"/>
                </a:spcBef>
                <a:buBlip>
                  <a:blip r:embed="rId3"/>
                </a:buBlip>
                <a:defRPr sz="2400">
                  <a:solidFill>
                    <a:srgbClr val="D8E6DB"/>
                  </a:solidFill>
                  <a:latin typeface="Arial" panose="020B0604020202020204" pitchFamily="34" charset="0"/>
                </a:defRPr>
              </a:lvl3pPr>
              <a:lvl4pPr marL="1600200" indent="-228600">
                <a:spcBef>
                  <a:spcPct val="20000"/>
                </a:spcBef>
                <a:buBlip>
                  <a:blip r:embed="rId3"/>
                </a:buBlip>
                <a:defRPr sz="1600">
                  <a:solidFill>
                    <a:srgbClr val="D8E6DB"/>
                  </a:solidFill>
                  <a:latin typeface="Arial" panose="020B0604020202020204" pitchFamily="34" charset="0"/>
                </a:defRPr>
              </a:lvl4pPr>
              <a:lvl5pPr marL="2057400" indent="-228600">
                <a:spcBef>
                  <a:spcPct val="20000"/>
                </a:spcBef>
                <a:buBlip>
                  <a:blip r:embed="rId3"/>
                </a:buBlip>
                <a:defRPr sz="1600">
                  <a:solidFill>
                    <a:srgbClr val="D8E6DB"/>
                  </a:solidFill>
                  <a:latin typeface="Arial" panose="020B0604020202020204" pitchFamily="34" charset="0"/>
                </a:defRPr>
              </a:lvl5pPr>
              <a:lvl6pPr marL="25146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6pPr>
              <a:lvl7pPr marL="29718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7pPr>
              <a:lvl8pPr marL="34290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8pPr>
              <a:lvl9pPr marL="38862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9pPr>
            </a:lstStyle>
            <a:p>
              <a:pPr algn="ctr" eaLnBrk="1" hangingPunct="1">
                <a:spcBef>
                  <a:spcPct val="0"/>
                </a:spcBef>
                <a:buFontTx/>
                <a:buNone/>
              </a:pPr>
              <a:r>
                <a:rPr lang="en-US" altLang="en-US" sz="1600" b="1">
                  <a:solidFill>
                    <a:schemeClr val="tx1"/>
                  </a:solidFill>
                  <a:cs typeface="Arial" panose="020B0604020202020204" pitchFamily="34" charset="0"/>
                </a:rPr>
                <a:t>Pengukuran</a:t>
              </a:r>
            </a:p>
            <a:p>
              <a:pPr algn="ctr" eaLnBrk="1" hangingPunct="1">
                <a:spcBef>
                  <a:spcPct val="0"/>
                </a:spcBef>
                <a:buFontTx/>
                <a:buNone/>
              </a:pPr>
              <a:r>
                <a:rPr lang="en-US" altLang="en-US" sz="1600" b="1">
                  <a:solidFill>
                    <a:schemeClr val="tx1"/>
                  </a:solidFill>
                  <a:cs typeface="Arial" panose="020B0604020202020204" pitchFamily="34" charset="0"/>
                </a:rPr>
                <a:t>Kinerja</a:t>
              </a:r>
              <a:endParaRPr lang="en-GB" altLang="en-US" sz="1600" b="1">
                <a:solidFill>
                  <a:schemeClr val="tx1"/>
                </a:solidFill>
                <a:cs typeface="Arial" panose="020B0604020202020204" pitchFamily="34" charset="0"/>
              </a:endParaRPr>
            </a:p>
          </p:txBody>
        </p:sp>
        <p:sp>
          <p:nvSpPr>
            <p:cNvPr id="6164" name="Rectangle 4"/>
            <p:cNvSpPr>
              <a:spLocks noChangeArrowheads="1"/>
            </p:cNvSpPr>
            <p:nvPr/>
          </p:nvSpPr>
          <p:spPr bwMode="auto">
            <a:xfrm>
              <a:off x="3428359" y="4838699"/>
              <a:ext cx="2306332" cy="1257301"/>
            </a:xfrm>
            <a:prstGeom prst="rect">
              <a:avLst/>
            </a:prstGeom>
            <a:solidFill>
              <a:srgbClr val="FF6600"/>
            </a:solidFill>
            <a:ln w="9525">
              <a:solidFill>
                <a:schemeClr val="tx1"/>
              </a:solidFill>
              <a:miter lim="800000"/>
              <a:headEnd/>
              <a:tailEnd/>
            </a:ln>
          </p:spPr>
          <p:txBody>
            <a:bodyPr wrap="none" anchor="ctr"/>
            <a:lstStyle>
              <a:lvl1pPr>
                <a:spcBef>
                  <a:spcPct val="20000"/>
                </a:spcBef>
                <a:buBlip>
                  <a:blip r:embed="rId3"/>
                </a:buBlip>
                <a:defRPr sz="2400">
                  <a:solidFill>
                    <a:srgbClr val="D8E6DB"/>
                  </a:solidFill>
                  <a:latin typeface="Arial" panose="020B0604020202020204" pitchFamily="34" charset="0"/>
                </a:defRPr>
              </a:lvl1pPr>
              <a:lvl2pPr marL="742950" indent="-285750">
                <a:spcBef>
                  <a:spcPct val="20000"/>
                </a:spcBef>
                <a:buBlip>
                  <a:blip r:embed="rId3"/>
                </a:buBlip>
                <a:defRPr sz="2000">
                  <a:solidFill>
                    <a:srgbClr val="D8E6DB"/>
                  </a:solidFill>
                  <a:latin typeface="Arial" panose="020B0604020202020204" pitchFamily="34" charset="0"/>
                </a:defRPr>
              </a:lvl2pPr>
              <a:lvl3pPr marL="1143000" indent="-228600">
                <a:spcBef>
                  <a:spcPct val="20000"/>
                </a:spcBef>
                <a:buBlip>
                  <a:blip r:embed="rId3"/>
                </a:buBlip>
                <a:defRPr sz="2400">
                  <a:solidFill>
                    <a:srgbClr val="D8E6DB"/>
                  </a:solidFill>
                  <a:latin typeface="Arial" panose="020B0604020202020204" pitchFamily="34" charset="0"/>
                </a:defRPr>
              </a:lvl3pPr>
              <a:lvl4pPr marL="1600200" indent="-228600">
                <a:spcBef>
                  <a:spcPct val="20000"/>
                </a:spcBef>
                <a:buBlip>
                  <a:blip r:embed="rId3"/>
                </a:buBlip>
                <a:defRPr sz="1600">
                  <a:solidFill>
                    <a:srgbClr val="D8E6DB"/>
                  </a:solidFill>
                  <a:latin typeface="Arial" panose="020B0604020202020204" pitchFamily="34" charset="0"/>
                </a:defRPr>
              </a:lvl4pPr>
              <a:lvl5pPr marL="2057400" indent="-228600">
                <a:spcBef>
                  <a:spcPct val="20000"/>
                </a:spcBef>
                <a:buBlip>
                  <a:blip r:embed="rId3"/>
                </a:buBlip>
                <a:defRPr sz="1600">
                  <a:solidFill>
                    <a:srgbClr val="D8E6DB"/>
                  </a:solidFill>
                  <a:latin typeface="Arial" panose="020B0604020202020204" pitchFamily="34" charset="0"/>
                </a:defRPr>
              </a:lvl5pPr>
              <a:lvl6pPr marL="25146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6pPr>
              <a:lvl7pPr marL="29718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7pPr>
              <a:lvl8pPr marL="34290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8pPr>
              <a:lvl9pPr marL="38862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9pPr>
            </a:lstStyle>
            <a:p>
              <a:pPr algn="ctr" eaLnBrk="1" hangingPunct="1">
                <a:spcBef>
                  <a:spcPct val="0"/>
                </a:spcBef>
                <a:buFontTx/>
                <a:buNone/>
              </a:pPr>
              <a:r>
                <a:rPr lang="en-US" altLang="en-US" sz="1600" b="1">
                  <a:solidFill>
                    <a:schemeClr val="tx1"/>
                  </a:solidFill>
                  <a:cs typeface="Arial" panose="020B0604020202020204" pitchFamily="34" charset="0"/>
                </a:rPr>
                <a:t>Pelaporan</a:t>
              </a:r>
            </a:p>
            <a:p>
              <a:pPr algn="ctr" eaLnBrk="1" hangingPunct="1">
                <a:spcBef>
                  <a:spcPct val="0"/>
                </a:spcBef>
                <a:buFontTx/>
                <a:buNone/>
              </a:pPr>
              <a:r>
                <a:rPr lang="en-US" altLang="en-US" sz="1600" b="1">
                  <a:solidFill>
                    <a:schemeClr val="tx1"/>
                  </a:solidFill>
                  <a:cs typeface="Arial" panose="020B0604020202020204" pitchFamily="34" charset="0"/>
                </a:rPr>
                <a:t>Kinerja</a:t>
              </a:r>
              <a:endParaRPr lang="en-GB" altLang="en-US" sz="1600" b="1">
                <a:solidFill>
                  <a:schemeClr val="tx1"/>
                </a:solidFill>
                <a:cs typeface="Arial" panose="020B0604020202020204" pitchFamily="34" charset="0"/>
              </a:endParaRPr>
            </a:p>
          </p:txBody>
        </p:sp>
        <p:sp>
          <p:nvSpPr>
            <p:cNvPr id="6165" name="Rectangle 5"/>
            <p:cNvSpPr>
              <a:spLocks noChangeArrowheads="1"/>
            </p:cNvSpPr>
            <p:nvPr/>
          </p:nvSpPr>
          <p:spPr bwMode="auto">
            <a:xfrm>
              <a:off x="781050" y="3391806"/>
              <a:ext cx="2303965" cy="1257301"/>
            </a:xfrm>
            <a:prstGeom prst="rect">
              <a:avLst/>
            </a:prstGeom>
            <a:solidFill>
              <a:srgbClr val="FF6600"/>
            </a:solidFill>
            <a:ln w="9525">
              <a:solidFill>
                <a:schemeClr val="tx1"/>
              </a:solidFill>
              <a:miter lim="800000"/>
              <a:headEnd/>
              <a:tailEnd/>
            </a:ln>
          </p:spPr>
          <p:txBody>
            <a:bodyPr wrap="none" anchor="ctr"/>
            <a:lstStyle>
              <a:lvl1pPr>
                <a:spcBef>
                  <a:spcPct val="20000"/>
                </a:spcBef>
                <a:buBlip>
                  <a:blip r:embed="rId3"/>
                </a:buBlip>
                <a:defRPr sz="2400">
                  <a:solidFill>
                    <a:srgbClr val="D8E6DB"/>
                  </a:solidFill>
                  <a:latin typeface="Arial" panose="020B0604020202020204" pitchFamily="34" charset="0"/>
                </a:defRPr>
              </a:lvl1pPr>
              <a:lvl2pPr marL="742950" indent="-285750">
                <a:spcBef>
                  <a:spcPct val="20000"/>
                </a:spcBef>
                <a:buBlip>
                  <a:blip r:embed="rId3"/>
                </a:buBlip>
                <a:defRPr sz="2000">
                  <a:solidFill>
                    <a:srgbClr val="D8E6DB"/>
                  </a:solidFill>
                  <a:latin typeface="Arial" panose="020B0604020202020204" pitchFamily="34" charset="0"/>
                </a:defRPr>
              </a:lvl2pPr>
              <a:lvl3pPr marL="1143000" indent="-228600">
                <a:spcBef>
                  <a:spcPct val="20000"/>
                </a:spcBef>
                <a:buBlip>
                  <a:blip r:embed="rId3"/>
                </a:buBlip>
                <a:defRPr sz="2400">
                  <a:solidFill>
                    <a:srgbClr val="D8E6DB"/>
                  </a:solidFill>
                  <a:latin typeface="Arial" panose="020B0604020202020204" pitchFamily="34" charset="0"/>
                </a:defRPr>
              </a:lvl3pPr>
              <a:lvl4pPr marL="1600200" indent="-228600">
                <a:spcBef>
                  <a:spcPct val="20000"/>
                </a:spcBef>
                <a:buBlip>
                  <a:blip r:embed="rId3"/>
                </a:buBlip>
                <a:defRPr sz="1600">
                  <a:solidFill>
                    <a:srgbClr val="D8E6DB"/>
                  </a:solidFill>
                  <a:latin typeface="Arial" panose="020B0604020202020204" pitchFamily="34" charset="0"/>
                </a:defRPr>
              </a:lvl4pPr>
              <a:lvl5pPr marL="2057400" indent="-228600">
                <a:spcBef>
                  <a:spcPct val="20000"/>
                </a:spcBef>
                <a:buBlip>
                  <a:blip r:embed="rId3"/>
                </a:buBlip>
                <a:defRPr sz="1600">
                  <a:solidFill>
                    <a:srgbClr val="D8E6DB"/>
                  </a:solidFill>
                  <a:latin typeface="Arial" panose="020B0604020202020204" pitchFamily="34" charset="0"/>
                </a:defRPr>
              </a:lvl5pPr>
              <a:lvl6pPr marL="25146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6pPr>
              <a:lvl7pPr marL="29718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7pPr>
              <a:lvl8pPr marL="34290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8pPr>
              <a:lvl9pPr marL="3886200" indent="-228600" eaLnBrk="0" fontAlgn="base" hangingPunct="0">
                <a:spcBef>
                  <a:spcPct val="20000"/>
                </a:spcBef>
                <a:spcAft>
                  <a:spcPct val="0"/>
                </a:spcAft>
                <a:buBlip>
                  <a:blip r:embed="rId3"/>
                </a:buBlip>
                <a:defRPr sz="1600">
                  <a:solidFill>
                    <a:srgbClr val="D8E6DB"/>
                  </a:solidFill>
                  <a:latin typeface="Arial" panose="020B0604020202020204" pitchFamily="34" charset="0"/>
                </a:defRPr>
              </a:lvl9pPr>
            </a:lstStyle>
            <a:p>
              <a:pPr algn="ctr" eaLnBrk="1" hangingPunct="1">
                <a:spcBef>
                  <a:spcPct val="0"/>
                </a:spcBef>
                <a:buFontTx/>
                <a:buNone/>
              </a:pPr>
              <a:r>
                <a:rPr lang="en-US" altLang="en-US" sz="1600" b="1">
                  <a:solidFill>
                    <a:schemeClr val="tx1"/>
                  </a:solidFill>
                  <a:cs typeface="Arial" panose="020B0604020202020204" pitchFamily="34" charset="0"/>
                </a:rPr>
                <a:t>Evaluasi </a:t>
              </a:r>
              <a:endParaRPr lang="id-ID" altLang="en-US" sz="1600" b="1">
                <a:solidFill>
                  <a:schemeClr val="tx1"/>
                </a:solidFill>
                <a:cs typeface="Arial" panose="020B0604020202020204" pitchFamily="34" charset="0"/>
              </a:endParaRPr>
            </a:p>
            <a:p>
              <a:pPr algn="ctr" eaLnBrk="1" hangingPunct="1">
                <a:spcBef>
                  <a:spcPct val="0"/>
                </a:spcBef>
                <a:buFontTx/>
                <a:buNone/>
              </a:pPr>
              <a:r>
                <a:rPr lang="en-US" altLang="en-US" sz="1600" b="1">
                  <a:solidFill>
                    <a:schemeClr val="tx1"/>
                  </a:solidFill>
                  <a:cs typeface="Arial" panose="020B0604020202020204" pitchFamily="34" charset="0"/>
                </a:rPr>
                <a:t>Kinerja</a:t>
              </a:r>
              <a:endParaRPr lang="en-GB" altLang="en-US" sz="1600" b="1">
                <a:solidFill>
                  <a:schemeClr val="tx1"/>
                </a:solidFill>
                <a:cs typeface="Arial" panose="020B0604020202020204" pitchFamily="34" charset="0"/>
              </a:endParaRPr>
            </a:p>
          </p:txBody>
        </p:sp>
        <p:sp>
          <p:nvSpPr>
            <p:cNvPr id="6166" name="AutoShape 7"/>
            <p:cNvSpPr>
              <a:spLocks noChangeArrowheads="1"/>
            </p:cNvSpPr>
            <p:nvPr/>
          </p:nvSpPr>
          <p:spPr bwMode="auto">
            <a:xfrm>
              <a:off x="4418140" y="2383969"/>
              <a:ext cx="3962400" cy="13716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26"/>
                    <a:pt x="13795" y="5411"/>
                    <a:pt x="10821" y="5400"/>
                  </a:cubicBezTo>
                  <a:lnTo>
                    <a:pt x="10842" y="0"/>
                  </a:lnTo>
                  <a:cubicBezTo>
                    <a:pt x="16790" y="23"/>
                    <a:pt x="21599" y="4852"/>
                    <a:pt x="21600" y="10799"/>
                  </a:cubicBezTo>
                  <a:lnTo>
                    <a:pt x="21600" y="10800"/>
                  </a:lnTo>
                  <a:lnTo>
                    <a:pt x="24300" y="10800"/>
                  </a:lnTo>
                  <a:lnTo>
                    <a:pt x="18900" y="16200"/>
                  </a:lnTo>
                  <a:lnTo>
                    <a:pt x="13500" y="10800"/>
                  </a:lnTo>
                  <a:lnTo>
                    <a:pt x="16200" y="10800"/>
                  </a:lnTo>
                  <a:close/>
                </a:path>
              </a:pathLst>
            </a:custGeom>
            <a:solidFill>
              <a:srgbClr val="FFCCFF"/>
            </a:solidFill>
            <a:ln w="9525">
              <a:solidFill>
                <a:schemeClr val="tx1"/>
              </a:solidFill>
              <a:miter lim="800000"/>
              <a:headEnd/>
              <a:tailEnd/>
            </a:ln>
          </p:spPr>
          <p:txBody>
            <a:bodyPr wrap="none" anchor="ctr"/>
            <a:lstStyle/>
            <a:p>
              <a:endParaRPr lang="en-US"/>
            </a:p>
          </p:txBody>
        </p:sp>
        <p:sp>
          <p:nvSpPr>
            <p:cNvPr id="6167" name="AutoShape 8"/>
            <p:cNvSpPr>
              <a:spLocks noChangeArrowheads="1"/>
            </p:cNvSpPr>
            <p:nvPr/>
          </p:nvSpPr>
          <p:spPr bwMode="auto">
            <a:xfrm rot="5443272">
              <a:off x="5588743" y="3492370"/>
              <a:ext cx="2268537" cy="226694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304" y="10597"/>
                  </a:moveTo>
                  <a:cubicBezTo>
                    <a:pt x="17195" y="7083"/>
                    <a:pt x="14315" y="4292"/>
                    <a:pt x="10800" y="4292"/>
                  </a:cubicBezTo>
                  <a:cubicBezTo>
                    <a:pt x="10768" y="4291"/>
                    <a:pt x="10737" y="4292"/>
                    <a:pt x="10706" y="4292"/>
                  </a:cubicBezTo>
                  <a:lnTo>
                    <a:pt x="10644" y="1"/>
                  </a:lnTo>
                  <a:cubicBezTo>
                    <a:pt x="10696" y="0"/>
                    <a:pt x="10748" y="-1"/>
                    <a:pt x="10800" y="0"/>
                  </a:cubicBezTo>
                  <a:cubicBezTo>
                    <a:pt x="16633" y="0"/>
                    <a:pt x="21412" y="4632"/>
                    <a:pt x="21594" y="10463"/>
                  </a:cubicBezTo>
                  <a:lnTo>
                    <a:pt x="24293" y="10378"/>
                  </a:lnTo>
                  <a:lnTo>
                    <a:pt x="19600" y="15373"/>
                  </a:lnTo>
                  <a:lnTo>
                    <a:pt x="14606" y="10681"/>
                  </a:lnTo>
                  <a:lnTo>
                    <a:pt x="17304" y="10597"/>
                  </a:lnTo>
                  <a:close/>
                </a:path>
              </a:pathLst>
            </a:custGeom>
            <a:solidFill>
              <a:srgbClr val="FFCCFF"/>
            </a:solidFill>
            <a:ln w="9525">
              <a:solidFill>
                <a:schemeClr val="tx1"/>
              </a:solidFill>
              <a:miter lim="800000"/>
              <a:headEnd/>
              <a:tailEnd/>
            </a:ln>
          </p:spPr>
          <p:txBody>
            <a:bodyPr wrap="none" anchor="ctr"/>
            <a:lstStyle/>
            <a:p>
              <a:endParaRPr lang="en-US"/>
            </a:p>
          </p:txBody>
        </p:sp>
        <p:sp>
          <p:nvSpPr>
            <p:cNvPr id="6168" name="AutoShape 9"/>
            <p:cNvSpPr>
              <a:spLocks noChangeArrowheads="1"/>
            </p:cNvSpPr>
            <p:nvPr/>
          </p:nvSpPr>
          <p:spPr bwMode="auto">
            <a:xfrm rot="10785702">
              <a:off x="1447800" y="4324350"/>
              <a:ext cx="3962400" cy="13716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26"/>
                    <a:pt x="13795" y="5411"/>
                    <a:pt x="10821" y="5400"/>
                  </a:cubicBezTo>
                  <a:lnTo>
                    <a:pt x="10842" y="0"/>
                  </a:lnTo>
                  <a:cubicBezTo>
                    <a:pt x="16790" y="23"/>
                    <a:pt x="21599" y="4852"/>
                    <a:pt x="21600" y="10799"/>
                  </a:cubicBezTo>
                  <a:lnTo>
                    <a:pt x="21600" y="10800"/>
                  </a:lnTo>
                  <a:lnTo>
                    <a:pt x="24300" y="10800"/>
                  </a:lnTo>
                  <a:lnTo>
                    <a:pt x="18900" y="16200"/>
                  </a:lnTo>
                  <a:lnTo>
                    <a:pt x="13500" y="10800"/>
                  </a:lnTo>
                  <a:lnTo>
                    <a:pt x="16200" y="10800"/>
                  </a:lnTo>
                  <a:close/>
                </a:path>
              </a:pathLst>
            </a:custGeom>
            <a:solidFill>
              <a:srgbClr val="FFCCFF"/>
            </a:solidFill>
            <a:ln w="9525">
              <a:solidFill>
                <a:schemeClr val="tx1"/>
              </a:solidFill>
              <a:miter lim="800000"/>
              <a:headEnd/>
              <a:tailEnd/>
            </a:ln>
          </p:spPr>
          <p:txBody>
            <a:bodyPr wrap="none" anchor="ctr"/>
            <a:lstStyle/>
            <a:p>
              <a:endParaRPr lang="en-US"/>
            </a:p>
          </p:txBody>
        </p:sp>
        <p:sp>
          <p:nvSpPr>
            <p:cNvPr id="6169" name="AutoShape 10"/>
            <p:cNvSpPr>
              <a:spLocks noChangeArrowheads="1"/>
            </p:cNvSpPr>
            <p:nvPr/>
          </p:nvSpPr>
          <p:spPr bwMode="auto">
            <a:xfrm rot="-5356773">
              <a:off x="1713706" y="2266157"/>
              <a:ext cx="2268537" cy="22669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112" y="10976"/>
                  </a:moveTo>
                  <a:cubicBezTo>
                    <a:pt x="17114" y="10918"/>
                    <a:pt x="17115" y="10859"/>
                    <a:pt x="17115" y="10800"/>
                  </a:cubicBezTo>
                  <a:cubicBezTo>
                    <a:pt x="17115" y="7312"/>
                    <a:pt x="14287" y="4485"/>
                    <a:pt x="10800" y="4485"/>
                  </a:cubicBezTo>
                  <a:cubicBezTo>
                    <a:pt x="10769" y="4484"/>
                    <a:pt x="10739" y="4485"/>
                    <a:pt x="10709" y="4485"/>
                  </a:cubicBezTo>
                  <a:lnTo>
                    <a:pt x="10644" y="1"/>
                  </a:lnTo>
                  <a:cubicBezTo>
                    <a:pt x="10696" y="0"/>
                    <a:pt x="10748" y="-1"/>
                    <a:pt x="10800" y="0"/>
                  </a:cubicBezTo>
                  <a:cubicBezTo>
                    <a:pt x="16764" y="0"/>
                    <a:pt x="21600" y="4835"/>
                    <a:pt x="21600" y="10800"/>
                  </a:cubicBezTo>
                  <a:cubicBezTo>
                    <a:pt x="21600" y="10900"/>
                    <a:pt x="21598" y="11001"/>
                    <a:pt x="21595" y="11102"/>
                  </a:cubicBezTo>
                  <a:lnTo>
                    <a:pt x="24294" y="11178"/>
                  </a:lnTo>
                  <a:lnTo>
                    <a:pt x="19216" y="15980"/>
                  </a:lnTo>
                  <a:lnTo>
                    <a:pt x="14413" y="10901"/>
                  </a:lnTo>
                  <a:lnTo>
                    <a:pt x="17112" y="10976"/>
                  </a:lnTo>
                  <a:close/>
                </a:path>
              </a:pathLst>
            </a:custGeom>
            <a:solidFill>
              <a:srgbClr val="FFCCFF"/>
            </a:solidFill>
            <a:ln w="9525">
              <a:solidFill>
                <a:schemeClr val="tx1"/>
              </a:solidFill>
              <a:miter lim="800000"/>
              <a:headEnd/>
              <a:tailEnd/>
            </a:ln>
          </p:spPr>
          <p:txBody>
            <a:bodyPr wrap="none" anchor="ctr"/>
            <a:lstStyle/>
            <a:p>
              <a:endParaRPr lang="en-US"/>
            </a:p>
          </p:txBody>
        </p:sp>
      </p:grpSp>
      <p:sp>
        <p:nvSpPr>
          <p:cNvPr id="14" name="Rectangle 5"/>
          <p:cNvSpPr>
            <a:spLocks noChangeArrowheads="1"/>
          </p:cNvSpPr>
          <p:nvPr/>
        </p:nvSpPr>
        <p:spPr bwMode="auto">
          <a:xfrm>
            <a:off x="250825" y="4797152"/>
            <a:ext cx="1973263" cy="1628799"/>
          </a:xfrm>
          <a:prstGeom prst="rect">
            <a:avLst/>
          </a:prstGeom>
          <a:solidFill>
            <a:srgbClr val="FF6600"/>
          </a:solidFill>
          <a:ln w="9525">
            <a:solidFill>
              <a:schemeClr val="tx1"/>
            </a:solidFill>
            <a:miter lim="800000"/>
            <a:headEnd/>
            <a:tailEnd/>
          </a:ln>
          <a:effectLst/>
        </p:spPr>
        <p:txBody>
          <a:bodyPr wrap="none"/>
          <a:lstStyle/>
          <a:p>
            <a:pPr eaLnBrk="1" hangingPunct="1">
              <a:defRPr/>
            </a:pPr>
            <a:r>
              <a:rPr lang="en-US" sz="1600" b="1" dirty="0" err="1">
                <a:solidFill>
                  <a:schemeClr val="bg1"/>
                </a:solidFill>
                <a:effectLst>
                  <a:outerShdw blurRad="38100" dist="38100" dir="2700000" algn="tl">
                    <a:srgbClr val="000000"/>
                  </a:outerShdw>
                </a:effectLst>
                <a:latin typeface="Times New Roman" pitchFamily="18" charset="0"/>
              </a:rPr>
              <a:t>Kinerja</a:t>
            </a:r>
            <a:r>
              <a:rPr lang="id-ID" sz="1600" b="1" dirty="0">
                <a:solidFill>
                  <a:schemeClr val="bg1"/>
                </a:solidFill>
                <a:effectLst>
                  <a:outerShdw blurRad="38100" dist="38100" dir="2700000" algn="tl">
                    <a:srgbClr val="000000"/>
                  </a:outerShdw>
                </a:effectLst>
                <a:latin typeface="Times New Roman" pitchFamily="18" charset="0"/>
              </a:rPr>
              <a:t>:</a:t>
            </a:r>
          </a:p>
          <a:p>
            <a:pPr marL="173038" indent="-173038" eaLnBrk="1" hangingPunct="1">
              <a:buFont typeface="+mj-lt"/>
              <a:buAutoNum type="arabicPeriod"/>
              <a:defRPr/>
            </a:pPr>
            <a:r>
              <a:rPr lang="id-ID" sz="1600" b="1" dirty="0">
                <a:solidFill>
                  <a:schemeClr val="bg1"/>
                </a:solidFill>
                <a:effectLst>
                  <a:outerShdw blurRad="38100" dist="38100" dir="2700000" algn="tl">
                    <a:srgbClr val="000000"/>
                  </a:outerShdw>
                </a:effectLst>
                <a:latin typeface="Times New Roman" pitchFamily="18" charset="0"/>
              </a:rPr>
              <a:t>Output</a:t>
            </a:r>
          </a:p>
          <a:p>
            <a:pPr marL="173038" indent="-173038" eaLnBrk="1" hangingPunct="1">
              <a:buFont typeface="+mj-lt"/>
              <a:buAutoNum type="arabicPeriod"/>
              <a:defRPr/>
            </a:pPr>
            <a:r>
              <a:rPr lang="id-ID" sz="1600" b="1" dirty="0">
                <a:solidFill>
                  <a:schemeClr val="bg1"/>
                </a:solidFill>
                <a:effectLst>
                  <a:outerShdw blurRad="38100" dist="38100" dir="2700000" algn="tl">
                    <a:srgbClr val="000000"/>
                  </a:outerShdw>
                </a:effectLst>
                <a:latin typeface="Times New Roman" pitchFamily="18" charset="0"/>
              </a:rPr>
              <a:t>Outcome</a:t>
            </a:r>
          </a:p>
          <a:p>
            <a:pPr marL="173038" indent="-173038" eaLnBrk="1" hangingPunct="1">
              <a:buFont typeface="+mj-lt"/>
              <a:buAutoNum type="arabicPeriod"/>
              <a:defRPr/>
            </a:pPr>
            <a:r>
              <a:rPr lang="id-ID" sz="1600" b="1" dirty="0">
                <a:solidFill>
                  <a:schemeClr val="bg1"/>
                </a:solidFill>
                <a:effectLst>
                  <a:outerShdw blurRad="38100" dist="38100" dir="2700000" algn="tl">
                    <a:srgbClr val="000000"/>
                  </a:outerShdw>
                </a:effectLst>
                <a:latin typeface="Times New Roman" pitchFamily="18" charset="0"/>
              </a:rPr>
              <a:t>Lainnya:</a:t>
            </a:r>
          </a:p>
          <a:p>
            <a:pPr marL="95250" lvl="1" eaLnBrk="1" hangingPunct="1">
              <a:buFont typeface="Arial" pitchFamily="34" charset="0"/>
              <a:buChar char="•"/>
              <a:defRPr/>
            </a:pPr>
            <a:r>
              <a:rPr lang="id-ID" sz="1600" b="1" dirty="0">
                <a:solidFill>
                  <a:schemeClr val="bg1"/>
                </a:solidFill>
                <a:effectLst>
                  <a:outerShdw blurRad="38100" dist="38100" dir="2700000" algn="tl">
                    <a:srgbClr val="000000"/>
                  </a:outerShdw>
                </a:effectLst>
                <a:latin typeface="Times New Roman" pitchFamily="18" charset="0"/>
              </a:rPr>
              <a:t>  </a:t>
            </a:r>
            <a:r>
              <a:rPr lang="en-US" sz="1600" b="1" dirty="0" err="1" smtClean="0">
                <a:solidFill>
                  <a:schemeClr val="bg1"/>
                </a:solidFill>
                <a:effectLst>
                  <a:outerShdw blurRad="38100" dist="38100" dir="2700000" algn="tl">
                    <a:srgbClr val="000000"/>
                  </a:outerShdw>
                </a:effectLst>
                <a:latin typeface="Times New Roman" pitchFamily="18" charset="0"/>
              </a:rPr>
              <a:t>Inovasi</a:t>
            </a:r>
            <a:r>
              <a:rPr lang="en-US" sz="1600" b="1" dirty="0" smtClean="0">
                <a:solidFill>
                  <a:schemeClr val="bg1"/>
                </a:solidFill>
                <a:effectLst>
                  <a:outerShdw blurRad="38100" dist="38100" dir="2700000" algn="tl">
                    <a:srgbClr val="000000"/>
                  </a:outerShdw>
                </a:effectLst>
                <a:latin typeface="Times New Roman" pitchFamily="18" charset="0"/>
              </a:rPr>
              <a:t> SAKIP</a:t>
            </a:r>
            <a:endParaRPr lang="id-ID" sz="1600" b="1" dirty="0">
              <a:solidFill>
                <a:schemeClr val="bg1"/>
              </a:solidFill>
              <a:effectLst>
                <a:outerShdw blurRad="38100" dist="38100" dir="2700000" algn="tl">
                  <a:srgbClr val="000000"/>
                </a:outerShdw>
              </a:effectLst>
              <a:latin typeface="Times New Roman" pitchFamily="18" charset="0"/>
            </a:endParaRPr>
          </a:p>
          <a:p>
            <a:pPr marL="95250" lvl="1" eaLnBrk="1" hangingPunct="1">
              <a:buFont typeface="Arial" pitchFamily="34" charset="0"/>
              <a:buChar char="•"/>
              <a:defRPr/>
            </a:pPr>
            <a:r>
              <a:rPr lang="id-ID" sz="1600" b="1" dirty="0">
                <a:solidFill>
                  <a:schemeClr val="bg1"/>
                </a:solidFill>
                <a:effectLst>
                  <a:outerShdw blurRad="38100" dist="38100" dir="2700000" algn="tl">
                    <a:srgbClr val="000000"/>
                  </a:outerShdw>
                </a:effectLst>
                <a:latin typeface="Times New Roman" pitchFamily="18" charset="0"/>
              </a:rPr>
              <a:t>  </a:t>
            </a:r>
            <a:r>
              <a:rPr lang="id-ID" sz="1600" b="1" dirty="0" smtClean="0">
                <a:solidFill>
                  <a:schemeClr val="bg1"/>
                </a:solidFill>
                <a:effectLst>
                  <a:outerShdw blurRad="38100" dist="38100" dir="2700000" algn="tl">
                    <a:srgbClr val="000000"/>
                  </a:outerShdw>
                </a:effectLst>
                <a:latin typeface="Times New Roman" pitchFamily="18" charset="0"/>
              </a:rPr>
              <a:t>Penghargaan2</a:t>
            </a:r>
            <a:endParaRPr lang="en-GB" sz="1600" b="1" dirty="0">
              <a:solidFill>
                <a:schemeClr val="bg1"/>
              </a:solidFill>
              <a:effectLst>
                <a:outerShdw blurRad="38100" dist="38100" dir="2700000" algn="tl">
                  <a:srgbClr val="000000"/>
                </a:outerShdw>
              </a:effectLst>
              <a:latin typeface="Times New Roman" pitchFamily="18" charset="0"/>
            </a:endParaRPr>
          </a:p>
        </p:txBody>
      </p:sp>
      <p:sp>
        <p:nvSpPr>
          <p:cNvPr id="15" name="Rectangle 5"/>
          <p:cNvSpPr>
            <a:spLocks noChangeArrowheads="1"/>
          </p:cNvSpPr>
          <p:nvPr/>
        </p:nvSpPr>
        <p:spPr bwMode="auto">
          <a:xfrm>
            <a:off x="6357938" y="285750"/>
            <a:ext cx="2786062" cy="1143000"/>
          </a:xfrm>
          <a:prstGeom prst="rect">
            <a:avLst/>
          </a:prstGeom>
          <a:gradFill rotWithShape="0">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ln w="9525">
            <a:solidFill>
              <a:schemeClr val="tx1"/>
            </a:solidFill>
            <a:miter lim="800000"/>
            <a:headEnd/>
            <a:tailEnd/>
          </a:ln>
          <a:effectLst/>
        </p:spPr>
        <p:txBody>
          <a:bodyPr wrap="none"/>
          <a:lstStyle/>
          <a:p>
            <a:pPr eaLnBrk="1" hangingPunct="1">
              <a:buFont typeface="Arial" charset="0"/>
              <a:buChar char="•"/>
              <a:defRPr/>
            </a:pPr>
            <a:r>
              <a:rPr lang="id-ID" sz="2000" b="1" dirty="0">
                <a:solidFill>
                  <a:schemeClr val="bg1"/>
                </a:solidFill>
                <a:effectLst>
                  <a:outerShdw blurRad="38100" dist="38100" dir="2700000" algn="tl">
                    <a:srgbClr val="000000"/>
                  </a:outerShdw>
                </a:effectLst>
                <a:latin typeface="Tahoma" pitchFamily="34" charset="0"/>
                <a:ea typeface="Tahoma" pitchFamily="34" charset="0"/>
                <a:cs typeface="Tahoma" pitchFamily="34" charset="0"/>
              </a:rPr>
              <a:t>Formalitas</a:t>
            </a:r>
          </a:p>
          <a:p>
            <a:pPr eaLnBrk="1" hangingPunct="1">
              <a:buFont typeface="Arial" charset="0"/>
              <a:buChar char="•"/>
              <a:defRPr/>
            </a:pPr>
            <a:r>
              <a:rPr lang="id-ID" sz="2000" b="1" dirty="0">
                <a:solidFill>
                  <a:schemeClr val="bg1"/>
                </a:solidFill>
                <a:effectLst>
                  <a:outerShdw blurRad="38100" dist="38100" dir="2700000" algn="tl">
                    <a:srgbClr val="000000"/>
                  </a:outerShdw>
                </a:effectLst>
                <a:latin typeface="Tahoma" pitchFamily="34" charset="0"/>
                <a:ea typeface="Tahoma" pitchFamily="34" charset="0"/>
                <a:cs typeface="Tahoma" pitchFamily="34" charset="0"/>
              </a:rPr>
              <a:t>Kualitas/substansi</a:t>
            </a:r>
          </a:p>
          <a:p>
            <a:pPr eaLnBrk="1" hangingPunct="1">
              <a:buFont typeface="Arial" charset="0"/>
              <a:buChar char="•"/>
              <a:defRPr/>
            </a:pPr>
            <a:r>
              <a:rPr lang="id-ID" sz="2000" b="1" dirty="0">
                <a:solidFill>
                  <a:schemeClr val="bg1"/>
                </a:solidFill>
                <a:effectLst>
                  <a:outerShdw blurRad="38100" dist="38100" dir="2700000" algn="tl">
                    <a:srgbClr val="000000"/>
                  </a:outerShdw>
                </a:effectLst>
                <a:latin typeface="Tahoma" pitchFamily="34" charset="0"/>
                <a:ea typeface="Tahoma" pitchFamily="34" charset="0"/>
                <a:cs typeface="Tahoma" pitchFamily="34" charset="0"/>
              </a:rPr>
              <a:t>Pemanfaatan</a:t>
            </a:r>
            <a:endParaRPr lang="en-GB" sz="2000" b="1" dirty="0">
              <a:solidFill>
                <a:schemeClr val="bg1"/>
              </a:solidFill>
              <a:effectLst>
                <a:outerShdw blurRad="38100" dist="38100" dir="2700000" algn="tl">
                  <a:srgbClr val="000000"/>
                </a:outerShdw>
              </a:effectLst>
              <a:latin typeface="Tahoma" pitchFamily="34" charset="0"/>
              <a:ea typeface="Tahoma" pitchFamily="34" charset="0"/>
              <a:cs typeface="Tahoma" pitchFamily="34" charset="0"/>
            </a:endParaRPr>
          </a:p>
        </p:txBody>
      </p:sp>
      <p:cxnSp>
        <p:nvCxnSpPr>
          <p:cNvPr id="16" name="Shape 16"/>
          <p:cNvCxnSpPr>
            <a:cxnSpLocks noChangeShapeType="1"/>
            <a:stCxn id="19" idx="0"/>
            <a:endCxn id="15" idx="1"/>
          </p:cNvCxnSpPr>
          <p:nvPr/>
        </p:nvCxnSpPr>
        <p:spPr bwMode="auto">
          <a:xfrm rot="5400000" flipH="1" flipV="1">
            <a:off x="5286376" y="642937"/>
            <a:ext cx="857250" cy="1285875"/>
          </a:xfrm>
          <a:prstGeom prst="curvedConnector2">
            <a:avLst/>
          </a:prstGeom>
          <a:noFill/>
          <a:ln w="50800" algn="ctr">
            <a:solidFill>
              <a:srgbClr val="FF0000"/>
            </a:solidFill>
            <a:prstDash val="sysDot"/>
            <a:round/>
            <a:headEnd/>
            <a:tailEnd type="arrow" w="med" len="med"/>
          </a:ln>
          <a:extLst>
            <a:ext uri="{909E8E84-426E-40DD-AFC4-6F175D3DCCD1}">
              <a14:hiddenFill xmlns:a14="http://schemas.microsoft.com/office/drawing/2010/main">
                <a:noFill/>
              </a14:hiddenFill>
            </a:ext>
          </a:extLst>
        </p:spPr>
      </p:cxnSp>
      <p:sp>
        <p:nvSpPr>
          <p:cNvPr id="17" name="Text Box 6"/>
          <p:cNvSpPr txBox="1">
            <a:spLocks noChangeArrowheads="1"/>
          </p:cNvSpPr>
          <p:nvPr/>
        </p:nvSpPr>
        <p:spPr bwMode="auto">
          <a:xfrm>
            <a:off x="1684338" y="481013"/>
            <a:ext cx="3173412" cy="519112"/>
          </a:xfrm>
          <a:prstGeom prst="rect">
            <a:avLst/>
          </a:prstGeom>
          <a:noFill/>
          <a:ln w="9525">
            <a:noFill/>
            <a:miter lim="800000"/>
            <a:headEnd/>
            <a:tailEnd/>
          </a:ln>
        </p:spPr>
        <p:txBody>
          <a:bodyPr>
            <a:spAutoFit/>
          </a:bodyPr>
          <a:lstStyle/>
          <a:p>
            <a:pPr algn="ctr" eaLnBrk="1" hangingPunct="1">
              <a:defRPr/>
            </a:pPr>
            <a:r>
              <a:rPr lang="id-ID" sz="2800" b="1" i="1" dirty="0">
                <a:effectLst>
                  <a:outerShdw blurRad="38100" dist="38100" dir="2700000" algn="tl">
                    <a:srgbClr val="FFFFFF"/>
                  </a:outerShdw>
                </a:effectLst>
                <a:latin typeface="Times New Roman" pitchFamily="18" charset="0"/>
              </a:rPr>
              <a:t>Fokus Evaluasi</a:t>
            </a:r>
            <a:endParaRPr lang="en-US" sz="2800" b="1" i="1" dirty="0">
              <a:effectLst>
                <a:outerShdw blurRad="38100" dist="38100" dir="2700000" algn="tl">
                  <a:srgbClr val="FFFFFF"/>
                </a:outerShdw>
              </a:effectLst>
              <a:latin typeface="Times New Roman" pitchFamily="18" charset="0"/>
            </a:endParaRPr>
          </a:p>
        </p:txBody>
      </p:sp>
      <p:sp>
        <p:nvSpPr>
          <p:cNvPr id="18" name="Rectangle 17"/>
          <p:cNvSpPr/>
          <p:nvPr/>
        </p:nvSpPr>
        <p:spPr>
          <a:xfrm>
            <a:off x="4286250" y="3000375"/>
            <a:ext cx="1428750" cy="428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sz="2800" b="1" dirty="0">
                <a:solidFill>
                  <a:schemeClr val="tx1"/>
                </a:solidFill>
              </a:rPr>
              <a:t>SAKIP</a:t>
            </a:r>
          </a:p>
        </p:txBody>
      </p:sp>
      <p:sp>
        <p:nvSpPr>
          <p:cNvPr id="20" name="Left Brace 19"/>
          <p:cNvSpPr/>
          <p:nvPr/>
        </p:nvSpPr>
        <p:spPr>
          <a:xfrm>
            <a:off x="1143000" y="1785938"/>
            <a:ext cx="642938" cy="2643187"/>
          </a:xfrm>
          <a:prstGeom prst="leftBrace">
            <a:avLst/>
          </a:prstGeom>
          <a:ln w="25400"/>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1" name="Right Brace 20"/>
          <p:cNvSpPr/>
          <p:nvPr/>
        </p:nvSpPr>
        <p:spPr>
          <a:xfrm>
            <a:off x="2500313" y="4786313"/>
            <a:ext cx="500062" cy="1714500"/>
          </a:xfrm>
          <a:prstGeom prst="rightBrace">
            <a:avLst/>
          </a:prstGeom>
          <a:ln w="25400"/>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id-ID"/>
          </a:p>
        </p:txBody>
      </p:sp>
      <p:sp>
        <p:nvSpPr>
          <p:cNvPr id="22" name="Rectangle 21"/>
          <p:cNvSpPr/>
          <p:nvPr/>
        </p:nvSpPr>
        <p:spPr>
          <a:xfrm>
            <a:off x="285750" y="2857500"/>
            <a:ext cx="78581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dirty="0">
                <a:solidFill>
                  <a:schemeClr val="tx1"/>
                </a:solidFill>
              </a:rPr>
              <a:t>80%</a:t>
            </a:r>
          </a:p>
        </p:txBody>
      </p:sp>
      <p:sp>
        <p:nvSpPr>
          <p:cNvPr id="23" name="Rectangle 22"/>
          <p:cNvSpPr/>
          <p:nvPr/>
        </p:nvSpPr>
        <p:spPr>
          <a:xfrm>
            <a:off x="3071813" y="5357813"/>
            <a:ext cx="78581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dirty="0">
                <a:solidFill>
                  <a:schemeClr val="tx1"/>
                </a:solidFill>
              </a:rPr>
              <a:t>20%</a:t>
            </a:r>
          </a:p>
        </p:txBody>
      </p:sp>
      <p:sp>
        <p:nvSpPr>
          <p:cNvPr id="24" name="Cloud 23"/>
          <p:cNvSpPr/>
          <p:nvPr/>
        </p:nvSpPr>
        <p:spPr>
          <a:xfrm>
            <a:off x="5715000" y="1643063"/>
            <a:ext cx="785813" cy="357187"/>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sz="1200" b="1" dirty="0">
                <a:solidFill>
                  <a:schemeClr val="tx1"/>
                </a:solidFill>
              </a:rPr>
              <a:t>3</a:t>
            </a:r>
            <a:r>
              <a:rPr lang="en-US" sz="1200" b="1" dirty="0">
                <a:solidFill>
                  <a:schemeClr val="tx1"/>
                </a:solidFill>
              </a:rPr>
              <a:t>0</a:t>
            </a:r>
            <a:r>
              <a:rPr lang="id-ID" sz="1200" b="1" dirty="0">
                <a:solidFill>
                  <a:schemeClr val="tx1"/>
                </a:solidFill>
              </a:rPr>
              <a:t>%</a:t>
            </a:r>
          </a:p>
        </p:txBody>
      </p:sp>
      <p:sp>
        <p:nvSpPr>
          <p:cNvPr id="26" name="Cloud 25"/>
          <p:cNvSpPr/>
          <p:nvPr/>
        </p:nvSpPr>
        <p:spPr>
          <a:xfrm>
            <a:off x="7000875" y="3286125"/>
            <a:ext cx="785813" cy="357188"/>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sz="1200" b="1" dirty="0">
                <a:solidFill>
                  <a:schemeClr val="tx1"/>
                </a:solidFill>
              </a:rPr>
              <a:t>2</a:t>
            </a:r>
            <a:r>
              <a:rPr lang="en-US" sz="1200" b="1" dirty="0">
                <a:solidFill>
                  <a:schemeClr val="tx1"/>
                </a:solidFill>
              </a:rPr>
              <a:t>5</a:t>
            </a:r>
            <a:r>
              <a:rPr lang="id-ID" sz="1200" b="1" dirty="0">
                <a:solidFill>
                  <a:schemeClr val="tx1"/>
                </a:solidFill>
              </a:rPr>
              <a:t>%</a:t>
            </a:r>
          </a:p>
        </p:txBody>
      </p:sp>
      <p:sp>
        <p:nvSpPr>
          <p:cNvPr id="27" name="Cloud 26"/>
          <p:cNvSpPr/>
          <p:nvPr/>
        </p:nvSpPr>
        <p:spPr>
          <a:xfrm>
            <a:off x="5286375" y="4214813"/>
            <a:ext cx="785813" cy="357187"/>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sz="1200" b="1" dirty="0">
                <a:solidFill>
                  <a:schemeClr val="tx1"/>
                </a:solidFill>
              </a:rPr>
              <a:t>15%</a:t>
            </a:r>
          </a:p>
        </p:txBody>
      </p:sp>
      <p:sp>
        <p:nvSpPr>
          <p:cNvPr id="28" name="Cloud 27"/>
          <p:cNvSpPr/>
          <p:nvPr/>
        </p:nvSpPr>
        <p:spPr>
          <a:xfrm>
            <a:off x="2071688" y="2571750"/>
            <a:ext cx="785812" cy="357188"/>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sz="1200" b="1" dirty="0" smtClean="0">
                <a:solidFill>
                  <a:schemeClr val="tx1"/>
                </a:solidFill>
              </a:rPr>
              <a:t>1</a:t>
            </a:r>
            <a:r>
              <a:rPr lang="en-US" sz="1200" b="1" dirty="0" smtClean="0">
                <a:solidFill>
                  <a:schemeClr val="tx1"/>
                </a:solidFill>
              </a:rPr>
              <a:t>0</a:t>
            </a:r>
            <a:r>
              <a:rPr lang="id-ID" sz="1200" b="1" dirty="0" smtClean="0">
                <a:solidFill>
                  <a:schemeClr val="tx1"/>
                </a:solidFill>
              </a:rPr>
              <a:t>%</a:t>
            </a:r>
            <a:endParaRPr lang="id-ID" sz="1200" b="1" dirty="0">
              <a:solidFill>
                <a:schemeClr val="tx1"/>
              </a:solidFill>
            </a:endParaRPr>
          </a:p>
        </p:txBody>
      </p:sp>
      <p:sp>
        <p:nvSpPr>
          <p:cNvPr id="3" name="Footer Placeholder 2"/>
          <p:cNvSpPr>
            <a:spLocks noGrp="1"/>
          </p:cNvSpPr>
          <p:nvPr>
            <p:ph type="ftr" sz="quarter" idx="11"/>
          </p:nvPr>
        </p:nvSpPr>
        <p:spPr/>
        <p:txBody>
          <a:bodyPr/>
          <a:lstStyle/>
          <a:p>
            <a:r>
              <a:rPr lang="sv-SE" smtClean="0"/>
              <a:t>Ananda Juarsa - Kemenpan dan RB</a:t>
            </a:r>
            <a:endParaRPr lang="id-ID"/>
          </a:p>
        </p:txBody>
      </p:sp>
    </p:spTree>
    <p:extLst>
      <p:ext uri="{BB962C8B-B14F-4D97-AF65-F5344CB8AC3E}">
        <p14:creationId xmlns:p14="http://schemas.microsoft.com/office/powerpoint/2010/main" val="9904338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20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20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3000" fill="hold"/>
                                        <p:tgtEl>
                                          <p:spTgt spid="14"/>
                                        </p:tgtEl>
                                        <p:attrNameLst>
                                          <p:attrName>ppt_x</p:attrName>
                                        </p:attrNameLst>
                                      </p:cBhvr>
                                      <p:tavLst>
                                        <p:tav tm="0">
                                          <p:val>
                                            <p:strVal val="#ppt_x"/>
                                          </p:val>
                                        </p:tav>
                                        <p:tav tm="100000">
                                          <p:val>
                                            <p:strVal val="#ppt_x"/>
                                          </p:val>
                                        </p:tav>
                                      </p:tavLst>
                                    </p:anim>
                                    <p:anim calcmode="lin" valueType="num">
                                      <p:cBhvr additive="base">
                                        <p:cTn id="18" dur="3000" fill="hold"/>
                                        <p:tgtEl>
                                          <p:spTgt spid="14"/>
                                        </p:tgtEl>
                                        <p:attrNameLst>
                                          <p:attrName>ppt_y</p:attrName>
                                        </p:attrNameLst>
                                      </p:cBhvr>
                                      <p:tavLst>
                                        <p:tav tm="0">
                                          <p:val>
                                            <p:strVal val="1+#ppt_h/2"/>
                                          </p:val>
                                        </p:tav>
                                        <p:tav tm="100000">
                                          <p:val>
                                            <p:strVal val="#ppt_y"/>
                                          </p:val>
                                        </p:tav>
                                      </p:tavLst>
                                    </p:anim>
                                  </p:childTnLst>
                                </p:cTn>
                              </p:par>
                              <p:par>
                                <p:cTn id="19" presetID="3" presetClass="entr" presetSubtype="1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2000"/>
                                        <p:tgtEl>
                                          <p:spTgt spid="1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linds(horizontal)">
                                      <p:cBhvr>
                                        <p:cTn id="29" dur="500"/>
                                        <p:tgtEl>
                                          <p:spTgt spid="22"/>
                                        </p:tgtEl>
                                      </p:cBhvr>
                                    </p:animEffect>
                                  </p:childTnLst>
                                </p:cTn>
                              </p:par>
                            </p:childTnLst>
                          </p:cTn>
                        </p:par>
                        <p:par>
                          <p:cTn id="30" fill="hold" nodeType="afterGroup">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500"/>
                                        <p:tgtEl>
                                          <p:spTgt spid="24"/>
                                        </p:tgtEl>
                                      </p:cBhvr>
                                    </p:animEffect>
                                  </p:childTnLst>
                                </p:cTn>
                              </p:par>
                            </p:childTnLst>
                          </p:cTn>
                        </p:par>
                        <p:par>
                          <p:cTn id="34" fill="hold" nodeType="afterGroup">
                            <p:stCondLst>
                              <p:cond delay="1000"/>
                            </p:stCondLst>
                            <p:childTnLst>
                              <p:par>
                                <p:cTn id="35" presetID="3" presetClass="entr" presetSubtype="1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childTnLst>
                          </p:cTn>
                        </p:par>
                        <p:par>
                          <p:cTn id="38" fill="hold" nodeType="afterGroup">
                            <p:stCondLst>
                              <p:cond delay="1500"/>
                            </p:stCondLst>
                            <p:childTnLst>
                              <p:par>
                                <p:cTn id="39" presetID="3" presetClass="entr" presetSubtype="1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linds(horizontal)">
                                      <p:cBhvr>
                                        <p:cTn id="41" dur="500"/>
                                        <p:tgtEl>
                                          <p:spTgt spid="27"/>
                                        </p:tgtEl>
                                      </p:cBhvr>
                                    </p:animEffect>
                                  </p:childTnLst>
                                </p:cTn>
                              </p:par>
                            </p:childTnLst>
                          </p:cTn>
                        </p:par>
                        <p:par>
                          <p:cTn id="42" fill="hold" nodeType="afterGroup">
                            <p:stCondLst>
                              <p:cond delay="2000"/>
                            </p:stCondLst>
                            <p:childTnLst>
                              <p:par>
                                <p:cTn id="43" presetID="3" presetClass="entr" presetSubtype="1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blinds(horizontal)">
                                      <p:cBhvr>
                                        <p:cTn id="45" dur="500"/>
                                        <p:tgtEl>
                                          <p:spTgt spid="2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linds(horizontal)">
                                      <p:cBhvr>
                                        <p:cTn id="51" dur="500"/>
                                        <p:tgtEl>
                                          <p:spTgt spid="2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1000" fill="hold"/>
                                        <p:tgtEl>
                                          <p:spTgt spid="15"/>
                                        </p:tgtEl>
                                        <p:attrNameLst>
                                          <p:attrName>ppt_w</p:attrName>
                                        </p:attrNameLst>
                                      </p:cBhvr>
                                      <p:tavLst>
                                        <p:tav tm="0">
                                          <p:val>
                                            <p:strVal val="#ppt_w*0.70"/>
                                          </p:val>
                                        </p:tav>
                                        <p:tav tm="100000">
                                          <p:val>
                                            <p:strVal val="#ppt_w"/>
                                          </p:val>
                                        </p:tav>
                                      </p:tavLst>
                                    </p:anim>
                                    <p:anim calcmode="lin" valueType="num">
                                      <p:cBhvr>
                                        <p:cTn id="57" dur="1000" fill="hold"/>
                                        <p:tgtEl>
                                          <p:spTgt spid="15"/>
                                        </p:tgtEl>
                                        <p:attrNameLst>
                                          <p:attrName>ppt_h</p:attrName>
                                        </p:attrNameLst>
                                      </p:cBhvr>
                                      <p:tavLst>
                                        <p:tav tm="0">
                                          <p:val>
                                            <p:strVal val="#ppt_h"/>
                                          </p:val>
                                        </p:tav>
                                        <p:tav tm="100000">
                                          <p:val>
                                            <p:strVal val="#ppt_h"/>
                                          </p:val>
                                        </p:tav>
                                      </p:tavLst>
                                    </p:anim>
                                    <p:animEffect transition="in" filter="fade">
                                      <p:cBhvr>
                                        <p:cTn id="58" dur="1000"/>
                                        <p:tgtEl>
                                          <p:spTgt spid="15"/>
                                        </p:tgtEl>
                                      </p:cBhvr>
                                    </p:animEffect>
                                  </p:childTnLst>
                                </p:cTn>
                              </p:par>
                              <p:par>
                                <p:cTn id="59" presetID="17" presetClass="entr" presetSubtype="1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3000" fill="hold"/>
                                        <p:tgtEl>
                                          <p:spTgt spid="16"/>
                                        </p:tgtEl>
                                        <p:attrNameLst>
                                          <p:attrName>ppt_w</p:attrName>
                                        </p:attrNameLst>
                                      </p:cBhvr>
                                      <p:tavLst>
                                        <p:tav tm="0">
                                          <p:val>
                                            <p:fltVal val="0"/>
                                          </p:val>
                                        </p:tav>
                                        <p:tav tm="100000">
                                          <p:val>
                                            <p:strVal val="#ppt_w"/>
                                          </p:val>
                                        </p:tav>
                                      </p:tavLst>
                                    </p:anim>
                                    <p:anim calcmode="lin" valueType="num">
                                      <p:cBhvr>
                                        <p:cTn id="62" dur="3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animBg="1"/>
      <p:bldP spid="15" grpId="0" animBg="1"/>
      <p:bldP spid="18" grpId="0"/>
      <p:bldP spid="20" grpId="0" animBg="1"/>
      <p:bldP spid="21" grpId="0" animBg="1"/>
      <p:bldP spid="22" grpId="0" animBg="1"/>
      <p:bldP spid="23" grpId="0" animBg="1"/>
      <p:bldP spid="24" grpId="0" animBg="1"/>
      <p:bldP spid="26" grpId="0" animBg="1"/>
      <p:bldP spid="27"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04800" y="228600"/>
            <a:ext cx="8153400" cy="1143000"/>
          </a:xfrm>
        </p:spPr>
        <p:txBody>
          <a:bodyPr/>
          <a:lstStyle/>
          <a:p>
            <a:pPr eaLnBrk="1" hangingPunct="1">
              <a:defRPr/>
            </a:pPr>
            <a:r>
              <a:rPr lang="en-US" sz="2800" smtClean="0"/>
              <a:t>Sistem Akuntabilitas Kinerja Instansi Pemerintah</a:t>
            </a:r>
          </a:p>
        </p:txBody>
      </p:sp>
      <p:sp>
        <p:nvSpPr>
          <p:cNvPr id="24580" name="Freeform 3"/>
          <p:cNvSpPr>
            <a:spLocks/>
          </p:cNvSpPr>
          <p:nvPr/>
        </p:nvSpPr>
        <p:spPr bwMode="auto">
          <a:xfrm>
            <a:off x="5507038" y="3827463"/>
            <a:ext cx="1349375" cy="219075"/>
          </a:xfrm>
          <a:custGeom>
            <a:avLst/>
            <a:gdLst>
              <a:gd name="T0" fmla="*/ 2147483646 w 850"/>
              <a:gd name="T1" fmla="*/ 0 h 138"/>
              <a:gd name="T2" fmla="*/ 2147483646 w 850"/>
              <a:gd name="T3" fmla="*/ 2147483646 h 138"/>
              <a:gd name="T4" fmla="*/ 0 w 850"/>
              <a:gd name="T5" fmla="*/ 2147483646 h 138"/>
              <a:gd name="T6" fmla="*/ 0 60000 65536"/>
              <a:gd name="T7" fmla="*/ 0 60000 65536"/>
              <a:gd name="T8" fmla="*/ 0 60000 65536"/>
              <a:gd name="T9" fmla="*/ 0 w 850"/>
              <a:gd name="T10" fmla="*/ 0 h 138"/>
              <a:gd name="T11" fmla="*/ 850 w 850"/>
              <a:gd name="T12" fmla="*/ 138 h 138"/>
            </a:gdLst>
            <a:ahLst/>
            <a:cxnLst>
              <a:cxn ang="T6">
                <a:pos x="T0" y="T1"/>
              </a:cxn>
              <a:cxn ang="T7">
                <a:pos x="T2" y="T3"/>
              </a:cxn>
              <a:cxn ang="T8">
                <a:pos x="T4" y="T5"/>
              </a:cxn>
            </a:cxnLst>
            <a:rect l="T9" t="T10" r="T11" b="T12"/>
            <a:pathLst>
              <a:path w="850" h="138">
                <a:moveTo>
                  <a:pt x="850" y="0"/>
                </a:moveTo>
                <a:lnTo>
                  <a:pt x="850" y="138"/>
                </a:lnTo>
                <a:lnTo>
                  <a:pt x="0" y="134"/>
                </a:lnTo>
              </a:path>
            </a:pathLst>
          </a:custGeom>
          <a:noFill/>
          <a:ln w="9525">
            <a:solidFill>
              <a:srgbClr val="33CC33"/>
            </a:solidFill>
            <a:round/>
            <a:headEnd/>
            <a:tailEnd type="triangle" w="med" len="med"/>
          </a:ln>
        </p:spPr>
        <p:txBody>
          <a:bodyPr wrap="none" anchor="ctr"/>
          <a:lstStyle/>
          <a:p>
            <a:endParaRPr lang="id-ID"/>
          </a:p>
        </p:txBody>
      </p:sp>
      <p:sp>
        <p:nvSpPr>
          <p:cNvPr id="24581" name="Line 4"/>
          <p:cNvSpPr>
            <a:spLocks noChangeShapeType="1"/>
          </p:cNvSpPr>
          <p:nvPr/>
        </p:nvSpPr>
        <p:spPr bwMode="auto">
          <a:xfrm flipH="1">
            <a:off x="4572000" y="4953000"/>
            <a:ext cx="20638" cy="914400"/>
          </a:xfrm>
          <a:prstGeom prst="line">
            <a:avLst/>
          </a:prstGeom>
          <a:noFill/>
          <a:ln w="9525">
            <a:solidFill>
              <a:srgbClr val="33CC33"/>
            </a:solidFill>
            <a:round/>
            <a:headEnd/>
            <a:tailEnd/>
          </a:ln>
        </p:spPr>
        <p:txBody>
          <a:bodyPr wrap="none" anchor="ctr"/>
          <a:lstStyle/>
          <a:p>
            <a:endParaRPr lang="id-ID"/>
          </a:p>
        </p:txBody>
      </p:sp>
      <p:sp>
        <p:nvSpPr>
          <p:cNvPr id="24582" name="Line 5"/>
          <p:cNvSpPr>
            <a:spLocks noChangeShapeType="1"/>
          </p:cNvSpPr>
          <p:nvPr/>
        </p:nvSpPr>
        <p:spPr bwMode="auto">
          <a:xfrm>
            <a:off x="4592638" y="4038600"/>
            <a:ext cx="0" cy="685800"/>
          </a:xfrm>
          <a:prstGeom prst="line">
            <a:avLst/>
          </a:prstGeom>
          <a:noFill/>
          <a:ln w="9525">
            <a:solidFill>
              <a:srgbClr val="33CC33"/>
            </a:solidFill>
            <a:round/>
            <a:headEnd/>
            <a:tailEnd type="triangle" w="med" len="med"/>
          </a:ln>
        </p:spPr>
        <p:txBody>
          <a:bodyPr wrap="none" anchor="ctr"/>
          <a:lstStyle/>
          <a:p>
            <a:endParaRPr lang="id-ID"/>
          </a:p>
        </p:txBody>
      </p:sp>
      <p:sp>
        <p:nvSpPr>
          <p:cNvPr id="24583" name="Line 6"/>
          <p:cNvSpPr>
            <a:spLocks noChangeShapeType="1"/>
          </p:cNvSpPr>
          <p:nvPr/>
        </p:nvSpPr>
        <p:spPr bwMode="auto">
          <a:xfrm>
            <a:off x="4592638" y="1981200"/>
            <a:ext cx="0" cy="838200"/>
          </a:xfrm>
          <a:prstGeom prst="line">
            <a:avLst/>
          </a:prstGeom>
          <a:noFill/>
          <a:ln w="9525">
            <a:solidFill>
              <a:srgbClr val="33CC33"/>
            </a:solidFill>
            <a:round/>
            <a:headEnd/>
            <a:tailEnd type="triangle" w="med" len="med"/>
          </a:ln>
        </p:spPr>
        <p:txBody>
          <a:bodyPr wrap="none" anchor="ctr"/>
          <a:lstStyle/>
          <a:p>
            <a:endParaRPr lang="id-ID"/>
          </a:p>
        </p:txBody>
      </p:sp>
      <p:grpSp>
        <p:nvGrpSpPr>
          <p:cNvPr id="2" name="Group 7"/>
          <p:cNvGrpSpPr>
            <a:grpSpLocks/>
          </p:cNvGrpSpPr>
          <p:nvPr/>
        </p:nvGrpSpPr>
        <p:grpSpPr bwMode="auto">
          <a:xfrm>
            <a:off x="1905000" y="5410200"/>
            <a:ext cx="1930400" cy="762000"/>
            <a:chOff x="896" y="3536"/>
            <a:chExt cx="1216" cy="352"/>
          </a:xfrm>
        </p:grpSpPr>
        <p:sp>
          <p:nvSpPr>
            <p:cNvPr id="24615" name="Rectangle 8"/>
            <p:cNvSpPr>
              <a:spLocks noChangeArrowheads="1"/>
            </p:cNvSpPr>
            <p:nvPr/>
          </p:nvSpPr>
          <p:spPr bwMode="auto">
            <a:xfrm>
              <a:off x="960" y="3600"/>
              <a:ext cx="1152" cy="288"/>
            </a:xfrm>
            <a:prstGeom prst="rect">
              <a:avLst/>
            </a:prstGeom>
            <a:solidFill>
              <a:srgbClr val="99FFCC"/>
            </a:solidFill>
            <a:ln w="9525">
              <a:solidFill>
                <a:schemeClr val="tx1"/>
              </a:solidFill>
              <a:miter lim="800000"/>
              <a:headEnd/>
              <a:tailEnd/>
            </a:ln>
          </p:spPr>
          <p:txBody>
            <a:bodyPr wrap="none" anchor="ctr"/>
            <a:lstStyle/>
            <a:p>
              <a:endParaRPr lang="en-US" altLang="en-US"/>
            </a:p>
          </p:txBody>
        </p:sp>
        <p:sp>
          <p:nvSpPr>
            <p:cNvPr id="24616" name="Rectangle 9"/>
            <p:cNvSpPr>
              <a:spLocks noChangeArrowheads="1"/>
            </p:cNvSpPr>
            <p:nvPr/>
          </p:nvSpPr>
          <p:spPr bwMode="auto">
            <a:xfrm>
              <a:off x="928" y="3568"/>
              <a:ext cx="1152" cy="288"/>
            </a:xfrm>
            <a:prstGeom prst="rect">
              <a:avLst/>
            </a:prstGeom>
            <a:solidFill>
              <a:srgbClr val="99FFCC"/>
            </a:solidFill>
            <a:ln w="9525">
              <a:solidFill>
                <a:schemeClr val="tx1"/>
              </a:solidFill>
              <a:miter lim="800000"/>
              <a:headEnd/>
              <a:tailEnd/>
            </a:ln>
          </p:spPr>
          <p:txBody>
            <a:bodyPr wrap="none" anchor="ctr"/>
            <a:lstStyle/>
            <a:p>
              <a:endParaRPr lang="en-US" altLang="en-US"/>
            </a:p>
          </p:txBody>
        </p:sp>
        <p:sp>
          <p:nvSpPr>
            <p:cNvPr id="24617" name="Rectangle 10"/>
            <p:cNvSpPr>
              <a:spLocks noChangeArrowheads="1"/>
            </p:cNvSpPr>
            <p:nvPr/>
          </p:nvSpPr>
          <p:spPr bwMode="auto">
            <a:xfrm>
              <a:off x="896" y="3536"/>
              <a:ext cx="1152" cy="288"/>
            </a:xfrm>
            <a:prstGeom prst="rect">
              <a:avLst/>
            </a:prstGeom>
            <a:solidFill>
              <a:srgbClr val="99FFCC"/>
            </a:solidFill>
            <a:ln w="9525">
              <a:solidFill>
                <a:schemeClr val="tx1"/>
              </a:solidFill>
              <a:miter lim="800000"/>
              <a:headEnd/>
              <a:tailEnd/>
            </a:ln>
          </p:spPr>
          <p:txBody>
            <a:bodyPr wrap="none" anchor="ctr"/>
            <a:lstStyle/>
            <a:p>
              <a:endParaRPr lang="en-US" altLang="en-US"/>
            </a:p>
          </p:txBody>
        </p:sp>
        <p:sp>
          <p:nvSpPr>
            <p:cNvPr id="24618" name="Text Box 11"/>
            <p:cNvSpPr txBox="1">
              <a:spLocks noChangeArrowheads="1"/>
            </p:cNvSpPr>
            <p:nvPr/>
          </p:nvSpPr>
          <p:spPr bwMode="auto">
            <a:xfrm>
              <a:off x="1057" y="3558"/>
              <a:ext cx="849" cy="202"/>
            </a:xfrm>
            <a:prstGeom prst="rect">
              <a:avLst/>
            </a:prstGeom>
            <a:solidFill>
              <a:srgbClr val="99FFCC"/>
            </a:solidFill>
            <a:ln w="9525">
              <a:noFill/>
              <a:miter lim="800000"/>
              <a:headEnd/>
              <a:tailEnd/>
            </a:ln>
          </p:spPr>
          <p:txBody>
            <a:bodyPr wrap="none">
              <a:spAutoFit/>
            </a:bodyPr>
            <a:lstStyle/>
            <a:p>
              <a:pPr algn="ctr">
                <a:lnSpc>
                  <a:spcPct val="80000"/>
                </a:lnSpc>
              </a:pPr>
              <a:r>
                <a:rPr lang="en-US" altLang="en-US" sz="1400" b="1" dirty="0" err="1" smtClean="0">
                  <a:solidFill>
                    <a:srgbClr val="000099"/>
                  </a:solidFill>
                  <a:latin typeface="Arial Narrow" pitchFamily="34" charset="0"/>
                </a:rPr>
                <a:t>Laporan</a:t>
              </a:r>
              <a:r>
                <a:rPr lang="en-US" altLang="en-US" sz="1400" b="1" dirty="0" smtClean="0">
                  <a:solidFill>
                    <a:srgbClr val="000099"/>
                  </a:solidFill>
                  <a:latin typeface="Arial Narrow" pitchFamily="34" charset="0"/>
                </a:rPr>
                <a:t> </a:t>
              </a:r>
              <a:r>
                <a:rPr lang="en-US" altLang="en-US" sz="1400" b="1" dirty="0" err="1" smtClean="0">
                  <a:solidFill>
                    <a:srgbClr val="000099"/>
                  </a:solidFill>
                  <a:latin typeface="Arial Narrow" pitchFamily="34" charset="0"/>
                </a:rPr>
                <a:t>Kinerja</a:t>
              </a:r>
              <a:r>
                <a:rPr lang="en-US" altLang="en-US" sz="1400" b="1" dirty="0" smtClean="0">
                  <a:solidFill>
                    <a:srgbClr val="000099"/>
                  </a:solidFill>
                  <a:latin typeface="Arial Narrow" pitchFamily="34" charset="0"/>
                </a:rPr>
                <a:t> </a:t>
              </a:r>
            </a:p>
            <a:p>
              <a:pPr algn="ctr">
                <a:lnSpc>
                  <a:spcPct val="80000"/>
                </a:lnSpc>
              </a:pPr>
              <a:r>
                <a:rPr lang="en-US" altLang="en-US" sz="1400" b="1" dirty="0" smtClean="0">
                  <a:solidFill>
                    <a:srgbClr val="000099"/>
                  </a:solidFill>
                  <a:latin typeface="Arial Narrow" pitchFamily="34" charset="0"/>
                </a:rPr>
                <a:t>(LAKIP)</a:t>
              </a:r>
              <a:endParaRPr lang="en-US" altLang="en-US" sz="1400" b="1" dirty="0">
                <a:solidFill>
                  <a:srgbClr val="000099"/>
                </a:solidFill>
                <a:latin typeface="Arial Narrow" pitchFamily="34" charset="0"/>
              </a:endParaRPr>
            </a:p>
          </p:txBody>
        </p:sp>
      </p:grpSp>
      <p:sp>
        <p:nvSpPr>
          <p:cNvPr id="24585" name="Rectangle 12"/>
          <p:cNvSpPr>
            <a:spLocks noChangeArrowheads="1"/>
          </p:cNvSpPr>
          <p:nvPr/>
        </p:nvSpPr>
        <p:spPr bwMode="auto">
          <a:xfrm>
            <a:off x="3657600" y="4724400"/>
            <a:ext cx="1925638" cy="457200"/>
          </a:xfrm>
          <a:prstGeom prst="rect">
            <a:avLst/>
          </a:prstGeom>
          <a:solidFill>
            <a:srgbClr val="FFCC00"/>
          </a:solidFill>
          <a:ln w="9525">
            <a:solidFill>
              <a:schemeClr val="tx1"/>
            </a:solidFill>
            <a:miter lim="800000"/>
            <a:headEnd/>
            <a:tailEnd/>
          </a:ln>
        </p:spPr>
        <p:txBody>
          <a:bodyPr wrap="none" anchor="ctr"/>
          <a:lstStyle/>
          <a:p>
            <a:endParaRPr lang="en-US" altLang="en-US"/>
          </a:p>
        </p:txBody>
      </p:sp>
      <p:sp>
        <p:nvSpPr>
          <p:cNvPr id="24586" name="Rectangle 13"/>
          <p:cNvSpPr>
            <a:spLocks noChangeArrowheads="1"/>
          </p:cNvSpPr>
          <p:nvPr/>
        </p:nvSpPr>
        <p:spPr bwMode="auto">
          <a:xfrm>
            <a:off x="3657600" y="3657600"/>
            <a:ext cx="1828800" cy="685800"/>
          </a:xfrm>
          <a:prstGeom prst="rect">
            <a:avLst/>
          </a:prstGeom>
          <a:solidFill>
            <a:srgbClr val="FFCC00"/>
          </a:solidFill>
          <a:ln w="9525">
            <a:solidFill>
              <a:schemeClr val="tx1"/>
            </a:solidFill>
            <a:miter lim="800000"/>
            <a:headEnd/>
            <a:tailEnd/>
          </a:ln>
        </p:spPr>
        <p:txBody>
          <a:bodyPr wrap="none" anchor="ctr"/>
          <a:lstStyle/>
          <a:p>
            <a:pPr algn="ctr" eaLnBrk="1" hangingPunct="1"/>
            <a:endParaRPr lang="en-US" altLang="en-US" sz="2800">
              <a:latin typeface="Arial" charset="0"/>
            </a:endParaRPr>
          </a:p>
        </p:txBody>
      </p:sp>
      <p:grpSp>
        <p:nvGrpSpPr>
          <p:cNvPr id="3" name="Group 14"/>
          <p:cNvGrpSpPr>
            <a:grpSpLocks/>
          </p:cNvGrpSpPr>
          <p:nvPr/>
        </p:nvGrpSpPr>
        <p:grpSpPr bwMode="auto">
          <a:xfrm>
            <a:off x="3678238" y="2801938"/>
            <a:ext cx="1905000" cy="550862"/>
            <a:chOff x="912" y="1680"/>
            <a:chExt cx="1216" cy="352"/>
          </a:xfrm>
        </p:grpSpPr>
        <p:sp>
          <p:nvSpPr>
            <p:cNvPr id="24612" name="Rectangle 15"/>
            <p:cNvSpPr>
              <a:spLocks noChangeArrowheads="1"/>
            </p:cNvSpPr>
            <p:nvPr/>
          </p:nvSpPr>
          <p:spPr bwMode="auto">
            <a:xfrm>
              <a:off x="976" y="1744"/>
              <a:ext cx="1152" cy="288"/>
            </a:xfrm>
            <a:prstGeom prst="rect">
              <a:avLst/>
            </a:prstGeom>
            <a:solidFill>
              <a:schemeClr val="accent1"/>
            </a:solidFill>
            <a:ln w="9525">
              <a:solidFill>
                <a:schemeClr val="tx1"/>
              </a:solidFill>
              <a:miter lim="800000"/>
              <a:headEnd/>
              <a:tailEnd/>
            </a:ln>
          </p:spPr>
          <p:txBody>
            <a:bodyPr wrap="none" anchor="ctr"/>
            <a:lstStyle/>
            <a:p>
              <a:endParaRPr lang="en-US" altLang="en-US"/>
            </a:p>
          </p:txBody>
        </p:sp>
        <p:sp>
          <p:nvSpPr>
            <p:cNvPr id="24613" name="Rectangle 16"/>
            <p:cNvSpPr>
              <a:spLocks noChangeArrowheads="1"/>
            </p:cNvSpPr>
            <p:nvPr/>
          </p:nvSpPr>
          <p:spPr bwMode="auto">
            <a:xfrm>
              <a:off x="944" y="1712"/>
              <a:ext cx="1152" cy="288"/>
            </a:xfrm>
            <a:prstGeom prst="rect">
              <a:avLst/>
            </a:prstGeom>
            <a:solidFill>
              <a:schemeClr val="accent1"/>
            </a:solidFill>
            <a:ln w="9525">
              <a:solidFill>
                <a:schemeClr val="tx1"/>
              </a:solidFill>
              <a:miter lim="800000"/>
              <a:headEnd/>
              <a:tailEnd/>
            </a:ln>
          </p:spPr>
          <p:txBody>
            <a:bodyPr wrap="none" anchor="ctr"/>
            <a:lstStyle/>
            <a:p>
              <a:endParaRPr lang="en-US" altLang="en-US"/>
            </a:p>
          </p:txBody>
        </p:sp>
        <p:sp>
          <p:nvSpPr>
            <p:cNvPr id="24614" name="Rectangle 17"/>
            <p:cNvSpPr>
              <a:spLocks noChangeArrowheads="1"/>
            </p:cNvSpPr>
            <p:nvPr/>
          </p:nvSpPr>
          <p:spPr bwMode="auto">
            <a:xfrm>
              <a:off x="912" y="1680"/>
              <a:ext cx="1152" cy="288"/>
            </a:xfrm>
            <a:prstGeom prst="rect">
              <a:avLst/>
            </a:prstGeom>
            <a:solidFill>
              <a:schemeClr val="accent1"/>
            </a:solidFill>
            <a:ln w="9525">
              <a:solidFill>
                <a:schemeClr val="tx1"/>
              </a:solidFill>
              <a:miter lim="800000"/>
              <a:headEnd/>
              <a:tailEnd/>
            </a:ln>
          </p:spPr>
          <p:txBody>
            <a:bodyPr wrap="none" anchor="ctr"/>
            <a:lstStyle/>
            <a:p>
              <a:endParaRPr lang="en-US" altLang="en-US"/>
            </a:p>
          </p:txBody>
        </p:sp>
      </p:grpSp>
      <p:grpSp>
        <p:nvGrpSpPr>
          <p:cNvPr id="4" name="Group 18"/>
          <p:cNvGrpSpPr>
            <a:grpSpLocks/>
          </p:cNvGrpSpPr>
          <p:nvPr/>
        </p:nvGrpSpPr>
        <p:grpSpPr bwMode="auto">
          <a:xfrm>
            <a:off x="3657600" y="2184400"/>
            <a:ext cx="1828800" cy="485775"/>
            <a:chOff x="912" y="1680"/>
            <a:chExt cx="1216" cy="352"/>
          </a:xfrm>
        </p:grpSpPr>
        <p:sp>
          <p:nvSpPr>
            <p:cNvPr id="24609" name="Rectangle 19"/>
            <p:cNvSpPr>
              <a:spLocks noChangeArrowheads="1"/>
            </p:cNvSpPr>
            <p:nvPr/>
          </p:nvSpPr>
          <p:spPr bwMode="auto">
            <a:xfrm>
              <a:off x="976" y="1744"/>
              <a:ext cx="1152" cy="288"/>
            </a:xfrm>
            <a:prstGeom prst="rect">
              <a:avLst/>
            </a:prstGeom>
            <a:solidFill>
              <a:srgbClr val="99FFCC"/>
            </a:solidFill>
            <a:ln w="9525">
              <a:solidFill>
                <a:schemeClr val="tx1"/>
              </a:solidFill>
              <a:miter lim="800000"/>
              <a:headEnd/>
              <a:tailEnd/>
            </a:ln>
          </p:spPr>
          <p:txBody>
            <a:bodyPr wrap="none" anchor="ctr"/>
            <a:lstStyle/>
            <a:p>
              <a:endParaRPr lang="en-US" altLang="en-US"/>
            </a:p>
          </p:txBody>
        </p:sp>
        <p:sp>
          <p:nvSpPr>
            <p:cNvPr id="24610" name="Rectangle 20"/>
            <p:cNvSpPr>
              <a:spLocks noChangeArrowheads="1"/>
            </p:cNvSpPr>
            <p:nvPr/>
          </p:nvSpPr>
          <p:spPr bwMode="auto">
            <a:xfrm>
              <a:off x="944" y="1712"/>
              <a:ext cx="1152" cy="288"/>
            </a:xfrm>
            <a:prstGeom prst="rect">
              <a:avLst/>
            </a:prstGeom>
            <a:solidFill>
              <a:srgbClr val="99FFCC"/>
            </a:solidFill>
            <a:ln w="9525">
              <a:solidFill>
                <a:schemeClr val="tx1"/>
              </a:solidFill>
              <a:miter lim="800000"/>
              <a:headEnd/>
              <a:tailEnd/>
            </a:ln>
          </p:spPr>
          <p:txBody>
            <a:bodyPr wrap="none" anchor="ctr"/>
            <a:lstStyle/>
            <a:p>
              <a:endParaRPr lang="en-US" altLang="en-US"/>
            </a:p>
          </p:txBody>
        </p:sp>
        <p:sp>
          <p:nvSpPr>
            <p:cNvPr id="24611" name="Rectangle 21"/>
            <p:cNvSpPr>
              <a:spLocks noChangeArrowheads="1"/>
            </p:cNvSpPr>
            <p:nvPr/>
          </p:nvSpPr>
          <p:spPr bwMode="auto">
            <a:xfrm>
              <a:off x="912" y="1680"/>
              <a:ext cx="1152" cy="288"/>
            </a:xfrm>
            <a:prstGeom prst="rect">
              <a:avLst/>
            </a:prstGeom>
            <a:solidFill>
              <a:srgbClr val="99FFCC"/>
            </a:solidFill>
            <a:ln w="9525">
              <a:solidFill>
                <a:schemeClr val="tx1"/>
              </a:solidFill>
              <a:miter lim="800000"/>
              <a:headEnd/>
              <a:tailEnd/>
            </a:ln>
          </p:spPr>
          <p:txBody>
            <a:bodyPr wrap="none" anchor="ctr"/>
            <a:lstStyle/>
            <a:p>
              <a:endParaRPr lang="en-US" altLang="en-US"/>
            </a:p>
          </p:txBody>
        </p:sp>
      </p:grpSp>
      <p:sp>
        <p:nvSpPr>
          <p:cNvPr id="24589" name="Rectangle 22"/>
          <p:cNvSpPr>
            <a:spLocks noChangeArrowheads="1"/>
          </p:cNvSpPr>
          <p:nvPr/>
        </p:nvSpPr>
        <p:spPr bwMode="auto">
          <a:xfrm>
            <a:off x="3754438" y="1371600"/>
            <a:ext cx="1600200" cy="685800"/>
          </a:xfrm>
          <a:prstGeom prst="rect">
            <a:avLst/>
          </a:prstGeom>
          <a:solidFill>
            <a:srgbClr val="99FFCC"/>
          </a:solidFill>
          <a:ln w="9525">
            <a:solidFill>
              <a:schemeClr val="tx1"/>
            </a:solidFill>
            <a:miter lim="800000"/>
            <a:headEnd/>
            <a:tailEnd/>
          </a:ln>
        </p:spPr>
        <p:txBody>
          <a:bodyPr wrap="none" anchor="ctr"/>
          <a:lstStyle/>
          <a:p>
            <a:endParaRPr lang="en-US" altLang="en-US"/>
          </a:p>
        </p:txBody>
      </p:sp>
      <p:sp>
        <p:nvSpPr>
          <p:cNvPr id="24590" name="Rectangle 23"/>
          <p:cNvSpPr>
            <a:spLocks noChangeArrowheads="1"/>
          </p:cNvSpPr>
          <p:nvPr/>
        </p:nvSpPr>
        <p:spPr bwMode="auto">
          <a:xfrm>
            <a:off x="6116638" y="3352800"/>
            <a:ext cx="1828800" cy="457200"/>
          </a:xfrm>
          <a:prstGeom prst="rect">
            <a:avLst/>
          </a:prstGeom>
          <a:solidFill>
            <a:schemeClr val="accent1"/>
          </a:solidFill>
          <a:ln w="9525">
            <a:solidFill>
              <a:schemeClr val="tx1"/>
            </a:solidFill>
            <a:miter lim="800000"/>
            <a:headEnd/>
            <a:tailEnd/>
          </a:ln>
        </p:spPr>
        <p:txBody>
          <a:bodyPr wrap="none" anchor="ctr"/>
          <a:lstStyle/>
          <a:p>
            <a:endParaRPr lang="en-US" altLang="en-US"/>
          </a:p>
        </p:txBody>
      </p:sp>
      <p:sp>
        <p:nvSpPr>
          <p:cNvPr id="24591" name="Text Box 24"/>
          <p:cNvSpPr txBox="1">
            <a:spLocks noChangeArrowheads="1"/>
          </p:cNvSpPr>
          <p:nvPr/>
        </p:nvSpPr>
        <p:spPr bwMode="auto">
          <a:xfrm>
            <a:off x="3959225" y="1544638"/>
            <a:ext cx="1222375" cy="369887"/>
          </a:xfrm>
          <a:prstGeom prst="rect">
            <a:avLst/>
          </a:prstGeom>
          <a:noFill/>
          <a:ln w="9525">
            <a:noFill/>
            <a:miter lim="800000"/>
            <a:headEnd/>
            <a:tailEnd/>
          </a:ln>
        </p:spPr>
        <p:txBody>
          <a:bodyPr wrap="none">
            <a:spAutoFit/>
          </a:bodyPr>
          <a:lstStyle/>
          <a:p>
            <a:pPr algn="ctr"/>
            <a:r>
              <a:rPr lang="en-US" altLang="en-US" b="1">
                <a:solidFill>
                  <a:srgbClr val="000099"/>
                </a:solidFill>
                <a:latin typeface="Arial" charset="0"/>
              </a:rPr>
              <a:t>RPJMN/D</a:t>
            </a:r>
          </a:p>
        </p:txBody>
      </p:sp>
      <p:sp>
        <p:nvSpPr>
          <p:cNvPr id="24592" name="Text Box 25"/>
          <p:cNvSpPr txBox="1">
            <a:spLocks noChangeArrowheads="1"/>
          </p:cNvSpPr>
          <p:nvPr/>
        </p:nvSpPr>
        <p:spPr bwMode="auto">
          <a:xfrm>
            <a:off x="3733800" y="2259013"/>
            <a:ext cx="1730375" cy="261937"/>
          </a:xfrm>
          <a:prstGeom prst="rect">
            <a:avLst/>
          </a:prstGeom>
          <a:noFill/>
          <a:ln w="9525">
            <a:noFill/>
            <a:miter lim="800000"/>
            <a:headEnd/>
            <a:tailEnd/>
          </a:ln>
        </p:spPr>
        <p:txBody>
          <a:bodyPr wrap="none">
            <a:spAutoFit/>
          </a:bodyPr>
          <a:lstStyle/>
          <a:p>
            <a:pPr algn="ctr">
              <a:lnSpc>
                <a:spcPct val="80000"/>
              </a:lnSpc>
            </a:pPr>
            <a:r>
              <a:rPr lang="en-US" altLang="en-US" sz="1400" b="1">
                <a:solidFill>
                  <a:srgbClr val="000099"/>
                </a:solidFill>
                <a:latin typeface="Arial" charset="0"/>
              </a:rPr>
              <a:t>Rencana</a:t>
            </a:r>
            <a:r>
              <a:rPr lang="en-US" altLang="en-US" sz="1400" b="1">
                <a:latin typeface="Arial" charset="0"/>
              </a:rPr>
              <a:t> </a:t>
            </a:r>
            <a:r>
              <a:rPr lang="en-US" altLang="en-US" sz="1400" b="1">
                <a:solidFill>
                  <a:srgbClr val="000099"/>
                </a:solidFill>
                <a:latin typeface="Arial" charset="0"/>
              </a:rPr>
              <a:t>Strategis</a:t>
            </a:r>
          </a:p>
        </p:txBody>
      </p:sp>
      <p:sp>
        <p:nvSpPr>
          <p:cNvPr id="24593" name="Text Box 26"/>
          <p:cNvSpPr txBox="1">
            <a:spLocks noChangeArrowheads="1"/>
          </p:cNvSpPr>
          <p:nvPr/>
        </p:nvSpPr>
        <p:spPr bwMode="auto">
          <a:xfrm>
            <a:off x="3776663" y="2827338"/>
            <a:ext cx="1622425" cy="431800"/>
          </a:xfrm>
          <a:prstGeom prst="rect">
            <a:avLst/>
          </a:prstGeom>
          <a:noFill/>
          <a:ln w="9525">
            <a:noFill/>
            <a:miter lim="800000"/>
            <a:headEnd/>
            <a:tailEnd/>
          </a:ln>
        </p:spPr>
        <p:txBody>
          <a:bodyPr wrap="none">
            <a:spAutoFit/>
          </a:bodyPr>
          <a:lstStyle/>
          <a:p>
            <a:pPr algn="ctr">
              <a:lnSpc>
                <a:spcPct val="80000"/>
              </a:lnSpc>
            </a:pPr>
            <a:r>
              <a:rPr lang="en-US" altLang="en-US" sz="1400" b="1">
                <a:solidFill>
                  <a:srgbClr val="000099"/>
                </a:solidFill>
                <a:latin typeface="Arial" charset="0"/>
              </a:rPr>
              <a:t>Rencana Kinerja </a:t>
            </a:r>
          </a:p>
          <a:p>
            <a:pPr algn="ctr">
              <a:lnSpc>
                <a:spcPct val="80000"/>
              </a:lnSpc>
            </a:pPr>
            <a:r>
              <a:rPr lang="en-US" altLang="en-US" sz="1400" b="1">
                <a:solidFill>
                  <a:srgbClr val="000099"/>
                </a:solidFill>
                <a:latin typeface="Arial" charset="0"/>
              </a:rPr>
              <a:t>Tahunan</a:t>
            </a:r>
          </a:p>
        </p:txBody>
      </p:sp>
      <p:sp>
        <p:nvSpPr>
          <p:cNvPr id="24594" name="Text Box 27"/>
          <p:cNvSpPr txBox="1">
            <a:spLocks noChangeArrowheads="1"/>
          </p:cNvSpPr>
          <p:nvPr/>
        </p:nvSpPr>
        <p:spPr bwMode="auto">
          <a:xfrm>
            <a:off x="3581400" y="3733800"/>
            <a:ext cx="2017713" cy="609398"/>
          </a:xfrm>
          <a:prstGeom prst="rect">
            <a:avLst/>
          </a:prstGeom>
          <a:noFill/>
          <a:ln w="9525">
            <a:noFill/>
            <a:miter lim="800000"/>
            <a:headEnd/>
            <a:tailEnd/>
          </a:ln>
        </p:spPr>
        <p:txBody>
          <a:bodyPr>
            <a:spAutoFit/>
          </a:bodyPr>
          <a:lstStyle/>
          <a:p>
            <a:pPr algn="ctr">
              <a:lnSpc>
                <a:spcPct val="80000"/>
              </a:lnSpc>
            </a:pPr>
            <a:r>
              <a:rPr lang="en-US" altLang="en-US" sz="1400" b="1" dirty="0" err="1" smtClean="0">
                <a:solidFill>
                  <a:srgbClr val="000099"/>
                </a:solidFill>
                <a:latin typeface="Arial" charset="0"/>
              </a:rPr>
              <a:t>Perjanjian</a:t>
            </a:r>
            <a:r>
              <a:rPr lang="en-US" altLang="en-US" sz="1400" b="1" dirty="0" smtClean="0">
                <a:solidFill>
                  <a:srgbClr val="000099"/>
                </a:solidFill>
                <a:latin typeface="Arial" charset="0"/>
              </a:rPr>
              <a:t> </a:t>
            </a:r>
            <a:r>
              <a:rPr lang="en-US" altLang="en-US" sz="1400" b="1" dirty="0" err="1">
                <a:solidFill>
                  <a:srgbClr val="000099"/>
                </a:solidFill>
                <a:latin typeface="Arial" charset="0"/>
              </a:rPr>
              <a:t>Kinerja</a:t>
            </a:r>
            <a:r>
              <a:rPr lang="en-US" altLang="en-US" sz="1400" b="1" dirty="0">
                <a:solidFill>
                  <a:srgbClr val="000099"/>
                </a:solidFill>
                <a:latin typeface="Arial" charset="0"/>
              </a:rPr>
              <a:t> </a:t>
            </a:r>
          </a:p>
          <a:p>
            <a:pPr algn="ctr">
              <a:lnSpc>
                <a:spcPct val="80000"/>
              </a:lnSpc>
            </a:pPr>
            <a:r>
              <a:rPr lang="en-US" altLang="en-US" sz="1400" b="1" dirty="0">
                <a:solidFill>
                  <a:srgbClr val="000099"/>
                </a:solidFill>
                <a:latin typeface="Arial" charset="0"/>
              </a:rPr>
              <a:t>(Performance</a:t>
            </a:r>
          </a:p>
          <a:p>
            <a:pPr algn="ctr">
              <a:lnSpc>
                <a:spcPct val="80000"/>
              </a:lnSpc>
            </a:pPr>
            <a:r>
              <a:rPr lang="en-US" altLang="en-US" sz="1400" b="1" dirty="0">
                <a:solidFill>
                  <a:srgbClr val="000099"/>
                </a:solidFill>
                <a:latin typeface="Arial" charset="0"/>
              </a:rPr>
              <a:t>Contract/Agreement</a:t>
            </a:r>
            <a:r>
              <a:rPr lang="en-US" altLang="en-US" sz="1400" b="1" dirty="0">
                <a:latin typeface="Arial" charset="0"/>
              </a:rPr>
              <a:t>)</a:t>
            </a:r>
          </a:p>
        </p:txBody>
      </p:sp>
      <p:sp>
        <p:nvSpPr>
          <p:cNvPr id="24595" name="Text Box 28"/>
          <p:cNvSpPr txBox="1">
            <a:spLocks noChangeArrowheads="1"/>
          </p:cNvSpPr>
          <p:nvPr/>
        </p:nvSpPr>
        <p:spPr bwMode="auto">
          <a:xfrm>
            <a:off x="6078538" y="3378200"/>
            <a:ext cx="1927225" cy="431800"/>
          </a:xfrm>
          <a:prstGeom prst="rect">
            <a:avLst/>
          </a:prstGeom>
          <a:noFill/>
          <a:ln w="9525">
            <a:noFill/>
            <a:miter lim="800000"/>
            <a:headEnd/>
            <a:tailEnd/>
          </a:ln>
        </p:spPr>
        <p:txBody>
          <a:bodyPr wrap="none">
            <a:spAutoFit/>
          </a:bodyPr>
          <a:lstStyle/>
          <a:p>
            <a:pPr algn="ctr">
              <a:lnSpc>
                <a:spcPct val="80000"/>
              </a:lnSpc>
            </a:pPr>
            <a:r>
              <a:rPr lang="en-US" altLang="en-US" sz="1400" b="1">
                <a:solidFill>
                  <a:srgbClr val="000099"/>
                </a:solidFill>
                <a:latin typeface="Arial" charset="0"/>
              </a:rPr>
              <a:t>Rencana Kerja </a:t>
            </a:r>
          </a:p>
          <a:p>
            <a:pPr algn="ctr">
              <a:lnSpc>
                <a:spcPct val="80000"/>
              </a:lnSpc>
            </a:pPr>
            <a:r>
              <a:rPr lang="en-US" altLang="en-US" sz="1400" b="1">
                <a:solidFill>
                  <a:srgbClr val="000099"/>
                </a:solidFill>
                <a:latin typeface="Arial" charset="0"/>
              </a:rPr>
              <a:t>dan Anggaran (RKA</a:t>
            </a:r>
            <a:r>
              <a:rPr lang="en-US" altLang="en-US" sz="1400" b="1">
                <a:latin typeface="Arial" charset="0"/>
              </a:rPr>
              <a:t>)</a:t>
            </a:r>
          </a:p>
        </p:txBody>
      </p:sp>
      <p:sp>
        <p:nvSpPr>
          <p:cNvPr id="24596" name="Text Box 29"/>
          <p:cNvSpPr txBox="1">
            <a:spLocks noChangeArrowheads="1"/>
          </p:cNvSpPr>
          <p:nvPr/>
        </p:nvSpPr>
        <p:spPr bwMode="auto">
          <a:xfrm>
            <a:off x="4210050" y="4697413"/>
            <a:ext cx="873125" cy="530225"/>
          </a:xfrm>
          <a:prstGeom prst="rect">
            <a:avLst/>
          </a:prstGeom>
          <a:noFill/>
          <a:ln w="9525">
            <a:noFill/>
            <a:miter lim="800000"/>
            <a:headEnd/>
            <a:tailEnd/>
          </a:ln>
        </p:spPr>
        <p:txBody>
          <a:bodyPr wrap="none">
            <a:spAutoFit/>
          </a:bodyPr>
          <a:lstStyle/>
          <a:p>
            <a:pPr algn="ctr">
              <a:lnSpc>
                <a:spcPct val="80000"/>
              </a:lnSpc>
            </a:pPr>
            <a:r>
              <a:rPr lang="en-US" altLang="en-US" b="1">
                <a:solidFill>
                  <a:srgbClr val="000099"/>
                </a:solidFill>
                <a:latin typeface="Arial Narrow" pitchFamily="34" charset="0"/>
              </a:rPr>
              <a:t>Kinerja </a:t>
            </a:r>
          </a:p>
          <a:p>
            <a:pPr algn="ctr">
              <a:lnSpc>
                <a:spcPct val="80000"/>
              </a:lnSpc>
            </a:pPr>
            <a:r>
              <a:rPr lang="en-US" altLang="en-US" b="1">
                <a:solidFill>
                  <a:srgbClr val="000099"/>
                </a:solidFill>
                <a:latin typeface="Arial Narrow" pitchFamily="34" charset="0"/>
              </a:rPr>
              <a:t>Aktual</a:t>
            </a:r>
          </a:p>
        </p:txBody>
      </p:sp>
      <p:sp>
        <p:nvSpPr>
          <p:cNvPr id="24597" name="WordArt 30"/>
          <p:cNvSpPr>
            <a:spLocks noChangeArrowheads="1" noChangeShapeType="1" noTextEdit="1"/>
          </p:cNvSpPr>
          <p:nvPr/>
        </p:nvSpPr>
        <p:spPr bwMode="auto">
          <a:xfrm rot="-5329263">
            <a:off x="-128588" y="2643188"/>
            <a:ext cx="3660775" cy="2032000"/>
          </a:xfrm>
          <a:prstGeom prst="rect">
            <a:avLst/>
          </a:prstGeom>
        </p:spPr>
        <p:txBody>
          <a:bodyPr spcFirstLastPara="1" wrap="none" fromWordArt="1">
            <a:prstTxWarp prst="textArchUp">
              <a:avLst>
                <a:gd name="adj" fmla="val 10898580"/>
              </a:avLst>
            </a:prstTxWarp>
          </a:bodyPr>
          <a:lstStyle/>
          <a:p>
            <a:pPr algn="ctr"/>
            <a:r>
              <a:rPr lang="id-ID" sz="2000" b="1" kern="10" dirty="0">
                <a:ln w="9525">
                  <a:solidFill>
                    <a:schemeClr val="bg1"/>
                  </a:solidFill>
                  <a:round/>
                  <a:headEnd/>
                  <a:tailEnd/>
                </a:ln>
                <a:latin typeface="Arial"/>
                <a:cs typeface="Arial"/>
              </a:rPr>
              <a:t>Performance Feedback</a:t>
            </a:r>
          </a:p>
        </p:txBody>
      </p:sp>
      <p:sp>
        <p:nvSpPr>
          <p:cNvPr id="24598" name="Freeform 31"/>
          <p:cNvSpPr>
            <a:spLocks/>
          </p:cNvSpPr>
          <p:nvPr/>
        </p:nvSpPr>
        <p:spPr bwMode="auto">
          <a:xfrm rot="-360181">
            <a:off x="1684338" y="1562100"/>
            <a:ext cx="1909762" cy="139700"/>
          </a:xfrm>
          <a:custGeom>
            <a:avLst/>
            <a:gdLst>
              <a:gd name="T0" fmla="*/ 0 w 1632"/>
              <a:gd name="T1" fmla="*/ 2147483646 h 384"/>
              <a:gd name="T2" fmla="*/ 2147483646 w 1632"/>
              <a:gd name="T3" fmla="*/ 0 h 384"/>
              <a:gd name="T4" fmla="*/ 2147483646 w 1632"/>
              <a:gd name="T5" fmla="*/ 2147483646 h 384"/>
              <a:gd name="T6" fmla="*/ 0 60000 65536"/>
              <a:gd name="T7" fmla="*/ 0 60000 65536"/>
              <a:gd name="T8" fmla="*/ 0 60000 65536"/>
              <a:gd name="T9" fmla="*/ 0 w 1632"/>
              <a:gd name="T10" fmla="*/ 0 h 384"/>
              <a:gd name="T11" fmla="*/ 1632 w 1632"/>
              <a:gd name="T12" fmla="*/ 384 h 384"/>
            </a:gdLst>
            <a:ahLst/>
            <a:cxnLst>
              <a:cxn ang="T6">
                <a:pos x="T0" y="T1"/>
              </a:cxn>
              <a:cxn ang="T7">
                <a:pos x="T2" y="T3"/>
              </a:cxn>
              <a:cxn ang="T8">
                <a:pos x="T4" y="T5"/>
              </a:cxn>
            </a:cxnLst>
            <a:rect l="T9" t="T10" r="T11" b="T12"/>
            <a:pathLst>
              <a:path w="1632" h="384">
                <a:moveTo>
                  <a:pt x="0" y="384"/>
                </a:moveTo>
                <a:cubicBezTo>
                  <a:pt x="272" y="192"/>
                  <a:pt x="544" y="0"/>
                  <a:pt x="816" y="0"/>
                </a:cubicBezTo>
                <a:cubicBezTo>
                  <a:pt x="1088" y="0"/>
                  <a:pt x="1496" y="320"/>
                  <a:pt x="1632" y="384"/>
                </a:cubicBezTo>
              </a:path>
            </a:pathLst>
          </a:custGeom>
          <a:noFill/>
          <a:ln w="57150" cap="rnd">
            <a:solidFill>
              <a:srgbClr val="33CC33"/>
            </a:solidFill>
            <a:prstDash val="sysDot"/>
            <a:round/>
            <a:headEnd/>
            <a:tailEnd type="triangle" w="med" len="med"/>
          </a:ln>
        </p:spPr>
        <p:txBody>
          <a:bodyPr wrap="none" anchor="ctr"/>
          <a:lstStyle/>
          <a:p>
            <a:endParaRPr lang="id-ID"/>
          </a:p>
        </p:txBody>
      </p:sp>
      <p:sp>
        <p:nvSpPr>
          <p:cNvPr id="24599" name="Line 32"/>
          <p:cNvSpPr>
            <a:spLocks noChangeShapeType="1"/>
          </p:cNvSpPr>
          <p:nvPr/>
        </p:nvSpPr>
        <p:spPr bwMode="auto">
          <a:xfrm>
            <a:off x="1392238" y="2400300"/>
            <a:ext cx="2286000" cy="0"/>
          </a:xfrm>
          <a:prstGeom prst="line">
            <a:avLst/>
          </a:prstGeom>
          <a:noFill/>
          <a:ln w="31750" cap="rnd">
            <a:solidFill>
              <a:srgbClr val="33CC33"/>
            </a:solidFill>
            <a:prstDash val="sysDot"/>
            <a:round/>
            <a:headEnd/>
            <a:tailEnd type="triangle" w="med" len="med"/>
          </a:ln>
        </p:spPr>
        <p:txBody>
          <a:bodyPr wrap="none" anchor="ctr"/>
          <a:lstStyle/>
          <a:p>
            <a:endParaRPr lang="id-ID"/>
          </a:p>
        </p:txBody>
      </p:sp>
      <p:sp>
        <p:nvSpPr>
          <p:cNvPr id="24600" name="Line 33"/>
          <p:cNvSpPr>
            <a:spLocks noChangeShapeType="1"/>
          </p:cNvSpPr>
          <p:nvPr/>
        </p:nvSpPr>
        <p:spPr bwMode="auto">
          <a:xfrm>
            <a:off x="973138" y="3048000"/>
            <a:ext cx="2667000" cy="0"/>
          </a:xfrm>
          <a:prstGeom prst="line">
            <a:avLst/>
          </a:prstGeom>
          <a:noFill/>
          <a:ln w="31750" cap="rnd">
            <a:solidFill>
              <a:srgbClr val="33CC33"/>
            </a:solidFill>
            <a:prstDash val="sysDot"/>
            <a:round/>
            <a:headEnd/>
            <a:tailEnd type="triangle" w="med" len="med"/>
          </a:ln>
        </p:spPr>
        <p:txBody>
          <a:bodyPr wrap="none" anchor="ctr"/>
          <a:lstStyle/>
          <a:p>
            <a:endParaRPr lang="id-ID"/>
          </a:p>
        </p:txBody>
      </p:sp>
      <p:sp>
        <p:nvSpPr>
          <p:cNvPr id="24601" name="Freeform 34"/>
          <p:cNvSpPr>
            <a:spLocks/>
          </p:cNvSpPr>
          <p:nvPr/>
        </p:nvSpPr>
        <p:spPr bwMode="auto">
          <a:xfrm>
            <a:off x="5634038" y="3044825"/>
            <a:ext cx="1244600" cy="307975"/>
          </a:xfrm>
          <a:custGeom>
            <a:avLst/>
            <a:gdLst>
              <a:gd name="T0" fmla="*/ 0 w 825"/>
              <a:gd name="T1" fmla="*/ 2147483646 h 183"/>
              <a:gd name="T2" fmla="*/ 2147483646 w 825"/>
              <a:gd name="T3" fmla="*/ 0 h 183"/>
              <a:gd name="T4" fmla="*/ 2147483646 w 825"/>
              <a:gd name="T5" fmla="*/ 2147483646 h 183"/>
              <a:gd name="T6" fmla="*/ 0 60000 65536"/>
              <a:gd name="T7" fmla="*/ 0 60000 65536"/>
              <a:gd name="T8" fmla="*/ 0 60000 65536"/>
              <a:gd name="T9" fmla="*/ 0 w 825"/>
              <a:gd name="T10" fmla="*/ 0 h 183"/>
              <a:gd name="T11" fmla="*/ 825 w 825"/>
              <a:gd name="T12" fmla="*/ 183 h 183"/>
            </a:gdLst>
            <a:ahLst/>
            <a:cxnLst>
              <a:cxn ang="T6">
                <a:pos x="T0" y="T1"/>
              </a:cxn>
              <a:cxn ang="T7">
                <a:pos x="T2" y="T3"/>
              </a:cxn>
              <a:cxn ang="T8">
                <a:pos x="T4" y="T5"/>
              </a:cxn>
            </a:cxnLst>
            <a:rect l="T9" t="T10" r="T11" b="T12"/>
            <a:pathLst>
              <a:path w="825" h="183">
                <a:moveTo>
                  <a:pt x="0" y="2"/>
                </a:moveTo>
                <a:lnTo>
                  <a:pt x="816" y="0"/>
                </a:lnTo>
                <a:lnTo>
                  <a:pt x="825" y="183"/>
                </a:lnTo>
              </a:path>
            </a:pathLst>
          </a:custGeom>
          <a:noFill/>
          <a:ln w="9525">
            <a:solidFill>
              <a:srgbClr val="33CC33"/>
            </a:solidFill>
            <a:round/>
            <a:headEnd/>
            <a:tailEnd type="triangle" w="med" len="med"/>
          </a:ln>
        </p:spPr>
        <p:txBody>
          <a:bodyPr wrap="none" anchor="ctr"/>
          <a:lstStyle/>
          <a:p>
            <a:endParaRPr lang="id-ID"/>
          </a:p>
        </p:txBody>
      </p:sp>
      <p:sp>
        <p:nvSpPr>
          <p:cNvPr id="24602" name="Line 35"/>
          <p:cNvSpPr>
            <a:spLocks noChangeShapeType="1"/>
          </p:cNvSpPr>
          <p:nvPr/>
        </p:nvSpPr>
        <p:spPr bwMode="auto">
          <a:xfrm>
            <a:off x="4592638" y="3352800"/>
            <a:ext cx="0" cy="304800"/>
          </a:xfrm>
          <a:prstGeom prst="line">
            <a:avLst/>
          </a:prstGeom>
          <a:noFill/>
          <a:ln w="9525">
            <a:solidFill>
              <a:srgbClr val="33CC33"/>
            </a:solidFill>
            <a:round/>
            <a:headEnd/>
            <a:tailEnd type="triangle" w="med" len="med"/>
          </a:ln>
        </p:spPr>
        <p:txBody>
          <a:bodyPr wrap="none" anchor="ctr"/>
          <a:lstStyle/>
          <a:p>
            <a:endParaRPr lang="id-ID"/>
          </a:p>
        </p:txBody>
      </p:sp>
      <p:sp>
        <p:nvSpPr>
          <p:cNvPr id="24603" name="Line 36"/>
          <p:cNvSpPr>
            <a:spLocks noChangeShapeType="1"/>
          </p:cNvSpPr>
          <p:nvPr/>
        </p:nvSpPr>
        <p:spPr bwMode="auto">
          <a:xfrm flipH="1">
            <a:off x="3886200" y="5867400"/>
            <a:ext cx="685800" cy="0"/>
          </a:xfrm>
          <a:prstGeom prst="line">
            <a:avLst/>
          </a:prstGeom>
          <a:noFill/>
          <a:ln w="9525">
            <a:solidFill>
              <a:srgbClr val="33CC33"/>
            </a:solidFill>
            <a:round/>
            <a:headEnd/>
            <a:tailEnd type="triangle" w="med" len="med"/>
          </a:ln>
        </p:spPr>
        <p:txBody>
          <a:bodyPr wrap="none" anchor="ctr"/>
          <a:lstStyle/>
          <a:p>
            <a:endParaRPr lang="id-ID"/>
          </a:p>
        </p:txBody>
      </p:sp>
      <p:sp>
        <p:nvSpPr>
          <p:cNvPr id="24604" name="Line 37"/>
          <p:cNvSpPr>
            <a:spLocks noChangeShapeType="1"/>
          </p:cNvSpPr>
          <p:nvPr/>
        </p:nvSpPr>
        <p:spPr bwMode="auto">
          <a:xfrm>
            <a:off x="4364038" y="5867400"/>
            <a:ext cx="1295400" cy="0"/>
          </a:xfrm>
          <a:prstGeom prst="line">
            <a:avLst/>
          </a:prstGeom>
          <a:noFill/>
          <a:ln w="9525">
            <a:solidFill>
              <a:srgbClr val="33CC33"/>
            </a:solidFill>
            <a:round/>
            <a:headEnd/>
            <a:tailEnd type="triangle" w="med" len="med"/>
          </a:ln>
        </p:spPr>
        <p:txBody>
          <a:bodyPr wrap="none" anchor="ctr"/>
          <a:lstStyle/>
          <a:p>
            <a:endParaRPr lang="id-ID"/>
          </a:p>
        </p:txBody>
      </p:sp>
      <p:sp>
        <p:nvSpPr>
          <p:cNvPr id="24605" name="Rectangle 38"/>
          <p:cNvSpPr>
            <a:spLocks noChangeArrowheads="1"/>
          </p:cNvSpPr>
          <p:nvPr/>
        </p:nvSpPr>
        <p:spPr bwMode="auto">
          <a:xfrm>
            <a:off x="5562600" y="5638800"/>
            <a:ext cx="1981200" cy="609600"/>
          </a:xfrm>
          <a:prstGeom prst="rect">
            <a:avLst/>
          </a:prstGeom>
          <a:solidFill>
            <a:srgbClr val="FFFF00"/>
          </a:solidFill>
          <a:ln w="9525">
            <a:solidFill>
              <a:schemeClr val="tx1"/>
            </a:solidFill>
            <a:miter lim="800000"/>
            <a:headEnd/>
            <a:tailEnd/>
          </a:ln>
        </p:spPr>
        <p:txBody>
          <a:bodyPr wrap="none" anchor="ctr"/>
          <a:lstStyle/>
          <a:p>
            <a:endParaRPr lang="en-US" altLang="en-US"/>
          </a:p>
        </p:txBody>
      </p:sp>
      <p:sp>
        <p:nvSpPr>
          <p:cNvPr id="24606" name="Rectangle 39"/>
          <p:cNvSpPr>
            <a:spLocks noChangeArrowheads="1"/>
          </p:cNvSpPr>
          <p:nvPr/>
        </p:nvSpPr>
        <p:spPr bwMode="auto">
          <a:xfrm>
            <a:off x="5410200" y="5562600"/>
            <a:ext cx="1981200" cy="584200"/>
          </a:xfrm>
          <a:prstGeom prst="rect">
            <a:avLst/>
          </a:prstGeom>
          <a:solidFill>
            <a:srgbClr val="FFFF00"/>
          </a:solidFill>
          <a:ln w="9525">
            <a:solidFill>
              <a:schemeClr val="tx1"/>
            </a:solidFill>
            <a:miter lim="800000"/>
            <a:headEnd/>
            <a:tailEnd/>
          </a:ln>
        </p:spPr>
        <p:txBody>
          <a:bodyPr wrap="none" anchor="ctr"/>
          <a:lstStyle/>
          <a:p>
            <a:endParaRPr lang="en-US" altLang="en-US"/>
          </a:p>
        </p:txBody>
      </p:sp>
      <p:sp>
        <p:nvSpPr>
          <p:cNvPr id="24607" name="Rectangle 40"/>
          <p:cNvSpPr>
            <a:spLocks noChangeArrowheads="1"/>
          </p:cNvSpPr>
          <p:nvPr/>
        </p:nvSpPr>
        <p:spPr bwMode="auto">
          <a:xfrm>
            <a:off x="5334000" y="5410200"/>
            <a:ext cx="1981200" cy="685800"/>
          </a:xfrm>
          <a:prstGeom prst="rect">
            <a:avLst/>
          </a:prstGeom>
          <a:solidFill>
            <a:srgbClr val="FFFF00"/>
          </a:solidFill>
          <a:ln w="9525">
            <a:solidFill>
              <a:schemeClr val="tx1"/>
            </a:solidFill>
            <a:miter lim="800000"/>
            <a:headEnd/>
            <a:tailEnd/>
          </a:ln>
        </p:spPr>
        <p:txBody>
          <a:bodyPr wrap="none" anchor="ctr"/>
          <a:lstStyle/>
          <a:p>
            <a:endParaRPr lang="en-US" altLang="en-US"/>
          </a:p>
        </p:txBody>
      </p:sp>
      <p:sp>
        <p:nvSpPr>
          <p:cNvPr id="24608" name="Text Box 41"/>
          <p:cNvSpPr txBox="1">
            <a:spLocks noChangeArrowheads="1"/>
          </p:cNvSpPr>
          <p:nvPr/>
        </p:nvSpPr>
        <p:spPr bwMode="auto">
          <a:xfrm>
            <a:off x="5257800" y="5410200"/>
            <a:ext cx="2133600" cy="749300"/>
          </a:xfrm>
          <a:prstGeom prst="rect">
            <a:avLst/>
          </a:prstGeom>
          <a:noFill/>
          <a:ln w="9525">
            <a:noFill/>
            <a:miter lim="800000"/>
            <a:headEnd/>
            <a:tailEnd/>
          </a:ln>
        </p:spPr>
        <p:txBody>
          <a:bodyPr>
            <a:spAutoFit/>
          </a:bodyPr>
          <a:lstStyle/>
          <a:p>
            <a:pPr algn="ctr">
              <a:lnSpc>
                <a:spcPct val="80000"/>
              </a:lnSpc>
            </a:pPr>
            <a:r>
              <a:rPr lang="en-US" altLang="en-US" b="1">
                <a:solidFill>
                  <a:srgbClr val="000099"/>
                </a:solidFill>
                <a:latin typeface="Arial Narrow" pitchFamily="34" charset="0"/>
              </a:rPr>
              <a:t>Laporan pertanggungjawaban  keuangan</a:t>
            </a:r>
            <a:endParaRPr lang="en-US" altLang="en-US" sz="2000" b="1">
              <a:solidFill>
                <a:srgbClr val="000099"/>
              </a:solidFill>
              <a:latin typeface="Arial Narrow" pitchFamily="34" charset="0"/>
            </a:endParaRPr>
          </a:p>
        </p:txBody>
      </p:sp>
      <p:sp>
        <p:nvSpPr>
          <p:cNvPr id="5" name="Footer Placeholder 4"/>
          <p:cNvSpPr>
            <a:spLocks noGrp="1"/>
          </p:cNvSpPr>
          <p:nvPr>
            <p:ph type="ftr" sz="quarter" idx="11"/>
          </p:nvPr>
        </p:nvSpPr>
        <p:spPr/>
        <p:txBody>
          <a:bodyPr/>
          <a:lstStyle/>
          <a:p>
            <a:r>
              <a:rPr lang="sv-SE" smtClean="0"/>
              <a:t>Ananda Juarsa - Kemenpan dan RB</a:t>
            </a:r>
            <a:endParaRPr lang="id-ID"/>
          </a:p>
        </p:txBody>
      </p:sp>
    </p:spTree>
  </p:cSld>
  <p:clrMapOvr>
    <a:masterClrMapping/>
  </p:clrMapOvr>
  <p:transition spd="slow">
    <p:plu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990600" y="1914525"/>
            <a:ext cx="7762875" cy="4181475"/>
          </a:xfrm>
        </p:spPr>
        <p:txBody>
          <a:bodyPr/>
          <a:lstStyle/>
          <a:p>
            <a:pPr eaLnBrk="1" hangingPunct="1">
              <a:defRPr/>
            </a:pPr>
            <a:r>
              <a:rPr lang="en-AU" smtClean="0"/>
              <a:t>Clarity about objectives</a:t>
            </a:r>
          </a:p>
          <a:p>
            <a:pPr lvl="1" eaLnBrk="1" hangingPunct="1">
              <a:defRPr/>
            </a:pPr>
            <a:r>
              <a:rPr lang="en-AU" smtClean="0"/>
              <a:t>Outcomes</a:t>
            </a:r>
          </a:p>
          <a:p>
            <a:pPr eaLnBrk="1" hangingPunct="1">
              <a:defRPr/>
            </a:pPr>
            <a:r>
              <a:rPr lang="en-AU" smtClean="0"/>
              <a:t>Link between objectives and means</a:t>
            </a:r>
          </a:p>
          <a:p>
            <a:pPr lvl="1" eaLnBrk="1" hangingPunct="1">
              <a:defRPr/>
            </a:pPr>
            <a:r>
              <a:rPr lang="en-AU" smtClean="0"/>
              <a:t>Outputs, inputs and processes</a:t>
            </a:r>
          </a:p>
          <a:p>
            <a:pPr eaLnBrk="1" hangingPunct="1">
              <a:defRPr/>
            </a:pPr>
            <a:r>
              <a:rPr lang="en-AU" smtClean="0"/>
              <a:t>Information on results</a:t>
            </a:r>
          </a:p>
          <a:p>
            <a:pPr lvl="1" eaLnBrk="1" hangingPunct="1">
              <a:defRPr/>
            </a:pPr>
            <a:r>
              <a:rPr lang="en-AU" smtClean="0"/>
              <a:t>Performance indicators</a:t>
            </a:r>
          </a:p>
          <a:p>
            <a:pPr eaLnBrk="1" hangingPunct="1">
              <a:defRPr/>
            </a:pPr>
            <a:r>
              <a:rPr lang="en-AU" smtClean="0"/>
              <a:t>Targets for results</a:t>
            </a:r>
          </a:p>
        </p:txBody>
      </p:sp>
      <p:sp>
        <p:nvSpPr>
          <p:cNvPr id="63490" name="Rectangle 2"/>
          <p:cNvSpPr>
            <a:spLocks noGrp="1" noChangeArrowheads="1"/>
          </p:cNvSpPr>
          <p:nvPr>
            <p:ph type="title"/>
          </p:nvPr>
        </p:nvSpPr>
        <p:spPr>
          <a:xfrm>
            <a:off x="457200" y="152400"/>
            <a:ext cx="8229600" cy="1143000"/>
          </a:xfrm>
        </p:spPr>
        <p:txBody>
          <a:bodyPr/>
          <a:lstStyle/>
          <a:p>
            <a:pPr eaLnBrk="1" hangingPunct="1">
              <a:defRPr/>
            </a:pPr>
            <a:r>
              <a:rPr lang="en-AU" smtClean="0"/>
              <a:t>Results-Oriented Government</a:t>
            </a:r>
          </a:p>
        </p:txBody>
      </p:sp>
      <p:sp>
        <p:nvSpPr>
          <p:cNvPr id="2" name="Footer Placeholder 1"/>
          <p:cNvSpPr>
            <a:spLocks noGrp="1"/>
          </p:cNvSpPr>
          <p:nvPr>
            <p:ph type="ftr" sz="quarter" idx="11"/>
          </p:nvPr>
        </p:nvSpPr>
        <p:spPr/>
        <p:txBody>
          <a:bodyPr/>
          <a:lstStyle/>
          <a:p>
            <a:r>
              <a:rPr lang="sv-SE" smtClean="0"/>
              <a:t>Ananda Juarsa - Kemenpan dan RB</a:t>
            </a:r>
            <a:endParaRPr lang="id-ID"/>
          </a:p>
        </p:txBody>
      </p:sp>
    </p:spTree>
  </p:cSld>
  <p:clrMapOvr>
    <a:masterClrMapping/>
  </p:clrMapOvr>
  <p:transition spd="slow">
    <p:cover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921449671"/>
              </p:ext>
            </p:extLst>
          </p:nvPr>
        </p:nvGraphicFramePr>
        <p:xfrm>
          <a:off x="827584" y="2686050"/>
          <a:ext cx="7416824" cy="3445990"/>
        </p:xfrm>
        <a:graphic>
          <a:graphicData uri="http://schemas.openxmlformats.org/drawingml/2006/table">
            <a:tbl>
              <a:tblPr/>
              <a:tblGrid>
                <a:gridCol w="1641375"/>
                <a:gridCol w="1762958"/>
                <a:gridCol w="1398208"/>
                <a:gridCol w="1215833"/>
                <a:gridCol w="1398450"/>
              </a:tblGrid>
              <a:tr h="748904">
                <a:tc rowSpan="2">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id-ID" altLang="en-US" sz="1400" b="1" i="0" u="none" strike="noStrike" cap="none" normalizeH="0" baseline="0" smtClean="0">
                        <a:ln>
                          <a:noFill/>
                        </a:ln>
                        <a:solidFill>
                          <a:srgbClr val="FFFFFF"/>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rowSpan="2">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id-ID" altLang="en-US" sz="1400" b="1" i="0" u="none" strike="noStrike" cap="none" normalizeH="0" baseline="0" smtClean="0">
                        <a:ln>
                          <a:noFill/>
                        </a:ln>
                        <a:solidFill>
                          <a:srgbClr val="FFFFFF"/>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rowSpan="2">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id-ID" altLang="en-US" sz="1400" b="1" i="0" u="none" strike="noStrike" cap="none" normalizeH="0" baseline="0" smtClean="0">
                        <a:ln>
                          <a:noFill/>
                        </a:ln>
                        <a:solidFill>
                          <a:srgbClr val="FFFFFF"/>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id-ID" altLang="en-US" sz="1400" b="1" i="0" u="none" strike="noStrike" cap="none" normalizeH="0" baseline="0" smtClean="0">
                        <a:ln>
                          <a:noFill/>
                        </a:ln>
                        <a:solidFill>
                          <a:srgbClr val="FFFFFF"/>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r>
              <a:tr h="78613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id-ID" altLang="en-US" sz="1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id-ID" altLang="en-US" sz="14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910952">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Arial" panose="020B0604020202020204" pitchFamily="34" charset="0"/>
                        <a:cs typeface="Arial" panose="020B0604020202020204" pitchFamily="34" charset="0"/>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Arial" panose="020B0604020202020204" pitchFamily="34" charset="0"/>
                        <a:cs typeface="Arial" panose="020B0604020202020204" pitchFamily="34" charset="0"/>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Century Gothic" panose="020B0502020202020204" pitchFamily="34" charset="0"/>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smtClean="0">
                        <a:ln>
                          <a:noFill/>
                        </a:ln>
                        <a:solidFill>
                          <a:srgbClr val="000000"/>
                        </a:solidFill>
                        <a:effectLst/>
                        <a:latin typeface="Century Gothic" panose="020B0502020202020204" pitchFamily="34" charset="0"/>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spcAft>
                          <a:spcPts val="600"/>
                        </a:spcAft>
                        <a:buClr>
                          <a:schemeClr val="tx1"/>
                        </a:buClr>
                        <a:buSzPct val="80000"/>
                        <a:buFont typeface="Wingdings 3" panose="05040102010807070707" pitchFamily="18" charset="2"/>
                        <a:defRPr>
                          <a:solidFill>
                            <a:srgbClr val="0F496F"/>
                          </a:solidFill>
                          <a:latin typeface="Century Gothic" panose="020B0502020202020204" pitchFamily="34" charset="0"/>
                        </a:defRPr>
                      </a:lvl1pPr>
                      <a:lvl2pPr marL="742950" indent="-285750">
                        <a:spcBef>
                          <a:spcPct val="20000"/>
                        </a:spcBef>
                        <a:spcAft>
                          <a:spcPts val="600"/>
                        </a:spcAft>
                        <a:buClr>
                          <a:schemeClr val="tx1"/>
                        </a:buClr>
                        <a:buSzPct val="80000"/>
                        <a:buFont typeface="Wingdings 3" panose="05040102010807070707" pitchFamily="18" charset="2"/>
                        <a:defRPr sz="2400">
                          <a:solidFill>
                            <a:srgbClr val="0F496F"/>
                          </a:solidFill>
                          <a:latin typeface="Century Gothic" panose="020B0502020202020204" pitchFamily="34" charset="0"/>
                        </a:defRPr>
                      </a:lvl2pPr>
                      <a:lvl3pPr marL="1143000" indent="-228600">
                        <a:spcBef>
                          <a:spcPct val="20000"/>
                        </a:spcBef>
                        <a:spcAft>
                          <a:spcPts val="600"/>
                        </a:spcAft>
                        <a:buClr>
                          <a:schemeClr val="tx1"/>
                        </a:buClr>
                        <a:buSzPct val="80000"/>
                        <a:buFont typeface="Wingdings 3" panose="05040102010807070707" pitchFamily="18" charset="2"/>
                        <a:defRPr sz="1400">
                          <a:solidFill>
                            <a:srgbClr val="0F496F"/>
                          </a:solidFill>
                          <a:latin typeface="Century Gothic" panose="020B0502020202020204" pitchFamily="34" charset="0"/>
                        </a:defRPr>
                      </a:lvl3pPr>
                      <a:lvl4pPr marL="16002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4pPr>
                      <a:lvl5pPr marL="2057400" indent="-22860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5pPr>
                      <a:lvl6pPr marL="25146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6pPr>
                      <a:lvl7pPr marL="29718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7pPr>
                      <a:lvl8pPr marL="34290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8pPr>
                      <a:lvl9pPr marL="3886200" indent="-228600" defTabSz="457200" eaLnBrk="0" fontAlgn="base" hangingPunct="0">
                        <a:spcBef>
                          <a:spcPct val="20000"/>
                        </a:spcBef>
                        <a:spcAft>
                          <a:spcPts val="600"/>
                        </a:spcAft>
                        <a:buClr>
                          <a:schemeClr val="tx1"/>
                        </a:buClr>
                        <a:buSzPct val="80000"/>
                        <a:buFont typeface="Wingdings 3" panose="05040102010807070707" pitchFamily="18" charset="2"/>
                        <a:defRPr sz="1200">
                          <a:solidFill>
                            <a:srgbClr val="0F496F"/>
                          </a:solidFill>
                          <a:latin typeface="Century Gothic" panose="020B050202020202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id-ID" altLang="en-US" sz="1400" b="0" i="0" u="none" strike="noStrike" cap="none" normalizeH="0" baseline="0" dirty="0" smtClean="0">
                        <a:ln>
                          <a:noFill/>
                        </a:ln>
                        <a:solidFill>
                          <a:srgbClr val="000000"/>
                        </a:solidFill>
                        <a:effectLst/>
                        <a:latin typeface="Century Gothic" panose="020B0502020202020204" pitchFamily="34" charset="0"/>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5" name="Rectangle 2"/>
          <p:cNvSpPr>
            <a:spLocks noGrp="1" noChangeArrowheads="1"/>
          </p:cNvSpPr>
          <p:nvPr>
            <p:ph type="title"/>
          </p:nvPr>
        </p:nvSpPr>
        <p:spPr>
          <a:xfrm>
            <a:off x="827584" y="498872"/>
            <a:ext cx="7704856" cy="1129903"/>
          </a:xfrm>
        </p:spPr>
        <p:txBody>
          <a:bodyPr>
            <a:normAutofit fontScale="90000"/>
          </a:bodyPr>
          <a:lstStyle/>
          <a:p>
            <a:pPr eaLnBrk="1" fontAlgn="auto" hangingPunct="1">
              <a:spcAft>
                <a:spcPts val="0"/>
              </a:spcAft>
              <a:defRPr/>
            </a:pPr>
            <a:r>
              <a:rPr lang="en-AU" dirty="0" smtClean="0">
                <a:solidFill>
                  <a:srgbClr val="000000"/>
                </a:solidFill>
              </a:rPr>
              <a:t>Results-Oriented Government</a:t>
            </a:r>
          </a:p>
        </p:txBody>
      </p:sp>
      <p:sp>
        <p:nvSpPr>
          <p:cNvPr id="6" name="Cloud Callout 5"/>
          <p:cNvSpPr/>
          <p:nvPr/>
        </p:nvSpPr>
        <p:spPr>
          <a:xfrm>
            <a:off x="827584" y="4184650"/>
            <a:ext cx="1646238" cy="1674813"/>
          </a:xfrm>
          <a:prstGeom prst="cloud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1500" dirty="0" err="1">
                <a:solidFill>
                  <a:srgbClr val="000000"/>
                </a:solidFill>
              </a:rPr>
              <a:t>Terdapat</a:t>
            </a:r>
            <a:r>
              <a:rPr lang="en-AU" sz="1500" dirty="0">
                <a:solidFill>
                  <a:srgbClr val="000000"/>
                </a:solidFill>
              </a:rPr>
              <a:t> </a:t>
            </a:r>
            <a:r>
              <a:rPr lang="en-AU" sz="1500" dirty="0" err="1">
                <a:solidFill>
                  <a:srgbClr val="000000"/>
                </a:solidFill>
              </a:rPr>
              <a:t>sasaran</a:t>
            </a:r>
            <a:r>
              <a:rPr lang="en-AU" sz="1500" dirty="0">
                <a:solidFill>
                  <a:srgbClr val="000000"/>
                </a:solidFill>
              </a:rPr>
              <a:t> </a:t>
            </a:r>
            <a:r>
              <a:rPr lang="en-AU" sz="1500" dirty="0" err="1">
                <a:solidFill>
                  <a:srgbClr val="000000"/>
                </a:solidFill>
              </a:rPr>
              <a:t>yg</a:t>
            </a:r>
            <a:r>
              <a:rPr lang="en-AU" sz="1500" dirty="0">
                <a:solidFill>
                  <a:srgbClr val="000000"/>
                </a:solidFill>
              </a:rPr>
              <a:t> </a:t>
            </a:r>
            <a:r>
              <a:rPr lang="en-AU" sz="1500" dirty="0" err="1">
                <a:solidFill>
                  <a:srgbClr val="000000"/>
                </a:solidFill>
              </a:rPr>
              <a:t>jelas</a:t>
            </a:r>
            <a:endParaRPr lang="id-ID" sz="1500" dirty="0">
              <a:solidFill>
                <a:srgbClr val="000000"/>
              </a:solidFill>
            </a:endParaRPr>
          </a:p>
        </p:txBody>
      </p:sp>
      <p:sp>
        <p:nvSpPr>
          <p:cNvPr id="7" name="Curved Right Arrow 6"/>
          <p:cNvSpPr/>
          <p:nvPr/>
        </p:nvSpPr>
        <p:spPr bwMode="auto">
          <a:xfrm rot="5400000">
            <a:off x="4200525" y="-28575"/>
            <a:ext cx="857250" cy="4457700"/>
          </a:xfrm>
          <a:prstGeom prst="curvedRightArrow">
            <a:avLst/>
          </a:pr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vert="vert270"/>
          <a:lstStyle/>
          <a:p>
            <a:pPr eaLnBrk="1" fontAlgn="auto" hangingPunct="1">
              <a:spcBef>
                <a:spcPts val="0"/>
              </a:spcBef>
              <a:spcAft>
                <a:spcPts val="0"/>
              </a:spcAft>
              <a:defRPr/>
            </a:pPr>
            <a:endParaRPr lang="id-ID" sz="1350" dirty="0">
              <a:solidFill>
                <a:srgbClr val="000000"/>
              </a:solidFill>
              <a:latin typeface="+mn-lt"/>
            </a:endParaRPr>
          </a:p>
          <a:p>
            <a:pPr eaLnBrk="1" fontAlgn="auto" hangingPunct="1">
              <a:spcBef>
                <a:spcPts val="0"/>
              </a:spcBef>
              <a:spcAft>
                <a:spcPts val="0"/>
              </a:spcAft>
              <a:defRPr/>
            </a:pPr>
            <a:r>
              <a:rPr lang="id-ID" sz="1350" dirty="0">
                <a:solidFill>
                  <a:srgbClr val="000000"/>
                </a:solidFill>
                <a:latin typeface="+mn-lt"/>
              </a:rPr>
              <a:t>            </a:t>
            </a:r>
            <a:endParaRPr lang="en-US" sz="1350" dirty="0">
              <a:solidFill>
                <a:srgbClr val="000000"/>
              </a:solidFill>
              <a:latin typeface="+mn-lt"/>
            </a:endParaRPr>
          </a:p>
          <a:p>
            <a:pPr algn="ctr" eaLnBrk="1" fontAlgn="auto" hangingPunct="1">
              <a:spcBef>
                <a:spcPts val="0"/>
              </a:spcBef>
              <a:spcAft>
                <a:spcPts val="0"/>
              </a:spcAft>
              <a:defRPr/>
            </a:pPr>
            <a:r>
              <a:rPr lang="en-AU" sz="1350" dirty="0">
                <a:solidFill>
                  <a:srgbClr val="000000"/>
                </a:solidFill>
                <a:latin typeface="+mn-lt"/>
              </a:rPr>
              <a:t>Link between objectives and means</a:t>
            </a:r>
          </a:p>
          <a:p>
            <a:pPr eaLnBrk="1" fontAlgn="auto" hangingPunct="1">
              <a:spcBef>
                <a:spcPts val="0"/>
              </a:spcBef>
              <a:spcAft>
                <a:spcPts val="0"/>
              </a:spcAft>
              <a:defRPr/>
            </a:pPr>
            <a:endParaRPr lang="id-ID" sz="1350" dirty="0">
              <a:solidFill>
                <a:srgbClr val="000000"/>
              </a:solidFill>
              <a:latin typeface="+mn-lt"/>
            </a:endParaRPr>
          </a:p>
        </p:txBody>
      </p:sp>
      <p:sp>
        <p:nvSpPr>
          <p:cNvPr id="8" name="Cloud Callout 7"/>
          <p:cNvSpPr/>
          <p:nvPr/>
        </p:nvSpPr>
        <p:spPr>
          <a:xfrm>
            <a:off x="2483768" y="4179888"/>
            <a:ext cx="1874837" cy="1552575"/>
          </a:xfrm>
          <a:prstGeom prst="cloud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500" dirty="0" err="1">
                <a:solidFill>
                  <a:srgbClr val="000000"/>
                </a:solidFill>
              </a:rPr>
              <a:t>Ukuran</a:t>
            </a:r>
            <a:r>
              <a:rPr lang="en-US" sz="1500" dirty="0">
                <a:solidFill>
                  <a:srgbClr val="000000"/>
                </a:solidFill>
              </a:rPr>
              <a:t> </a:t>
            </a:r>
            <a:r>
              <a:rPr lang="en-US" sz="1500" dirty="0" err="1">
                <a:solidFill>
                  <a:srgbClr val="000000"/>
                </a:solidFill>
              </a:rPr>
              <a:t>hasil</a:t>
            </a:r>
            <a:r>
              <a:rPr lang="en-US" sz="1500" dirty="0">
                <a:solidFill>
                  <a:srgbClr val="000000"/>
                </a:solidFill>
              </a:rPr>
              <a:t>/</a:t>
            </a:r>
            <a:r>
              <a:rPr lang="en-US" sz="1500" dirty="0" err="1">
                <a:solidFill>
                  <a:srgbClr val="000000"/>
                </a:solidFill>
              </a:rPr>
              <a:t>kinerja</a:t>
            </a:r>
            <a:endParaRPr lang="id-ID" sz="1500" dirty="0">
              <a:solidFill>
                <a:srgbClr val="000000"/>
              </a:solidFill>
            </a:endParaRPr>
          </a:p>
        </p:txBody>
      </p:sp>
      <p:sp>
        <p:nvSpPr>
          <p:cNvPr id="9" name="Cloud Callout 8"/>
          <p:cNvSpPr/>
          <p:nvPr/>
        </p:nvSpPr>
        <p:spPr>
          <a:xfrm>
            <a:off x="4211960" y="4286250"/>
            <a:ext cx="1298575" cy="1389063"/>
          </a:xfrm>
          <a:prstGeom prst="cloud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1500" dirty="0">
                <a:solidFill>
                  <a:srgbClr val="000000"/>
                </a:solidFill>
              </a:rPr>
              <a:t>Target </a:t>
            </a:r>
            <a:r>
              <a:rPr lang="en-AU" sz="1500" dirty="0" err="1">
                <a:solidFill>
                  <a:srgbClr val="000000"/>
                </a:solidFill>
              </a:rPr>
              <a:t>Kinerja</a:t>
            </a:r>
            <a:endParaRPr lang="id-ID" sz="1500" dirty="0">
              <a:solidFill>
                <a:srgbClr val="000000"/>
              </a:solidFill>
            </a:endParaRPr>
          </a:p>
        </p:txBody>
      </p:sp>
      <p:sp>
        <p:nvSpPr>
          <p:cNvPr id="10" name="Rectangle 9"/>
          <p:cNvSpPr/>
          <p:nvPr/>
        </p:nvSpPr>
        <p:spPr>
          <a:xfrm>
            <a:off x="899592" y="3143250"/>
            <a:ext cx="1428750" cy="628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350" b="1" dirty="0">
                <a:solidFill>
                  <a:srgbClr val="000000"/>
                </a:solidFill>
                <a:latin typeface="Arial" pitchFamily="34" charset="0"/>
                <a:cs typeface="Arial" pitchFamily="34" charset="0"/>
              </a:rPr>
              <a:t>OBJECTIVES  (SASARAN)</a:t>
            </a:r>
          </a:p>
          <a:p>
            <a:pPr algn="ctr" eaLnBrk="1" fontAlgn="auto" hangingPunct="1">
              <a:spcBef>
                <a:spcPts val="0"/>
              </a:spcBef>
              <a:spcAft>
                <a:spcPts val="0"/>
              </a:spcAft>
              <a:defRPr/>
            </a:pPr>
            <a:endParaRPr lang="id-ID" sz="1350" b="1" dirty="0">
              <a:solidFill>
                <a:srgbClr val="000000"/>
              </a:solidFill>
            </a:endParaRPr>
          </a:p>
        </p:txBody>
      </p:sp>
      <p:sp>
        <p:nvSpPr>
          <p:cNvPr id="11" name="Rectangle 10"/>
          <p:cNvSpPr/>
          <p:nvPr/>
        </p:nvSpPr>
        <p:spPr>
          <a:xfrm>
            <a:off x="2555776" y="3143250"/>
            <a:ext cx="1428750" cy="628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350" b="1" dirty="0">
                <a:solidFill>
                  <a:srgbClr val="000000"/>
                </a:solidFill>
                <a:latin typeface="Arial" pitchFamily="34" charset="0"/>
                <a:cs typeface="Arial" pitchFamily="34" charset="0"/>
              </a:rPr>
              <a:t>INDIKATOR</a:t>
            </a:r>
          </a:p>
          <a:p>
            <a:pPr algn="ctr" eaLnBrk="1" fontAlgn="auto" hangingPunct="1">
              <a:spcBef>
                <a:spcPts val="0"/>
              </a:spcBef>
              <a:spcAft>
                <a:spcPts val="0"/>
              </a:spcAft>
              <a:defRPr/>
            </a:pPr>
            <a:endParaRPr lang="id-ID" sz="1350" b="1" dirty="0">
              <a:solidFill>
                <a:srgbClr val="000000"/>
              </a:solidFill>
            </a:endParaRPr>
          </a:p>
        </p:txBody>
      </p:sp>
      <p:sp>
        <p:nvSpPr>
          <p:cNvPr id="12" name="Rectangle 11"/>
          <p:cNvSpPr/>
          <p:nvPr/>
        </p:nvSpPr>
        <p:spPr>
          <a:xfrm>
            <a:off x="4283968" y="3143250"/>
            <a:ext cx="1200150" cy="628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350" b="1" dirty="0">
                <a:solidFill>
                  <a:srgbClr val="000000"/>
                </a:solidFill>
              </a:rPr>
              <a:t>TARGET</a:t>
            </a:r>
          </a:p>
        </p:txBody>
      </p:sp>
      <p:sp>
        <p:nvSpPr>
          <p:cNvPr id="13" name="Rectangle 12"/>
          <p:cNvSpPr/>
          <p:nvPr/>
        </p:nvSpPr>
        <p:spPr>
          <a:xfrm>
            <a:off x="5829300" y="2800350"/>
            <a:ext cx="2171700" cy="628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350" b="1" dirty="0">
                <a:solidFill>
                  <a:srgbClr val="000000"/>
                </a:solidFill>
              </a:rPr>
              <a:t>STRATEGI (MEANS)</a:t>
            </a:r>
          </a:p>
          <a:p>
            <a:pPr algn="ctr" eaLnBrk="1" fontAlgn="auto" hangingPunct="1">
              <a:spcBef>
                <a:spcPts val="0"/>
              </a:spcBef>
              <a:spcAft>
                <a:spcPts val="0"/>
              </a:spcAft>
              <a:defRPr/>
            </a:pPr>
            <a:r>
              <a:rPr lang="id-ID" sz="1200" b="1" dirty="0">
                <a:solidFill>
                  <a:srgbClr val="000000"/>
                </a:solidFill>
              </a:rPr>
              <a:t>(Output </a:t>
            </a:r>
            <a:r>
              <a:rPr lang="en-US" sz="1200" b="1" dirty="0">
                <a:solidFill>
                  <a:srgbClr val="000000"/>
                </a:solidFill>
              </a:rPr>
              <a:t>-</a:t>
            </a:r>
            <a:r>
              <a:rPr lang="id-ID" sz="1200" b="1" dirty="0">
                <a:solidFill>
                  <a:srgbClr val="000000"/>
                </a:solidFill>
              </a:rPr>
              <a:t> Process –Input)</a:t>
            </a:r>
          </a:p>
        </p:txBody>
      </p:sp>
      <p:sp>
        <p:nvSpPr>
          <p:cNvPr id="14" name="Rectangle 13"/>
          <p:cNvSpPr/>
          <p:nvPr/>
        </p:nvSpPr>
        <p:spPr>
          <a:xfrm>
            <a:off x="5652120" y="3486150"/>
            <a:ext cx="1085850" cy="571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350" b="1" dirty="0">
                <a:solidFill>
                  <a:srgbClr val="000000"/>
                </a:solidFill>
                <a:latin typeface="Arial" pitchFamily="34" charset="0"/>
                <a:cs typeface="Arial" pitchFamily="34" charset="0"/>
              </a:rPr>
              <a:t>PROGRAM</a:t>
            </a:r>
            <a:endParaRPr lang="id-ID" sz="1350" b="1" dirty="0">
              <a:solidFill>
                <a:srgbClr val="000000"/>
              </a:solidFill>
            </a:endParaRPr>
          </a:p>
        </p:txBody>
      </p:sp>
      <p:sp>
        <p:nvSpPr>
          <p:cNvPr id="15" name="Rectangle 14"/>
          <p:cNvSpPr/>
          <p:nvPr/>
        </p:nvSpPr>
        <p:spPr>
          <a:xfrm>
            <a:off x="6972300" y="3486150"/>
            <a:ext cx="1091580" cy="571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350" b="1" dirty="0">
                <a:solidFill>
                  <a:srgbClr val="000000"/>
                </a:solidFill>
                <a:latin typeface="Arial" pitchFamily="34" charset="0"/>
                <a:cs typeface="Arial" pitchFamily="34" charset="0"/>
              </a:rPr>
              <a:t>KEGIATAN</a:t>
            </a:r>
            <a:endParaRPr lang="id-ID" sz="1350" b="1" dirty="0">
              <a:solidFill>
                <a:srgbClr val="000000"/>
              </a:solidFill>
            </a:endParaRPr>
          </a:p>
        </p:txBody>
      </p:sp>
      <p:sp>
        <p:nvSpPr>
          <p:cNvPr id="16" name="Oval 15"/>
          <p:cNvSpPr/>
          <p:nvPr/>
        </p:nvSpPr>
        <p:spPr>
          <a:xfrm>
            <a:off x="1143000" y="2800350"/>
            <a:ext cx="4686300" cy="1114425"/>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0"/>
          </a:p>
        </p:txBody>
      </p:sp>
      <p:sp>
        <p:nvSpPr>
          <p:cNvPr id="17" name="Oval 16"/>
          <p:cNvSpPr/>
          <p:nvPr/>
        </p:nvSpPr>
        <p:spPr>
          <a:xfrm>
            <a:off x="5715000" y="2686050"/>
            <a:ext cx="2286000" cy="13716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0"/>
          </a:p>
        </p:txBody>
      </p:sp>
      <p:sp>
        <p:nvSpPr>
          <p:cNvPr id="18" name="Rectangle 17"/>
          <p:cNvSpPr/>
          <p:nvPr/>
        </p:nvSpPr>
        <p:spPr>
          <a:xfrm>
            <a:off x="2058964" y="2618910"/>
            <a:ext cx="3161108" cy="715581"/>
          </a:xfrm>
          <a:prstGeom prst="rect">
            <a:avLst/>
          </a:prstGeom>
          <a:noFill/>
        </p:spPr>
        <p:txBody>
          <a:bodyPr>
            <a:spAutoFit/>
          </a:bodyPr>
          <a:lstStyle/>
          <a:p>
            <a:pPr algn="ctr" eaLnBrk="1" fontAlgn="auto" hangingPunct="1">
              <a:spcBef>
                <a:spcPts val="0"/>
              </a:spcBef>
              <a:spcAft>
                <a:spcPts val="0"/>
              </a:spcAft>
              <a:defRPr/>
            </a:pPr>
            <a:r>
              <a:rPr lang="en-US" sz="4050" b="1" cap="all" dirty="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latin typeface="+mn-lt"/>
              </a:rPr>
              <a:t>KINERJA</a:t>
            </a:r>
          </a:p>
        </p:txBody>
      </p:sp>
      <p:sp>
        <p:nvSpPr>
          <p:cNvPr id="19" name="Rectangle 18"/>
          <p:cNvSpPr/>
          <p:nvPr/>
        </p:nvSpPr>
        <p:spPr>
          <a:xfrm>
            <a:off x="5841522" y="4248671"/>
            <a:ext cx="2024844" cy="715581"/>
          </a:xfrm>
          <a:prstGeom prst="rect">
            <a:avLst/>
          </a:prstGeom>
          <a:noFill/>
        </p:spPr>
        <p:txBody>
          <a:bodyPr>
            <a:spAutoFit/>
          </a:bodyPr>
          <a:lstStyle/>
          <a:p>
            <a:pPr algn="ctr" eaLnBrk="1" fontAlgn="auto" hangingPunct="1">
              <a:spcBef>
                <a:spcPts val="0"/>
              </a:spcBef>
              <a:spcAft>
                <a:spcPts val="0"/>
              </a:spcAft>
              <a:defRPr/>
            </a:pPr>
            <a:r>
              <a:rPr lang="en-US" sz="4050" b="1" cap="all">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latin typeface="+mn-lt"/>
              </a:rPr>
              <a:t>KERJA</a:t>
            </a:r>
            <a:endParaRPr lang="en-US" sz="4050" b="1" cap="all" dirty="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latin typeface="+mn-lt"/>
            </a:endParaRPr>
          </a:p>
        </p:txBody>
      </p:sp>
    </p:spTree>
    <p:extLst>
      <p:ext uri="{BB962C8B-B14F-4D97-AF65-F5344CB8AC3E}">
        <p14:creationId xmlns:p14="http://schemas.microsoft.com/office/powerpoint/2010/main" val="108419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2"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ppt_x</p:attrName>
                                        </p:attrNameLst>
                                      </p:cBhvr>
                                      <p:tavLst>
                                        <p:tav tm="0">
                                          <p:val>
                                            <p:strVal val="#ppt_x+#ppt_w/2"/>
                                          </p:val>
                                        </p:tav>
                                        <p:tav tm="100000">
                                          <p:val>
                                            <p:strVal val="#ppt_x"/>
                                          </p:val>
                                        </p:tav>
                                      </p:tavLst>
                                    </p:anim>
                                    <p:anim calcmode="lin" valueType="num">
                                      <p:cBhvr>
                                        <p:cTn id="21" dur="1000" fill="hold"/>
                                        <p:tgtEl>
                                          <p:spTgt spid="7"/>
                                        </p:tgtEl>
                                        <p:attrNameLst>
                                          <p:attrName>ppt_y</p:attrName>
                                        </p:attrNameLst>
                                      </p:cBhvr>
                                      <p:tavLst>
                                        <p:tav tm="0">
                                          <p:val>
                                            <p:strVal val="#ppt_y"/>
                                          </p:val>
                                        </p:tav>
                                        <p:tav tm="100000">
                                          <p:val>
                                            <p:strVal val="#ppt_y"/>
                                          </p:val>
                                        </p:tav>
                                      </p:tavLst>
                                    </p:anim>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childTnLst>
                          </p:cTn>
                        </p:par>
                        <p:par>
                          <p:cTn id="46" fill="hold" nodeType="afterGroup">
                            <p:stCondLst>
                              <p:cond delay="500"/>
                            </p:stCondLst>
                            <p:childTnLst>
                              <p:par>
                                <p:cTn id="47" presetID="26"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80">
                                          <p:stCondLst>
                                            <p:cond delay="0"/>
                                          </p:stCondLst>
                                        </p:cTn>
                                        <p:tgtEl>
                                          <p:spTgt spid="12"/>
                                        </p:tgtEl>
                                      </p:cBhvr>
                                    </p:animEffect>
                                    <p:anim calcmode="lin" valueType="num">
                                      <p:cBhvr>
                                        <p:cTn id="5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5" dur="26">
                                          <p:stCondLst>
                                            <p:cond delay="650"/>
                                          </p:stCondLst>
                                        </p:cTn>
                                        <p:tgtEl>
                                          <p:spTgt spid="12"/>
                                        </p:tgtEl>
                                      </p:cBhvr>
                                      <p:to x="100000" y="60000"/>
                                    </p:animScale>
                                    <p:animScale>
                                      <p:cBhvr>
                                        <p:cTn id="56" dur="166" decel="50000">
                                          <p:stCondLst>
                                            <p:cond delay="676"/>
                                          </p:stCondLst>
                                        </p:cTn>
                                        <p:tgtEl>
                                          <p:spTgt spid="12"/>
                                        </p:tgtEl>
                                      </p:cBhvr>
                                      <p:to x="100000" y="100000"/>
                                    </p:animScale>
                                    <p:animScale>
                                      <p:cBhvr>
                                        <p:cTn id="57" dur="26">
                                          <p:stCondLst>
                                            <p:cond delay="1312"/>
                                          </p:stCondLst>
                                        </p:cTn>
                                        <p:tgtEl>
                                          <p:spTgt spid="12"/>
                                        </p:tgtEl>
                                      </p:cBhvr>
                                      <p:to x="100000" y="80000"/>
                                    </p:animScale>
                                    <p:animScale>
                                      <p:cBhvr>
                                        <p:cTn id="58" dur="166" decel="50000">
                                          <p:stCondLst>
                                            <p:cond delay="1338"/>
                                          </p:stCondLst>
                                        </p:cTn>
                                        <p:tgtEl>
                                          <p:spTgt spid="12"/>
                                        </p:tgtEl>
                                      </p:cBhvr>
                                      <p:to x="100000" y="100000"/>
                                    </p:animScale>
                                    <p:animScale>
                                      <p:cBhvr>
                                        <p:cTn id="59" dur="26">
                                          <p:stCondLst>
                                            <p:cond delay="1642"/>
                                          </p:stCondLst>
                                        </p:cTn>
                                        <p:tgtEl>
                                          <p:spTgt spid="12"/>
                                        </p:tgtEl>
                                      </p:cBhvr>
                                      <p:to x="100000" y="90000"/>
                                    </p:animScale>
                                    <p:animScale>
                                      <p:cBhvr>
                                        <p:cTn id="60" dur="166" decel="50000">
                                          <p:stCondLst>
                                            <p:cond delay="1668"/>
                                          </p:stCondLst>
                                        </p:cTn>
                                        <p:tgtEl>
                                          <p:spTgt spid="12"/>
                                        </p:tgtEl>
                                      </p:cBhvr>
                                      <p:to x="100000" y="100000"/>
                                    </p:animScale>
                                    <p:animScale>
                                      <p:cBhvr>
                                        <p:cTn id="61" dur="26">
                                          <p:stCondLst>
                                            <p:cond delay="1808"/>
                                          </p:stCondLst>
                                        </p:cTn>
                                        <p:tgtEl>
                                          <p:spTgt spid="12"/>
                                        </p:tgtEl>
                                      </p:cBhvr>
                                      <p:to x="100000" y="95000"/>
                                    </p:animScale>
                                    <p:animScale>
                                      <p:cBhvr>
                                        <p:cTn id="62" dur="166" decel="50000">
                                          <p:stCondLst>
                                            <p:cond delay="1834"/>
                                          </p:stCondLst>
                                        </p:cTn>
                                        <p:tgtEl>
                                          <p:spTgt spid="12"/>
                                        </p:tgtEl>
                                      </p:cBhvr>
                                      <p:to x="100000" y="100000"/>
                                    </p:animScale>
                                  </p:childTnLst>
                                </p:cTn>
                              </p:par>
                            </p:childTnLst>
                          </p:cTn>
                        </p:par>
                        <p:par>
                          <p:cTn id="63" fill="hold" nodeType="afterGroup">
                            <p:stCondLst>
                              <p:cond delay="2500"/>
                            </p:stCondLst>
                            <p:childTnLst>
                              <p:par>
                                <p:cTn id="64" presetID="3" presetClass="entr" presetSubtype="1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blinds(horizontal)">
                                      <p:cBhvr>
                                        <p:cTn id="66" dur="500"/>
                                        <p:tgtEl>
                                          <p:spTgt spid="16"/>
                                        </p:tgtEl>
                                      </p:cBhvr>
                                    </p:animEffect>
                                  </p:childTnLst>
                                </p:cTn>
                              </p:par>
                            </p:childTnLst>
                          </p:cTn>
                        </p:par>
                        <p:par>
                          <p:cTn id="67" fill="hold" nodeType="afterGroup">
                            <p:stCondLst>
                              <p:cond delay="3000"/>
                            </p:stCondLst>
                            <p:childTnLst>
                              <p:par>
                                <p:cTn id="68" presetID="3"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linds(horizontal)">
                                      <p:cBhvr>
                                        <p:cTn id="70" dur="500"/>
                                        <p:tgtEl>
                                          <p:spTgt spid="1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 presetClass="entr" presetSubtype="10" fill="hold"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blinds(horizontal)">
                                      <p:cBhvr>
                                        <p:cTn id="75" dur="500"/>
                                        <p:tgtEl>
                                          <p:spTgt spid="18"/>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blinds(horizontal)">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1357313"/>
          <a:ext cx="4714877" cy="1852610"/>
        </p:xfrm>
        <a:graphic>
          <a:graphicData uri="http://schemas.openxmlformats.org/drawingml/2006/table">
            <a:tbl>
              <a:tblPr firstRow="1" bandRow="1">
                <a:tableStyleId>{5C22544A-7EE6-4342-B048-85BDC9FD1C3A}</a:tableStyleId>
              </a:tblPr>
              <a:tblGrid>
                <a:gridCol w="654801"/>
                <a:gridCol w="708828"/>
                <a:gridCol w="708041"/>
                <a:gridCol w="720066"/>
                <a:gridCol w="850271"/>
                <a:gridCol w="214574"/>
                <a:gridCol w="214574"/>
                <a:gridCol w="214574"/>
                <a:gridCol w="214574"/>
                <a:gridCol w="214574"/>
              </a:tblGrid>
              <a:tr h="370522">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tx1"/>
                        </a:solidFill>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tc hMerge="1">
                  <a:txBody>
                    <a:bodyPr/>
                    <a:lstStyle/>
                    <a:p>
                      <a:pPr algn="ctr"/>
                      <a:endParaRPr lang="en-US" sz="1800" dirty="0">
                        <a:solidFill>
                          <a:schemeClr val="tx1"/>
                        </a:solidFill>
                      </a:endParaRPr>
                    </a:p>
                  </a:txBody>
                  <a:tcPr marT="45700" marB="45700" anchor="ct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tx1"/>
                        </a:solidFill>
                      </a:endParaRPr>
                    </a:p>
                  </a:txBody>
                  <a:tcPr marT="45700" marB="45700"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370522">
                <a:tc gridSpan="3">
                  <a:txBody>
                    <a:bodyPr/>
                    <a:lstStyle/>
                    <a:p>
                      <a:pPr algn="ctr"/>
                      <a:r>
                        <a:rPr lang="id-ID" sz="1100" b="1" dirty="0" smtClean="0"/>
                        <a:t>TUJUAN (GOALS)</a:t>
                      </a:r>
                      <a:endParaRPr lang="en-US" sz="1100" b="1" dirty="0"/>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100" b="1" dirty="0"/>
                    </a:p>
                  </a:txBody>
                  <a:tcPr marT="45700" marB="45700" anchor="ctr"/>
                </a:tc>
                <a:tc hMerge="1">
                  <a:txBody>
                    <a:bodyPr/>
                    <a:lstStyle/>
                    <a:p>
                      <a:pPr algn="ctr"/>
                      <a:endParaRPr lang="en-US" sz="1100" b="1" dirty="0"/>
                    </a:p>
                  </a:txBody>
                  <a:tcPr marT="45700" marB="45700" anchor="ctr"/>
                </a:tc>
                <a:tc gridSpan="7">
                  <a:txBody>
                    <a:bodyPr/>
                    <a:lstStyle/>
                    <a:p>
                      <a:pPr algn="ctr"/>
                      <a:r>
                        <a:rPr lang="id-ID" sz="1100" b="1" dirty="0" smtClean="0"/>
                        <a:t>SASARAN (OBJECTIVES)</a:t>
                      </a:r>
                      <a:endParaRPr lang="en-US" sz="1100" b="1" dirty="0"/>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100" b="1" dirty="0"/>
                    </a:p>
                  </a:txBody>
                  <a:tcPr marT="45700" marB="45700" anchor="ctr"/>
                </a:tc>
                <a:tc hMerge="1">
                  <a:txBody>
                    <a:bodyPr/>
                    <a:lstStyle/>
                    <a:p>
                      <a:pPr algn="ctr"/>
                      <a:endParaRPr lang="en-US" sz="1100" b="1" dirty="0"/>
                    </a:p>
                  </a:txBody>
                  <a:tcPr marT="45700" marB="45700" anchor="ct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370522">
                <a:tc rowSpan="2">
                  <a:txBody>
                    <a:bodyPr/>
                    <a:lstStyle/>
                    <a:p>
                      <a:pPr algn="ctr"/>
                      <a:r>
                        <a:rPr lang="en-US" sz="1100" b="1" dirty="0" smtClean="0">
                          <a:latin typeface="Arial Narrow" pitchFamily="34" charset="0"/>
                        </a:rPr>
                        <a:t>URAIAN</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100" b="1" dirty="0" smtClean="0">
                          <a:latin typeface="Arial Narrow" pitchFamily="34" charset="0"/>
                        </a:rPr>
                        <a:t>INDIKATOR</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100" b="1" dirty="0" smtClean="0">
                          <a:latin typeface="Arial Narrow" pitchFamily="34" charset="0"/>
                        </a:rPr>
                        <a:t>TARGET</a:t>
                      </a:r>
                      <a:r>
                        <a:rPr lang="id-ID" sz="1100" b="1" dirty="0" smtClean="0">
                          <a:latin typeface="Arial Narrow" pitchFamily="34" charset="0"/>
                        </a:rPr>
                        <a:t> </a:t>
                      </a:r>
                    </a:p>
                    <a:p>
                      <a:pPr algn="ctr"/>
                      <a:r>
                        <a:rPr lang="id-ID" sz="1100" b="1" dirty="0" smtClean="0">
                          <a:latin typeface="Arial Narrow" pitchFamily="34" charset="0"/>
                        </a:rPr>
                        <a:t>2019</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100" b="1" dirty="0" smtClean="0">
                          <a:latin typeface="Arial Narrow" pitchFamily="34" charset="0"/>
                        </a:rPr>
                        <a:t>URAIAN</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100" b="1" dirty="0" smtClean="0">
                          <a:latin typeface="Arial Narrow" pitchFamily="34" charset="0"/>
                        </a:rPr>
                        <a:t>INDIKATOR</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algn="ctr"/>
                      <a:r>
                        <a:rPr lang="en-US" sz="1100" b="1" dirty="0" smtClean="0">
                          <a:latin typeface="Arial Narrow" pitchFamily="34" charset="0"/>
                        </a:rPr>
                        <a:t>TARGET</a:t>
                      </a:r>
                      <a:endParaRPr lang="en-US" sz="1100" b="1" dirty="0">
                        <a:latin typeface="Arial Narrow" pitchFamily="34" charset="0"/>
                      </a:endParaRPr>
                    </a:p>
                  </a:txBody>
                  <a:tcPr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370522">
                <a:tc vMerge="1">
                  <a:txBody>
                    <a:bodyPr/>
                    <a:lstStyle/>
                    <a:p>
                      <a:endParaRPr lang="en-US" sz="1800" dirty="0"/>
                    </a:p>
                  </a:txBody>
                  <a:tcPr marT="45700" marB="45700"/>
                </a:tc>
                <a:tc vMerge="1">
                  <a:txBody>
                    <a:bodyPr/>
                    <a:lstStyle/>
                    <a:p>
                      <a:endParaRPr lang="en-US" sz="1800" dirty="0"/>
                    </a:p>
                  </a:txBody>
                  <a:tcPr marT="45700" marB="45700"/>
                </a:tc>
                <a:tc vMerge="1">
                  <a:txBody>
                    <a:bodyPr/>
                    <a:lstStyle/>
                    <a:p>
                      <a:endParaRPr lang="en-US" sz="1800" dirty="0"/>
                    </a:p>
                  </a:txBody>
                  <a:tcPr marT="45700" marB="45700"/>
                </a:tc>
                <a:tc vMerge="1">
                  <a:txBody>
                    <a:bodyPr/>
                    <a:lstStyle/>
                    <a:p>
                      <a:endParaRPr lang="en-US" sz="1800" dirty="0"/>
                    </a:p>
                  </a:txBody>
                  <a:tcPr marT="45700" marB="45700"/>
                </a:tc>
                <a:tc vMerge="1">
                  <a:txBody>
                    <a:bodyPr/>
                    <a:lstStyle/>
                    <a:p>
                      <a:endParaRPr lang="en-US" sz="1800" dirty="0"/>
                    </a:p>
                  </a:txBody>
                  <a:tcPr marT="45700" marB="45700"/>
                </a:tc>
                <a:tc>
                  <a:txBody>
                    <a:bodyPr/>
                    <a:lstStyle/>
                    <a:p>
                      <a:r>
                        <a:rPr lang="id-ID" sz="1100" dirty="0" smtClean="0">
                          <a:latin typeface="Arial Narrow" pitchFamily="34" charset="0"/>
                        </a:rPr>
                        <a:t>I</a:t>
                      </a:r>
                      <a:endParaRPr lang="en-US" sz="1100" dirty="0">
                        <a:latin typeface="Arial Narrow" pitchFamily="34" charset="0"/>
                      </a:endParaRPr>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d-ID" sz="1100" dirty="0" smtClean="0">
                          <a:latin typeface="Arial Narrow" pitchFamily="34" charset="0"/>
                        </a:rPr>
                        <a:t>2</a:t>
                      </a:r>
                      <a:endParaRPr lang="en-US" sz="1100" dirty="0">
                        <a:latin typeface="Arial Narrow" pitchFamily="34" charset="0"/>
                      </a:endParaRPr>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d-ID" sz="1100" dirty="0" smtClean="0">
                          <a:latin typeface="Arial Narrow" pitchFamily="34" charset="0"/>
                        </a:rPr>
                        <a:t>3</a:t>
                      </a:r>
                      <a:endParaRPr lang="en-US" sz="1100" dirty="0">
                        <a:latin typeface="Arial Narrow" pitchFamily="34" charset="0"/>
                      </a:endParaRPr>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d-ID" sz="1100" dirty="0" smtClean="0">
                          <a:latin typeface="Arial Narrow" pitchFamily="34" charset="0"/>
                        </a:rPr>
                        <a:t>4</a:t>
                      </a:r>
                      <a:endParaRPr lang="en-US" sz="1100" dirty="0">
                        <a:latin typeface="Arial Narrow" pitchFamily="34" charset="0"/>
                      </a:endParaRPr>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d-ID" sz="1100" dirty="0" smtClean="0">
                          <a:latin typeface="Arial Narrow" pitchFamily="34" charset="0"/>
                        </a:rPr>
                        <a:t>5</a:t>
                      </a:r>
                      <a:endParaRPr lang="en-US" sz="1100" dirty="0">
                        <a:latin typeface="Arial Narrow" pitchFamily="34" charset="0"/>
                      </a:endParaRPr>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522">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Content Placeholder 3"/>
          <p:cNvGraphicFramePr>
            <a:graphicFrameLocks/>
          </p:cNvGraphicFramePr>
          <p:nvPr/>
        </p:nvGraphicFramePr>
        <p:xfrm>
          <a:off x="4857750" y="1357313"/>
          <a:ext cx="4286248" cy="1852611"/>
        </p:xfrm>
        <a:graphic>
          <a:graphicData uri="http://schemas.openxmlformats.org/drawingml/2006/table">
            <a:tbl>
              <a:tblPr firstRow="1" bandRow="1">
                <a:tableStyleId>{5C22544A-7EE6-4342-B048-85BDC9FD1C3A}</a:tableStyleId>
              </a:tblPr>
              <a:tblGrid>
                <a:gridCol w="750857"/>
                <a:gridCol w="606464"/>
                <a:gridCol w="547693"/>
                <a:gridCol w="873132"/>
                <a:gridCol w="801024"/>
                <a:gridCol w="707078"/>
              </a:tblGrid>
              <a:tr h="370522">
                <a:tc gridSpan="6">
                  <a:txBody>
                    <a:bodyPr/>
                    <a:lstStyle/>
                    <a:p>
                      <a:pPr algn="ctr"/>
                      <a:endParaRPr lang="en-US" sz="1800" dirty="0">
                        <a:solidFill>
                          <a:schemeClr val="tx1"/>
                        </a:solidFill>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en-US" dirty="0"/>
                    </a:p>
                  </a:txBody>
                  <a:tcPr/>
                </a:tc>
                <a:tc hMerge="1">
                  <a:txBody>
                    <a:bodyPr/>
                    <a:lstStyle/>
                    <a:p>
                      <a:endParaRPr lang="en-US" dirty="0"/>
                    </a:p>
                  </a:txBody>
                  <a:tcPr/>
                </a:tc>
                <a:tc hMerge="1">
                  <a:txBody>
                    <a:bodyPr/>
                    <a:lstStyle/>
                    <a:p>
                      <a:pPr algn="ctr"/>
                      <a:endParaRPr lang="en-US" sz="1800" dirty="0">
                        <a:solidFill>
                          <a:schemeClr val="tx1"/>
                        </a:solidFill>
                      </a:endParaRPr>
                    </a:p>
                  </a:txBody>
                  <a:tcPr marL="91450" marR="91450" marT="45700" marB="45700" anchor="ctr"/>
                </a:tc>
                <a:tc hMerge="1">
                  <a:txBody>
                    <a:bodyPr/>
                    <a:lstStyle/>
                    <a:p>
                      <a:pPr algn="ctr"/>
                      <a:endParaRPr lang="en-US" sz="1800" dirty="0">
                        <a:solidFill>
                          <a:schemeClr val="tx1"/>
                        </a:solidFill>
                      </a:endParaRPr>
                    </a:p>
                  </a:txBody>
                  <a:tcPr marL="91450" marR="91450" marT="45700" marB="45700" anchor="ctr"/>
                </a:tc>
                <a:tc hMerge="1">
                  <a:txBody>
                    <a:bodyPr/>
                    <a:lstStyle/>
                    <a:p>
                      <a:pPr algn="ctr"/>
                      <a:endParaRPr lang="en-US" sz="1800" dirty="0">
                        <a:solidFill>
                          <a:schemeClr val="tx1"/>
                        </a:solidFill>
                      </a:endParaRPr>
                    </a:p>
                  </a:txBody>
                  <a:tcPr marL="91450" marR="91450" marT="45700" marB="45700" anchor="ctr"/>
                </a:tc>
              </a:tr>
              <a:tr h="741045">
                <a:tc>
                  <a:txBody>
                    <a:bodyPr/>
                    <a:lstStyle/>
                    <a:p>
                      <a:pPr algn="ctr"/>
                      <a:r>
                        <a:rPr lang="en-US" sz="1100" b="1" dirty="0" smtClean="0">
                          <a:latin typeface="Arial Narrow" pitchFamily="34" charset="0"/>
                        </a:rPr>
                        <a:t>KEBIJAKAN</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smtClean="0">
                          <a:latin typeface="Arial Narrow" pitchFamily="34" charset="0"/>
                        </a:rPr>
                        <a:t>PROGRAM </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smtClean="0">
                          <a:latin typeface="Arial Narrow" pitchFamily="34" charset="0"/>
                        </a:rPr>
                        <a:t>KEGIATAN</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d-ID" sz="1100" b="1" dirty="0" smtClean="0">
                          <a:latin typeface="Arial Narrow" pitchFamily="34" charset="0"/>
                        </a:rPr>
                        <a:t>INDIKATOR KEGIATAN</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d-ID" sz="1100" b="1" dirty="0" smtClean="0">
                          <a:latin typeface="Arial Narrow" pitchFamily="34" charset="0"/>
                        </a:rPr>
                        <a:t>TARGET</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d-ID" sz="1100" b="1" dirty="0" smtClean="0">
                          <a:latin typeface="Arial Narrow" pitchFamily="34" charset="0"/>
                        </a:rPr>
                        <a:t>DANA </a:t>
                      </a:r>
                    </a:p>
                    <a:p>
                      <a:pPr algn="ctr"/>
                      <a:r>
                        <a:rPr lang="id-ID" sz="1100" b="1" dirty="0" smtClean="0">
                          <a:latin typeface="Arial Narrow" pitchFamily="34" charset="0"/>
                        </a:rPr>
                        <a:t>(Rp)</a:t>
                      </a:r>
                      <a:endParaRPr lang="en-US" sz="1100" b="1" dirty="0">
                        <a:latin typeface="Arial Narrow" pitchFamily="34" charset="0"/>
                      </a:endParaRPr>
                    </a:p>
                  </a:txBody>
                  <a:tcPr marL="91450" marR="91450" marT="45680" marB="45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522">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522">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L="91450" marR="91450" marT="45680" marB="456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6"/>
          <p:cNvSpPr/>
          <p:nvPr/>
        </p:nvSpPr>
        <p:spPr>
          <a:xfrm>
            <a:off x="142844" y="357166"/>
            <a:ext cx="4214810" cy="923330"/>
          </a:xfrm>
          <a:prstGeom prst="rect">
            <a:avLst/>
          </a:prstGeom>
          <a:noFill/>
        </p:spPr>
        <p:txBody>
          <a:bodyPr>
            <a:spAutoFit/>
          </a:bodyPr>
          <a:lstStyle/>
          <a:p>
            <a:pPr algn="ctr" eaLnBrk="1" fontAlgn="auto" hangingPunct="1">
              <a:spcBef>
                <a:spcPts val="0"/>
              </a:spcBef>
              <a:spcAft>
                <a:spcPts val="0"/>
              </a:spcAft>
              <a:defRPr/>
            </a:pP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rPr>
              <a:t>KINERJA</a:t>
            </a:r>
          </a:p>
        </p:txBody>
      </p:sp>
      <p:sp>
        <p:nvSpPr>
          <p:cNvPr id="8" name="Rectangle 7"/>
          <p:cNvSpPr/>
          <p:nvPr/>
        </p:nvSpPr>
        <p:spPr>
          <a:xfrm>
            <a:off x="5857884" y="428604"/>
            <a:ext cx="2743200" cy="923330"/>
          </a:xfrm>
          <a:prstGeom prst="rect">
            <a:avLst/>
          </a:prstGeom>
          <a:noFill/>
        </p:spPr>
        <p:txBody>
          <a:bodyPr>
            <a:spAutoFit/>
          </a:bodyPr>
          <a:lstStyle/>
          <a:p>
            <a:pPr algn="ctr" eaLnBrk="1" fontAlgn="auto" hangingPunct="1">
              <a:spcBef>
                <a:spcPts val="0"/>
              </a:spcBef>
              <a:spcAft>
                <a:spcPts val="0"/>
              </a:spcAft>
              <a:defRPr/>
            </a:pPr>
            <a:r>
              <a:rPr lang="en-US" sz="5400" b="1" cap="all" dirty="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latin typeface="+mn-lt"/>
              </a:rPr>
              <a:t>KERJA</a:t>
            </a:r>
          </a:p>
        </p:txBody>
      </p:sp>
      <p:sp>
        <p:nvSpPr>
          <p:cNvPr id="9" name="Oval 8"/>
          <p:cNvSpPr/>
          <p:nvPr/>
        </p:nvSpPr>
        <p:spPr>
          <a:xfrm>
            <a:off x="0" y="428625"/>
            <a:ext cx="4572000" cy="1285875"/>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9"/>
          <p:cNvSpPr/>
          <p:nvPr/>
        </p:nvSpPr>
        <p:spPr>
          <a:xfrm>
            <a:off x="5857875" y="381000"/>
            <a:ext cx="3048000" cy="13335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Cloud Callout 10"/>
          <p:cNvSpPr/>
          <p:nvPr/>
        </p:nvSpPr>
        <p:spPr>
          <a:xfrm>
            <a:off x="0" y="3429000"/>
            <a:ext cx="2214563" cy="857250"/>
          </a:xfrm>
          <a:prstGeom prst="cloudCallout">
            <a:avLst>
              <a:gd name="adj1" fmla="val -33853"/>
              <a:gd name="adj2" fmla="val -88610"/>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400" b="1" dirty="0">
                <a:solidFill>
                  <a:schemeClr val="tx1"/>
                </a:solidFill>
                <a:latin typeface="Arial Narrow" pitchFamily="34" charset="0"/>
              </a:rPr>
              <a:t>Kondisi JM (2019) yg akan diwujudkan</a:t>
            </a:r>
          </a:p>
        </p:txBody>
      </p:sp>
      <p:sp>
        <p:nvSpPr>
          <p:cNvPr id="12" name="Cloud Callout 11"/>
          <p:cNvSpPr/>
          <p:nvPr/>
        </p:nvSpPr>
        <p:spPr>
          <a:xfrm>
            <a:off x="2571750" y="3357563"/>
            <a:ext cx="2500313" cy="857250"/>
          </a:xfrm>
          <a:prstGeom prst="cloudCallout">
            <a:avLst>
              <a:gd name="adj1" fmla="val -51799"/>
              <a:gd name="adj2" fmla="val -81202"/>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400" b="1" dirty="0">
                <a:solidFill>
                  <a:schemeClr val="tx1"/>
                </a:solidFill>
                <a:latin typeface="Arial Narrow" pitchFamily="34" charset="0"/>
              </a:rPr>
              <a:t>Kondisi tahunan yg akan diwujudkan (milestone)</a:t>
            </a:r>
          </a:p>
        </p:txBody>
      </p:sp>
      <p:sp>
        <p:nvSpPr>
          <p:cNvPr id="14" name="Right Arrow Callout 13"/>
          <p:cNvSpPr/>
          <p:nvPr/>
        </p:nvSpPr>
        <p:spPr>
          <a:xfrm>
            <a:off x="214313" y="4500563"/>
            <a:ext cx="6500812" cy="2357437"/>
          </a:xfrm>
          <a:prstGeom prst="rightArrowCallout">
            <a:avLst>
              <a:gd name="adj1" fmla="val 30387"/>
              <a:gd name="adj2" fmla="val 36313"/>
              <a:gd name="adj3" fmla="val 79949"/>
              <a:gd name="adj4" fmla="val 6497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indent="-177800" eaLnBrk="1" fontAlgn="auto" hangingPunct="1">
              <a:spcBef>
                <a:spcPts val="0"/>
              </a:spcBef>
              <a:spcAft>
                <a:spcPts val="0"/>
              </a:spcAft>
              <a:buFont typeface="Arial" pitchFamily="34" charset="0"/>
              <a:buChar char="•"/>
              <a:defRPr/>
            </a:pPr>
            <a:r>
              <a:rPr lang="id-ID" b="1" dirty="0">
                <a:solidFill>
                  <a:schemeClr val="bg1"/>
                </a:solidFill>
                <a:latin typeface="Arial Narrow" pitchFamily="34" charset="0"/>
              </a:rPr>
              <a:t>Bagaimana mengetahui/menjawab Tujuan telah tercapai/terwujud ?</a:t>
            </a:r>
          </a:p>
          <a:p>
            <a:pPr marL="177800" indent="-177800" eaLnBrk="1" fontAlgn="auto" hangingPunct="1">
              <a:spcBef>
                <a:spcPts val="0"/>
              </a:spcBef>
              <a:spcAft>
                <a:spcPts val="0"/>
              </a:spcAft>
              <a:buFont typeface="Arial" pitchFamily="34" charset="0"/>
              <a:buChar char="•"/>
              <a:defRPr/>
            </a:pPr>
            <a:endParaRPr lang="id-ID" b="1" dirty="0">
              <a:solidFill>
                <a:schemeClr val="bg1"/>
              </a:solidFill>
              <a:latin typeface="Arial Narrow" pitchFamily="34" charset="0"/>
            </a:endParaRPr>
          </a:p>
          <a:p>
            <a:pPr marL="177800" indent="-177800" eaLnBrk="1" fontAlgn="auto" hangingPunct="1">
              <a:spcBef>
                <a:spcPts val="0"/>
              </a:spcBef>
              <a:spcAft>
                <a:spcPts val="0"/>
              </a:spcAft>
              <a:buFont typeface="Arial" pitchFamily="34" charset="0"/>
              <a:buChar char="•"/>
              <a:defRPr/>
            </a:pPr>
            <a:r>
              <a:rPr lang="id-ID" b="1" dirty="0">
                <a:solidFill>
                  <a:schemeClr val="bg1"/>
                </a:solidFill>
                <a:latin typeface="Arial Narrow" pitchFamily="34" charset="0"/>
              </a:rPr>
              <a:t>Bagaimana mengetahui/menjawab Sasaran telah tercapai/terwujud?</a:t>
            </a:r>
          </a:p>
          <a:p>
            <a:pPr marL="177800" indent="-177800" eaLnBrk="1" fontAlgn="auto" hangingPunct="1">
              <a:spcBef>
                <a:spcPts val="0"/>
              </a:spcBef>
              <a:spcAft>
                <a:spcPts val="0"/>
              </a:spcAft>
              <a:buFont typeface="Arial" pitchFamily="34" charset="0"/>
              <a:buChar char="•"/>
              <a:defRPr/>
            </a:pPr>
            <a:endParaRPr lang="id-ID" b="1" dirty="0">
              <a:solidFill>
                <a:schemeClr val="bg1"/>
              </a:solidFill>
              <a:latin typeface="Arial Narrow" pitchFamily="34" charset="0"/>
            </a:endParaRPr>
          </a:p>
          <a:p>
            <a:pPr marL="177800" indent="-177800" eaLnBrk="1" fontAlgn="auto" hangingPunct="1">
              <a:spcBef>
                <a:spcPts val="0"/>
              </a:spcBef>
              <a:spcAft>
                <a:spcPts val="0"/>
              </a:spcAft>
              <a:buFont typeface="Arial" pitchFamily="34" charset="0"/>
              <a:buChar char="•"/>
              <a:defRPr/>
            </a:pPr>
            <a:r>
              <a:rPr lang="id-ID" b="1" dirty="0">
                <a:solidFill>
                  <a:schemeClr val="bg1"/>
                </a:solidFill>
                <a:latin typeface="Arial Narrow" pitchFamily="34" charset="0"/>
              </a:rPr>
              <a:t>Bagaimana mengetahui/menjawab Kegiatan telah dilaksanakan? </a:t>
            </a:r>
          </a:p>
          <a:p>
            <a:pPr marL="177800" indent="-177800" algn="ctr" eaLnBrk="1" fontAlgn="auto" hangingPunct="1">
              <a:spcBef>
                <a:spcPts val="0"/>
              </a:spcBef>
              <a:spcAft>
                <a:spcPts val="0"/>
              </a:spcAft>
              <a:buFont typeface="Arial" pitchFamily="34" charset="0"/>
              <a:buChar char="•"/>
              <a:defRPr/>
            </a:pPr>
            <a:endParaRPr lang="id-ID" dirty="0"/>
          </a:p>
        </p:txBody>
      </p:sp>
      <p:sp>
        <p:nvSpPr>
          <p:cNvPr id="15" name="Rectangle 14"/>
          <p:cNvSpPr/>
          <p:nvPr/>
        </p:nvSpPr>
        <p:spPr>
          <a:xfrm>
            <a:off x="7000875" y="4500563"/>
            <a:ext cx="1571625" cy="2357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dirty="0"/>
              <a:t>INDIKATOR &amp;</a:t>
            </a:r>
          </a:p>
          <a:p>
            <a:pPr algn="ctr" eaLnBrk="1" fontAlgn="auto" hangingPunct="1">
              <a:spcBef>
                <a:spcPts val="0"/>
              </a:spcBef>
              <a:spcAft>
                <a:spcPts val="0"/>
              </a:spcAft>
              <a:defRPr/>
            </a:pPr>
            <a:r>
              <a:rPr lang="id-ID" dirty="0"/>
              <a:t>TARGET</a:t>
            </a:r>
          </a:p>
        </p:txBody>
      </p:sp>
      <p:cxnSp>
        <p:nvCxnSpPr>
          <p:cNvPr id="18" name="Straight Arrow Connector 17"/>
          <p:cNvCxnSpPr>
            <a:stCxn id="15" idx="0"/>
          </p:cNvCxnSpPr>
          <p:nvPr/>
        </p:nvCxnSpPr>
        <p:spPr>
          <a:xfrm rot="16200000" flipV="1">
            <a:off x="4750594" y="1464469"/>
            <a:ext cx="1500188" cy="4572000"/>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5" idx="0"/>
          </p:cNvCxnSpPr>
          <p:nvPr/>
        </p:nvCxnSpPr>
        <p:spPr>
          <a:xfrm rot="16200000" flipV="1">
            <a:off x="6607969" y="3321844"/>
            <a:ext cx="1785938" cy="571500"/>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5" idx="0"/>
          </p:cNvCxnSpPr>
          <p:nvPr/>
        </p:nvCxnSpPr>
        <p:spPr>
          <a:xfrm rot="16200000" flipV="1">
            <a:off x="3679032" y="392906"/>
            <a:ext cx="1428750" cy="6786563"/>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714500" y="1428750"/>
            <a:ext cx="857250"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b="1" dirty="0">
                <a:solidFill>
                  <a:schemeClr val="tx1"/>
                </a:solidFill>
              </a:rPr>
              <a:t>ENDS</a:t>
            </a:r>
            <a:endParaRPr lang="id-ID" dirty="0"/>
          </a:p>
        </p:txBody>
      </p:sp>
      <p:sp>
        <p:nvSpPr>
          <p:cNvPr id="26" name="Rectangle 25"/>
          <p:cNvSpPr/>
          <p:nvPr/>
        </p:nvSpPr>
        <p:spPr>
          <a:xfrm>
            <a:off x="6643688" y="1428750"/>
            <a:ext cx="1143000" cy="2857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b="1" dirty="0">
                <a:solidFill>
                  <a:schemeClr val="tx1"/>
                </a:solidFill>
              </a:rPr>
              <a:t>MEANS</a:t>
            </a:r>
            <a:endParaRPr lang="id-ID" dirty="0"/>
          </a:p>
        </p:txBody>
      </p:sp>
    </p:spTree>
    <p:extLst>
      <p:ext uri="{BB962C8B-B14F-4D97-AF65-F5344CB8AC3E}">
        <p14:creationId xmlns:p14="http://schemas.microsoft.com/office/powerpoint/2010/main" val="19795400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childTnLst>
                          </p:cTn>
                        </p:par>
                        <p:par>
                          <p:cTn id="17" fill="hold" nodeType="afterGroup">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linds(horizontal)">
                                      <p:cBhvr>
                                        <p:cTn id="20" dur="500"/>
                                        <p:tgtEl>
                                          <p:spTgt spid="26"/>
                                        </p:tgtEl>
                                      </p:cBhvr>
                                    </p:animEffect>
                                  </p:childTnLst>
                                </p:cTn>
                              </p:par>
                            </p:childTnLst>
                          </p:cTn>
                        </p:par>
                        <p:par>
                          <p:cTn id="21" fill="hold" nodeType="afterGroup">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par>
                          <p:cTn id="25" fill="hold" nodeType="afterGroup">
                            <p:stCondLst>
                              <p:cond delay="1500"/>
                            </p:stCondLst>
                            <p:childTnLst>
                              <p:par>
                                <p:cTn id="26" presetID="3" presetClass="entr" presetSubtype="1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linds(horizontal)">
                                      <p:cBhvr>
                                        <p:cTn id="48" dur="500"/>
                                        <p:tgtEl>
                                          <p:spTgt spid="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linds(horizontal)">
                                      <p:cBhvr>
                                        <p:cTn id="53" dur="500"/>
                                        <p:tgtEl>
                                          <p:spTgt spid="1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blinds(horizontal)">
                                      <p:cBhvr>
                                        <p:cTn id="58" dur="500"/>
                                        <p:tgtEl>
                                          <p:spTgt spid="1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blinds(horizontal)">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24" grpId="0" animBg="1"/>
      <p:bldP spid="2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2727</TotalTime>
  <Words>1302</Words>
  <Application>Microsoft Office PowerPoint</Application>
  <PresentationFormat>On-screen Show (4:3)</PresentationFormat>
  <Paragraphs>358</Paragraphs>
  <Slides>18</Slides>
  <Notes>5</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18</vt:i4>
      </vt:variant>
    </vt:vector>
  </HeadingPairs>
  <TitlesOfParts>
    <vt:vector size="33" baseType="lpstr">
      <vt:lpstr>Arial</vt:lpstr>
      <vt:lpstr>Arial Narrow</vt:lpstr>
      <vt:lpstr>Bookman Old Style</vt:lpstr>
      <vt:lpstr>Broadway</vt:lpstr>
      <vt:lpstr>Calibri</vt:lpstr>
      <vt:lpstr>Century Gothic</vt:lpstr>
      <vt:lpstr>Comic Sans MS</vt:lpstr>
      <vt:lpstr>Lucida Sans Unicode</vt:lpstr>
      <vt:lpstr>Tahoma</vt:lpstr>
      <vt:lpstr>Times New Roman</vt:lpstr>
      <vt:lpstr>Verdana</vt:lpstr>
      <vt:lpstr>Wingdings</vt:lpstr>
      <vt:lpstr>Wingdings 2</vt:lpstr>
      <vt:lpstr>Wingdings 3</vt:lpstr>
      <vt:lpstr>Concourse</vt:lpstr>
      <vt:lpstr>SISTEM AKUNTABILITAS KINERJA INSTANSI PEMERINTAH</vt:lpstr>
      <vt:lpstr>AKUNTABILITAS</vt:lpstr>
      <vt:lpstr>The right things</vt:lpstr>
      <vt:lpstr>PowerPoint Presentation</vt:lpstr>
      <vt:lpstr>PowerPoint Presentation</vt:lpstr>
      <vt:lpstr>Sistem Akuntabilitas Kinerja Instansi Pemerintah</vt:lpstr>
      <vt:lpstr>Results-Oriented Government</vt:lpstr>
      <vt:lpstr>Results-Oriented Government</vt:lpstr>
      <vt:lpstr>PowerPoint Presentation</vt:lpstr>
      <vt:lpstr>PowerPoint Presentation</vt:lpstr>
      <vt:lpstr>KINERJA vs KERJA</vt:lpstr>
      <vt:lpstr>INDIKATOR KINERJA UTAMA  (IKU)</vt:lpstr>
      <vt:lpstr>Penyimpulan Hasil Akhir</vt:lpstr>
      <vt:lpstr>PEMANFAATAN IKU</vt:lpstr>
      <vt:lpstr>PowerPoint Presentation</vt:lpstr>
      <vt:lpstr>KELEMAHAN  </vt:lpstr>
      <vt:lpstr>Rencana Strategis, Rencana Kinerja, Perjanjian Kinerja dan Laporan Kinerja (LAKIP) dalam Sistem AKIP</vt:lpstr>
      <vt:lpstr>PowerPoint Presentation</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Ananda Juarsa</cp:lastModifiedBy>
  <cp:revision>155</cp:revision>
  <dcterms:created xsi:type="dcterms:W3CDTF">2015-07-07T06:18:24Z</dcterms:created>
  <dcterms:modified xsi:type="dcterms:W3CDTF">2016-09-01T15:33:38Z</dcterms:modified>
</cp:coreProperties>
</file>