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50758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48712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262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41551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5837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7204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39073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44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44624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79674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69936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2C4F3-2B38-44B0-A38A-C7D0EDD2100E}" type="datetimeFigureOut">
              <a:rPr lang="id-ID" smtClean="0"/>
              <a:t>30/08/2016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9DFAA-62C7-404B-9159-D29BC479D14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6695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240360"/>
          </a:xfrm>
        </p:spPr>
        <p:txBody>
          <a:bodyPr>
            <a:normAutofit fontScale="90000"/>
          </a:bodyPr>
          <a:lstStyle/>
          <a:p>
            <a:pPr lvl="0" algn="l">
              <a:tabLst>
                <a:tab pos="354013" algn="l"/>
                <a:tab pos="633413" algn="l"/>
              </a:tabLst>
            </a:pPr>
            <a:r>
              <a:rPr lang="id-ID" sz="3600" b="1" dirty="0" smtClean="0">
                <a:solidFill>
                  <a:srgbClr val="FF0000"/>
                </a:solidFill>
              </a:rPr>
              <a:t/>
            </a:r>
            <a:br>
              <a:rPr lang="id-ID" sz="3600" b="1" dirty="0" smtClean="0">
                <a:solidFill>
                  <a:srgbClr val="FF0000"/>
                </a:solidFill>
              </a:rPr>
            </a:br>
            <a:r>
              <a:rPr lang="id-ID" sz="3600" b="1" dirty="0">
                <a:solidFill>
                  <a:srgbClr val="FF0000"/>
                </a:solidFill>
              </a:rPr>
              <a:t/>
            </a:r>
            <a:br>
              <a:rPr lang="id-ID" sz="3600" b="1" dirty="0">
                <a:solidFill>
                  <a:srgbClr val="FF0000"/>
                </a:solidFill>
              </a:rPr>
            </a:br>
            <a:r>
              <a:rPr lang="id-ID" sz="3600" b="1" dirty="0" smtClean="0">
                <a:solidFill>
                  <a:srgbClr val="FF0000"/>
                </a:solidFill>
              </a:rPr>
              <a:t/>
            </a:r>
            <a:br>
              <a:rPr lang="id-ID" sz="3600" b="1" dirty="0" smtClean="0">
                <a:solidFill>
                  <a:srgbClr val="FF0000"/>
                </a:solidFill>
              </a:rPr>
            </a:br>
            <a:r>
              <a:rPr lang="id-ID" sz="2800" dirty="0" smtClean="0"/>
              <a:t/>
            </a:r>
            <a:br>
              <a:rPr lang="id-ID" sz="2800" dirty="0" smtClean="0"/>
            </a:br>
            <a:r>
              <a:rPr lang="id-ID" sz="2800" dirty="0"/>
              <a:t/>
            </a:r>
            <a:br>
              <a:rPr lang="id-ID" sz="2800" dirty="0"/>
            </a:br>
            <a:r>
              <a:rPr lang="id-ID" sz="2800" dirty="0" smtClean="0"/>
              <a:t/>
            </a:r>
            <a:br>
              <a:rPr lang="id-ID" sz="2800" dirty="0" smtClean="0"/>
            </a:br>
            <a:r>
              <a:rPr lang="id-ID" sz="3600" b="1" dirty="0"/>
              <a:t/>
            </a:r>
            <a:br>
              <a:rPr lang="id-ID" sz="3600" b="1" dirty="0"/>
            </a:br>
            <a:r>
              <a:rPr lang="id-ID" sz="3600" b="1" dirty="0" smtClean="0"/>
              <a:t/>
            </a:r>
            <a:br>
              <a:rPr lang="id-ID" sz="3600" b="1" dirty="0" smtClean="0"/>
            </a:br>
            <a:endParaRPr lang="id-ID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3240361"/>
          </a:xfrm>
          <a:solidFill>
            <a:srgbClr val="92D05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d-ID" sz="48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id-ID" sz="4800" b="1" dirty="0" smtClean="0">
                <a:latin typeface="Arial Black" pitchFamily="34" charset="0"/>
              </a:rPr>
              <a:t>PENGHAPUSAN BMN</a:t>
            </a:r>
            <a:endParaRPr lang="id-ID" sz="48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9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sz="3200" dirty="0" smtClean="0">
                <a:latin typeface="Arial Black" pitchFamily="34" charset="0"/>
              </a:rPr>
              <a:t>PNBP PENGHAPUSAN TAHUN 2011 S/D AGUSTUS 2016</a:t>
            </a:r>
            <a:endParaRPr lang="id-ID" sz="3200" dirty="0">
              <a:latin typeface="Arial Black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414242"/>
              </p:ext>
            </p:extLst>
          </p:nvPr>
        </p:nvGraphicFramePr>
        <p:xfrm>
          <a:off x="683567" y="1556794"/>
          <a:ext cx="7704856" cy="50798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7686"/>
                <a:gridCol w="1549702"/>
                <a:gridCol w="5107468"/>
              </a:tblGrid>
              <a:tr h="322314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NO.</a:t>
                      </a:r>
                      <a:endParaRPr lang="id-ID" sz="20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TAHUN</a:t>
                      </a:r>
                      <a:endParaRPr lang="id-ID" sz="20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P N B P</a:t>
                      </a:r>
                      <a:endParaRPr lang="id-ID" sz="20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1.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2011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                                               1.279.210.390,00 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2.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2012</a:t>
                      </a:r>
                      <a:endParaRPr lang="id-ID" sz="20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                                               1.175.761.330,00 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315043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1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3.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2013</a:t>
                      </a:r>
                      <a:endParaRPr lang="id-ID" sz="20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                                               1.309.025.811,00 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4.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2014</a:t>
                      </a:r>
                      <a:endParaRPr lang="id-ID" sz="20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                                               2.228.998.258,00 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5.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2015</a:t>
                      </a:r>
                      <a:endParaRPr lang="id-ID" sz="20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                                                  793.304.152,00 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6.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2016</a:t>
                      </a:r>
                      <a:endParaRPr lang="id-ID" sz="2000" b="1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                                                  196.539.576,00 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254458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 dirty="0">
                        <a:solidFill>
                          <a:srgbClr val="0D0D0D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363512">
                <a:tc>
                  <a:txBody>
                    <a:bodyPr/>
                    <a:lstStyle/>
                    <a:p>
                      <a:pPr algn="ctr" fontAlgn="b"/>
                      <a:r>
                        <a:rPr lang="id-ID" sz="2000" b="1" u="none" strike="noStrike">
                          <a:effectLst/>
                          <a:latin typeface="+mj-lt"/>
                        </a:rPr>
                        <a:t> </a:t>
                      </a:r>
                      <a:endParaRPr lang="id-ID" sz="20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u="none" strike="noStrike" dirty="0" smtClean="0">
                          <a:effectLst/>
                          <a:latin typeface="Arial Black" pitchFamily="34" charset="0"/>
                        </a:rPr>
                        <a:t>JUMLAH</a:t>
                      </a:r>
                      <a:endParaRPr lang="id-ID" sz="2400" b="1" i="0" u="none" strike="noStrike" dirty="0">
                        <a:solidFill>
                          <a:srgbClr val="00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363538" indent="0" algn="l" fontAlgn="b"/>
                      <a:r>
                        <a:rPr lang="id-ID" sz="3200" b="1" u="none" strike="noStrike">
                          <a:effectLst/>
                          <a:latin typeface="Arial Black" pitchFamily="34" charset="0"/>
                        </a:rPr>
                        <a:t>                     </a:t>
                      </a:r>
                      <a:r>
                        <a:rPr lang="id-ID" sz="3200" b="1" u="none" strike="noStrike" smtClean="0">
                          <a:effectLst/>
                          <a:latin typeface="Arial Black" pitchFamily="34" charset="0"/>
                        </a:rPr>
                        <a:t>   6.982.839.517,00 </a:t>
                      </a:r>
                      <a:endParaRPr lang="id-ID" sz="3200" b="1" i="0" u="none" strike="noStrike" dirty="0">
                        <a:solidFill>
                          <a:srgbClr val="0D0D0D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3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  <a:tabLst>
                <a:tab pos="354013" algn="l"/>
                <a:tab pos="722313" algn="l"/>
              </a:tabLst>
            </a:pPr>
            <a:r>
              <a:rPr lang="id-ID" b="1" dirty="0" smtClean="0">
                <a:solidFill>
                  <a:srgbClr val="0070C0"/>
                </a:solidFill>
                <a:latin typeface="Arial Black" pitchFamily="34" charset="0"/>
              </a:rPr>
              <a:t>1. Permenkeu No. 4/PMK.06/2015 </a:t>
            </a:r>
            <a:r>
              <a:rPr lang="id-ID" b="1" dirty="0" smtClean="0"/>
              <a:t>ttg 	Pendelegasian 	Kewenangan Dan Tanggung 	Jawab Tertentu dari Pengelola Kepada Pengguna 	Barang 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	a. Pemberian persetujuan atas permohonan 		</a:t>
            </a:r>
            <a:r>
              <a:rPr lang="id-ID" dirty="0"/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Pemindahtanganan</a:t>
            </a:r>
            <a:r>
              <a:rPr lang="en-US" b="1" dirty="0" smtClean="0">
                <a:solidFill>
                  <a:srgbClr val="FF0000"/>
                </a:solidFill>
              </a:rPr>
              <a:t> BMN </a:t>
            </a:r>
            <a:r>
              <a:rPr lang="en-US" dirty="0" err="1" smtClean="0"/>
              <a:t>berupa</a:t>
            </a:r>
            <a:r>
              <a:rPr lang="en-US" dirty="0" smtClean="0"/>
              <a:t> :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		</a:t>
            </a:r>
            <a:r>
              <a:rPr lang="en-US" dirty="0" err="1" smtClean="0"/>
              <a:t>Penjualan</a:t>
            </a:r>
            <a:r>
              <a:rPr lang="en-US" dirty="0" smtClean="0"/>
              <a:t> BMN </a:t>
            </a:r>
            <a:r>
              <a:rPr lang="en-US" dirty="0" err="1" smtClean="0"/>
              <a:t>selain</a:t>
            </a:r>
            <a:r>
              <a:rPr lang="en-US" dirty="0" smtClean="0"/>
              <a:t> </a:t>
            </a:r>
            <a:r>
              <a:rPr lang="en-US" dirty="0" err="1" smtClean="0"/>
              <a:t>tanah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/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id-ID" dirty="0" smtClean="0"/>
              <a:t>			</a:t>
            </a:r>
            <a:r>
              <a:rPr lang="en-US" dirty="0" err="1" smtClean="0"/>
              <a:t>bangunan</a:t>
            </a:r>
            <a:r>
              <a:rPr lang="en-US" dirty="0" smtClean="0"/>
              <a:t>, </a:t>
            </a:r>
            <a:r>
              <a:rPr lang="en-US" dirty="0" err="1" smtClean="0"/>
              <a:t>yg</a:t>
            </a:r>
            <a:r>
              <a:rPr lang="en-US" dirty="0" smtClean="0"/>
              <a:t> </a:t>
            </a:r>
            <a:r>
              <a:rPr lang="en-US" dirty="0" err="1" smtClean="0"/>
              <a:t>tdk</a:t>
            </a:r>
            <a:r>
              <a:rPr lang="en-US" dirty="0" smtClean="0"/>
              <a:t> </a:t>
            </a:r>
            <a:r>
              <a:rPr lang="en-US" dirty="0" err="1" smtClean="0"/>
              <a:t>memp</a:t>
            </a:r>
            <a:r>
              <a:rPr lang="en-US" dirty="0" smtClean="0"/>
              <a:t> </a:t>
            </a:r>
            <a:r>
              <a:rPr lang="en-US" dirty="0" err="1" smtClean="0"/>
              <a:t>dok</a:t>
            </a:r>
            <a:r>
              <a:rPr lang="en-US" dirty="0" smtClean="0"/>
              <a:t> </a:t>
            </a:r>
            <a:r>
              <a:rPr lang="en-US" dirty="0" err="1" smtClean="0"/>
              <a:t>kepemilikan</a:t>
            </a:r>
            <a:r>
              <a:rPr lang="en-US" dirty="0" smtClean="0"/>
              <a:t>, dg </a:t>
            </a:r>
            <a:r>
              <a:rPr lang="id-ID" dirty="0" smtClean="0"/>
              <a:t>		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perolehan</a:t>
            </a:r>
            <a:r>
              <a:rPr lang="en-US" dirty="0" smtClean="0"/>
              <a:t> </a:t>
            </a:r>
            <a:r>
              <a:rPr lang="id-ID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dg </a:t>
            </a:r>
            <a:r>
              <a:rPr lang="en-US" dirty="0" err="1" smtClean="0"/>
              <a:t>Rp</a:t>
            </a:r>
            <a:r>
              <a:rPr lang="en-US" dirty="0" smtClean="0"/>
              <a:t>. 100.000.000,00 </a:t>
            </a:r>
            <a:r>
              <a:rPr lang="id-ID" dirty="0" smtClean="0"/>
              <a:t>		</a:t>
            </a:r>
            <a:r>
              <a:rPr lang="en-US" dirty="0" smtClean="0"/>
              <a:t>(</a:t>
            </a:r>
            <a:r>
              <a:rPr lang="en-US" dirty="0" err="1" smtClean="0"/>
              <a:t>seratus</a:t>
            </a:r>
            <a:r>
              <a:rPr lang="en-US" dirty="0" smtClean="0"/>
              <a:t>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id-ID" dirty="0" smtClean="0"/>
              <a:t>rupiah)</a:t>
            </a:r>
            <a:r>
              <a:rPr lang="en-US" dirty="0" smtClean="0"/>
              <a:t>per unit/</a:t>
            </a:r>
            <a:r>
              <a:rPr lang="en-US" dirty="0" err="1" smtClean="0"/>
              <a:t>satuan</a:t>
            </a:r>
            <a:r>
              <a:rPr lang="id-ID" dirty="0" smtClean="0"/>
              <a:t> dan  			b</a:t>
            </a:r>
            <a:r>
              <a:rPr lang="en-US" dirty="0" err="1" smtClean="0"/>
              <a:t>ongkaran</a:t>
            </a:r>
            <a:r>
              <a:rPr lang="en-US" dirty="0" smtClean="0"/>
              <a:t> BMN </a:t>
            </a:r>
            <a:r>
              <a:rPr lang="en-US" dirty="0" err="1" smtClean="0"/>
              <a:t>krn</a:t>
            </a:r>
            <a:r>
              <a:rPr lang="en-US" dirty="0" smtClean="0"/>
              <a:t> </a:t>
            </a:r>
            <a:r>
              <a:rPr lang="en-US" dirty="0" err="1" smtClean="0"/>
              <a:t>perbaikan</a:t>
            </a:r>
            <a:r>
              <a:rPr lang="en-US" dirty="0" smtClean="0"/>
              <a:t> </a:t>
            </a:r>
            <a:r>
              <a:rPr lang="id-ID" dirty="0" smtClean="0"/>
              <a:t>     				</a:t>
            </a:r>
            <a:r>
              <a:rPr lang="en-US" dirty="0" smtClean="0"/>
              <a:t>(</a:t>
            </a:r>
            <a:r>
              <a:rPr lang="en-US" dirty="0" err="1" smtClean="0"/>
              <a:t>renovasi</a:t>
            </a:r>
            <a:r>
              <a:rPr lang="en-US" dirty="0" smtClean="0"/>
              <a:t>, </a:t>
            </a:r>
            <a:r>
              <a:rPr lang="en-US" dirty="0" err="1" smtClean="0"/>
              <a:t>rehabilitasi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restorasi</a:t>
            </a:r>
            <a:r>
              <a:rPr lang="en-US" dirty="0" smtClean="0"/>
              <a:t>).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834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4536503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>
              <a:buNone/>
              <a:tabLst>
                <a:tab pos="354013" algn="l"/>
              </a:tabLst>
            </a:pPr>
            <a:r>
              <a:rPr lang="id-ID" b="1" dirty="0" smtClean="0"/>
              <a:t>b. </a:t>
            </a:r>
            <a:r>
              <a:rPr lang="en-US" b="1" dirty="0" err="1" smtClean="0"/>
              <a:t>Kewenangan</a:t>
            </a:r>
            <a:r>
              <a:rPr lang="en-US" b="1" dirty="0" smtClean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tanggung</a:t>
            </a:r>
            <a:r>
              <a:rPr lang="en-US" b="1" dirty="0"/>
              <a:t> </a:t>
            </a:r>
            <a:r>
              <a:rPr lang="en-US" b="1" dirty="0" err="1"/>
              <a:t>jawab</a:t>
            </a:r>
            <a:r>
              <a:rPr lang="en-US" b="1" dirty="0"/>
              <a:t> </a:t>
            </a:r>
            <a:r>
              <a:rPr lang="id-ID" b="1" dirty="0" smtClean="0"/>
              <a:t>	</a:t>
            </a:r>
            <a:r>
              <a:rPr lang="en-US" b="1" dirty="0" err="1" smtClean="0"/>
              <a:t>memberikan</a:t>
            </a:r>
            <a:r>
              <a:rPr lang="en-US" b="1" dirty="0" smtClean="0"/>
              <a:t> </a:t>
            </a:r>
            <a:r>
              <a:rPr lang="id-ID" b="1" dirty="0" smtClean="0"/>
              <a:t>	</a:t>
            </a:r>
            <a:r>
              <a:rPr lang="en-US" b="1" dirty="0" err="1" smtClean="0"/>
              <a:t>persetujuan</a:t>
            </a:r>
            <a:r>
              <a:rPr lang="en-US" b="1" dirty="0" smtClean="0"/>
              <a:t> </a:t>
            </a:r>
            <a:r>
              <a:rPr lang="en-US" b="1" dirty="0" err="1"/>
              <a:t>atas</a:t>
            </a:r>
            <a:r>
              <a:rPr lang="en-US" b="1" dirty="0"/>
              <a:t> </a:t>
            </a:r>
            <a:r>
              <a:rPr lang="en-US" b="1" dirty="0" err="1"/>
              <a:t>permohonan</a:t>
            </a:r>
            <a:r>
              <a:rPr lang="en-US" b="1" dirty="0"/>
              <a:t> </a:t>
            </a:r>
            <a:r>
              <a:rPr lang="id-ID" b="1" dirty="0" smtClean="0"/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pemusnahan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BMN</a:t>
            </a:r>
            <a:r>
              <a:rPr lang="id-ID" b="1" dirty="0"/>
              <a:t>, </a:t>
            </a:r>
            <a:r>
              <a:rPr lang="id-ID" b="1" dirty="0" smtClean="0"/>
              <a:t>berupa :</a:t>
            </a:r>
            <a:endParaRPr lang="id-ID" b="1" dirty="0"/>
          </a:p>
          <a:p>
            <a:pPr marL="354013" lvl="0" indent="0">
              <a:buNone/>
            </a:pPr>
            <a:r>
              <a:rPr lang="id-ID" b="1" dirty="0" smtClean="0"/>
              <a:t>1. </a:t>
            </a:r>
            <a:r>
              <a:rPr lang="en-US" b="1" dirty="0" err="1" smtClean="0"/>
              <a:t>Persediaan</a:t>
            </a:r>
            <a:r>
              <a:rPr lang="en-US" b="1" dirty="0"/>
              <a:t>;</a:t>
            </a:r>
            <a:endParaRPr lang="id-ID" b="1" dirty="0"/>
          </a:p>
          <a:p>
            <a:pPr marL="0" lvl="0" indent="354013">
              <a:buNone/>
              <a:tabLst>
                <a:tab pos="722313" algn="l"/>
              </a:tabLst>
            </a:pPr>
            <a:r>
              <a:rPr lang="id-ID" b="1" dirty="0" smtClean="0"/>
              <a:t>2. </a:t>
            </a:r>
            <a:r>
              <a:rPr lang="en-US" b="1" dirty="0" err="1" smtClean="0"/>
              <a:t>Bongkaran</a:t>
            </a:r>
            <a:r>
              <a:rPr lang="en-US" b="1" dirty="0" smtClean="0"/>
              <a:t> </a:t>
            </a:r>
            <a:r>
              <a:rPr lang="en-US" b="1" dirty="0"/>
              <a:t>BMN </a:t>
            </a:r>
            <a:r>
              <a:rPr lang="en-US" b="1" dirty="0" err="1"/>
              <a:t>karena</a:t>
            </a:r>
            <a:r>
              <a:rPr lang="en-US" b="1" dirty="0"/>
              <a:t> </a:t>
            </a:r>
            <a:r>
              <a:rPr lang="en-US" b="1" dirty="0" err="1"/>
              <a:t>perbaikan</a:t>
            </a:r>
            <a:r>
              <a:rPr lang="en-US" b="1" dirty="0"/>
              <a:t> </a:t>
            </a:r>
            <a:r>
              <a:rPr lang="id-ID" b="1" dirty="0" smtClean="0"/>
              <a:t>	</a:t>
            </a:r>
            <a:r>
              <a:rPr lang="en-US" b="1" dirty="0" smtClean="0"/>
              <a:t>(</a:t>
            </a:r>
            <a:r>
              <a:rPr lang="en-US" b="1" dirty="0" err="1"/>
              <a:t>renovasi</a:t>
            </a:r>
            <a:r>
              <a:rPr lang="en-US" b="1" dirty="0"/>
              <a:t>, </a:t>
            </a:r>
            <a:r>
              <a:rPr lang="id-ID" b="1" dirty="0" smtClean="0"/>
              <a:t>	</a:t>
            </a:r>
            <a:r>
              <a:rPr lang="en-US" b="1" dirty="0" err="1" smtClean="0"/>
              <a:t>rehabilitasi</a:t>
            </a:r>
            <a:r>
              <a:rPr lang="en-US" b="1" dirty="0"/>
              <a:t>, </a:t>
            </a:r>
            <a:r>
              <a:rPr lang="en-US" b="1" dirty="0" err="1"/>
              <a:t>atau</a:t>
            </a:r>
            <a:r>
              <a:rPr lang="en-US" b="1" dirty="0"/>
              <a:t> </a:t>
            </a:r>
            <a:r>
              <a:rPr lang="en-US" b="1" dirty="0" err="1"/>
              <a:t>restorasi</a:t>
            </a:r>
            <a:r>
              <a:rPr lang="en-US" b="1" dirty="0" smtClean="0"/>
              <a:t>).</a:t>
            </a:r>
            <a:endParaRPr lang="id-ID" b="1" dirty="0" smtClean="0"/>
          </a:p>
          <a:p>
            <a:pPr marL="0" lvl="0" indent="0">
              <a:buNone/>
              <a:tabLst>
                <a:tab pos="722313" algn="l"/>
              </a:tabLst>
            </a:pPr>
            <a:endParaRPr lang="id-ID" sz="2800" b="1" dirty="0"/>
          </a:p>
        </p:txBody>
      </p:sp>
    </p:spTree>
    <p:extLst>
      <p:ext uri="{BB962C8B-B14F-4D97-AF65-F5344CB8AC3E}">
        <p14:creationId xmlns:p14="http://schemas.microsoft.com/office/powerpoint/2010/main" val="307932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lvl="0" indent="0">
              <a:buNone/>
              <a:tabLst>
                <a:tab pos="265113" algn="l"/>
              </a:tabLst>
            </a:pPr>
            <a:r>
              <a:rPr lang="id-ID" b="1" dirty="0" smtClean="0"/>
              <a:t>c. </a:t>
            </a:r>
            <a:r>
              <a:rPr lang="en-US" b="1" dirty="0" err="1" smtClean="0"/>
              <a:t>Kewenangan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tanggung</a:t>
            </a:r>
            <a:r>
              <a:rPr lang="en-US" b="1" dirty="0" smtClean="0"/>
              <a:t> </a:t>
            </a:r>
            <a:r>
              <a:rPr lang="en-US" b="1" dirty="0" err="1" smtClean="0"/>
              <a:t>jawab</a:t>
            </a:r>
            <a:r>
              <a:rPr lang="en-US" b="1" dirty="0" smtClean="0"/>
              <a:t> </a:t>
            </a:r>
            <a:r>
              <a:rPr lang="en-US" b="1" dirty="0" err="1" smtClean="0"/>
              <a:t>memberikan</a:t>
            </a:r>
            <a:r>
              <a:rPr lang="en-US" b="1" dirty="0" smtClean="0"/>
              <a:t> </a:t>
            </a:r>
            <a:r>
              <a:rPr lang="id-ID" b="1" dirty="0" smtClean="0"/>
              <a:t>	</a:t>
            </a:r>
            <a:r>
              <a:rPr lang="en-US" b="1" dirty="0" err="1" smtClean="0"/>
              <a:t>persetujuan</a:t>
            </a:r>
            <a:r>
              <a:rPr lang="en-US" b="1" dirty="0" smtClean="0"/>
              <a:t> </a:t>
            </a:r>
            <a:r>
              <a:rPr lang="en-US" b="1" dirty="0" err="1" smtClean="0"/>
              <a:t>atas</a:t>
            </a:r>
            <a:r>
              <a:rPr lang="en-US" b="1" dirty="0" smtClean="0"/>
              <a:t> </a:t>
            </a:r>
            <a:r>
              <a:rPr lang="en-US" b="1" dirty="0" err="1" smtClean="0"/>
              <a:t>permohonan</a:t>
            </a:r>
            <a:r>
              <a:rPr lang="en-US" b="1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penghapusan</a:t>
            </a:r>
            <a:r>
              <a:rPr lang="en-US" b="1" dirty="0" smtClean="0">
                <a:solidFill>
                  <a:srgbClr val="FF0000"/>
                </a:solidFill>
              </a:rPr>
              <a:t> BMN </a:t>
            </a:r>
            <a:r>
              <a:rPr lang="id-ID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/>
              <a:t>berupa</a:t>
            </a:r>
            <a:r>
              <a:rPr lang="en-US" b="1" dirty="0" smtClean="0"/>
              <a:t> :</a:t>
            </a:r>
            <a:endParaRPr lang="id-ID" b="1" dirty="0" smtClean="0"/>
          </a:p>
          <a:p>
            <a:pPr marL="0" lvl="0" indent="0">
              <a:buNone/>
              <a:tabLst>
                <a:tab pos="354013" algn="l"/>
              </a:tabLst>
            </a:pPr>
            <a:r>
              <a:rPr lang="id-ID" b="1" dirty="0" smtClean="0"/>
              <a:t>	1. </a:t>
            </a:r>
            <a:r>
              <a:rPr lang="en-US" b="1" dirty="0" err="1" smtClean="0"/>
              <a:t>Persediaan</a:t>
            </a:r>
            <a:r>
              <a:rPr lang="en-US" b="1" dirty="0" smtClean="0"/>
              <a:t>;</a:t>
            </a:r>
            <a:endParaRPr lang="id-ID" b="1" dirty="0" smtClean="0"/>
          </a:p>
          <a:p>
            <a:pPr marL="0" lvl="0" indent="0">
              <a:buNone/>
              <a:tabLst>
                <a:tab pos="354013" algn="l"/>
                <a:tab pos="722313" algn="l"/>
              </a:tabLst>
            </a:pPr>
            <a:r>
              <a:rPr lang="id-ID" b="1" dirty="0" smtClean="0"/>
              <a:t>	2. </a:t>
            </a:r>
            <a:r>
              <a:rPr lang="en-US" b="1" dirty="0" err="1" smtClean="0"/>
              <a:t>Selain</a:t>
            </a:r>
            <a:r>
              <a:rPr lang="en-US" b="1" dirty="0" smtClean="0"/>
              <a:t> </a:t>
            </a:r>
            <a:r>
              <a:rPr lang="en-US" b="1" dirty="0" err="1" smtClean="0"/>
              <a:t>tanah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/</a:t>
            </a:r>
            <a:r>
              <a:rPr lang="en-US" b="1" dirty="0" err="1" smtClean="0"/>
              <a:t>atau</a:t>
            </a:r>
            <a:r>
              <a:rPr lang="en-US" b="1" dirty="0" smtClean="0"/>
              <a:t> </a:t>
            </a:r>
            <a:r>
              <a:rPr lang="en-US" b="1" dirty="0" err="1" smtClean="0"/>
              <a:t>bangunan</a:t>
            </a:r>
            <a:r>
              <a:rPr lang="en-US" b="1" dirty="0" smtClean="0"/>
              <a:t>, yang </a:t>
            </a:r>
            <a:r>
              <a:rPr lang="en-US" b="1" dirty="0" err="1" smtClean="0"/>
              <a:t>tidak</a:t>
            </a:r>
            <a:r>
              <a:rPr lang="en-US" b="1" dirty="0" smtClean="0"/>
              <a:t> </a:t>
            </a:r>
            <a:r>
              <a:rPr lang="id-ID" b="1" dirty="0" smtClean="0"/>
              <a:t>			</a:t>
            </a:r>
            <a:r>
              <a:rPr lang="en-US" b="1" dirty="0" err="1" smtClean="0"/>
              <a:t>mempunyai</a:t>
            </a:r>
            <a:r>
              <a:rPr lang="en-US" b="1" dirty="0" smtClean="0"/>
              <a:t> </a:t>
            </a:r>
            <a:r>
              <a:rPr lang="en-US" b="1" dirty="0" err="1" smtClean="0"/>
              <a:t>dokumen</a:t>
            </a:r>
            <a:r>
              <a:rPr lang="en-US" b="1" dirty="0" smtClean="0"/>
              <a:t> </a:t>
            </a:r>
            <a:r>
              <a:rPr lang="en-US" b="1" dirty="0" err="1" smtClean="0"/>
              <a:t>kepemilikan</a:t>
            </a:r>
            <a:r>
              <a:rPr lang="en-US" b="1" dirty="0" smtClean="0"/>
              <a:t>, </a:t>
            </a:r>
            <a:r>
              <a:rPr lang="en-US" b="1" dirty="0" err="1" smtClean="0"/>
              <a:t>dengan</a:t>
            </a:r>
            <a:r>
              <a:rPr lang="en-US" b="1" dirty="0" smtClean="0"/>
              <a:t> </a:t>
            </a:r>
            <a:r>
              <a:rPr lang="en-US" b="1" dirty="0" err="1" smtClean="0"/>
              <a:t>nilai</a:t>
            </a:r>
            <a:r>
              <a:rPr lang="en-US" b="1" dirty="0" smtClean="0"/>
              <a:t> </a:t>
            </a:r>
            <a:r>
              <a:rPr lang="id-ID" b="1" dirty="0" smtClean="0"/>
              <a:t>		</a:t>
            </a:r>
            <a:r>
              <a:rPr lang="en-US" b="1" dirty="0" err="1" smtClean="0"/>
              <a:t>perolehan</a:t>
            </a:r>
            <a:r>
              <a:rPr lang="en-US" b="1" dirty="0" smtClean="0"/>
              <a:t> </a:t>
            </a:r>
            <a:r>
              <a:rPr lang="en-US" b="1" dirty="0" err="1" smtClean="0"/>
              <a:t>sampai</a:t>
            </a:r>
            <a:r>
              <a:rPr lang="en-US" b="1" dirty="0" smtClean="0"/>
              <a:t> </a:t>
            </a:r>
            <a:r>
              <a:rPr lang="en-US" b="1" dirty="0" err="1" smtClean="0"/>
              <a:t>dengan</a:t>
            </a:r>
            <a:r>
              <a:rPr lang="en-US" b="1" dirty="0" smtClean="0"/>
              <a:t> </a:t>
            </a:r>
            <a:r>
              <a:rPr lang="en-US" b="1" dirty="0" err="1" smtClean="0"/>
              <a:t>Rp</a:t>
            </a:r>
            <a:r>
              <a:rPr lang="en-US" b="1" dirty="0" smtClean="0"/>
              <a:t>. 100.000.000,00 </a:t>
            </a:r>
            <a:r>
              <a:rPr lang="id-ID" b="1" dirty="0" smtClean="0"/>
              <a:t>			</a:t>
            </a:r>
            <a:r>
              <a:rPr lang="en-US" b="1" dirty="0" smtClean="0"/>
              <a:t>(</a:t>
            </a:r>
            <a:r>
              <a:rPr lang="en-US" b="1" dirty="0" err="1" smtClean="0"/>
              <a:t>seratus</a:t>
            </a:r>
            <a:r>
              <a:rPr lang="en-US" b="1" dirty="0" smtClean="0"/>
              <a:t> </a:t>
            </a:r>
            <a:r>
              <a:rPr lang="en-US" b="1" dirty="0" err="1" smtClean="0"/>
              <a:t>juta</a:t>
            </a:r>
            <a:r>
              <a:rPr lang="en-US" b="1" dirty="0" smtClean="0"/>
              <a:t> rupiah) per unit/</a:t>
            </a:r>
            <a:r>
              <a:rPr lang="en-US" b="1" dirty="0" err="1" smtClean="0"/>
              <a:t>satuan</a:t>
            </a:r>
            <a:r>
              <a:rPr lang="en-US" b="1" dirty="0" smtClean="0"/>
              <a:t>;</a:t>
            </a:r>
            <a:endParaRPr lang="id-ID" b="1" dirty="0" smtClean="0"/>
          </a:p>
          <a:p>
            <a:pPr marL="0" lvl="0" indent="0">
              <a:buNone/>
              <a:tabLst>
                <a:tab pos="354013" algn="l"/>
                <a:tab pos="722313" algn="l"/>
              </a:tabLst>
            </a:pPr>
            <a:r>
              <a:rPr lang="id-ID" b="1" dirty="0" smtClean="0"/>
              <a:t>	3. </a:t>
            </a:r>
            <a:r>
              <a:rPr lang="en-US" b="1" dirty="0" err="1" smtClean="0"/>
              <a:t>Penghapusan</a:t>
            </a:r>
            <a:r>
              <a:rPr lang="en-US" b="1" dirty="0" smtClean="0"/>
              <a:t> </a:t>
            </a:r>
            <a:r>
              <a:rPr lang="en-US" b="1" dirty="0" err="1" smtClean="0"/>
              <a:t>sebagaimana</a:t>
            </a:r>
            <a:r>
              <a:rPr lang="en-US" b="1" dirty="0" smtClean="0"/>
              <a:t> </a:t>
            </a:r>
            <a:r>
              <a:rPr lang="en-US" b="1" dirty="0" err="1" smtClean="0"/>
              <a:t>dimaksud</a:t>
            </a:r>
            <a:r>
              <a:rPr lang="en-US" b="1" dirty="0" smtClean="0"/>
              <a:t> </a:t>
            </a:r>
            <a:r>
              <a:rPr lang="en-US" b="1" dirty="0" err="1" smtClean="0"/>
              <a:t>dilakukan</a:t>
            </a:r>
            <a:r>
              <a:rPr lang="en-US" b="1" dirty="0" smtClean="0"/>
              <a:t> </a:t>
            </a:r>
            <a:r>
              <a:rPr lang="id-ID" b="1" dirty="0" smtClean="0"/>
              <a:t>		</a:t>
            </a:r>
            <a:r>
              <a:rPr lang="en-US" b="1" dirty="0" err="1" smtClean="0"/>
              <a:t>sebagai</a:t>
            </a:r>
            <a:r>
              <a:rPr lang="en-US" b="1" dirty="0" smtClean="0"/>
              <a:t> </a:t>
            </a:r>
            <a:r>
              <a:rPr lang="en-US" b="1" dirty="0" err="1" smtClean="0"/>
              <a:t>akibat</a:t>
            </a:r>
            <a:r>
              <a:rPr lang="en-US" b="1" dirty="0" smtClean="0"/>
              <a:t> </a:t>
            </a:r>
            <a:r>
              <a:rPr lang="en-US" b="1" dirty="0" err="1" smtClean="0"/>
              <a:t>dari</a:t>
            </a:r>
            <a:r>
              <a:rPr lang="en-US" b="1" dirty="0" smtClean="0"/>
              <a:t> </a:t>
            </a:r>
            <a:r>
              <a:rPr lang="en-US" b="1" dirty="0" err="1" smtClean="0"/>
              <a:t>sebab-sebab</a:t>
            </a:r>
            <a:r>
              <a:rPr lang="en-US" b="1" dirty="0" smtClean="0"/>
              <a:t> </a:t>
            </a:r>
            <a:r>
              <a:rPr lang="en-US" b="1" dirty="0" err="1" smtClean="0"/>
              <a:t>secara</a:t>
            </a:r>
            <a:r>
              <a:rPr lang="en-US" b="1" dirty="0" smtClean="0"/>
              <a:t> normal </a:t>
            </a:r>
            <a:r>
              <a:rPr lang="id-ID" b="1" dirty="0" smtClean="0"/>
              <a:t>		</a:t>
            </a:r>
            <a:r>
              <a:rPr lang="en-US" b="1" dirty="0" err="1" smtClean="0"/>
              <a:t>dapat</a:t>
            </a:r>
            <a:r>
              <a:rPr lang="en-US" b="1" dirty="0" smtClean="0"/>
              <a:t> </a:t>
            </a:r>
            <a:r>
              <a:rPr lang="en-US" b="1" dirty="0" err="1" smtClean="0"/>
              <a:t>diperkirakan</a:t>
            </a:r>
            <a:r>
              <a:rPr lang="en-US" b="1" dirty="0" smtClean="0"/>
              <a:t> </a:t>
            </a:r>
            <a:r>
              <a:rPr lang="en-US" b="1" dirty="0" err="1" smtClean="0"/>
              <a:t>wajar</a:t>
            </a:r>
            <a:r>
              <a:rPr lang="en-US" b="1" dirty="0" smtClean="0"/>
              <a:t> </a:t>
            </a:r>
            <a:r>
              <a:rPr lang="en-US" b="1" dirty="0" err="1" smtClean="0"/>
              <a:t>menjadi</a:t>
            </a:r>
            <a:r>
              <a:rPr lang="en-US" b="1" dirty="0" smtClean="0"/>
              <a:t> </a:t>
            </a:r>
            <a:r>
              <a:rPr lang="en-US" b="1" dirty="0" err="1" smtClean="0"/>
              <a:t>penyebab</a:t>
            </a:r>
            <a:r>
              <a:rPr lang="en-US" b="1" dirty="0" smtClean="0"/>
              <a:t> </a:t>
            </a:r>
            <a:r>
              <a:rPr lang="id-ID" b="1" dirty="0" smtClean="0"/>
              <a:t>			</a:t>
            </a:r>
            <a:r>
              <a:rPr lang="en-US" b="1" dirty="0" err="1" smtClean="0"/>
              <a:t>Penghapusan</a:t>
            </a:r>
            <a:r>
              <a:rPr lang="en-US" b="1" dirty="0" smtClean="0"/>
              <a:t>, </a:t>
            </a:r>
            <a:r>
              <a:rPr lang="en-US" b="1" dirty="0" err="1" smtClean="0"/>
              <a:t>seperti</a:t>
            </a:r>
            <a:r>
              <a:rPr lang="en-US" b="1" dirty="0" smtClean="0"/>
              <a:t> </a:t>
            </a:r>
            <a:r>
              <a:rPr lang="en-US" b="1" dirty="0" err="1" smtClean="0"/>
              <a:t>rusak</a:t>
            </a:r>
            <a:r>
              <a:rPr lang="en-US" b="1" dirty="0" smtClean="0"/>
              <a:t> </a:t>
            </a:r>
            <a:r>
              <a:rPr lang="en-US" b="1" dirty="0" err="1" smtClean="0"/>
              <a:t>berat</a:t>
            </a:r>
            <a:r>
              <a:rPr lang="en-US" b="1" dirty="0" smtClean="0"/>
              <a:t> yang </a:t>
            </a:r>
            <a:r>
              <a:rPr lang="en-US" b="1" dirty="0" err="1" smtClean="0"/>
              <a:t>tidak</a:t>
            </a:r>
            <a:r>
              <a:rPr lang="en-US" b="1" dirty="0" smtClean="0"/>
              <a:t> </a:t>
            </a:r>
            <a:r>
              <a:rPr lang="id-ID" b="1" dirty="0" smtClean="0"/>
              <a:t>			</a:t>
            </a:r>
            <a:r>
              <a:rPr lang="en-US" b="1" dirty="0" err="1" smtClean="0"/>
              <a:t>bernilai</a:t>
            </a:r>
            <a:r>
              <a:rPr lang="en-US" b="1" dirty="0" smtClean="0"/>
              <a:t> </a:t>
            </a:r>
            <a:r>
              <a:rPr lang="en-US" b="1" dirty="0" err="1" smtClean="0"/>
              <a:t>ekonomis</a:t>
            </a:r>
            <a:r>
              <a:rPr lang="en-US" b="1" dirty="0" smtClean="0"/>
              <a:t>, </a:t>
            </a:r>
            <a:r>
              <a:rPr lang="en-US" b="1" dirty="0" err="1" smtClean="0"/>
              <a:t>hilang</a:t>
            </a:r>
            <a:r>
              <a:rPr lang="en-US" b="1" dirty="0" smtClean="0"/>
              <a:t>, </a:t>
            </a:r>
            <a:r>
              <a:rPr lang="en-US" b="1" dirty="0" err="1" smtClean="0"/>
              <a:t>susut</a:t>
            </a:r>
            <a:r>
              <a:rPr lang="en-US" b="1" dirty="0" smtClean="0"/>
              <a:t>, </a:t>
            </a:r>
            <a:r>
              <a:rPr lang="en-US" b="1" dirty="0" err="1" smtClean="0"/>
              <a:t>menguap</a:t>
            </a:r>
            <a:r>
              <a:rPr lang="en-US" b="1" dirty="0" smtClean="0"/>
              <a:t>, </a:t>
            </a:r>
            <a:r>
              <a:rPr lang="id-ID" b="1" dirty="0" smtClean="0"/>
              <a:t>			</a:t>
            </a:r>
            <a:r>
              <a:rPr lang="en-US" b="1" dirty="0" err="1" smtClean="0"/>
              <a:t>mencair</a:t>
            </a:r>
            <a:r>
              <a:rPr lang="en-US" b="1" dirty="0" smtClean="0"/>
              <a:t>, </a:t>
            </a:r>
            <a:r>
              <a:rPr lang="en-US" b="1" dirty="0" err="1" smtClean="0"/>
              <a:t>kadaluarsa</a:t>
            </a:r>
            <a:r>
              <a:rPr lang="en-US" b="1" dirty="0" smtClean="0"/>
              <a:t>,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sebagai</a:t>
            </a:r>
            <a:r>
              <a:rPr lang="en-US" b="1" dirty="0" smtClean="0"/>
              <a:t> </a:t>
            </a:r>
            <a:r>
              <a:rPr lang="en-US" b="1" dirty="0" err="1" smtClean="0"/>
              <a:t>akibat</a:t>
            </a:r>
            <a:r>
              <a:rPr lang="en-US" b="1" dirty="0" smtClean="0"/>
              <a:t> </a:t>
            </a:r>
            <a:r>
              <a:rPr lang="en-US" b="1" dirty="0" err="1" smtClean="0"/>
              <a:t>dari</a:t>
            </a:r>
            <a:r>
              <a:rPr lang="en-US" b="1" dirty="0" smtClean="0"/>
              <a:t> </a:t>
            </a:r>
            <a:r>
              <a:rPr lang="id-ID" b="1" dirty="0" smtClean="0"/>
              <a:t>			</a:t>
            </a:r>
            <a:r>
              <a:rPr lang="en-US" b="1" dirty="0" err="1" smtClean="0"/>
              <a:t>keadaan</a:t>
            </a:r>
            <a:r>
              <a:rPr lang="en-US" b="1" dirty="0" smtClean="0"/>
              <a:t> </a:t>
            </a:r>
            <a:r>
              <a:rPr lang="en-US" b="1" dirty="0" err="1" smtClean="0"/>
              <a:t>kahar</a:t>
            </a:r>
            <a:r>
              <a:rPr lang="en-US" b="1" dirty="0" smtClean="0"/>
              <a:t> (</a:t>
            </a:r>
            <a:r>
              <a:rPr lang="en-US" b="1" i="1" dirty="0" smtClean="0"/>
              <a:t>force majeure</a:t>
            </a:r>
            <a:r>
              <a:rPr lang="en-US" b="1" dirty="0" smtClean="0"/>
              <a:t>).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46299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  <a:tabLst>
                <a:tab pos="354013" algn="l"/>
              </a:tabLst>
            </a:pPr>
            <a:r>
              <a:rPr lang="id-ID" sz="2800" b="1" dirty="0" smtClean="0">
                <a:solidFill>
                  <a:srgbClr val="0070C0"/>
                </a:solidFill>
              </a:rPr>
              <a:t>2. Permenkeu No. 50/PMK.06/2014 </a:t>
            </a:r>
            <a:r>
              <a:rPr lang="id-ID" sz="2800" b="1" dirty="0"/>
              <a:t>tentang Tata Cara </a:t>
            </a:r>
            <a:r>
              <a:rPr lang="id-ID" sz="2800" b="1" dirty="0" smtClean="0"/>
              <a:t>	Pelaksanaan </a:t>
            </a:r>
            <a:r>
              <a:rPr lang="id-ID" sz="2800" b="1" dirty="0"/>
              <a:t>Penghapusan Barang Milik </a:t>
            </a:r>
            <a:r>
              <a:rPr lang="id-ID" sz="2800" b="1" dirty="0" smtClean="0"/>
              <a:t>Negara, yg 	mengatur permh. Persetujuan penjualan berupa 	Randis.</a:t>
            </a:r>
          </a:p>
          <a:p>
            <a:pPr marL="0" indent="0">
              <a:buNone/>
              <a:tabLst>
                <a:tab pos="354013" algn="l"/>
              </a:tabLst>
            </a:pPr>
            <a:r>
              <a:rPr lang="id-ID" sz="2800" b="1" dirty="0"/>
              <a:t>	</a:t>
            </a:r>
            <a:r>
              <a:rPr lang="id-ID" sz="2800" b="1" dirty="0" smtClean="0"/>
              <a:t>KPB mengajukan permh. Rekomendasi kpd KPKNL 	setempat terlebih dahulu.</a:t>
            </a:r>
            <a:endParaRPr lang="id-ID" sz="2800" b="1" dirty="0"/>
          </a:p>
        </p:txBody>
      </p:sp>
    </p:spTree>
    <p:extLst>
      <p:ext uri="{BB962C8B-B14F-4D97-AF65-F5344CB8AC3E}">
        <p14:creationId xmlns:p14="http://schemas.microsoft.com/office/powerpoint/2010/main" val="134294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Autofit/>
          </a:bodyPr>
          <a:lstStyle/>
          <a:p>
            <a:r>
              <a:rPr lang="id-ID" sz="3200" dirty="0" smtClean="0">
                <a:latin typeface="Arial Black" pitchFamily="34" charset="0"/>
              </a:rPr>
              <a:t>PENETAPAN STATUS GOLONGAN RUMAH NEGARA</a:t>
            </a:r>
            <a:endParaRPr lang="id-ID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69371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id-ID" sz="3000" b="1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PERMEN PU </a:t>
            </a:r>
            <a:r>
              <a:rPr lang="it-IT" sz="3000" b="1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Nomor </a:t>
            </a:r>
            <a:r>
              <a:rPr lang="it-IT" sz="3000" b="1" dirty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22/PRT/M/2008 </a:t>
            </a:r>
            <a:r>
              <a:rPr lang="it-IT" sz="3000" b="1" dirty="0">
                <a:latin typeface="Arial" pitchFamily="34" charset="0"/>
                <a:cs typeface="Arial" pitchFamily="34" charset="0"/>
              </a:rPr>
              <a:t>Tentang Pedoman Teknis Pengadaan, Pendaftaran, Penetapan Status, Penghunian, Pengalihan Status, dan Pengalihan Hak Atas Rumah </a:t>
            </a:r>
            <a:r>
              <a:rPr lang="it-IT" sz="3000" b="1" dirty="0" smtClean="0">
                <a:latin typeface="Arial" pitchFamily="34" charset="0"/>
                <a:cs typeface="Arial" pitchFamily="34" charset="0"/>
              </a:rPr>
              <a:t>Negara</a:t>
            </a:r>
            <a:endParaRPr lang="id-ID" sz="3000" b="1" dirty="0">
              <a:latin typeface="Arial" pitchFamily="34" charset="0"/>
              <a:cs typeface="Arial" pitchFamily="34" charset="0"/>
            </a:endParaRPr>
          </a:p>
          <a:p>
            <a:pPr marL="0" lvl="0" indent="0">
              <a:buNone/>
            </a:pPr>
            <a:r>
              <a:rPr lang="it-IT" sz="3000" b="1" dirty="0" smtClean="0">
                <a:latin typeface="Arial" pitchFamily="34" charset="0"/>
                <a:cs typeface="Arial" pitchFamily="34" charset="0"/>
              </a:rPr>
              <a:t>Pasal </a:t>
            </a:r>
            <a:r>
              <a:rPr lang="it-IT" sz="3000" b="1" dirty="0">
                <a:latin typeface="Arial" pitchFamily="34" charset="0"/>
                <a:cs typeface="Arial" pitchFamily="34" charset="0"/>
              </a:rPr>
              <a:t>7 Ayat (2) </a:t>
            </a:r>
            <a:r>
              <a:rPr lang="it-IT" sz="3000" dirty="0">
                <a:latin typeface="Arial" pitchFamily="34" charset="0"/>
                <a:cs typeface="Arial" pitchFamily="34" charset="0"/>
              </a:rPr>
              <a:t>Penetapan status rumah negara berdasarkan penetapan status golongan dilakukan oleh a; </a:t>
            </a:r>
            <a:r>
              <a:rPr lang="it-IT" sz="3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Pimpinan instansi yang bersangkutan untuk Rumah Negara Golongan I dan Rumah Negara Golongan II.</a:t>
            </a:r>
            <a:r>
              <a:rPr lang="it-IT" sz="3000" dirty="0">
                <a:latin typeface="Arial" pitchFamily="34" charset="0"/>
                <a:cs typeface="Arial" pitchFamily="34" charset="0"/>
              </a:rPr>
              <a:t>, b; Menteri dalam hal ini Direktur Jenderal Cipta Karya untuk Rumah Negara Golongan III.</a:t>
            </a:r>
            <a:endParaRPr lang="id-ID" sz="3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8221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id-ID" sz="2800" dirty="0" smtClean="0">
                <a:latin typeface="Arial Black" pitchFamily="34" charset="0"/>
              </a:rPr>
              <a:t>Tata cara :</a:t>
            </a:r>
          </a:p>
          <a:p>
            <a:pPr marL="0" indent="0">
              <a:buNone/>
            </a:pPr>
            <a:r>
              <a:rPr lang="id-ID" sz="2800" dirty="0" smtClean="0">
                <a:latin typeface="Arial Black" pitchFamily="34" charset="0"/>
              </a:rPr>
              <a:t>Permh diajukan kepada Sekma melalui Kabua, dg. Melampirkan :</a:t>
            </a:r>
          </a:p>
          <a:p>
            <a:pPr marL="514350" indent="-514350">
              <a:buAutoNum type="arabicPeriod"/>
            </a:pPr>
            <a:r>
              <a:rPr lang="id-ID" sz="2800" dirty="0" smtClean="0">
                <a:latin typeface="Arial Black" pitchFamily="34" charset="0"/>
              </a:rPr>
              <a:t>Copy dok bukti kepemilikan rumah negara</a:t>
            </a:r>
          </a:p>
          <a:p>
            <a:pPr marL="514350" indent="-514350">
              <a:buAutoNum type="arabicPeriod"/>
            </a:pPr>
            <a:r>
              <a:rPr lang="id-ID" sz="2800" dirty="0" smtClean="0">
                <a:latin typeface="Arial Black" pitchFamily="34" charset="0"/>
              </a:rPr>
              <a:t>Gambar legger/gambar rumah negara</a:t>
            </a:r>
          </a:p>
          <a:p>
            <a:pPr marL="514350" indent="-514350">
              <a:buAutoNum type="arabicPeriod"/>
            </a:pPr>
            <a:r>
              <a:rPr lang="id-ID" sz="2800" dirty="0" smtClean="0">
                <a:latin typeface="Arial Black" pitchFamily="34" charset="0"/>
              </a:rPr>
              <a:t>Gambar situasi</a:t>
            </a:r>
          </a:p>
          <a:p>
            <a:pPr marL="514350" indent="-514350">
              <a:buAutoNum type="arabicPeriod"/>
            </a:pPr>
            <a:r>
              <a:rPr lang="id-ID" sz="2800" dirty="0" smtClean="0">
                <a:latin typeface="Arial Black" pitchFamily="34" charset="0"/>
              </a:rPr>
              <a:t>Copy sertifikat hak atas tanah</a:t>
            </a:r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3268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sz="3200" dirty="0" smtClean="0">
                <a:latin typeface="Arial Black" pitchFamily="34" charset="0"/>
              </a:rPr>
              <a:t>Rekapitulasi Penghapusan BMN</a:t>
            </a:r>
            <a:br>
              <a:rPr lang="id-ID" sz="3200" dirty="0" smtClean="0">
                <a:latin typeface="Arial Black" pitchFamily="34" charset="0"/>
              </a:rPr>
            </a:br>
            <a:r>
              <a:rPr lang="id-ID" sz="3200" dirty="0" smtClean="0">
                <a:latin typeface="Arial Black" pitchFamily="34" charset="0"/>
              </a:rPr>
              <a:t>TA 2015</a:t>
            </a:r>
            <a:endParaRPr lang="id-ID" sz="3200" dirty="0">
              <a:latin typeface="Arial Black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6050633"/>
              </p:ext>
            </p:extLst>
          </p:nvPr>
        </p:nvGraphicFramePr>
        <p:xfrm>
          <a:off x="899593" y="1484788"/>
          <a:ext cx="7560840" cy="4362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0023"/>
                <a:gridCol w="3186042"/>
                <a:gridCol w="2604775"/>
              </a:tblGrid>
              <a:tr h="334502"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2015</a:t>
                      </a:r>
                      <a:endParaRPr lang="id-ID" sz="2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PN /PT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40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34502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>
                          <a:effectLst/>
                        </a:rPr>
                        <a:t> </a:t>
                      </a:r>
                      <a:endParaRPr lang="id-ID" sz="2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PA/PTA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>
                          <a:effectLst/>
                        </a:rPr>
                        <a:t>53</a:t>
                      </a:r>
                      <a:endParaRPr lang="id-ID" sz="2800" b="1" i="0" u="none" strike="noStrike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34502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PTUN/PTTUN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9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34502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>
                          <a:effectLst/>
                        </a:rPr>
                        <a:t> </a:t>
                      </a:r>
                      <a:endParaRPr lang="id-ID" sz="2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MILITER</a:t>
                      </a:r>
                      <a:endParaRPr lang="id-ID" sz="2800" b="1" i="0" u="none" strike="noStrike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3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34502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>
                          <a:effectLst/>
                        </a:rPr>
                        <a:t> </a:t>
                      </a:r>
                      <a:endParaRPr lang="id-ID" sz="2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MARI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-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18574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>
                          <a:effectLst/>
                        </a:rPr>
                        <a:t> 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BADILUM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-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34502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>
                          <a:effectLst/>
                        </a:rPr>
                        <a:t> </a:t>
                      </a:r>
                      <a:endParaRPr lang="id-ID" sz="2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BADILAG</a:t>
                      </a:r>
                      <a:endParaRPr lang="id-ID" sz="2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1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34502"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>
                          <a:effectLst/>
                        </a:rPr>
                        <a:t> </a:t>
                      </a:r>
                      <a:endParaRPr lang="id-ID" sz="2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BADILMILTUN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-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34502"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>
                          <a:effectLst/>
                        </a:rPr>
                        <a:t> </a:t>
                      </a:r>
                      <a:endParaRPr lang="id-ID" sz="2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DIKLAT MARI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1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98217"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JUMLAH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 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107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055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sz="3200" dirty="0" smtClean="0">
                <a:latin typeface="Arial Black" pitchFamily="34" charset="0"/>
              </a:rPr>
              <a:t>s/d Agustus 2016 </a:t>
            </a:r>
            <a:endParaRPr lang="id-ID" sz="3200" dirty="0">
              <a:latin typeface="Arial Black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4099940"/>
              </p:ext>
            </p:extLst>
          </p:nvPr>
        </p:nvGraphicFramePr>
        <p:xfrm>
          <a:off x="827583" y="1700806"/>
          <a:ext cx="7416826" cy="40029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6309"/>
                <a:gridCol w="3125356"/>
                <a:gridCol w="2555161"/>
              </a:tblGrid>
              <a:tr h="430929"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2016</a:t>
                      </a:r>
                      <a:endParaRPr lang="id-ID" sz="2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PN /PT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>
                          <a:effectLst/>
                        </a:rPr>
                        <a:t>18</a:t>
                      </a:r>
                      <a:endParaRPr lang="id-ID" sz="2800" b="1" i="0" u="none" strike="noStrike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30929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PA/PTA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21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23656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PTUN/PTTUN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2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30929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MILITER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1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30929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MARI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-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30929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BADILUM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-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30929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BADILAG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-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30929">
                <a:tc>
                  <a:txBody>
                    <a:bodyPr/>
                    <a:lstStyle/>
                    <a:p>
                      <a:pPr algn="l" fontAlgn="b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>
                          <a:effectLst/>
                        </a:rPr>
                        <a:t>BADILMILTUN</a:t>
                      </a:r>
                      <a:endParaRPr lang="id-ID" sz="2800" b="1" i="0" u="none" strike="noStrike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-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513011"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smtClean="0">
                          <a:effectLst/>
                        </a:rPr>
                        <a:t>JUMLAH</a:t>
                      </a:r>
                      <a:endParaRPr lang="id-ID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800" b="1" u="none" strike="noStrike" dirty="0">
                          <a:effectLst/>
                        </a:rPr>
                        <a:t> </a:t>
                      </a:r>
                      <a:endParaRPr lang="id-ID" sz="2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800" b="1" u="none" strike="noStrike" dirty="0">
                          <a:effectLst/>
                        </a:rPr>
                        <a:t>42</a:t>
                      </a:r>
                      <a:endParaRPr lang="id-ID" sz="2800" b="1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9943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239</Words>
  <Application>Microsoft Office PowerPoint</Application>
  <PresentationFormat>On-screen Show (4:3)</PresentationFormat>
  <Paragraphs>124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        </vt:lpstr>
      <vt:lpstr>PowerPoint Presentation</vt:lpstr>
      <vt:lpstr>PowerPoint Presentation</vt:lpstr>
      <vt:lpstr>PowerPoint Presentation</vt:lpstr>
      <vt:lpstr>PowerPoint Presentation</vt:lpstr>
      <vt:lpstr>PENETAPAN STATUS GOLONGAN RUMAH NEGARA</vt:lpstr>
      <vt:lpstr>PowerPoint Presentation</vt:lpstr>
      <vt:lpstr>Rekapitulasi Penghapusan BMN TA 2015</vt:lpstr>
      <vt:lpstr>s/d Agustus 2016 </vt:lpstr>
      <vt:lpstr>PNBP PENGHAPUSAN TAHUN 2011 S/D AGUSTUS 2016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PENGHAPUSAN BMN 1. Permenkeu No. 4/PMK.06/2015 ttg Pendelegasian Kewenangan Dan Tanggung Jawab  Tertentu dari Pengelola Kepada Pengguna Barang  a. Pemberian persetujuan atas permohonan Pemindahtanganan BMN berupa : Penjualan BMN selain tanah dan/atau bangunan, yang tidak mempunyai dokumen kepemilikan, dengan nilai perolehan sampai dengan Rp. 100.000.000,00 (seratus juta rupiah) per unit/satuan dan bongkaran BMN karena perbaikan (renovasi, rehabilitasi, atau restorasi).</dc:title>
  <dc:creator>MA KANTOR</dc:creator>
  <cp:lastModifiedBy>MA KANTOR</cp:lastModifiedBy>
  <cp:revision>13</cp:revision>
  <dcterms:created xsi:type="dcterms:W3CDTF">2016-08-30T06:16:29Z</dcterms:created>
  <dcterms:modified xsi:type="dcterms:W3CDTF">2016-08-30T09:07:11Z</dcterms:modified>
</cp:coreProperties>
</file>