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25"/>
  </p:notesMasterIdLst>
  <p:sldIdLst>
    <p:sldId id="297" r:id="rId2"/>
    <p:sldId id="298" r:id="rId3"/>
    <p:sldId id="262" r:id="rId4"/>
    <p:sldId id="294" r:id="rId5"/>
    <p:sldId id="277" r:id="rId6"/>
    <p:sldId id="278" r:id="rId7"/>
    <p:sldId id="300" r:id="rId8"/>
    <p:sldId id="279" r:id="rId9"/>
    <p:sldId id="290" r:id="rId10"/>
    <p:sldId id="280" r:id="rId11"/>
    <p:sldId id="282" r:id="rId12"/>
    <p:sldId id="299" r:id="rId13"/>
    <p:sldId id="281" r:id="rId14"/>
    <p:sldId id="284" r:id="rId15"/>
    <p:sldId id="289" r:id="rId16"/>
    <p:sldId id="285" r:id="rId17"/>
    <p:sldId id="286" r:id="rId18"/>
    <p:sldId id="291" r:id="rId19"/>
    <p:sldId id="292" r:id="rId20"/>
    <p:sldId id="293" r:id="rId21"/>
    <p:sldId id="287" r:id="rId22"/>
    <p:sldId id="288" r:id="rId23"/>
    <p:sldId id="269"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992832F5-EA01-48E5-B403-87E193F50680}">
          <p14:sldIdLst>
            <p14:sldId id="297"/>
            <p14:sldId id="298"/>
          </p14:sldIdLst>
        </p14:section>
        <p14:section name="Project Overview" id="{087866C3-7028-482C-8D34-6BF5363FBD75}">
          <p14:sldIdLst/>
        </p14:section>
        <p14:section name="Status Update" id="{521DEF98-8796-4632-831A-16252E9A6054}">
          <p14:sldIdLst>
            <p14:sldId id="262"/>
            <p14:sldId id="294"/>
            <p14:sldId id="277"/>
            <p14:sldId id="278"/>
            <p14:sldId id="300"/>
            <p14:sldId id="279"/>
            <p14:sldId id="290"/>
            <p14:sldId id="280"/>
            <p14:sldId id="282"/>
            <p14:sldId id="299"/>
            <p14:sldId id="281"/>
            <p14:sldId id="284"/>
            <p14:sldId id="289"/>
            <p14:sldId id="285"/>
            <p14:sldId id="286"/>
            <p14:sldId id="291"/>
            <p14:sldId id="292"/>
            <p14:sldId id="293"/>
            <p14:sldId id="287"/>
            <p14:sldId id="288"/>
          </p14:sldIdLst>
        </p14:section>
        <p14:section name="Untitled Section" id="{4DE5A0C8-81E8-4162-9CCE-346A9A081B26}">
          <p14:sldIdLst/>
        </p14:section>
        <p14:section name="Timeline" id="{CF24EBA6-C924-424D-AC31-A4B9992A87E0}">
          <p14:sldIdLst/>
        </p14:section>
        <p14:section name="Next Steps and Action Items" id="{C24C98EC-938D-4034-8DB8-5E8DBF16E3CB}">
          <p14:sldIdLst/>
        </p14:section>
        <p14:section name="Appendix" id="{E35CCD6A-2288-476E-BC93-C75323AE1F32}">
          <p14:sldIdLst>
            <p14:sldId id="269"/>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96"/>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35" autoAdjust="0"/>
    <p:restoredTop sz="88187" autoAdjust="0"/>
  </p:normalViewPr>
  <p:slideViewPr>
    <p:cSldViewPr>
      <p:cViewPr>
        <p:scale>
          <a:sx n="67" d="100"/>
          <a:sy n="67" d="100"/>
        </p:scale>
        <p:origin x="-1050" y="-150"/>
      </p:cViewPr>
      <p:guideLst>
        <p:guide orient="horz" pos="2160"/>
        <p:guide orient="horz" pos="576"/>
        <p:guide pos="2880"/>
        <p:guide pos="28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30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174B5E7-5715-4842-8D73-F80BB7A7F792}"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BC1B3CDD-ECDD-4294-B318-AFBDB8B8E670}">
      <dgm:prSet phldrT="[Text]"/>
      <dgm:spPr/>
      <dgm:t>
        <a:bodyPr/>
        <a:lstStyle/>
        <a:p>
          <a:r>
            <a:rPr lang="id-ID" dirty="0">
              <a:solidFill>
                <a:schemeClr val="tx1"/>
              </a:solidFill>
            </a:rPr>
            <a:t>Kapasitas dan Akuntabilitas Kinerja Organisasi </a:t>
          </a:r>
          <a:r>
            <a:rPr lang="en-US" dirty="0">
              <a:solidFill>
                <a:schemeClr val="tx1"/>
              </a:solidFill>
            </a:rPr>
            <a:t>(20)</a:t>
          </a:r>
          <a:endParaRPr lang="en-US" dirty="0"/>
        </a:p>
      </dgm:t>
    </dgm:pt>
    <dgm:pt modelId="{3C10A076-EB59-44F6-9D63-9E5EDA704736}" type="parTrans" cxnId="{0BE861FA-2941-4CFD-8C18-44D75180F54E}">
      <dgm:prSet/>
      <dgm:spPr/>
      <dgm:t>
        <a:bodyPr/>
        <a:lstStyle/>
        <a:p>
          <a:endParaRPr lang="en-US"/>
        </a:p>
      </dgm:t>
    </dgm:pt>
    <dgm:pt modelId="{87620482-CF3E-450E-A010-2B8355E1EF8F}" type="sibTrans" cxnId="{0BE861FA-2941-4CFD-8C18-44D75180F54E}">
      <dgm:prSet/>
      <dgm:spPr/>
      <dgm:t>
        <a:bodyPr/>
        <a:lstStyle/>
        <a:p>
          <a:endParaRPr lang="en-US"/>
        </a:p>
      </dgm:t>
    </dgm:pt>
    <dgm:pt modelId="{27A362B4-13D2-487A-99E5-989EEF276567}">
      <dgm:prSet phldrT="[Text]"/>
      <dgm:spPr/>
      <dgm:t>
        <a:bodyPr/>
        <a:lstStyle/>
        <a:p>
          <a:r>
            <a:rPr lang="en-US" dirty="0" err="1">
              <a:solidFill>
                <a:schemeClr val="tx1"/>
              </a:solidFill>
            </a:rPr>
            <a:t>Nilai</a:t>
          </a:r>
          <a:r>
            <a:rPr lang="en-US" dirty="0">
              <a:solidFill>
                <a:schemeClr val="tx1"/>
              </a:solidFill>
            </a:rPr>
            <a:t> </a:t>
          </a:r>
          <a:r>
            <a:rPr lang="en-US" dirty="0" err="1">
              <a:solidFill>
                <a:schemeClr val="tx1"/>
              </a:solidFill>
            </a:rPr>
            <a:t>Akuntabilitas</a:t>
          </a:r>
          <a:r>
            <a:rPr lang="en-US" dirty="0">
              <a:solidFill>
                <a:schemeClr val="tx1"/>
              </a:solidFill>
            </a:rPr>
            <a:t> </a:t>
          </a:r>
          <a:r>
            <a:rPr lang="en-US" dirty="0" err="1">
              <a:solidFill>
                <a:schemeClr val="tx1"/>
              </a:solidFill>
            </a:rPr>
            <a:t>Kinerja</a:t>
          </a:r>
          <a:r>
            <a:rPr lang="en-US" dirty="0">
              <a:solidFill>
                <a:schemeClr val="tx1"/>
              </a:solidFill>
            </a:rPr>
            <a:t> (14)</a:t>
          </a:r>
          <a:endParaRPr lang="en-US" dirty="0"/>
        </a:p>
      </dgm:t>
    </dgm:pt>
    <dgm:pt modelId="{51CEF8B6-9137-4174-B112-BF1CE4BD4FC7}" type="parTrans" cxnId="{91932658-41C5-4D5B-850A-4AA3272CA338}">
      <dgm:prSet/>
      <dgm:spPr/>
      <dgm:t>
        <a:bodyPr/>
        <a:lstStyle/>
        <a:p>
          <a:endParaRPr lang="en-US"/>
        </a:p>
      </dgm:t>
    </dgm:pt>
    <dgm:pt modelId="{E8C15256-93E1-472E-B0D7-6191C8C937FF}" type="sibTrans" cxnId="{91932658-41C5-4D5B-850A-4AA3272CA338}">
      <dgm:prSet/>
      <dgm:spPr/>
      <dgm:t>
        <a:bodyPr/>
        <a:lstStyle/>
        <a:p>
          <a:endParaRPr lang="en-US"/>
        </a:p>
      </dgm:t>
    </dgm:pt>
    <dgm:pt modelId="{BEA0D836-6D83-4B4D-91F0-E8C722E1ABE0}">
      <dgm:prSet phldrT="[Text]"/>
      <dgm:spPr/>
      <dgm:t>
        <a:bodyPr/>
        <a:lstStyle/>
        <a:p>
          <a:r>
            <a:rPr lang="id-ID" dirty="0">
              <a:solidFill>
                <a:schemeClr val="tx1"/>
              </a:solidFill>
            </a:rPr>
            <a:t>Pemerintah yang Bersih dan Bebas KKN</a:t>
          </a:r>
          <a:br>
            <a:rPr lang="id-ID" dirty="0">
              <a:solidFill>
                <a:schemeClr val="tx1"/>
              </a:solidFill>
            </a:rPr>
          </a:br>
          <a:r>
            <a:rPr lang="id-ID" dirty="0">
              <a:solidFill>
                <a:schemeClr val="tx1"/>
              </a:solidFill>
            </a:rPr>
            <a:t>(10)</a:t>
          </a:r>
          <a:endParaRPr lang="en-US" dirty="0"/>
        </a:p>
      </dgm:t>
    </dgm:pt>
    <dgm:pt modelId="{F1D67183-2515-4515-8836-2587300AE88F}" type="parTrans" cxnId="{2A254A6A-80E9-404C-A953-7DB672FDAA41}">
      <dgm:prSet/>
      <dgm:spPr/>
      <dgm:t>
        <a:bodyPr/>
        <a:lstStyle/>
        <a:p>
          <a:endParaRPr lang="en-US"/>
        </a:p>
      </dgm:t>
    </dgm:pt>
    <dgm:pt modelId="{4F1562A3-C221-4C6E-BB62-9615EE281F55}" type="sibTrans" cxnId="{2A254A6A-80E9-404C-A953-7DB672FDAA41}">
      <dgm:prSet/>
      <dgm:spPr/>
      <dgm:t>
        <a:bodyPr/>
        <a:lstStyle/>
        <a:p>
          <a:endParaRPr lang="en-US"/>
        </a:p>
      </dgm:t>
    </dgm:pt>
    <dgm:pt modelId="{1BE2B248-B1BB-4F57-8E1B-5D0C4F2844CA}">
      <dgm:prSet phldrT="[Text]"/>
      <dgm:spPr/>
      <dgm:t>
        <a:bodyPr/>
        <a:lstStyle/>
        <a:p>
          <a:r>
            <a:rPr lang="en-US" dirty="0" err="1">
              <a:solidFill>
                <a:schemeClr val="tx1"/>
              </a:solidFill>
            </a:rPr>
            <a:t>Nilai</a:t>
          </a:r>
          <a:r>
            <a:rPr lang="en-US" dirty="0">
              <a:solidFill>
                <a:schemeClr val="tx1"/>
              </a:solidFill>
            </a:rPr>
            <a:t> </a:t>
          </a:r>
          <a:r>
            <a:rPr lang="en-US" dirty="0" err="1">
              <a:solidFill>
                <a:schemeClr val="tx1"/>
              </a:solidFill>
            </a:rPr>
            <a:t>Persepsi</a:t>
          </a:r>
          <a:r>
            <a:rPr lang="en-US" dirty="0">
              <a:solidFill>
                <a:schemeClr val="tx1"/>
              </a:solidFill>
            </a:rPr>
            <a:t> </a:t>
          </a:r>
          <a:r>
            <a:rPr lang="en-US" dirty="0" err="1">
              <a:solidFill>
                <a:schemeClr val="tx1"/>
              </a:solidFill>
            </a:rPr>
            <a:t>Korupsi</a:t>
          </a:r>
          <a:r>
            <a:rPr lang="en-US" dirty="0">
              <a:solidFill>
                <a:schemeClr val="tx1"/>
              </a:solidFill>
            </a:rPr>
            <a:t> (</a:t>
          </a:r>
          <a:r>
            <a:rPr lang="en-US" dirty="0" err="1">
              <a:solidFill>
                <a:schemeClr val="tx1"/>
              </a:solidFill>
            </a:rPr>
            <a:t>Survei</a:t>
          </a:r>
          <a:r>
            <a:rPr lang="en-US" dirty="0">
              <a:solidFill>
                <a:schemeClr val="tx1"/>
              </a:solidFill>
            </a:rPr>
            <a:t> </a:t>
          </a:r>
          <a:r>
            <a:rPr lang="en-US" dirty="0" err="1">
              <a:solidFill>
                <a:schemeClr val="tx1"/>
              </a:solidFill>
            </a:rPr>
            <a:t>Eksternal</a:t>
          </a:r>
          <a:r>
            <a:rPr lang="en-US" dirty="0">
              <a:solidFill>
                <a:schemeClr val="tx1"/>
              </a:solidFill>
            </a:rPr>
            <a:t>) (7)</a:t>
          </a:r>
          <a:endParaRPr lang="en-US" dirty="0"/>
        </a:p>
      </dgm:t>
    </dgm:pt>
    <dgm:pt modelId="{9048DF0A-5F5D-4930-8EC7-09F2DC58C2F6}" type="parTrans" cxnId="{6A3E03C3-EDEE-4D80-9BCD-6793CF9584FF}">
      <dgm:prSet/>
      <dgm:spPr/>
      <dgm:t>
        <a:bodyPr/>
        <a:lstStyle/>
        <a:p>
          <a:endParaRPr lang="en-US"/>
        </a:p>
      </dgm:t>
    </dgm:pt>
    <dgm:pt modelId="{B68E9533-023C-4F4C-B3DC-C472DFE73FCF}" type="sibTrans" cxnId="{6A3E03C3-EDEE-4D80-9BCD-6793CF9584FF}">
      <dgm:prSet/>
      <dgm:spPr/>
      <dgm:t>
        <a:bodyPr/>
        <a:lstStyle/>
        <a:p>
          <a:endParaRPr lang="en-US"/>
        </a:p>
      </dgm:t>
    </dgm:pt>
    <dgm:pt modelId="{70142814-A9A1-4318-A1B6-268E65EB2A75}">
      <dgm:prSet phldrT="[Text]"/>
      <dgm:spPr/>
      <dgm:t>
        <a:bodyPr/>
        <a:lstStyle/>
        <a:p>
          <a:r>
            <a:rPr lang="id-ID" dirty="0">
              <a:solidFill>
                <a:schemeClr val="tx1"/>
              </a:solidFill>
            </a:rPr>
            <a:t>Kualitas Pelayanan Publik</a:t>
          </a:r>
          <a:br>
            <a:rPr lang="id-ID" dirty="0">
              <a:solidFill>
                <a:schemeClr val="tx1"/>
              </a:solidFill>
            </a:rPr>
          </a:br>
          <a:r>
            <a:rPr lang="id-ID" dirty="0">
              <a:solidFill>
                <a:schemeClr val="tx1"/>
              </a:solidFill>
            </a:rPr>
            <a:t>(10)</a:t>
          </a:r>
          <a:endParaRPr lang="en-US" dirty="0"/>
        </a:p>
      </dgm:t>
    </dgm:pt>
    <dgm:pt modelId="{1FCB5D72-2606-469D-A7D9-94E87E108BD9}" type="parTrans" cxnId="{E5AC2FB2-AB4A-4776-B053-F7B7CACC3E7F}">
      <dgm:prSet/>
      <dgm:spPr/>
      <dgm:t>
        <a:bodyPr/>
        <a:lstStyle/>
        <a:p>
          <a:endParaRPr lang="en-US"/>
        </a:p>
      </dgm:t>
    </dgm:pt>
    <dgm:pt modelId="{DA3F4B4A-0D63-4026-8CEA-BE52BD6F3F3C}" type="sibTrans" cxnId="{E5AC2FB2-AB4A-4776-B053-F7B7CACC3E7F}">
      <dgm:prSet/>
      <dgm:spPr/>
      <dgm:t>
        <a:bodyPr/>
        <a:lstStyle/>
        <a:p>
          <a:endParaRPr lang="en-US"/>
        </a:p>
      </dgm:t>
    </dgm:pt>
    <dgm:pt modelId="{7E170183-5C79-4405-A689-507DEA1599FD}">
      <dgm:prSet phldrT="[Text]"/>
      <dgm:spPr/>
      <dgm:t>
        <a:bodyPr/>
        <a:lstStyle/>
        <a:p>
          <a:r>
            <a:rPr lang="en-US" dirty="0" err="1">
              <a:solidFill>
                <a:schemeClr val="tx1"/>
              </a:solidFill>
            </a:rPr>
            <a:t>Nilai</a:t>
          </a:r>
          <a:r>
            <a:rPr lang="en-US" dirty="0">
              <a:solidFill>
                <a:schemeClr val="tx1"/>
              </a:solidFill>
            </a:rPr>
            <a:t> </a:t>
          </a:r>
          <a:r>
            <a:rPr lang="en-US" dirty="0" err="1">
              <a:solidFill>
                <a:schemeClr val="tx1"/>
              </a:solidFill>
            </a:rPr>
            <a:t>Persepsi</a:t>
          </a:r>
          <a:r>
            <a:rPr lang="en-US" dirty="0">
              <a:solidFill>
                <a:schemeClr val="tx1"/>
              </a:solidFill>
            </a:rPr>
            <a:t> </a:t>
          </a:r>
          <a:r>
            <a:rPr lang="en-US" dirty="0" err="1">
              <a:solidFill>
                <a:schemeClr val="tx1"/>
              </a:solidFill>
            </a:rPr>
            <a:t>Kualitas</a:t>
          </a:r>
          <a:r>
            <a:rPr lang="en-US" dirty="0">
              <a:solidFill>
                <a:schemeClr val="tx1"/>
              </a:solidFill>
            </a:rPr>
            <a:t> </a:t>
          </a:r>
          <a:r>
            <a:rPr lang="en-US" dirty="0" err="1">
              <a:solidFill>
                <a:schemeClr val="tx1"/>
              </a:solidFill>
            </a:rPr>
            <a:t>Pelayanan</a:t>
          </a:r>
          <a:r>
            <a:rPr lang="en-US" dirty="0">
              <a:solidFill>
                <a:schemeClr val="tx1"/>
              </a:solidFill>
            </a:rPr>
            <a:t> </a:t>
          </a:r>
          <a:r>
            <a:rPr lang="id-ID" dirty="0">
              <a:solidFill>
                <a:schemeClr val="tx1"/>
              </a:solidFill>
            </a:rPr>
            <a:t/>
          </a:r>
          <a:br>
            <a:rPr lang="id-ID" dirty="0">
              <a:solidFill>
                <a:schemeClr val="tx1"/>
              </a:solidFill>
            </a:rPr>
          </a:br>
          <a:r>
            <a:rPr lang="en-US" dirty="0">
              <a:solidFill>
                <a:schemeClr val="tx1"/>
              </a:solidFill>
            </a:rPr>
            <a:t>(</a:t>
          </a:r>
          <a:r>
            <a:rPr lang="en-US" dirty="0" err="1">
              <a:solidFill>
                <a:schemeClr val="tx1"/>
              </a:solidFill>
            </a:rPr>
            <a:t>Survei</a:t>
          </a:r>
          <a:r>
            <a:rPr lang="en-US" dirty="0">
              <a:solidFill>
                <a:schemeClr val="tx1"/>
              </a:solidFill>
            </a:rPr>
            <a:t> </a:t>
          </a:r>
          <a:r>
            <a:rPr lang="en-US" dirty="0" err="1">
              <a:solidFill>
                <a:schemeClr val="tx1"/>
              </a:solidFill>
            </a:rPr>
            <a:t>Eksternal</a:t>
          </a:r>
          <a:r>
            <a:rPr lang="en-US" dirty="0">
              <a:solidFill>
                <a:schemeClr val="tx1"/>
              </a:solidFill>
            </a:rPr>
            <a:t>) </a:t>
          </a:r>
          <a:r>
            <a:rPr lang="id-ID" dirty="0">
              <a:solidFill>
                <a:schemeClr val="tx1"/>
              </a:solidFill>
            </a:rPr>
            <a:t/>
          </a:r>
          <a:br>
            <a:rPr lang="id-ID" dirty="0">
              <a:solidFill>
                <a:schemeClr val="tx1"/>
              </a:solidFill>
            </a:rPr>
          </a:br>
          <a:r>
            <a:rPr lang="en-US" dirty="0">
              <a:solidFill>
                <a:schemeClr val="tx1"/>
              </a:solidFill>
            </a:rPr>
            <a:t>(10)</a:t>
          </a:r>
          <a:endParaRPr lang="en-US" dirty="0"/>
        </a:p>
      </dgm:t>
    </dgm:pt>
    <dgm:pt modelId="{AB060709-1CE3-4364-9D56-1C5DF9215FFF}" type="parTrans" cxnId="{A4EDB6F7-4343-40FA-BBDB-1BD0AB3918E2}">
      <dgm:prSet/>
      <dgm:spPr/>
      <dgm:t>
        <a:bodyPr/>
        <a:lstStyle/>
        <a:p>
          <a:endParaRPr lang="en-US"/>
        </a:p>
      </dgm:t>
    </dgm:pt>
    <dgm:pt modelId="{E66231D0-AFB0-495C-AE68-0CD8D8D106F4}" type="sibTrans" cxnId="{A4EDB6F7-4343-40FA-BBDB-1BD0AB3918E2}">
      <dgm:prSet/>
      <dgm:spPr/>
      <dgm:t>
        <a:bodyPr/>
        <a:lstStyle/>
        <a:p>
          <a:endParaRPr lang="en-US"/>
        </a:p>
      </dgm:t>
    </dgm:pt>
    <dgm:pt modelId="{7F03FC80-4D30-4D55-98DD-0BFC85E4E28D}">
      <dgm:prSet/>
      <dgm:spPr/>
      <dgm:t>
        <a:bodyPr/>
        <a:lstStyle/>
        <a:p>
          <a:r>
            <a:rPr lang="en-US" dirty="0" err="1">
              <a:solidFill>
                <a:schemeClr val="tx1"/>
              </a:solidFill>
            </a:rPr>
            <a:t>Nilai</a:t>
          </a:r>
          <a:r>
            <a:rPr lang="en-US" dirty="0">
              <a:solidFill>
                <a:schemeClr val="tx1"/>
              </a:solidFill>
            </a:rPr>
            <a:t> </a:t>
          </a:r>
          <a:r>
            <a:rPr lang="en-US" dirty="0" err="1">
              <a:solidFill>
                <a:schemeClr val="tx1"/>
              </a:solidFill>
            </a:rPr>
            <a:t>Kapasitas</a:t>
          </a:r>
          <a:r>
            <a:rPr lang="en-US" dirty="0">
              <a:solidFill>
                <a:schemeClr val="tx1"/>
              </a:solidFill>
            </a:rPr>
            <a:t> </a:t>
          </a:r>
          <a:r>
            <a:rPr lang="en-US" dirty="0" err="1">
              <a:solidFill>
                <a:schemeClr val="tx1"/>
              </a:solidFill>
            </a:rPr>
            <a:t>Organisasi</a:t>
          </a:r>
          <a:r>
            <a:rPr lang="en-US" dirty="0">
              <a:solidFill>
                <a:schemeClr val="tx1"/>
              </a:solidFill>
            </a:rPr>
            <a:t> (</a:t>
          </a:r>
          <a:r>
            <a:rPr lang="en-US" dirty="0" err="1">
              <a:solidFill>
                <a:schemeClr val="tx1"/>
              </a:solidFill>
            </a:rPr>
            <a:t>Survei</a:t>
          </a:r>
          <a:r>
            <a:rPr lang="en-US" dirty="0">
              <a:solidFill>
                <a:schemeClr val="tx1"/>
              </a:solidFill>
            </a:rPr>
            <a:t> Internal) (6)</a:t>
          </a:r>
          <a:endParaRPr lang="en-US" dirty="0"/>
        </a:p>
      </dgm:t>
    </dgm:pt>
    <dgm:pt modelId="{AF18A810-07FD-4398-BFB6-C64045410BAA}" type="parTrans" cxnId="{C849481B-B966-4428-8A40-E6D1CFAA9881}">
      <dgm:prSet/>
      <dgm:spPr/>
      <dgm:t>
        <a:bodyPr/>
        <a:lstStyle/>
        <a:p>
          <a:endParaRPr lang="en-US"/>
        </a:p>
      </dgm:t>
    </dgm:pt>
    <dgm:pt modelId="{B886F02F-40B1-46AE-AB5B-20D304447306}" type="sibTrans" cxnId="{C849481B-B966-4428-8A40-E6D1CFAA9881}">
      <dgm:prSet/>
      <dgm:spPr/>
      <dgm:t>
        <a:bodyPr/>
        <a:lstStyle/>
        <a:p>
          <a:endParaRPr lang="en-US"/>
        </a:p>
      </dgm:t>
    </dgm:pt>
    <dgm:pt modelId="{97AD0480-82F9-43A7-AC42-F5E71D26B347}">
      <dgm:prSet/>
      <dgm:spPr/>
      <dgm:t>
        <a:bodyPr/>
        <a:lstStyle/>
        <a:p>
          <a:r>
            <a:rPr lang="en-US" dirty="0" err="1">
              <a:solidFill>
                <a:schemeClr val="tx1"/>
              </a:solidFill>
            </a:rPr>
            <a:t>Opini</a:t>
          </a:r>
          <a:r>
            <a:rPr lang="en-US" dirty="0">
              <a:solidFill>
                <a:schemeClr val="tx1"/>
              </a:solidFill>
            </a:rPr>
            <a:t> BPK (3)</a:t>
          </a:r>
          <a:endParaRPr lang="en-US" dirty="0"/>
        </a:p>
      </dgm:t>
    </dgm:pt>
    <dgm:pt modelId="{967FE326-7C03-427A-A486-05F98536812B}" type="parTrans" cxnId="{041283D5-C24F-4087-BC9A-082E20C87925}">
      <dgm:prSet/>
      <dgm:spPr/>
      <dgm:t>
        <a:bodyPr/>
        <a:lstStyle/>
        <a:p>
          <a:endParaRPr lang="en-US"/>
        </a:p>
      </dgm:t>
    </dgm:pt>
    <dgm:pt modelId="{F7E30309-96B6-4DB2-8931-E433CBAFFF15}" type="sibTrans" cxnId="{041283D5-C24F-4087-BC9A-082E20C87925}">
      <dgm:prSet/>
      <dgm:spPr/>
      <dgm:t>
        <a:bodyPr/>
        <a:lstStyle/>
        <a:p>
          <a:endParaRPr lang="en-US"/>
        </a:p>
      </dgm:t>
    </dgm:pt>
    <dgm:pt modelId="{54314B8B-C32D-4FCF-9E14-AF940315F5DE}" type="pres">
      <dgm:prSet presAssocID="{0174B5E7-5715-4842-8D73-F80BB7A7F792}" presName="Name0" presStyleCnt="0">
        <dgm:presLayoutVars>
          <dgm:dir/>
          <dgm:animLvl val="lvl"/>
          <dgm:resizeHandles val="exact"/>
        </dgm:presLayoutVars>
      </dgm:prSet>
      <dgm:spPr/>
      <dgm:t>
        <a:bodyPr/>
        <a:lstStyle/>
        <a:p>
          <a:endParaRPr lang="en-US"/>
        </a:p>
      </dgm:t>
    </dgm:pt>
    <dgm:pt modelId="{46C379A5-F989-4D71-8796-09AC4C3CAFE2}" type="pres">
      <dgm:prSet presAssocID="{BC1B3CDD-ECDD-4294-B318-AFBDB8B8E670}" presName="linNode" presStyleCnt="0"/>
      <dgm:spPr/>
    </dgm:pt>
    <dgm:pt modelId="{2B9F78BE-A0CF-4EAE-A140-341E7C5E1564}" type="pres">
      <dgm:prSet presAssocID="{BC1B3CDD-ECDD-4294-B318-AFBDB8B8E670}" presName="parentText" presStyleLbl="node1" presStyleIdx="0" presStyleCnt="3">
        <dgm:presLayoutVars>
          <dgm:chMax val="1"/>
          <dgm:bulletEnabled val="1"/>
        </dgm:presLayoutVars>
      </dgm:prSet>
      <dgm:spPr/>
      <dgm:t>
        <a:bodyPr/>
        <a:lstStyle/>
        <a:p>
          <a:endParaRPr lang="en-US"/>
        </a:p>
      </dgm:t>
    </dgm:pt>
    <dgm:pt modelId="{D0245766-D92C-456C-A334-9C8DA2B53CD7}" type="pres">
      <dgm:prSet presAssocID="{BC1B3CDD-ECDD-4294-B318-AFBDB8B8E670}" presName="descendantText" presStyleLbl="alignAccFollowNode1" presStyleIdx="0" presStyleCnt="3">
        <dgm:presLayoutVars>
          <dgm:bulletEnabled val="1"/>
        </dgm:presLayoutVars>
      </dgm:prSet>
      <dgm:spPr/>
      <dgm:t>
        <a:bodyPr/>
        <a:lstStyle/>
        <a:p>
          <a:endParaRPr lang="en-US"/>
        </a:p>
      </dgm:t>
    </dgm:pt>
    <dgm:pt modelId="{0D4D099E-38A9-4455-BD2F-93E902EDA5BD}" type="pres">
      <dgm:prSet presAssocID="{87620482-CF3E-450E-A010-2B8355E1EF8F}" presName="sp" presStyleCnt="0"/>
      <dgm:spPr/>
    </dgm:pt>
    <dgm:pt modelId="{D4F97DFF-B35D-4CC8-B7DF-84FBBB920FBF}" type="pres">
      <dgm:prSet presAssocID="{BEA0D836-6D83-4B4D-91F0-E8C722E1ABE0}" presName="linNode" presStyleCnt="0"/>
      <dgm:spPr/>
    </dgm:pt>
    <dgm:pt modelId="{1ECD120F-63F2-4AE8-8793-5D8F13CF79AF}" type="pres">
      <dgm:prSet presAssocID="{BEA0D836-6D83-4B4D-91F0-E8C722E1ABE0}" presName="parentText" presStyleLbl="node1" presStyleIdx="1" presStyleCnt="3">
        <dgm:presLayoutVars>
          <dgm:chMax val="1"/>
          <dgm:bulletEnabled val="1"/>
        </dgm:presLayoutVars>
      </dgm:prSet>
      <dgm:spPr/>
      <dgm:t>
        <a:bodyPr/>
        <a:lstStyle/>
        <a:p>
          <a:endParaRPr lang="en-US"/>
        </a:p>
      </dgm:t>
    </dgm:pt>
    <dgm:pt modelId="{755179E1-33AA-488D-B0BC-501D28F599DA}" type="pres">
      <dgm:prSet presAssocID="{BEA0D836-6D83-4B4D-91F0-E8C722E1ABE0}" presName="descendantText" presStyleLbl="alignAccFollowNode1" presStyleIdx="1" presStyleCnt="3">
        <dgm:presLayoutVars>
          <dgm:bulletEnabled val="1"/>
        </dgm:presLayoutVars>
      </dgm:prSet>
      <dgm:spPr/>
      <dgm:t>
        <a:bodyPr/>
        <a:lstStyle/>
        <a:p>
          <a:endParaRPr lang="en-US"/>
        </a:p>
      </dgm:t>
    </dgm:pt>
    <dgm:pt modelId="{61AC732E-413F-4166-A8CC-0D515E53BDFB}" type="pres">
      <dgm:prSet presAssocID="{4F1562A3-C221-4C6E-BB62-9615EE281F55}" presName="sp" presStyleCnt="0"/>
      <dgm:spPr/>
    </dgm:pt>
    <dgm:pt modelId="{D1659A80-5D5F-4741-AA71-198003F03E5C}" type="pres">
      <dgm:prSet presAssocID="{70142814-A9A1-4318-A1B6-268E65EB2A75}" presName="linNode" presStyleCnt="0"/>
      <dgm:spPr/>
    </dgm:pt>
    <dgm:pt modelId="{3C5BE8D9-975E-4381-93F2-8939521BED1E}" type="pres">
      <dgm:prSet presAssocID="{70142814-A9A1-4318-A1B6-268E65EB2A75}" presName="parentText" presStyleLbl="node1" presStyleIdx="2" presStyleCnt="3">
        <dgm:presLayoutVars>
          <dgm:chMax val="1"/>
          <dgm:bulletEnabled val="1"/>
        </dgm:presLayoutVars>
      </dgm:prSet>
      <dgm:spPr/>
      <dgm:t>
        <a:bodyPr/>
        <a:lstStyle/>
        <a:p>
          <a:endParaRPr lang="en-US"/>
        </a:p>
      </dgm:t>
    </dgm:pt>
    <dgm:pt modelId="{900BEA9A-3D12-4E44-A517-9AB3FBE2C061}" type="pres">
      <dgm:prSet presAssocID="{70142814-A9A1-4318-A1B6-268E65EB2A75}" presName="descendantText" presStyleLbl="alignAccFollowNode1" presStyleIdx="2" presStyleCnt="3">
        <dgm:presLayoutVars>
          <dgm:bulletEnabled val="1"/>
        </dgm:presLayoutVars>
      </dgm:prSet>
      <dgm:spPr/>
      <dgm:t>
        <a:bodyPr/>
        <a:lstStyle/>
        <a:p>
          <a:endParaRPr lang="en-US"/>
        </a:p>
      </dgm:t>
    </dgm:pt>
  </dgm:ptLst>
  <dgm:cxnLst>
    <dgm:cxn modelId="{AFABAC25-4884-4307-B991-2233B52B80E6}" type="presOf" srcId="{BEA0D836-6D83-4B4D-91F0-E8C722E1ABE0}" destId="{1ECD120F-63F2-4AE8-8793-5D8F13CF79AF}" srcOrd="0" destOrd="0" presId="urn:microsoft.com/office/officeart/2005/8/layout/vList5"/>
    <dgm:cxn modelId="{D5337010-36C1-42C7-9B8A-E60177107C7C}" type="presOf" srcId="{0174B5E7-5715-4842-8D73-F80BB7A7F792}" destId="{54314B8B-C32D-4FCF-9E14-AF940315F5DE}" srcOrd="0" destOrd="0" presId="urn:microsoft.com/office/officeart/2005/8/layout/vList5"/>
    <dgm:cxn modelId="{5AEC073D-CA15-44CE-9F21-064F8BEE4A27}" type="presOf" srcId="{BC1B3CDD-ECDD-4294-B318-AFBDB8B8E670}" destId="{2B9F78BE-A0CF-4EAE-A140-341E7C5E1564}" srcOrd="0" destOrd="0" presId="urn:microsoft.com/office/officeart/2005/8/layout/vList5"/>
    <dgm:cxn modelId="{2E29A7A4-4F9F-425A-9DF8-2C35FA8B78A9}" type="presOf" srcId="{27A362B4-13D2-487A-99E5-989EEF276567}" destId="{D0245766-D92C-456C-A334-9C8DA2B53CD7}" srcOrd="0" destOrd="0" presId="urn:microsoft.com/office/officeart/2005/8/layout/vList5"/>
    <dgm:cxn modelId="{E5AC2FB2-AB4A-4776-B053-F7B7CACC3E7F}" srcId="{0174B5E7-5715-4842-8D73-F80BB7A7F792}" destId="{70142814-A9A1-4318-A1B6-268E65EB2A75}" srcOrd="2" destOrd="0" parTransId="{1FCB5D72-2606-469D-A7D9-94E87E108BD9}" sibTransId="{DA3F4B4A-0D63-4026-8CEA-BE52BD6F3F3C}"/>
    <dgm:cxn modelId="{6A3E03C3-EDEE-4D80-9BCD-6793CF9584FF}" srcId="{BEA0D836-6D83-4B4D-91F0-E8C722E1ABE0}" destId="{1BE2B248-B1BB-4F57-8E1B-5D0C4F2844CA}" srcOrd="0" destOrd="0" parTransId="{9048DF0A-5F5D-4930-8EC7-09F2DC58C2F6}" sibTransId="{B68E9533-023C-4F4C-B3DC-C472DFE73FCF}"/>
    <dgm:cxn modelId="{35F773CC-EFE7-4169-8456-5AB2173E5347}" type="presOf" srcId="{7E170183-5C79-4405-A689-507DEA1599FD}" destId="{900BEA9A-3D12-4E44-A517-9AB3FBE2C061}" srcOrd="0" destOrd="0" presId="urn:microsoft.com/office/officeart/2005/8/layout/vList5"/>
    <dgm:cxn modelId="{2A254A6A-80E9-404C-A953-7DB672FDAA41}" srcId="{0174B5E7-5715-4842-8D73-F80BB7A7F792}" destId="{BEA0D836-6D83-4B4D-91F0-E8C722E1ABE0}" srcOrd="1" destOrd="0" parTransId="{F1D67183-2515-4515-8836-2587300AE88F}" sibTransId="{4F1562A3-C221-4C6E-BB62-9615EE281F55}"/>
    <dgm:cxn modelId="{3F728E67-FA05-4081-B49F-2B394FFB5E02}" type="presOf" srcId="{7F03FC80-4D30-4D55-98DD-0BFC85E4E28D}" destId="{D0245766-D92C-456C-A334-9C8DA2B53CD7}" srcOrd="0" destOrd="1" presId="urn:microsoft.com/office/officeart/2005/8/layout/vList5"/>
    <dgm:cxn modelId="{041283D5-C24F-4087-BC9A-082E20C87925}" srcId="{BEA0D836-6D83-4B4D-91F0-E8C722E1ABE0}" destId="{97AD0480-82F9-43A7-AC42-F5E71D26B347}" srcOrd="1" destOrd="0" parTransId="{967FE326-7C03-427A-A486-05F98536812B}" sibTransId="{F7E30309-96B6-4DB2-8931-E433CBAFFF15}"/>
    <dgm:cxn modelId="{EBECCAAA-7BED-4DA8-9938-37E7761A7116}" type="presOf" srcId="{70142814-A9A1-4318-A1B6-268E65EB2A75}" destId="{3C5BE8D9-975E-4381-93F2-8939521BED1E}" srcOrd="0" destOrd="0" presId="urn:microsoft.com/office/officeart/2005/8/layout/vList5"/>
    <dgm:cxn modelId="{2DEE6F5E-F296-4B3B-A11E-F526822E73E8}" type="presOf" srcId="{97AD0480-82F9-43A7-AC42-F5E71D26B347}" destId="{755179E1-33AA-488D-B0BC-501D28F599DA}" srcOrd="0" destOrd="1" presId="urn:microsoft.com/office/officeart/2005/8/layout/vList5"/>
    <dgm:cxn modelId="{A4EDB6F7-4343-40FA-BBDB-1BD0AB3918E2}" srcId="{70142814-A9A1-4318-A1B6-268E65EB2A75}" destId="{7E170183-5C79-4405-A689-507DEA1599FD}" srcOrd="0" destOrd="0" parTransId="{AB060709-1CE3-4364-9D56-1C5DF9215FFF}" sibTransId="{E66231D0-AFB0-495C-AE68-0CD8D8D106F4}"/>
    <dgm:cxn modelId="{0BE861FA-2941-4CFD-8C18-44D75180F54E}" srcId="{0174B5E7-5715-4842-8D73-F80BB7A7F792}" destId="{BC1B3CDD-ECDD-4294-B318-AFBDB8B8E670}" srcOrd="0" destOrd="0" parTransId="{3C10A076-EB59-44F6-9D63-9E5EDA704736}" sibTransId="{87620482-CF3E-450E-A010-2B8355E1EF8F}"/>
    <dgm:cxn modelId="{C849481B-B966-4428-8A40-E6D1CFAA9881}" srcId="{BC1B3CDD-ECDD-4294-B318-AFBDB8B8E670}" destId="{7F03FC80-4D30-4D55-98DD-0BFC85E4E28D}" srcOrd="1" destOrd="0" parTransId="{AF18A810-07FD-4398-BFB6-C64045410BAA}" sibTransId="{B886F02F-40B1-46AE-AB5B-20D304447306}"/>
    <dgm:cxn modelId="{6E92AE51-5FB8-41D4-B47A-984D90242C58}" type="presOf" srcId="{1BE2B248-B1BB-4F57-8E1B-5D0C4F2844CA}" destId="{755179E1-33AA-488D-B0BC-501D28F599DA}" srcOrd="0" destOrd="0" presId="urn:microsoft.com/office/officeart/2005/8/layout/vList5"/>
    <dgm:cxn modelId="{91932658-41C5-4D5B-850A-4AA3272CA338}" srcId="{BC1B3CDD-ECDD-4294-B318-AFBDB8B8E670}" destId="{27A362B4-13D2-487A-99E5-989EEF276567}" srcOrd="0" destOrd="0" parTransId="{51CEF8B6-9137-4174-B112-BF1CE4BD4FC7}" sibTransId="{E8C15256-93E1-472E-B0D7-6191C8C937FF}"/>
    <dgm:cxn modelId="{ED66FFD3-980C-420F-B3D4-9FB8ACDB2CA5}" type="presParOf" srcId="{54314B8B-C32D-4FCF-9E14-AF940315F5DE}" destId="{46C379A5-F989-4D71-8796-09AC4C3CAFE2}" srcOrd="0" destOrd="0" presId="urn:microsoft.com/office/officeart/2005/8/layout/vList5"/>
    <dgm:cxn modelId="{EF62585B-2288-4DB4-A3FB-4F6CA02E591A}" type="presParOf" srcId="{46C379A5-F989-4D71-8796-09AC4C3CAFE2}" destId="{2B9F78BE-A0CF-4EAE-A140-341E7C5E1564}" srcOrd="0" destOrd="0" presId="urn:microsoft.com/office/officeart/2005/8/layout/vList5"/>
    <dgm:cxn modelId="{B4BD18C9-B551-4B51-8905-5127F122591F}" type="presParOf" srcId="{46C379A5-F989-4D71-8796-09AC4C3CAFE2}" destId="{D0245766-D92C-456C-A334-9C8DA2B53CD7}" srcOrd="1" destOrd="0" presId="urn:microsoft.com/office/officeart/2005/8/layout/vList5"/>
    <dgm:cxn modelId="{4B9C44CD-1138-4D3D-9AD4-50D904A85A34}" type="presParOf" srcId="{54314B8B-C32D-4FCF-9E14-AF940315F5DE}" destId="{0D4D099E-38A9-4455-BD2F-93E902EDA5BD}" srcOrd="1" destOrd="0" presId="urn:microsoft.com/office/officeart/2005/8/layout/vList5"/>
    <dgm:cxn modelId="{F243C413-05D3-40B5-A966-202B33B425F5}" type="presParOf" srcId="{54314B8B-C32D-4FCF-9E14-AF940315F5DE}" destId="{D4F97DFF-B35D-4CC8-B7DF-84FBBB920FBF}" srcOrd="2" destOrd="0" presId="urn:microsoft.com/office/officeart/2005/8/layout/vList5"/>
    <dgm:cxn modelId="{322A93E2-67BD-4F25-9014-F6FB7A1E1DB9}" type="presParOf" srcId="{D4F97DFF-B35D-4CC8-B7DF-84FBBB920FBF}" destId="{1ECD120F-63F2-4AE8-8793-5D8F13CF79AF}" srcOrd="0" destOrd="0" presId="urn:microsoft.com/office/officeart/2005/8/layout/vList5"/>
    <dgm:cxn modelId="{33A4DDE1-628E-4737-B1C1-CB2B70046B95}" type="presParOf" srcId="{D4F97DFF-B35D-4CC8-B7DF-84FBBB920FBF}" destId="{755179E1-33AA-488D-B0BC-501D28F599DA}" srcOrd="1" destOrd="0" presId="urn:microsoft.com/office/officeart/2005/8/layout/vList5"/>
    <dgm:cxn modelId="{245E4743-97F5-42AE-AFA1-AF9C4A6BCBD2}" type="presParOf" srcId="{54314B8B-C32D-4FCF-9E14-AF940315F5DE}" destId="{61AC732E-413F-4166-A8CC-0D515E53BDFB}" srcOrd="3" destOrd="0" presId="urn:microsoft.com/office/officeart/2005/8/layout/vList5"/>
    <dgm:cxn modelId="{C6DB784E-C9E5-4895-AFC1-D96E4BBFB26C}" type="presParOf" srcId="{54314B8B-C32D-4FCF-9E14-AF940315F5DE}" destId="{D1659A80-5D5F-4741-AA71-198003F03E5C}" srcOrd="4" destOrd="0" presId="urn:microsoft.com/office/officeart/2005/8/layout/vList5"/>
    <dgm:cxn modelId="{8D118D43-65AC-4D38-A39B-3186FBABDA25}" type="presParOf" srcId="{D1659A80-5D5F-4741-AA71-198003F03E5C}" destId="{3C5BE8D9-975E-4381-93F2-8939521BED1E}" srcOrd="0" destOrd="0" presId="urn:microsoft.com/office/officeart/2005/8/layout/vList5"/>
    <dgm:cxn modelId="{7BEE170B-B90D-4E19-A2CE-B3C560E29B68}" type="presParOf" srcId="{D1659A80-5D5F-4741-AA71-198003F03E5C}" destId="{900BEA9A-3D12-4E44-A517-9AB3FBE2C061}"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88E12D8-262F-4B1C-9057-07662894E8EC}" type="doc">
      <dgm:prSet loTypeId="urn:microsoft.com/office/officeart/2005/8/layout/pyramid2" loCatId="list" qsTypeId="urn:microsoft.com/office/officeart/2005/8/quickstyle/simple1" qsCatId="simple" csTypeId="urn:microsoft.com/office/officeart/2005/8/colors/accent1_2" csCatId="accent1" phldr="1"/>
      <dgm:spPr/>
    </dgm:pt>
    <dgm:pt modelId="{44458381-5DBF-49EA-9F08-9001BB4F09A2}">
      <dgm:prSet phldrT="[Text]"/>
      <dgm:spPr/>
      <dgm:t>
        <a:bodyPr/>
        <a:lstStyle/>
        <a:p>
          <a:r>
            <a:rPr lang="en-US" dirty="0" smtClean="0"/>
            <a:t>PENGUNGKIT:46,06</a:t>
          </a:r>
        </a:p>
        <a:p>
          <a:r>
            <a:rPr lang="en-US" b="1" i="1" dirty="0" smtClean="0"/>
            <a:t>(59,23)</a:t>
          </a:r>
          <a:endParaRPr lang="en-US" b="1" i="1" dirty="0"/>
        </a:p>
      </dgm:t>
    </dgm:pt>
    <dgm:pt modelId="{83819477-6D55-4D62-8E60-7378581F1CB6}" type="parTrans" cxnId="{B74507B0-674E-4D02-AA1E-7D60A8CF34F6}">
      <dgm:prSet/>
      <dgm:spPr/>
      <dgm:t>
        <a:bodyPr/>
        <a:lstStyle/>
        <a:p>
          <a:endParaRPr lang="en-US"/>
        </a:p>
      </dgm:t>
    </dgm:pt>
    <dgm:pt modelId="{B218C9C5-187E-4FA3-825D-17A7DB67BB00}" type="sibTrans" cxnId="{B74507B0-674E-4D02-AA1E-7D60A8CF34F6}">
      <dgm:prSet/>
      <dgm:spPr/>
      <dgm:t>
        <a:bodyPr/>
        <a:lstStyle/>
        <a:p>
          <a:endParaRPr lang="en-US"/>
        </a:p>
      </dgm:t>
    </dgm:pt>
    <dgm:pt modelId="{B0B0B54C-A040-441B-8486-1E1ADCD59734}">
      <dgm:prSet phldrT="[Text]"/>
      <dgm:spPr/>
      <dgm:t>
        <a:bodyPr/>
        <a:lstStyle/>
        <a:p>
          <a:r>
            <a:rPr lang="en-US" dirty="0" smtClean="0"/>
            <a:t>HASIL : 27,08</a:t>
          </a:r>
        </a:p>
        <a:p>
          <a:r>
            <a:rPr lang="en-US" b="1" i="1" dirty="0" smtClean="0"/>
            <a:t>(28,80)</a:t>
          </a:r>
          <a:endParaRPr lang="en-US" b="1" i="1" dirty="0"/>
        </a:p>
      </dgm:t>
    </dgm:pt>
    <dgm:pt modelId="{3F40F7D1-B7AF-41AC-86E6-4347F4A4B5CF}" type="parTrans" cxnId="{85545044-0D3C-4E2C-8B66-C95FB9FE8629}">
      <dgm:prSet/>
      <dgm:spPr/>
      <dgm:t>
        <a:bodyPr/>
        <a:lstStyle/>
        <a:p>
          <a:endParaRPr lang="en-US"/>
        </a:p>
      </dgm:t>
    </dgm:pt>
    <dgm:pt modelId="{F2A62580-2F93-4584-BCDF-F98326B3C7BA}" type="sibTrans" cxnId="{85545044-0D3C-4E2C-8B66-C95FB9FE8629}">
      <dgm:prSet/>
      <dgm:spPr/>
      <dgm:t>
        <a:bodyPr/>
        <a:lstStyle/>
        <a:p>
          <a:endParaRPr lang="en-US"/>
        </a:p>
      </dgm:t>
    </dgm:pt>
    <dgm:pt modelId="{B96F36B0-FB34-4EDC-8433-05DB9AD65834}">
      <dgm:prSet phldrT="[Text]"/>
      <dgm:spPr/>
      <dgm:t>
        <a:bodyPr/>
        <a:lstStyle/>
        <a:p>
          <a:r>
            <a:rPr lang="en-US" dirty="0" smtClean="0"/>
            <a:t>TOTAL : 73,14</a:t>
          </a:r>
        </a:p>
        <a:p>
          <a:r>
            <a:rPr lang="en-US" b="1" i="1" dirty="0" smtClean="0"/>
            <a:t>(88,03)</a:t>
          </a:r>
          <a:endParaRPr lang="en-US" b="1" i="1" dirty="0"/>
        </a:p>
      </dgm:t>
    </dgm:pt>
    <dgm:pt modelId="{E049ABDC-2F67-4266-A725-8CC6036F3205}" type="parTrans" cxnId="{2C8FAB00-73CC-451C-8B35-C0C3C848F7CE}">
      <dgm:prSet/>
      <dgm:spPr/>
      <dgm:t>
        <a:bodyPr/>
        <a:lstStyle/>
        <a:p>
          <a:endParaRPr lang="en-US"/>
        </a:p>
      </dgm:t>
    </dgm:pt>
    <dgm:pt modelId="{4255124F-5D2B-47B0-8763-54C9F498A9EB}" type="sibTrans" cxnId="{2C8FAB00-73CC-451C-8B35-C0C3C848F7CE}">
      <dgm:prSet/>
      <dgm:spPr/>
      <dgm:t>
        <a:bodyPr/>
        <a:lstStyle/>
        <a:p>
          <a:endParaRPr lang="en-US"/>
        </a:p>
      </dgm:t>
    </dgm:pt>
    <dgm:pt modelId="{9B5405B6-C885-4AF4-836B-C21CED026DF9}" type="pres">
      <dgm:prSet presAssocID="{288E12D8-262F-4B1C-9057-07662894E8EC}" presName="compositeShape" presStyleCnt="0">
        <dgm:presLayoutVars>
          <dgm:dir/>
          <dgm:resizeHandles/>
        </dgm:presLayoutVars>
      </dgm:prSet>
      <dgm:spPr/>
    </dgm:pt>
    <dgm:pt modelId="{7D680EAC-437B-48C5-AD3E-AF7740A7852F}" type="pres">
      <dgm:prSet presAssocID="{288E12D8-262F-4B1C-9057-07662894E8EC}" presName="pyramid" presStyleLbl="node1" presStyleIdx="0" presStyleCnt="1"/>
      <dgm:spPr/>
    </dgm:pt>
    <dgm:pt modelId="{133AA02B-56F6-41E6-BE29-443CB0BD37BD}" type="pres">
      <dgm:prSet presAssocID="{288E12D8-262F-4B1C-9057-07662894E8EC}" presName="theList" presStyleCnt="0"/>
      <dgm:spPr/>
    </dgm:pt>
    <dgm:pt modelId="{729390A4-A56F-467A-B30A-60B0AD27F643}" type="pres">
      <dgm:prSet presAssocID="{44458381-5DBF-49EA-9F08-9001BB4F09A2}" presName="aNode" presStyleLbl="fgAcc1" presStyleIdx="0" presStyleCnt="3">
        <dgm:presLayoutVars>
          <dgm:bulletEnabled val="1"/>
        </dgm:presLayoutVars>
      </dgm:prSet>
      <dgm:spPr/>
      <dgm:t>
        <a:bodyPr/>
        <a:lstStyle/>
        <a:p>
          <a:endParaRPr lang="en-US"/>
        </a:p>
      </dgm:t>
    </dgm:pt>
    <dgm:pt modelId="{654D84A0-E46B-43B9-B963-667275F7BE11}" type="pres">
      <dgm:prSet presAssocID="{44458381-5DBF-49EA-9F08-9001BB4F09A2}" presName="aSpace" presStyleCnt="0"/>
      <dgm:spPr/>
    </dgm:pt>
    <dgm:pt modelId="{6F53229D-13A5-474E-A412-792048536234}" type="pres">
      <dgm:prSet presAssocID="{B0B0B54C-A040-441B-8486-1E1ADCD59734}" presName="aNode" presStyleLbl="fgAcc1" presStyleIdx="1" presStyleCnt="3">
        <dgm:presLayoutVars>
          <dgm:bulletEnabled val="1"/>
        </dgm:presLayoutVars>
      </dgm:prSet>
      <dgm:spPr/>
      <dgm:t>
        <a:bodyPr/>
        <a:lstStyle/>
        <a:p>
          <a:endParaRPr lang="en-US"/>
        </a:p>
      </dgm:t>
    </dgm:pt>
    <dgm:pt modelId="{6C0EE12D-39D6-4B8C-9913-12CA488B38B4}" type="pres">
      <dgm:prSet presAssocID="{B0B0B54C-A040-441B-8486-1E1ADCD59734}" presName="aSpace" presStyleCnt="0"/>
      <dgm:spPr/>
    </dgm:pt>
    <dgm:pt modelId="{087AC8CA-3D3B-416F-A98A-CA88092E56BD}" type="pres">
      <dgm:prSet presAssocID="{B96F36B0-FB34-4EDC-8433-05DB9AD65834}" presName="aNode" presStyleLbl="fgAcc1" presStyleIdx="2" presStyleCnt="3">
        <dgm:presLayoutVars>
          <dgm:bulletEnabled val="1"/>
        </dgm:presLayoutVars>
      </dgm:prSet>
      <dgm:spPr/>
      <dgm:t>
        <a:bodyPr/>
        <a:lstStyle/>
        <a:p>
          <a:endParaRPr lang="en-US"/>
        </a:p>
      </dgm:t>
    </dgm:pt>
    <dgm:pt modelId="{F2753B97-C023-4E82-B069-8B016CD49651}" type="pres">
      <dgm:prSet presAssocID="{B96F36B0-FB34-4EDC-8433-05DB9AD65834}" presName="aSpace" presStyleCnt="0"/>
      <dgm:spPr/>
    </dgm:pt>
  </dgm:ptLst>
  <dgm:cxnLst>
    <dgm:cxn modelId="{2C8FAB00-73CC-451C-8B35-C0C3C848F7CE}" srcId="{288E12D8-262F-4B1C-9057-07662894E8EC}" destId="{B96F36B0-FB34-4EDC-8433-05DB9AD65834}" srcOrd="2" destOrd="0" parTransId="{E049ABDC-2F67-4266-A725-8CC6036F3205}" sibTransId="{4255124F-5D2B-47B0-8763-54C9F498A9EB}"/>
    <dgm:cxn modelId="{B74507B0-674E-4D02-AA1E-7D60A8CF34F6}" srcId="{288E12D8-262F-4B1C-9057-07662894E8EC}" destId="{44458381-5DBF-49EA-9F08-9001BB4F09A2}" srcOrd="0" destOrd="0" parTransId="{83819477-6D55-4D62-8E60-7378581F1CB6}" sibTransId="{B218C9C5-187E-4FA3-825D-17A7DB67BB00}"/>
    <dgm:cxn modelId="{8DEE9056-F1E9-4382-B4FF-702A53B842A5}" type="presOf" srcId="{44458381-5DBF-49EA-9F08-9001BB4F09A2}" destId="{729390A4-A56F-467A-B30A-60B0AD27F643}" srcOrd="0" destOrd="0" presId="urn:microsoft.com/office/officeart/2005/8/layout/pyramid2"/>
    <dgm:cxn modelId="{DED7DBAD-83E2-430A-A433-4F5C5F84393F}" type="presOf" srcId="{B0B0B54C-A040-441B-8486-1E1ADCD59734}" destId="{6F53229D-13A5-474E-A412-792048536234}" srcOrd="0" destOrd="0" presId="urn:microsoft.com/office/officeart/2005/8/layout/pyramid2"/>
    <dgm:cxn modelId="{85545044-0D3C-4E2C-8B66-C95FB9FE8629}" srcId="{288E12D8-262F-4B1C-9057-07662894E8EC}" destId="{B0B0B54C-A040-441B-8486-1E1ADCD59734}" srcOrd="1" destOrd="0" parTransId="{3F40F7D1-B7AF-41AC-86E6-4347F4A4B5CF}" sibTransId="{F2A62580-2F93-4584-BCDF-F98326B3C7BA}"/>
    <dgm:cxn modelId="{9DB2B355-F490-4CAF-9AE0-398E1865A52E}" type="presOf" srcId="{B96F36B0-FB34-4EDC-8433-05DB9AD65834}" destId="{087AC8CA-3D3B-416F-A98A-CA88092E56BD}" srcOrd="0" destOrd="0" presId="urn:microsoft.com/office/officeart/2005/8/layout/pyramid2"/>
    <dgm:cxn modelId="{3AF270A0-741D-40C5-BBE8-63DC34343A96}" type="presOf" srcId="{288E12D8-262F-4B1C-9057-07662894E8EC}" destId="{9B5405B6-C885-4AF4-836B-C21CED026DF9}" srcOrd="0" destOrd="0" presId="urn:microsoft.com/office/officeart/2005/8/layout/pyramid2"/>
    <dgm:cxn modelId="{57204D81-D7E0-4453-8A0F-3F46EB6FB122}" type="presParOf" srcId="{9B5405B6-C885-4AF4-836B-C21CED026DF9}" destId="{7D680EAC-437B-48C5-AD3E-AF7740A7852F}" srcOrd="0" destOrd="0" presId="urn:microsoft.com/office/officeart/2005/8/layout/pyramid2"/>
    <dgm:cxn modelId="{A569082B-EACF-486E-9EA5-B981ADB61EFA}" type="presParOf" srcId="{9B5405B6-C885-4AF4-836B-C21CED026DF9}" destId="{133AA02B-56F6-41E6-BE29-443CB0BD37BD}" srcOrd="1" destOrd="0" presId="urn:microsoft.com/office/officeart/2005/8/layout/pyramid2"/>
    <dgm:cxn modelId="{625AD37F-4A82-4074-9D6E-E3BD205F9F0A}" type="presParOf" srcId="{133AA02B-56F6-41E6-BE29-443CB0BD37BD}" destId="{729390A4-A56F-467A-B30A-60B0AD27F643}" srcOrd="0" destOrd="0" presId="urn:microsoft.com/office/officeart/2005/8/layout/pyramid2"/>
    <dgm:cxn modelId="{9BB02850-3866-408B-9FAD-C98B57DE3141}" type="presParOf" srcId="{133AA02B-56F6-41E6-BE29-443CB0BD37BD}" destId="{654D84A0-E46B-43B9-B963-667275F7BE11}" srcOrd="1" destOrd="0" presId="urn:microsoft.com/office/officeart/2005/8/layout/pyramid2"/>
    <dgm:cxn modelId="{631F12F2-9787-4886-96B0-0E77235910A5}" type="presParOf" srcId="{133AA02B-56F6-41E6-BE29-443CB0BD37BD}" destId="{6F53229D-13A5-474E-A412-792048536234}" srcOrd="2" destOrd="0" presId="urn:microsoft.com/office/officeart/2005/8/layout/pyramid2"/>
    <dgm:cxn modelId="{95A4B247-7514-498A-B8A7-03DCFD7079FC}" type="presParOf" srcId="{133AA02B-56F6-41E6-BE29-443CB0BD37BD}" destId="{6C0EE12D-39D6-4B8C-9913-12CA488B38B4}" srcOrd="3" destOrd="0" presId="urn:microsoft.com/office/officeart/2005/8/layout/pyramid2"/>
    <dgm:cxn modelId="{69EDE489-500B-4CF4-8075-2CECB4117394}" type="presParOf" srcId="{133AA02B-56F6-41E6-BE29-443CB0BD37BD}" destId="{087AC8CA-3D3B-416F-A98A-CA88092E56BD}" srcOrd="4" destOrd="0" presId="urn:microsoft.com/office/officeart/2005/8/layout/pyramid2"/>
    <dgm:cxn modelId="{02AAC9E2-D5BF-4AE2-BE15-E743951540B7}" type="presParOf" srcId="{133AA02B-56F6-41E6-BE29-443CB0BD37BD}" destId="{F2753B97-C023-4E82-B069-8B016CD49651}" srcOrd="5"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0245766-D92C-456C-A334-9C8DA2B53CD7}">
      <dsp:nvSpPr>
        <dsp:cNvPr id="0" name=""/>
        <dsp:cNvSpPr/>
      </dsp:nvSpPr>
      <dsp:spPr>
        <a:xfrm rot="5400000">
          <a:off x="4849606" y="-1697491"/>
          <a:ext cx="1493043" cy="5266944"/>
        </a:xfrm>
        <a:prstGeom prst="round2Same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5250" tIns="47625" rIns="95250" bIns="47625" numCol="1" spcCol="1270" anchor="ctr" anchorCtr="0">
          <a:noAutofit/>
        </a:bodyPr>
        <a:lstStyle/>
        <a:p>
          <a:pPr marL="228600" lvl="1" indent="-228600" algn="l" defTabSz="1111250">
            <a:lnSpc>
              <a:spcPct val="90000"/>
            </a:lnSpc>
            <a:spcBef>
              <a:spcPct val="0"/>
            </a:spcBef>
            <a:spcAft>
              <a:spcPct val="15000"/>
            </a:spcAft>
            <a:buChar char="••"/>
          </a:pPr>
          <a:r>
            <a:rPr lang="en-US" sz="2500" kern="1200" dirty="0" err="1">
              <a:solidFill>
                <a:schemeClr val="tx1"/>
              </a:solidFill>
            </a:rPr>
            <a:t>Nilai</a:t>
          </a:r>
          <a:r>
            <a:rPr lang="en-US" sz="2500" kern="1200" dirty="0">
              <a:solidFill>
                <a:schemeClr val="tx1"/>
              </a:solidFill>
            </a:rPr>
            <a:t> </a:t>
          </a:r>
          <a:r>
            <a:rPr lang="en-US" sz="2500" kern="1200" dirty="0" err="1">
              <a:solidFill>
                <a:schemeClr val="tx1"/>
              </a:solidFill>
            </a:rPr>
            <a:t>Akuntabilitas</a:t>
          </a:r>
          <a:r>
            <a:rPr lang="en-US" sz="2500" kern="1200" dirty="0">
              <a:solidFill>
                <a:schemeClr val="tx1"/>
              </a:solidFill>
            </a:rPr>
            <a:t> </a:t>
          </a:r>
          <a:r>
            <a:rPr lang="en-US" sz="2500" kern="1200" dirty="0" err="1">
              <a:solidFill>
                <a:schemeClr val="tx1"/>
              </a:solidFill>
            </a:rPr>
            <a:t>Kinerja</a:t>
          </a:r>
          <a:r>
            <a:rPr lang="en-US" sz="2500" kern="1200" dirty="0">
              <a:solidFill>
                <a:schemeClr val="tx1"/>
              </a:solidFill>
            </a:rPr>
            <a:t> (14)</a:t>
          </a:r>
          <a:endParaRPr lang="en-US" sz="2500" kern="1200" dirty="0"/>
        </a:p>
        <a:p>
          <a:pPr marL="228600" lvl="1" indent="-228600" algn="l" defTabSz="1111250">
            <a:lnSpc>
              <a:spcPct val="90000"/>
            </a:lnSpc>
            <a:spcBef>
              <a:spcPct val="0"/>
            </a:spcBef>
            <a:spcAft>
              <a:spcPct val="15000"/>
            </a:spcAft>
            <a:buChar char="••"/>
          </a:pPr>
          <a:r>
            <a:rPr lang="en-US" sz="2500" kern="1200" dirty="0" err="1">
              <a:solidFill>
                <a:schemeClr val="tx1"/>
              </a:solidFill>
            </a:rPr>
            <a:t>Nilai</a:t>
          </a:r>
          <a:r>
            <a:rPr lang="en-US" sz="2500" kern="1200" dirty="0">
              <a:solidFill>
                <a:schemeClr val="tx1"/>
              </a:solidFill>
            </a:rPr>
            <a:t> </a:t>
          </a:r>
          <a:r>
            <a:rPr lang="en-US" sz="2500" kern="1200" dirty="0" err="1">
              <a:solidFill>
                <a:schemeClr val="tx1"/>
              </a:solidFill>
            </a:rPr>
            <a:t>Kapasitas</a:t>
          </a:r>
          <a:r>
            <a:rPr lang="en-US" sz="2500" kern="1200" dirty="0">
              <a:solidFill>
                <a:schemeClr val="tx1"/>
              </a:solidFill>
            </a:rPr>
            <a:t> </a:t>
          </a:r>
          <a:r>
            <a:rPr lang="en-US" sz="2500" kern="1200" dirty="0" err="1">
              <a:solidFill>
                <a:schemeClr val="tx1"/>
              </a:solidFill>
            </a:rPr>
            <a:t>Organisasi</a:t>
          </a:r>
          <a:r>
            <a:rPr lang="en-US" sz="2500" kern="1200" dirty="0">
              <a:solidFill>
                <a:schemeClr val="tx1"/>
              </a:solidFill>
            </a:rPr>
            <a:t> (</a:t>
          </a:r>
          <a:r>
            <a:rPr lang="en-US" sz="2500" kern="1200" dirty="0" err="1">
              <a:solidFill>
                <a:schemeClr val="tx1"/>
              </a:solidFill>
            </a:rPr>
            <a:t>Survei</a:t>
          </a:r>
          <a:r>
            <a:rPr lang="en-US" sz="2500" kern="1200" dirty="0">
              <a:solidFill>
                <a:schemeClr val="tx1"/>
              </a:solidFill>
            </a:rPr>
            <a:t> Internal) (6)</a:t>
          </a:r>
          <a:endParaRPr lang="en-US" sz="2500" kern="1200" dirty="0"/>
        </a:p>
      </dsp:txBody>
      <dsp:txXfrm rot="-5400000">
        <a:off x="2962656" y="262343"/>
        <a:ext cx="5194060" cy="1347275"/>
      </dsp:txXfrm>
    </dsp:sp>
    <dsp:sp modelId="{2B9F78BE-A0CF-4EAE-A140-341E7C5E1564}">
      <dsp:nvSpPr>
        <dsp:cNvPr id="0" name=""/>
        <dsp:cNvSpPr/>
      </dsp:nvSpPr>
      <dsp:spPr>
        <a:xfrm>
          <a:off x="0" y="2827"/>
          <a:ext cx="2962656" cy="1866304"/>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55245" rIns="110490" bIns="55245" numCol="1" spcCol="1270" anchor="ctr" anchorCtr="0">
          <a:noAutofit/>
        </a:bodyPr>
        <a:lstStyle/>
        <a:p>
          <a:pPr lvl="0" algn="ctr" defTabSz="1289050">
            <a:lnSpc>
              <a:spcPct val="90000"/>
            </a:lnSpc>
            <a:spcBef>
              <a:spcPct val="0"/>
            </a:spcBef>
            <a:spcAft>
              <a:spcPct val="35000"/>
            </a:spcAft>
          </a:pPr>
          <a:r>
            <a:rPr lang="id-ID" sz="2900" kern="1200" dirty="0">
              <a:solidFill>
                <a:schemeClr val="tx1"/>
              </a:solidFill>
            </a:rPr>
            <a:t>Kapasitas dan Akuntabilitas Kinerja Organisasi </a:t>
          </a:r>
          <a:r>
            <a:rPr lang="en-US" sz="2900" kern="1200" dirty="0">
              <a:solidFill>
                <a:schemeClr val="tx1"/>
              </a:solidFill>
            </a:rPr>
            <a:t>(20)</a:t>
          </a:r>
          <a:endParaRPr lang="en-US" sz="2900" kern="1200" dirty="0"/>
        </a:p>
      </dsp:txBody>
      <dsp:txXfrm>
        <a:off x="91105" y="93932"/>
        <a:ext cx="2780446" cy="1684094"/>
      </dsp:txXfrm>
    </dsp:sp>
    <dsp:sp modelId="{755179E1-33AA-488D-B0BC-501D28F599DA}">
      <dsp:nvSpPr>
        <dsp:cNvPr id="0" name=""/>
        <dsp:cNvSpPr/>
      </dsp:nvSpPr>
      <dsp:spPr>
        <a:xfrm rot="5400000">
          <a:off x="4849606" y="262127"/>
          <a:ext cx="1493043" cy="5266944"/>
        </a:xfrm>
        <a:prstGeom prst="round2Same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5250" tIns="47625" rIns="95250" bIns="47625" numCol="1" spcCol="1270" anchor="ctr" anchorCtr="0">
          <a:noAutofit/>
        </a:bodyPr>
        <a:lstStyle/>
        <a:p>
          <a:pPr marL="228600" lvl="1" indent="-228600" algn="l" defTabSz="1111250">
            <a:lnSpc>
              <a:spcPct val="90000"/>
            </a:lnSpc>
            <a:spcBef>
              <a:spcPct val="0"/>
            </a:spcBef>
            <a:spcAft>
              <a:spcPct val="15000"/>
            </a:spcAft>
            <a:buChar char="••"/>
          </a:pPr>
          <a:r>
            <a:rPr lang="en-US" sz="2500" kern="1200" dirty="0" err="1">
              <a:solidFill>
                <a:schemeClr val="tx1"/>
              </a:solidFill>
            </a:rPr>
            <a:t>Nilai</a:t>
          </a:r>
          <a:r>
            <a:rPr lang="en-US" sz="2500" kern="1200" dirty="0">
              <a:solidFill>
                <a:schemeClr val="tx1"/>
              </a:solidFill>
            </a:rPr>
            <a:t> </a:t>
          </a:r>
          <a:r>
            <a:rPr lang="en-US" sz="2500" kern="1200" dirty="0" err="1">
              <a:solidFill>
                <a:schemeClr val="tx1"/>
              </a:solidFill>
            </a:rPr>
            <a:t>Persepsi</a:t>
          </a:r>
          <a:r>
            <a:rPr lang="en-US" sz="2500" kern="1200" dirty="0">
              <a:solidFill>
                <a:schemeClr val="tx1"/>
              </a:solidFill>
            </a:rPr>
            <a:t> </a:t>
          </a:r>
          <a:r>
            <a:rPr lang="en-US" sz="2500" kern="1200" dirty="0" err="1">
              <a:solidFill>
                <a:schemeClr val="tx1"/>
              </a:solidFill>
            </a:rPr>
            <a:t>Korupsi</a:t>
          </a:r>
          <a:r>
            <a:rPr lang="en-US" sz="2500" kern="1200" dirty="0">
              <a:solidFill>
                <a:schemeClr val="tx1"/>
              </a:solidFill>
            </a:rPr>
            <a:t> (</a:t>
          </a:r>
          <a:r>
            <a:rPr lang="en-US" sz="2500" kern="1200" dirty="0" err="1">
              <a:solidFill>
                <a:schemeClr val="tx1"/>
              </a:solidFill>
            </a:rPr>
            <a:t>Survei</a:t>
          </a:r>
          <a:r>
            <a:rPr lang="en-US" sz="2500" kern="1200" dirty="0">
              <a:solidFill>
                <a:schemeClr val="tx1"/>
              </a:solidFill>
            </a:rPr>
            <a:t> </a:t>
          </a:r>
          <a:r>
            <a:rPr lang="en-US" sz="2500" kern="1200" dirty="0" err="1">
              <a:solidFill>
                <a:schemeClr val="tx1"/>
              </a:solidFill>
            </a:rPr>
            <a:t>Eksternal</a:t>
          </a:r>
          <a:r>
            <a:rPr lang="en-US" sz="2500" kern="1200" dirty="0">
              <a:solidFill>
                <a:schemeClr val="tx1"/>
              </a:solidFill>
            </a:rPr>
            <a:t>) (7)</a:t>
          </a:r>
          <a:endParaRPr lang="en-US" sz="2500" kern="1200" dirty="0"/>
        </a:p>
        <a:p>
          <a:pPr marL="228600" lvl="1" indent="-228600" algn="l" defTabSz="1111250">
            <a:lnSpc>
              <a:spcPct val="90000"/>
            </a:lnSpc>
            <a:spcBef>
              <a:spcPct val="0"/>
            </a:spcBef>
            <a:spcAft>
              <a:spcPct val="15000"/>
            </a:spcAft>
            <a:buChar char="••"/>
          </a:pPr>
          <a:r>
            <a:rPr lang="en-US" sz="2500" kern="1200" dirty="0" err="1">
              <a:solidFill>
                <a:schemeClr val="tx1"/>
              </a:solidFill>
            </a:rPr>
            <a:t>Opini</a:t>
          </a:r>
          <a:r>
            <a:rPr lang="en-US" sz="2500" kern="1200" dirty="0">
              <a:solidFill>
                <a:schemeClr val="tx1"/>
              </a:solidFill>
            </a:rPr>
            <a:t> BPK (3)</a:t>
          </a:r>
          <a:endParaRPr lang="en-US" sz="2500" kern="1200" dirty="0"/>
        </a:p>
      </dsp:txBody>
      <dsp:txXfrm rot="-5400000">
        <a:off x="2962656" y="2221961"/>
        <a:ext cx="5194060" cy="1347275"/>
      </dsp:txXfrm>
    </dsp:sp>
    <dsp:sp modelId="{1ECD120F-63F2-4AE8-8793-5D8F13CF79AF}">
      <dsp:nvSpPr>
        <dsp:cNvPr id="0" name=""/>
        <dsp:cNvSpPr/>
      </dsp:nvSpPr>
      <dsp:spPr>
        <a:xfrm>
          <a:off x="0" y="1962447"/>
          <a:ext cx="2962656" cy="1866304"/>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55245" rIns="110490" bIns="55245" numCol="1" spcCol="1270" anchor="ctr" anchorCtr="0">
          <a:noAutofit/>
        </a:bodyPr>
        <a:lstStyle/>
        <a:p>
          <a:pPr lvl="0" algn="ctr" defTabSz="1289050">
            <a:lnSpc>
              <a:spcPct val="90000"/>
            </a:lnSpc>
            <a:spcBef>
              <a:spcPct val="0"/>
            </a:spcBef>
            <a:spcAft>
              <a:spcPct val="35000"/>
            </a:spcAft>
          </a:pPr>
          <a:r>
            <a:rPr lang="id-ID" sz="2900" kern="1200" dirty="0">
              <a:solidFill>
                <a:schemeClr val="tx1"/>
              </a:solidFill>
            </a:rPr>
            <a:t>Pemerintah yang Bersih dan Bebas KKN</a:t>
          </a:r>
          <a:br>
            <a:rPr lang="id-ID" sz="2900" kern="1200" dirty="0">
              <a:solidFill>
                <a:schemeClr val="tx1"/>
              </a:solidFill>
            </a:rPr>
          </a:br>
          <a:r>
            <a:rPr lang="id-ID" sz="2900" kern="1200" dirty="0">
              <a:solidFill>
                <a:schemeClr val="tx1"/>
              </a:solidFill>
            </a:rPr>
            <a:t>(10)</a:t>
          </a:r>
          <a:endParaRPr lang="en-US" sz="2900" kern="1200" dirty="0"/>
        </a:p>
      </dsp:txBody>
      <dsp:txXfrm>
        <a:off x="91105" y="2053552"/>
        <a:ext cx="2780446" cy="1684094"/>
      </dsp:txXfrm>
    </dsp:sp>
    <dsp:sp modelId="{900BEA9A-3D12-4E44-A517-9AB3FBE2C061}">
      <dsp:nvSpPr>
        <dsp:cNvPr id="0" name=""/>
        <dsp:cNvSpPr/>
      </dsp:nvSpPr>
      <dsp:spPr>
        <a:xfrm rot="5400000">
          <a:off x="4849606" y="2221747"/>
          <a:ext cx="1493043" cy="5266944"/>
        </a:xfrm>
        <a:prstGeom prst="round2Same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5250" tIns="47625" rIns="95250" bIns="47625" numCol="1" spcCol="1270" anchor="ctr" anchorCtr="0">
          <a:noAutofit/>
        </a:bodyPr>
        <a:lstStyle/>
        <a:p>
          <a:pPr marL="228600" lvl="1" indent="-228600" algn="l" defTabSz="1111250">
            <a:lnSpc>
              <a:spcPct val="90000"/>
            </a:lnSpc>
            <a:spcBef>
              <a:spcPct val="0"/>
            </a:spcBef>
            <a:spcAft>
              <a:spcPct val="15000"/>
            </a:spcAft>
            <a:buChar char="••"/>
          </a:pPr>
          <a:r>
            <a:rPr lang="en-US" sz="2500" kern="1200" dirty="0" err="1">
              <a:solidFill>
                <a:schemeClr val="tx1"/>
              </a:solidFill>
            </a:rPr>
            <a:t>Nilai</a:t>
          </a:r>
          <a:r>
            <a:rPr lang="en-US" sz="2500" kern="1200" dirty="0">
              <a:solidFill>
                <a:schemeClr val="tx1"/>
              </a:solidFill>
            </a:rPr>
            <a:t> </a:t>
          </a:r>
          <a:r>
            <a:rPr lang="en-US" sz="2500" kern="1200" dirty="0" err="1">
              <a:solidFill>
                <a:schemeClr val="tx1"/>
              </a:solidFill>
            </a:rPr>
            <a:t>Persepsi</a:t>
          </a:r>
          <a:r>
            <a:rPr lang="en-US" sz="2500" kern="1200" dirty="0">
              <a:solidFill>
                <a:schemeClr val="tx1"/>
              </a:solidFill>
            </a:rPr>
            <a:t> </a:t>
          </a:r>
          <a:r>
            <a:rPr lang="en-US" sz="2500" kern="1200" dirty="0" err="1">
              <a:solidFill>
                <a:schemeClr val="tx1"/>
              </a:solidFill>
            </a:rPr>
            <a:t>Kualitas</a:t>
          </a:r>
          <a:r>
            <a:rPr lang="en-US" sz="2500" kern="1200" dirty="0">
              <a:solidFill>
                <a:schemeClr val="tx1"/>
              </a:solidFill>
            </a:rPr>
            <a:t> </a:t>
          </a:r>
          <a:r>
            <a:rPr lang="en-US" sz="2500" kern="1200" dirty="0" err="1">
              <a:solidFill>
                <a:schemeClr val="tx1"/>
              </a:solidFill>
            </a:rPr>
            <a:t>Pelayanan</a:t>
          </a:r>
          <a:r>
            <a:rPr lang="en-US" sz="2500" kern="1200" dirty="0">
              <a:solidFill>
                <a:schemeClr val="tx1"/>
              </a:solidFill>
            </a:rPr>
            <a:t> </a:t>
          </a:r>
          <a:r>
            <a:rPr lang="id-ID" sz="2500" kern="1200" dirty="0">
              <a:solidFill>
                <a:schemeClr val="tx1"/>
              </a:solidFill>
            </a:rPr>
            <a:t/>
          </a:r>
          <a:br>
            <a:rPr lang="id-ID" sz="2500" kern="1200" dirty="0">
              <a:solidFill>
                <a:schemeClr val="tx1"/>
              </a:solidFill>
            </a:rPr>
          </a:br>
          <a:r>
            <a:rPr lang="en-US" sz="2500" kern="1200" dirty="0">
              <a:solidFill>
                <a:schemeClr val="tx1"/>
              </a:solidFill>
            </a:rPr>
            <a:t>(</a:t>
          </a:r>
          <a:r>
            <a:rPr lang="en-US" sz="2500" kern="1200" dirty="0" err="1">
              <a:solidFill>
                <a:schemeClr val="tx1"/>
              </a:solidFill>
            </a:rPr>
            <a:t>Survei</a:t>
          </a:r>
          <a:r>
            <a:rPr lang="en-US" sz="2500" kern="1200" dirty="0">
              <a:solidFill>
                <a:schemeClr val="tx1"/>
              </a:solidFill>
            </a:rPr>
            <a:t> </a:t>
          </a:r>
          <a:r>
            <a:rPr lang="en-US" sz="2500" kern="1200" dirty="0" err="1">
              <a:solidFill>
                <a:schemeClr val="tx1"/>
              </a:solidFill>
            </a:rPr>
            <a:t>Eksternal</a:t>
          </a:r>
          <a:r>
            <a:rPr lang="en-US" sz="2500" kern="1200" dirty="0">
              <a:solidFill>
                <a:schemeClr val="tx1"/>
              </a:solidFill>
            </a:rPr>
            <a:t>) </a:t>
          </a:r>
          <a:r>
            <a:rPr lang="id-ID" sz="2500" kern="1200" dirty="0">
              <a:solidFill>
                <a:schemeClr val="tx1"/>
              </a:solidFill>
            </a:rPr>
            <a:t/>
          </a:r>
          <a:br>
            <a:rPr lang="id-ID" sz="2500" kern="1200" dirty="0">
              <a:solidFill>
                <a:schemeClr val="tx1"/>
              </a:solidFill>
            </a:rPr>
          </a:br>
          <a:r>
            <a:rPr lang="en-US" sz="2500" kern="1200" dirty="0">
              <a:solidFill>
                <a:schemeClr val="tx1"/>
              </a:solidFill>
            </a:rPr>
            <a:t>(10)</a:t>
          </a:r>
          <a:endParaRPr lang="en-US" sz="2500" kern="1200" dirty="0"/>
        </a:p>
      </dsp:txBody>
      <dsp:txXfrm rot="-5400000">
        <a:off x="2962656" y="4181581"/>
        <a:ext cx="5194060" cy="1347275"/>
      </dsp:txXfrm>
    </dsp:sp>
    <dsp:sp modelId="{3C5BE8D9-975E-4381-93F2-8939521BED1E}">
      <dsp:nvSpPr>
        <dsp:cNvPr id="0" name=""/>
        <dsp:cNvSpPr/>
      </dsp:nvSpPr>
      <dsp:spPr>
        <a:xfrm>
          <a:off x="0" y="3922067"/>
          <a:ext cx="2962656" cy="1866304"/>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55245" rIns="110490" bIns="55245" numCol="1" spcCol="1270" anchor="ctr" anchorCtr="0">
          <a:noAutofit/>
        </a:bodyPr>
        <a:lstStyle/>
        <a:p>
          <a:pPr lvl="0" algn="ctr" defTabSz="1289050">
            <a:lnSpc>
              <a:spcPct val="90000"/>
            </a:lnSpc>
            <a:spcBef>
              <a:spcPct val="0"/>
            </a:spcBef>
            <a:spcAft>
              <a:spcPct val="35000"/>
            </a:spcAft>
          </a:pPr>
          <a:r>
            <a:rPr lang="id-ID" sz="2900" kern="1200" dirty="0">
              <a:solidFill>
                <a:schemeClr val="tx1"/>
              </a:solidFill>
            </a:rPr>
            <a:t>Kualitas Pelayanan Publik</a:t>
          </a:r>
          <a:br>
            <a:rPr lang="id-ID" sz="2900" kern="1200" dirty="0">
              <a:solidFill>
                <a:schemeClr val="tx1"/>
              </a:solidFill>
            </a:rPr>
          </a:br>
          <a:r>
            <a:rPr lang="id-ID" sz="2900" kern="1200" dirty="0">
              <a:solidFill>
                <a:schemeClr val="tx1"/>
              </a:solidFill>
            </a:rPr>
            <a:t>(10)</a:t>
          </a:r>
          <a:endParaRPr lang="en-US" sz="2900" kern="1200" dirty="0"/>
        </a:p>
      </dsp:txBody>
      <dsp:txXfrm>
        <a:off x="91105" y="4013172"/>
        <a:ext cx="2780446" cy="168409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680EAC-437B-48C5-AD3E-AF7740A7852F}">
      <dsp:nvSpPr>
        <dsp:cNvPr id="0" name=""/>
        <dsp:cNvSpPr/>
      </dsp:nvSpPr>
      <dsp:spPr>
        <a:xfrm>
          <a:off x="1512371" y="0"/>
          <a:ext cx="4525962" cy="4525962"/>
        </a:xfrm>
        <a:prstGeom prst="triangl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29390A4-A56F-467A-B30A-60B0AD27F643}">
      <dsp:nvSpPr>
        <dsp:cNvPr id="0" name=""/>
        <dsp:cNvSpPr/>
      </dsp:nvSpPr>
      <dsp:spPr>
        <a:xfrm>
          <a:off x="3775352" y="455027"/>
          <a:ext cx="2941875" cy="1071380"/>
        </a:xfrm>
        <a:prstGeom prst="round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PENGUNGKIT:46,06</a:t>
          </a:r>
        </a:p>
        <a:p>
          <a:pPr lvl="0" algn="ctr" defTabSz="889000">
            <a:lnSpc>
              <a:spcPct val="90000"/>
            </a:lnSpc>
            <a:spcBef>
              <a:spcPct val="0"/>
            </a:spcBef>
            <a:spcAft>
              <a:spcPct val="35000"/>
            </a:spcAft>
          </a:pPr>
          <a:r>
            <a:rPr lang="en-US" sz="2000" b="1" i="1" kern="1200" dirty="0" smtClean="0"/>
            <a:t>(59,23)</a:t>
          </a:r>
          <a:endParaRPr lang="en-US" sz="2000" b="1" i="1" kern="1200" dirty="0"/>
        </a:p>
      </dsp:txBody>
      <dsp:txXfrm>
        <a:off x="3827652" y="507327"/>
        <a:ext cx="2837275" cy="966780"/>
      </dsp:txXfrm>
    </dsp:sp>
    <dsp:sp modelId="{6F53229D-13A5-474E-A412-792048536234}">
      <dsp:nvSpPr>
        <dsp:cNvPr id="0" name=""/>
        <dsp:cNvSpPr/>
      </dsp:nvSpPr>
      <dsp:spPr>
        <a:xfrm>
          <a:off x="3775352" y="1660329"/>
          <a:ext cx="2941875" cy="1071380"/>
        </a:xfrm>
        <a:prstGeom prst="round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HASIL : 27,08</a:t>
          </a:r>
        </a:p>
        <a:p>
          <a:pPr lvl="0" algn="ctr" defTabSz="889000">
            <a:lnSpc>
              <a:spcPct val="90000"/>
            </a:lnSpc>
            <a:spcBef>
              <a:spcPct val="0"/>
            </a:spcBef>
            <a:spcAft>
              <a:spcPct val="35000"/>
            </a:spcAft>
          </a:pPr>
          <a:r>
            <a:rPr lang="en-US" sz="2000" b="1" i="1" kern="1200" dirty="0" smtClean="0"/>
            <a:t>(28,80)</a:t>
          </a:r>
          <a:endParaRPr lang="en-US" sz="2000" b="1" i="1" kern="1200" dirty="0"/>
        </a:p>
      </dsp:txBody>
      <dsp:txXfrm>
        <a:off x="3827652" y="1712629"/>
        <a:ext cx="2837275" cy="966780"/>
      </dsp:txXfrm>
    </dsp:sp>
    <dsp:sp modelId="{087AC8CA-3D3B-416F-A98A-CA88092E56BD}">
      <dsp:nvSpPr>
        <dsp:cNvPr id="0" name=""/>
        <dsp:cNvSpPr/>
      </dsp:nvSpPr>
      <dsp:spPr>
        <a:xfrm>
          <a:off x="3775352" y="2865632"/>
          <a:ext cx="2941875" cy="1071380"/>
        </a:xfrm>
        <a:prstGeom prst="round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TOTAL : 73,14</a:t>
          </a:r>
        </a:p>
        <a:p>
          <a:pPr lvl="0" algn="ctr" defTabSz="889000">
            <a:lnSpc>
              <a:spcPct val="90000"/>
            </a:lnSpc>
            <a:spcBef>
              <a:spcPct val="0"/>
            </a:spcBef>
            <a:spcAft>
              <a:spcPct val="35000"/>
            </a:spcAft>
          </a:pPr>
          <a:r>
            <a:rPr lang="en-US" sz="2000" b="1" i="1" kern="1200" dirty="0" smtClean="0"/>
            <a:t>(88,03)</a:t>
          </a:r>
          <a:endParaRPr lang="en-US" sz="2000" b="1" i="1" kern="1200" dirty="0"/>
        </a:p>
      </dsp:txBody>
      <dsp:txXfrm>
        <a:off x="3827652" y="2917932"/>
        <a:ext cx="2837275" cy="966780"/>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24506C0-3FFE-45A5-803D-9F4FC5464A70}" type="datetimeFigureOut">
              <a:rPr lang="en-US" smtClean="0"/>
              <a:pPr/>
              <a:t>08/31/2016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8646707-6BBD-41A9-B4DF-0C76A73A2D2A}" type="slidenum">
              <a:rPr lang="en-US" smtClean="0"/>
              <a:pPr/>
              <a:t>‹#›</a:t>
            </a:fld>
            <a:endParaRPr lang="en-US"/>
          </a:p>
        </p:txBody>
      </p:sp>
    </p:spTree>
    <p:extLst>
      <p:ext uri="{BB962C8B-B14F-4D97-AF65-F5344CB8AC3E}">
        <p14:creationId xmlns:p14="http://schemas.microsoft.com/office/powerpoint/2010/main" val="5452722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xfrm>
            <a:off x="1371600" y="1143000"/>
            <a:ext cx="41148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t>IMPROVING GOVERNANCE WORK</a:t>
            </a:r>
          </a:p>
        </p:txBody>
      </p:sp>
      <p:sp>
        <p:nvSpPr>
          <p:cNvPr id="194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63049" indent="-293481">
              <a:spcBef>
                <a:spcPct val="30000"/>
              </a:spcBef>
              <a:defRPr sz="1200">
                <a:solidFill>
                  <a:schemeClr val="tx1"/>
                </a:solidFill>
                <a:latin typeface="Calibri" panose="020F0502020204030204" pitchFamily="34" charset="0"/>
                <a:ea typeface="MS PGothic" panose="020B0600070205080204" pitchFamily="34" charset="-128"/>
              </a:defRPr>
            </a:lvl2pPr>
            <a:lvl3pPr marL="1173922" indent="-234784">
              <a:spcBef>
                <a:spcPct val="30000"/>
              </a:spcBef>
              <a:defRPr sz="1200">
                <a:solidFill>
                  <a:schemeClr val="tx1"/>
                </a:solidFill>
                <a:latin typeface="Calibri" panose="020F0502020204030204" pitchFamily="34" charset="0"/>
                <a:ea typeface="MS PGothic" panose="020B0600070205080204" pitchFamily="34" charset="-128"/>
              </a:defRPr>
            </a:lvl3pPr>
            <a:lvl4pPr marL="1643491" indent="-234784">
              <a:spcBef>
                <a:spcPct val="30000"/>
              </a:spcBef>
              <a:defRPr sz="1200">
                <a:solidFill>
                  <a:schemeClr val="tx1"/>
                </a:solidFill>
                <a:latin typeface="Calibri" panose="020F0502020204030204" pitchFamily="34" charset="0"/>
                <a:ea typeface="MS PGothic" panose="020B0600070205080204" pitchFamily="34" charset="-128"/>
              </a:defRPr>
            </a:lvl4pPr>
            <a:lvl5pPr marL="2113060" indent="-234784">
              <a:spcBef>
                <a:spcPct val="30000"/>
              </a:spcBef>
              <a:defRPr sz="1200">
                <a:solidFill>
                  <a:schemeClr val="tx1"/>
                </a:solidFill>
                <a:latin typeface="Calibri" panose="020F0502020204030204" pitchFamily="34" charset="0"/>
                <a:ea typeface="MS PGothic" panose="020B0600070205080204" pitchFamily="34" charset="-128"/>
              </a:defRPr>
            </a:lvl5pPr>
            <a:lvl6pPr marL="2582629" indent="-234784"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3052199" indent="-234784"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521768" indent="-234784"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991336" indent="-234784"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6EAF050E-B7C5-4141-81D7-FED46EE63AA4}" type="slidenum">
              <a:rPr lang="en-US" smtClean="0"/>
              <a:pPr>
                <a:spcBef>
                  <a:spcPct val="0"/>
                </a:spcBef>
              </a:pPr>
              <a:t>1</a:t>
            </a:fld>
            <a:endParaRPr lang="en-US"/>
          </a:p>
        </p:txBody>
      </p:sp>
    </p:spTree>
    <p:extLst>
      <p:ext uri="{BB962C8B-B14F-4D97-AF65-F5344CB8AC3E}">
        <p14:creationId xmlns:p14="http://schemas.microsoft.com/office/powerpoint/2010/main" val="145724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xfrm>
            <a:off x="1371600" y="1143000"/>
            <a:ext cx="41148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t>IMPROVING GOVERNANCE WORK</a:t>
            </a:r>
          </a:p>
        </p:txBody>
      </p:sp>
      <p:sp>
        <p:nvSpPr>
          <p:cNvPr id="194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63049" indent="-293481">
              <a:spcBef>
                <a:spcPct val="30000"/>
              </a:spcBef>
              <a:defRPr sz="1200">
                <a:solidFill>
                  <a:schemeClr val="tx1"/>
                </a:solidFill>
                <a:latin typeface="Calibri" panose="020F0502020204030204" pitchFamily="34" charset="0"/>
                <a:ea typeface="MS PGothic" panose="020B0600070205080204" pitchFamily="34" charset="-128"/>
              </a:defRPr>
            </a:lvl2pPr>
            <a:lvl3pPr marL="1173922" indent="-234784">
              <a:spcBef>
                <a:spcPct val="30000"/>
              </a:spcBef>
              <a:defRPr sz="1200">
                <a:solidFill>
                  <a:schemeClr val="tx1"/>
                </a:solidFill>
                <a:latin typeface="Calibri" panose="020F0502020204030204" pitchFamily="34" charset="0"/>
                <a:ea typeface="MS PGothic" panose="020B0600070205080204" pitchFamily="34" charset="-128"/>
              </a:defRPr>
            </a:lvl3pPr>
            <a:lvl4pPr marL="1643491" indent="-234784">
              <a:spcBef>
                <a:spcPct val="30000"/>
              </a:spcBef>
              <a:defRPr sz="1200">
                <a:solidFill>
                  <a:schemeClr val="tx1"/>
                </a:solidFill>
                <a:latin typeface="Calibri" panose="020F0502020204030204" pitchFamily="34" charset="0"/>
                <a:ea typeface="MS PGothic" panose="020B0600070205080204" pitchFamily="34" charset="-128"/>
              </a:defRPr>
            </a:lvl4pPr>
            <a:lvl5pPr marL="2113060" indent="-234784">
              <a:spcBef>
                <a:spcPct val="30000"/>
              </a:spcBef>
              <a:defRPr sz="1200">
                <a:solidFill>
                  <a:schemeClr val="tx1"/>
                </a:solidFill>
                <a:latin typeface="Calibri" panose="020F0502020204030204" pitchFamily="34" charset="0"/>
                <a:ea typeface="MS PGothic" panose="020B0600070205080204" pitchFamily="34" charset="-128"/>
              </a:defRPr>
            </a:lvl5pPr>
            <a:lvl6pPr marL="2582629" indent="-234784"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3052199" indent="-234784"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521768" indent="-234784"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991336" indent="-234784"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6EAF050E-B7C5-4141-81D7-FED46EE63AA4}" type="slidenum">
              <a:rPr lang="en-US" smtClean="0"/>
              <a:pPr>
                <a:spcBef>
                  <a:spcPct val="0"/>
                </a:spcBef>
              </a:pPr>
              <a:t>2</a:t>
            </a:fld>
            <a:endParaRPr lang="en-US"/>
          </a:p>
        </p:txBody>
      </p:sp>
    </p:spTree>
    <p:extLst>
      <p:ext uri="{BB962C8B-B14F-4D97-AF65-F5344CB8AC3E}">
        <p14:creationId xmlns:p14="http://schemas.microsoft.com/office/powerpoint/2010/main" val="145724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charset="0"/>
              <a:buNone/>
            </a:pPr>
            <a:r>
              <a:rPr lang="en-US" dirty="0" smtClean="0"/>
              <a:t>* If any of</a:t>
            </a:r>
            <a:r>
              <a:rPr lang="en-US" baseline="0" dirty="0" smtClean="0"/>
              <a:t> these issues caused a schedule delay or need to be discussed further, include details in next slide.</a:t>
            </a:r>
          </a:p>
          <a:p>
            <a:pPr>
              <a:buFont typeface="Arial" charset="0"/>
              <a:buNone/>
            </a:pPr>
            <a:endParaRPr lang="en-US" baseline="0" dirty="0" smtClean="0"/>
          </a:p>
        </p:txBody>
      </p:sp>
      <p:sp>
        <p:nvSpPr>
          <p:cNvPr id="4" name="Slide Number Placeholder 3"/>
          <p:cNvSpPr>
            <a:spLocks noGrp="1"/>
          </p:cNvSpPr>
          <p:nvPr>
            <p:ph type="sldNum" sz="quarter" idx="10"/>
          </p:nvPr>
        </p:nvSpPr>
        <p:spPr/>
        <p:txBody>
          <a:bodyPr/>
          <a:lstStyle/>
          <a:p>
            <a:fld id="{5E0C3846-8D4C-4326-8BC7-9B455A036298}"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charset="0"/>
              <a:buNone/>
            </a:pPr>
            <a:r>
              <a:rPr lang="en-US" dirty="0" smtClean="0"/>
              <a:t>* If any of</a:t>
            </a:r>
            <a:r>
              <a:rPr lang="en-US" baseline="0" dirty="0" smtClean="0"/>
              <a:t> these issues caused a schedule delay or need to be discussed further, include details in next slide.</a:t>
            </a:r>
          </a:p>
          <a:p>
            <a:pPr>
              <a:buFont typeface="Arial" charset="0"/>
              <a:buNone/>
            </a:pPr>
            <a:endParaRPr lang="en-US" baseline="0" dirty="0" smtClean="0"/>
          </a:p>
        </p:txBody>
      </p:sp>
      <p:sp>
        <p:nvSpPr>
          <p:cNvPr id="4" name="Slide Number Placeholder 3"/>
          <p:cNvSpPr>
            <a:spLocks noGrp="1"/>
          </p:cNvSpPr>
          <p:nvPr>
            <p:ph type="sldNum" sz="quarter" idx="10"/>
          </p:nvPr>
        </p:nvSpPr>
        <p:spPr/>
        <p:txBody>
          <a:bodyPr/>
          <a:lstStyle/>
          <a:p>
            <a:fld id="{5E0C3846-8D4C-4326-8BC7-9B455A036298}"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 is the project</a:t>
            </a:r>
            <a:r>
              <a:rPr lang="en-US" baseline="0" dirty="0" smtClean="0"/>
              <a:t> about?</a:t>
            </a:r>
          </a:p>
          <a:p>
            <a:r>
              <a:rPr lang="en-US" dirty="0" smtClean="0"/>
              <a:t>Define</a:t>
            </a:r>
            <a:r>
              <a:rPr lang="en-US" baseline="0" dirty="0" smtClean="0"/>
              <a:t> the goal of this project</a:t>
            </a:r>
          </a:p>
          <a:p>
            <a:pPr lvl="1"/>
            <a:r>
              <a:rPr lang="en-US" dirty="0" smtClean="0"/>
              <a:t>Is it similar to projects in the past or is it a new effort?</a:t>
            </a:r>
          </a:p>
          <a:p>
            <a:r>
              <a:rPr lang="en-US" baseline="0" dirty="0" smtClean="0"/>
              <a:t>Define the scope of this project</a:t>
            </a:r>
          </a:p>
          <a:p>
            <a:pPr lvl="1"/>
            <a:r>
              <a:rPr lang="en-US" baseline="0" dirty="0" smtClean="0"/>
              <a:t>Is it an independent project or is it related to other projects?</a:t>
            </a:r>
          </a:p>
          <a:p>
            <a:pPr lvl="0"/>
            <a:endParaRPr lang="en-US" baseline="0" dirty="0" smtClean="0"/>
          </a:p>
          <a:p>
            <a:pPr lvl="0"/>
            <a:r>
              <a:rPr lang="en-US" baseline="0" dirty="0" smtClean="0"/>
              <a:t>* Note that this slide is not necessary for weekly status meetings</a:t>
            </a:r>
            <a:endParaRPr lang="en-US" dirty="0" smtClean="0"/>
          </a:p>
          <a:p>
            <a:endParaRPr lang="en-US" dirty="0"/>
          </a:p>
        </p:txBody>
      </p:sp>
      <p:sp>
        <p:nvSpPr>
          <p:cNvPr id="4" name="Slide Number Placeholder 3"/>
          <p:cNvSpPr>
            <a:spLocks noGrp="1"/>
          </p:cNvSpPr>
          <p:nvPr>
            <p:ph type="sldNum" sz="quarter" idx="10"/>
          </p:nvPr>
        </p:nvSpPr>
        <p:spPr/>
        <p:txBody>
          <a:bodyPr/>
          <a:lstStyle/>
          <a:p>
            <a:fld id="{5E0C3846-8D4C-4326-8BC7-9B455A036298}" type="slidenum">
              <a:rPr lang="en-US" smtClean="0"/>
              <a:pPr/>
              <a:t>13</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Prepare slides for the appendix in</a:t>
            </a:r>
            <a:r>
              <a:rPr lang="en-US" baseline="0" dirty="0" smtClean="0"/>
              <a:t> the event that more details or supplemental slides are needed. The appendix is also useful if the presentation is distributed later. </a:t>
            </a:r>
            <a:endParaRPr lang="en-US" dirty="0" smtClean="0"/>
          </a:p>
          <a:p>
            <a:endParaRPr lang="en-US" dirty="0"/>
          </a:p>
        </p:txBody>
      </p:sp>
      <p:sp>
        <p:nvSpPr>
          <p:cNvPr id="4" name="Slide Number Placeholder 3"/>
          <p:cNvSpPr>
            <a:spLocks noGrp="1"/>
          </p:cNvSpPr>
          <p:nvPr>
            <p:ph type="sldNum" sz="quarter" idx="10"/>
          </p:nvPr>
        </p:nvSpPr>
        <p:spPr/>
        <p:txBody>
          <a:bodyPr/>
          <a:lstStyle/>
          <a:p>
            <a:fld id="{5E0C3846-8D4C-4326-8BC7-9B455A036298}" type="slidenum">
              <a:rPr lang="en-US" smtClean="0"/>
              <a:pPr/>
              <a:t>23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5.jpeg"/><Relationship Id="rId4"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733203"/>
            <a:ext cx="9144000" cy="6124797"/>
          </a:xfrm>
          <a:prstGeom prst="rect">
            <a:avLst/>
          </a:prstGeom>
        </p:spPr>
      </p:pic>
      <p:pic>
        <p:nvPicPr>
          <p:cNvPr id="8" name="Picture 7"/>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6477000" y="1295400"/>
            <a:ext cx="901373" cy="901373"/>
          </a:xfrm>
          <a:prstGeom prst="ellipse">
            <a:avLst/>
          </a:prstGeom>
          <a:ln>
            <a:noFill/>
          </a:ln>
          <a:effectLst>
            <a:outerShdw blurRad="292100" dist="76200" dir="2700000" algn="tl" rotWithShape="0">
              <a:srgbClr val="333333">
                <a:alpha val="50000"/>
              </a:srgbClr>
            </a:outerShdw>
          </a:effectLst>
        </p:spPr>
      </p:pic>
      <p:pic>
        <p:nvPicPr>
          <p:cNvPr id="9" name="Picture 8"/>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791200" y="1905000"/>
            <a:ext cx="1240461" cy="1240461"/>
          </a:xfrm>
          <a:prstGeom prst="ellipse">
            <a:avLst/>
          </a:prstGeom>
          <a:ln>
            <a:noFill/>
          </a:ln>
          <a:effectLst>
            <a:outerShdw blurRad="292100" dist="76200" dir="2700000" algn="tl" rotWithShape="0">
              <a:srgbClr val="333333">
                <a:alpha val="50000"/>
              </a:srgbClr>
            </a:outerShdw>
          </a:effectLst>
        </p:spPr>
      </p:pic>
      <p:pic>
        <p:nvPicPr>
          <p:cNvPr id="10" name="Picture 9"/>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6705600" y="2209800"/>
            <a:ext cx="1828800" cy="1828800"/>
          </a:xfrm>
          <a:prstGeom prst="ellipse">
            <a:avLst/>
          </a:prstGeom>
          <a:ln>
            <a:noFill/>
          </a:ln>
          <a:effectLst>
            <a:outerShdw blurRad="292100" dist="76200" dir="2700000" algn="tl" rotWithShape="0">
              <a:srgbClr val="333333">
                <a:alpha val="50000"/>
              </a:srgbClr>
            </a:outerShdw>
          </a:effectLst>
        </p:spPr>
      </p:pic>
      <p:sp>
        <p:nvSpPr>
          <p:cNvPr id="2" name="Title 1"/>
          <p:cNvSpPr>
            <a:spLocks noGrp="1"/>
          </p:cNvSpPr>
          <p:nvPr>
            <p:ph type="ctrTitle"/>
          </p:nvPr>
        </p:nvSpPr>
        <p:spPr>
          <a:xfrm>
            <a:off x="381000" y="381001"/>
            <a:ext cx="7772400" cy="761999"/>
          </a:xfrm>
        </p:spPr>
        <p:txBody>
          <a:bodyPr anchor="t"/>
          <a:lstStyle>
            <a:lvl1pPr algn="l">
              <a:defRPr>
                <a:latin typeface="Georgia" pitchFamily="18" charset="0"/>
              </a:defRPr>
            </a:lvl1pPr>
          </a:lstStyle>
          <a:p>
            <a:r>
              <a:rPr lang="en-US" smtClean="0"/>
              <a:t>Click to edit Master title style</a:t>
            </a:r>
            <a:endParaRPr lang="en-US" dirty="0"/>
          </a:p>
        </p:txBody>
      </p:sp>
      <p:sp>
        <p:nvSpPr>
          <p:cNvPr id="3" name="Subtitle 2"/>
          <p:cNvSpPr>
            <a:spLocks noGrp="1"/>
          </p:cNvSpPr>
          <p:nvPr>
            <p:ph type="subTitle" idx="1" hasCustomPrompt="1"/>
          </p:nvPr>
        </p:nvSpPr>
        <p:spPr>
          <a:xfrm>
            <a:off x="439948" y="1219200"/>
            <a:ext cx="5275052" cy="1295400"/>
          </a:xfrm>
        </p:spPr>
        <p:txBody>
          <a:bodyPr>
            <a:normAutofit/>
          </a:bodyPr>
          <a:lstStyle>
            <a:lvl1pPr marL="0" indent="0" algn="l">
              <a:buNone/>
              <a:defRPr sz="1600" baseline="0">
                <a:solidFill>
                  <a:schemeClr val="tx1"/>
                </a:solidFill>
                <a:latin typeface="Georgia"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a:t>
            </a:r>
            <a:endParaRPr lang="en-US" dirty="0"/>
          </a:p>
        </p:txBody>
      </p:sp>
      <p:sp>
        <p:nvSpPr>
          <p:cNvPr id="4" name="Date Placeholder 3"/>
          <p:cNvSpPr>
            <a:spLocks noGrp="1"/>
          </p:cNvSpPr>
          <p:nvPr>
            <p:ph type="dt" sz="half" idx="10"/>
          </p:nvPr>
        </p:nvSpPr>
        <p:spPr/>
        <p:txBody>
          <a:bodyPr/>
          <a:lstStyle/>
          <a:p>
            <a:fld id="{F922158D-428B-4987-8B28-745A2AFA1252}" type="datetimeFigureOut">
              <a:rPr lang="en-US" smtClean="0"/>
              <a:pPr/>
              <a:t>08/31/2016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5FC477-0A05-4F3E-8EE9-E015C9089D56}"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par>
                                <p:cTn id="11" presetID="31" presetClass="entr" presetSubtype="0" fill="hold" nodeType="withEffect">
                                  <p:stCondLst>
                                    <p:cond delay="500"/>
                                  </p:stCondLst>
                                  <p:iterate type="lt">
                                    <p:tmPct val="5000"/>
                                  </p:iterate>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style.rotation</p:attrName>
                                        </p:attrNameLst>
                                      </p:cBhvr>
                                      <p:tavLst>
                                        <p:tav tm="0">
                                          <p:val>
                                            <p:fltVal val="90"/>
                                          </p:val>
                                        </p:tav>
                                        <p:tav tm="100000">
                                          <p:val>
                                            <p:fltVal val="0"/>
                                          </p:val>
                                        </p:tav>
                                      </p:tavLst>
                                    </p:anim>
                                    <p:animEffect transition="in" filter="fade">
                                      <p:cBhvr>
                                        <p:cTn id="16" dur="1000"/>
                                        <p:tgtEl>
                                          <p:spTgt spid="9"/>
                                        </p:tgtEl>
                                      </p:cBhvr>
                                    </p:animEffect>
                                  </p:childTnLst>
                                </p:cTn>
                              </p:par>
                              <p:par>
                                <p:cTn id="17" presetID="31" presetClass="entr" presetSubtype="0" fill="hold" nodeType="withEffect">
                                  <p:stCondLst>
                                    <p:cond delay="1000"/>
                                  </p:stCondLst>
                                  <p:iterate type="lt">
                                    <p:tmPct val="5000"/>
                                  </p:iterate>
                                  <p:childTnLst>
                                    <p:set>
                                      <p:cBhvr>
                                        <p:cTn id="18" dur="1" fill="hold">
                                          <p:stCondLst>
                                            <p:cond delay="0"/>
                                          </p:stCondLst>
                                        </p:cTn>
                                        <p:tgtEl>
                                          <p:spTgt spid="10"/>
                                        </p:tgtEl>
                                        <p:attrNameLst>
                                          <p:attrName>style.visibility</p:attrName>
                                        </p:attrNameLst>
                                      </p:cBhvr>
                                      <p:to>
                                        <p:strVal val="visible"/>
                                      </p:to>
                                    </p:set>
                                    <p:anim calcmode="lin" valueType="num">
                                      <p:cBhvr>
                                        <p:cTn id="19" dur="1000" fill="hold"/>
                                        <p:tgtEl>
                                          <p:spTgt spid="10"/>
                                        </p:tgtEl>
                                        <p:attrNameLst>
                                          <p:attrName>ppt_w</p:attrName>
                                        </p:attrNameLst>
                                      </p:cBhvr>
                                      <p:tavLst>
                                        <p:tav tm="0">
                                          <p:val>
                                            <p:fltVal val="0"/>
                                          </p:val>
                                        </p:tav>
                                        <p:tav tm="100000">
                                          <p:val>
                                            <p:strVal val="#ppt_w"/>
                                          </p:val>
                                        </p:tav>
                                      </p:tavLst>
                                    </p:anim>
                                    <p:anim calcmode="lin" valueType="num">
                                      <p:cBhvr>
                                        <p:cTn id="20" dur="1000" fill="hold"/>
                                        <p:tgtEl>
                                          <p:spTgt spid="10"/>
                                        </p:tgtEl>
                                        <p:attrNameLst>
                                          <p:attrName>ppt_h</p:attrName>
                                        </p:attrNameLst>
                                      </p:cBhvr>
                                      <p:tavLst>
                                        <p:tav tm="0">
                                          <p:val>
                                            <p:fltVal val="0"/>
                                          </p:val>
                                        </p:tav>
                                        <p:tav tm="100000">
                                          <p:val>
                                            <p:strVal val="#ppt_h"/>
                                          </p:val>
                                        </p:tav>
                                      </p:tavLst>
                                    </p:anim>
                                    <p:anim calcmode="lin" valueType="num">
                                      <p:cBhvr>
                                        <p:cTn id="21" dur="1000" fill="hold"/>
                                        <p:tgtEl>
                                          <p:spTgt spid="10"/>
                                        </p:tgtEl>
                                        <p:attrNameLst>
                                          <p:attrName>style.rotation</p:attrName>
                                        </p:attrNameLst>
                                      </p:cBhvr>
                                      <p:tavLst>
                                        <p:tav tm="0">
                                          <p:val>
                                            <p:fltVal val="90"/>
                                          </p:val>
                                        </p:tav>
                                        <p:tav tm="100000">
                                          <p:val>
                                            <p:fltVal val="0"/>
                                          </p:val>
                                        </p:tav>
                                      </p:tavLst>
                                    </p:anim>
                                    <p:animEffect transition="in" filter="fade">
                                      <p:cBhvr>
                                        <p:cTn id="22" dur="1000"/>
                                        <p:tgtEl>
                                          <p:spTgt spid="10"/>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922158D-428B-4987-8B28-745A2AFA1252}" type="datetimeFigureOut">
              <a:rPr lang="en-US" smtClean="0"/>
              <a:pPr/>
              <a:t>08/31/2016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5FC477-0A05-4F3E-8EE9-E015C9089D56}" type="slidenum">
              <a:rPr lang="en-US" smtClean="0"/>
              <a:pPr/>
              <a:t>‹#›</a:t>
            </a:fld>
            <a:endParaRPr lang="en-US"/>
          </a:p>
        </p:txBody>
      </p:sp>
    </p:spTree>
  </p:cSld>
  <p:clrMapOvr>
    <a:masterClrMapping/>
  </p:clrMapOvr>
  <p:transition spd="slow">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0"/>
            <a:ext cx="2057400" cy="5211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14400"/>
            <a:ext cx="6019800" cy="5211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922158D-428B-4987-8B28-745A2AFA1252}" type="datetimeFigureOut">
              <a:rPr lang="en-US" smtClean="0"/>
              <a:pPr/>
              <a:t>08/31/2016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5FC477-0A05-4F3E-8EE9-E015C9089D56}" type="slidenum">
              <a:rPr lang="en-US" smtClean="0"/>
              <a:pPr/>
              <a:t>‹#›</a:t>
            </a:fld>
            <a:endParaRPr lang="en-US"/>
          </a:p>
        </p:txBody>
      </p:sp>
    </p:spTree>
  </p:cSld>
  <p:clrMapOvr>
    <a:masterClrMapping/>
  </p:clrMapOvr>
  <p:transition spd="slow">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Custom Layout">
    <p:spTree>
      <p:nvGrpSpPr>
        <p:cNvPr id="1" name=""/>
        <p:cNvGrpSpPr/>
        <p:nvPr/>
      </p:nvGrpSpPr>
      <p:grpSpPr>
        <a:xfrm>
          <a:off x="0" y="0"/>
          <a:ext cx="0" cy="0"/>
          <a:chOff x="0" y="0"/>
          <a:chExt cx="0" cy="0"/>
        </a:xfrm>
      </p:grpSpPr>
      <p:sp>
        <p:nvSpPr>
          <p:cNvPr id="2" name="Date Placeholder 2"/>
          <p:cNvSpPr>
            <a:spLocks noGrp="1"/>
          </p:cNvSpPr>
          <p:nvPr>
            <p:ph type="dt" sz="half" idx="10"/>
          </p:nvPr>
        </p:nvSpPr>
        <p:spPr>
          <a:xfrm>
            <a:off x="457200" y="6356358"/>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z="1800">
                <a:latin typeface="Calibri" charset="0"/>
                <a:ea typeface="MS PGothic" charset="0"/>
                <a:cs typeface="MS PGothic" charset="0"/>
              </a:defRPr>
            </a:lvl1pPr>
          </a:lstStyle>
          <a:p>
            <a:pPr>
              <a:defRPr/>
            </a:pPr>
            <a:endParaRPr lang="en-US"/>
          </a:p>
        </p:txBody>
      </p:sp>
      <p:sp>
        <p:nvSpPr>
          <p:cNvPr id="3" name="Footer Placeholder 3"/>
          <p:cNvSpPr>
            <a:spLocks noGrp="1"/>
          </p:cNvSpPr>
          <p:nvPr>
            <p:ph type="ftr" sz="quarter" idx="11"/>
          </p:nvPr>
        </p:nvSpPr>
        <p:spPr/>
        <p:txBody>
          <a:bodyPr/>
          <a:lstStyle>
            <a:lvl1pPr>
              <a:defRPr/>
            </a:lvl1pPr>
          </a:lstStyle>
          <a:p>
            <a:pPr>
              <a:defRPr/>
            </a:pPr>
            <a:endParaRPr lang="en-US"/>
          </a:p>
        </p:txBody>
      </p:sp>
      <p:sp>
        <p:nvSpPr>
          <p:cNvPr id="4" name="Slide Number Placeholder 4"/>
          <p:cNvSpPr>
            <a:spLocks noGrp="1"/>
          </p:cNvSpPr>
          <p:nvPr>
            <p:ph type="sldNum" sz="quarter" idx="12"/>
          </p:nvPr>
        </p:nvSpPr>
        <p:spPr/>
        <p:txBody>
          <a:bodyPr/>
          <a:lstStyle>
            <a:lvl1pPr>
              <a:defRPr/>
            </a:lvl1pPr>
          </a:lstStyle>
          <a:p>
            <a:pPr>
              <a:defRPr/>
            </a:pPr>
            <a:fld id="{D4E169A4-EFE8-4934-B493-0026902DFF2A}" type="slidenum">
              <a:rPr lang="en-US"/>
              <a:pPr>
                <a:defRPr/>
              </a:pPr>
              <a:t>‹#›</a:t>
            </a:fld>
            <a:endParaRPr lang="en-US"/>
          </a:p>
        </p:txBody>
      </p:sp>
    </p:spTree>
    <p:extLst>
      <p:ext uri="{BB962C8B-B14F-4D97-AF65-F5344CB8AC3E}">
        <p14:creationId xmlns:p14="http://schemas.microsoft.com/office/powerpoint/2010/main" val="489263962"/>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2"/>
          <a:srcRect l="-92" t="50811" r="45394" b="-590"/>
          <a:stretch/>
        </p:blipFill>
        <p:spPr>
          <a:xfrm>
            <a:off x="-13648" y="0"/>
            <a:ext cx="9157648" cy="5582272"/>
          </a:xfrm>
          <a:prstGeom prst="rect">
            <a:avLst/>
          </a:prstGeom>
        </p:spPr>
      </p:pic>
      <p:pic>
        <p:nvPicPr>
          <p:cNvPr id="8" name="Picture 7"/>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685800" y="1066799"/>
            <a:ext cx="1979920" cy="2013807"/>
          </a:xfrm>
          <a:prstGeom prst="ellipse">
            <a:avLst/>
          </a:prstGeom>
          <a:ln>
            <a:noFill/>
          </a:ln>
          <a:effectLst>
            <a:outerShdw blurRad="292100" dist="139700" dir="2700000" algn="tl" rotWithShape="0">
              <a:srgbClr val="333333">
                <a:alpha val="65000"/>
              </a:srgbClr>
            </a:outerShdw>
          </a:effectLst>
        </p:spPr>
      </p:pic>
      <p:sp>
        <p:nvSpPr>
          <p:cNvPr id="2" name="Title 1"/>
          <p:cNvSpPr>
            <a:spLocks noGrp="1"/>
          </p:cNvSpPr>
          <p:nvPr>
            <p:ph type="title" hasCustomPrompt="1"/>
          </p:nvPr>
        </p:nvSpPr>
        <p:spPr>
          <a:xfrm>
            <a:off x="3768304" y="1905000"/>
            <a:ext cx="5105400" cy="1143001"/>
          </a:xfrm>
        </p:spPr>
        <p:txBody>
          <a:bodyPr anchor="b" anchorCtr="0">
            <a:normAutofit/>
          </a:bodyPr>
          <a:lstStyle>
            <a:lvl1pPr algn="l">
              <a:defRPr sz="3600" b="0" cap="none">
                <a:latin typeface="Georgia" pitchFamily="18"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3810000" y="3048000"/>
            <a:ext cx="5105400" cy="1500187"/>
          </a:xfrm>
        </p:spPr>
        <p:txBody>
          <a:bodyPr anchor="t"/>
          <a:lstStyle>
            <a:lvl1pPr marL="0" indent="0">
              <a:buNone/>
              <a:defRPr sz="2000">
                <a:solidFill>
                  <a:schemeClr val="tx1"/>
                </a:solidFill>
                <a:latin typeface="Georgia" pitchFamily="18"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922158D-428B-4987-8B28-745A2AFA1252}" type="datetimeFigureOut">
              <a:rPr lang="en-US" smtClean="0"/>
              <a:pPr/>
              <a:t>08/31/2016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5FC477-0A05-4F3E-8EE9-E015C9089D56}" type="slidenum">
              <a:rPr lang="en-US" smtClean="0"/>
              <a:pPr/>
              <a:t>‹#›</a:t>
            </a:fld>
            <a:endParaRPr 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914400"/>
          </a:xfrm>
        </p:spPr>
        <p:txBody>
          <a:bodyPr anchor="t">
            <a:normAutofit/>
          </a:bodyPr>
          <a:lstStyle>
            <a:lvl1pPr algn="l">
              <a:defRPr sz="2800">
                <a:latin typeface="Georgia" pitchFamily="18" charset="0"/>
              </a:defRPr>
            </a:lvl1pPr>
          </a:lstStyle>
          <a:p>
            <a:r>
              <a:rPr lang="en-US" smtClean="0"/>
              <a:t>Click to edit Master title style</a:t>
            </a:r>
            <a:endParaRPr lang="en-US" dirty="0"/>
          </a:p>
        </p:txBody>
      </p:sp>
      <p:sp>
        <p:nvSpPr>
          <p:cNvPr id="3" name="Content Placeholder 2"/>
          <p:cNvSpPr>
            <a:spLocks noGrp="1"/>
          </p:cNvSpPr>
          <p:nvPr>
            <p:ph idx="1"/>
          </p:nvPr>
        </p:nvSpPr>
        <p:spPr/>
        <p:txBody>
          <a:bodyPr>
            <a:normAutofit/>
          </a:bodyPr>
          <a:lstStyle>
            <a:lvl1pPr marL="342900" indent="-342900">
              <a:lnSpc>
                <a:spcPct val="150000"/>
              </a:lnSpc>
              <a:spcBef>
                <a:spcPts val="0"/>
              </a:spcBef>
              <a:buSzPct val="130000"/>
              <a:buFont typeface="Arial" pitchFamily="34" charset="0"/>
              <a:buChar char="•"/>
              <a:defRPr sz="2000">
                <a:latin typeface="Georgia" pitchFamily="18" charset="0"/>
              </a:defRPr>
            </a:lvl1pPr>
            <a:lvl2pPr marL="571500" indent="-228600">
              <a:lnSpc>
                <a:spcPct val="150000"/>
              </a:lnSpc>
              <a:spcBef>
                <a:spcPts val="0"/>
              </a:spcBef>
              <a:buSzPct val="60000"/>
              <a:buFont typeface="Courier New" pitchFamily="49" charset="0"/>
              <a:buChar char="o"/>
              <a:defRPr sz="1800">
                <a:latin typeface="Georgia" pitchFamily="18" charset="0"/>
              </a:defRPr>
            </a:lvl2pPr>
            <a:lvl3pPr>
              <a:defRPr sz="2000">
                <a:latin typeface="Georgia" pitchFamily="18" charset="0"/>
              </a:defRPr>
            </a:lvl3pPr>
            <a:lvl4pPr>
              <a:defRPr sz="2000">
                <a:latin typeface="Georgia" pitchFamily="18" charset="0"/>
              </a:defRPr>
            </a:lvl4pPr>
            <a:lvl5pPr>
              <a:defRPr sz="2000">
                <a:latin typeface="Georgia" pitchFamily="18"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0"/>
          </p:nvPr>
        </p:nvSpPr>
        <p:spPr/>
        <p:txBody>
          <a:bodyPr/>
          <a:lstStyle/>
          <a:p>
            <a:fld id="{F922158D-428B-4987-8B28-745A2AFA1252}" type="datetimeFigureOut">
              <a:rPr lang="en-US" smtClean="0"/>
              <a:pPr/>
              <a:t>08/31/2016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5FC477-0A05-4F3E-8EE9-E015C9089D56}" type="slidenum">
              <a:rPr lang="en-US" smtClean="0"/>
              <a:pPr/>
              <a:t>‹#›</a:t>
            </a:fld>
            <a:endParaRPr lang="en-US"/>
          </a:p>
        </p:txBody>
      </p:sp>
    </p:spTree>
  </p:cSld>
  <p:clrMapOvr>
    <a:masterClrMapping/>
  </p:clrMapOvr>
  <p:transition spd="slow">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828800"/>
            <a:ext cx="4038600" cy="4297363"/>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828800"/>
            <a:ext cx="4038600" cy="4297363"/>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922158D-428B-4987-8B28-745A2AFA1252}" type="datetimeFigureOut">
              <a:rPr lang="en-US" smtClean="0"/>
              <a:pPr/>
              <a:t>08/31/2016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5FC477-0A05-4F3E-8EE9-E015C9089D56}" type="slidenum">
              <a:rPr lang="en-US" smtClean="0"/>
              <a:pPr/>
              <a:t>‹#›</a:t>
            </a:fld>
            <a:endParaRPr lang="en-US"/>
          </a:p>
        </p:txBody>
      </p:sp>
    </p:spTree>
  </p:cSld>
  <p:clrMapOvr>
    <a:masterClrMapping/>
  </p:clrMapOvr>
  <p:transition spd="slow">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6096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922158D-428B-4987-8B28-745A2AFA1252}" type="datetimeFigureOut">
              <a:rPr lang="en-US" smtClean="0"/>
              <a:pPr/>
              <a:t>08/31/2016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15FC477-0A05-4F3E-8EE9-E015C9089D56}" type="slidenum">
              <a:rPr lang="en-US" smtClean="0"/>
              <a:pPr/>
              <a:t>‹#›</a:t>
            </a:fld>
            <a:endParaRPr lang="en-US"/>
          </a:p>
        </p:txBody>
      </p:sp>
    </p:spTree>
  </p:cSld>
  <p:clrMapOvr>
    <a:masterClrMapping/>
  </p:clrMapOvr>
  <p:transition spd="slow">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rmAutofit/>
          </a:bodyPr>
          <a:lstStyle>
            <a:lvl1pPr>
              <a:defRPr sz="2800"/>
            </a:lvl1p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F922158D-428B-4987-8B28-745A2AFA1252}" type="datetimeFigureOut">
              <a:rPr lang="en-US" smtClean="0"/>
              <a:pPr/>
              <a:t>08/31/2016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15FC477-0A05-4F3E-8EE9-E015C9089D56}" type="slidenum">
              <a:rPr lang="en-US" smtClean="0"/>
              <a:pPr/>
              <a:t>‹#›</a:t>
            </a:fld>
            <a:endParaRPr lang="en-US"/>
          </a:p>
        </p:txBody>
      </p:sp>
    </p:spTree>
  </p:cSld>
  <p:clrMapOvr>
    <a:masterClrMapping/>
  </p:clrMapOvr>
  <p:transition spd="slow">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922158D-428B-4987-8B28-745A2AFA1252}" type="datetimeFigureOut">
              <a:rPr lang="en-US" smtClean="0"/>
              <a:pPr/>
              <a:t>08/31/2016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15FC477-0A05-4F3E-8EE9-E015C9089D56}" type="slidenum">
              <a:rPr lang="en-US" smtClean="0"/>
              <a:pPr/>
              <a:t>‹#›</a:t>
            </a:fld>
            <a:endParaRPr lang="en-US"/>
          </a:p>
        </p:txBody>
      </p:sp>
    </p:spTree>
  </p:cSld>
  <p:clrMapOvr>
    <a:masterClrMapping/>
  </p:clrMapOvr>
  <p:transition spd="slow">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3008313" cy="76200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914400"/>
            <a:ext cx="5111750" cy="5211763"/>
          </a:xfrm>
        </p:spPr>
        <p:txBody>
          <a:bodyPr>
            <a:normAutofit/>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1752600"/>
            <a:ext cx="3008313" cy="43735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922158D-428B-4987-8B28-745A2AFA1252}" type="datetimeFigureOut">
              <a:rPr lang="en-US" smtClean="0"/>
              <a:pPr/>
              <a:t>08/31/2016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5FC477-0A05-4F3E-8EE9-E015C9089D56}" type="slidenum">
              <a:rPr lang="en-US" smtClean="0"/>
              <a:pPr/>
              <a:t>‹#›</a:t>
            </a:fld>
            <a:endParaRPr lang="en-US"/>
          </a:p>
        </p:txBody>
      </p:sp>
    </p:spTree>
  </p:cSld>
  <p:clrMapOvr>
    <a:masterClrMapping/>
  </p:clrMapOvr>
  <p:transition spd="slow">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922158D-428B-4987-8B28-745A2AFA1252}" type="datetimeFigureOut">
              <a:rPr lang="en-US" smtClean="0"/>
              <a:pPr/>
              <a:t>08/31/2016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5FC477-0A05-4F3E-8EE9-E015C9089D56}" type="slidenum">
              <a:rPr lang="en-US" smtClean="0"/>
              <a:pPr/>
              <a:t>‹#›</a:t>
            </a:fld>
            <a:endParaRPr lang="en-US"/>
          </a:p>
        </p:txBody>
      </p:sp>
    </p:spTree>
  </p:cSld>
  <p:clrMapOvr>
    <a:masterClrMapping/>
  </p:clrMapOvr>
  <p:transition spd="slow">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914400"/>
            <a:ext cx="8229600" cy="9144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828800"/>
            <a:ext cx="8229600" cy="42973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922158D-428B-4987-8B28-745A2AFA1252}" type="datetimeFigureOut">
              <a:rPr lang="en-US" smtClean="0"/>
              <a:pPr/>
              <a:t>08/31/2016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5FC477-0A05-4F3E-8EE9-E015C9089D56}" type="slidenum">
              <a:rPr lang="en-US" smtClean="0"/>
              <a:pPr/>
              <a:t>‹#›</a:t>
            </a:fld>
            <a:endParaRPr lang="en-US"/>
          </a:p>
        </p:txBody>
      </p:sp>
      <p:pic>
        <p:nvPicPr>
          <p:cNvPr id="7" name="Picture 6"/>
          <p:cNvPicPr>
            <a:picLocks noChangeAspect="1"/>
          </p:cNvPicPr>
          <p:nvPr/>
        </p:nvPicPr>
        <p:blipFill rotWithShape="1">
          <a:blip r:embed="rId14" cstate="email">
            <a:extLst>
              <a:ext uri="{28A0092B-C50C-407E-A947-70E740481C1C}">
                <a14:useLocalDpi xmlns:a14="http://schemas.microsoft.com/office/drawing/2010/main"/>
              </a:ext>
            </a:extLst>
          </a:blip>
          <a:srcRect l="-144"/>
          <a:stretch/>
        </p:blipFill>
        <p:spPr>
          <a:xfrm>
            <a:off x="-13251" y="0"/>
            <a:ext cx="9157252" cy="66044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p:fade/>
  </p:transition>
  <p:timing>
    <p:tnLst>
      <p:par>
        <p:cTn id="1" dur="indefinite" restart="never" nodeType="tmRoot"/>
      </p:par>
    </p:tnLst>
  </p:timing>
  <p:txStyles>
    <p:titleStyle>
      <a:lvl1pPr algn="l" defTabSz="914400" rtl="0" eaLnBrk="1" latinLnBrk="0" hangingPunct="1">
        <a:spcBef>
          <a:spcPct val="0"/>
        </a:spcBef>
        <a:buNone/>
        <a:defRPr sz="28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9.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4.xml"/><Relationship Id="rId1" Type="http://schemas.openxmlformats.org/officeDocument/2006/relationships/tags" Target="../tags/tag3.xml"/><Relationship Id="rId4"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7" descr="City.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a:spLocks noChangeArrowheads="1"/>
          </p:cNvSpPr>
          <p:nvPr/>
        </p:nvSpPr>
        <p:spPr bwMode="auto">
          <a:xfrm>
            <a:off x="0" y="3025945"/>
            <a:ext cx="9144000" cy="3156495"/>
          </a:xfrm>
          <a:prstGeom prst="rect">
            <a:avLst/>
          </a:prstGeom>
          <a:solidFill>
            <a:srgbClr val="BF4D00"/>
          </a:solidFill>
          <a:ln w="9525">
            <a:solidFill>
              <a:srgbClr val="D77C01"/>
            </a:solidFill>
            <a:miter lim="800000"/>
            <a:headEnd/>
            <a:tailEnd/>
          </a:ln>
          <a:effectLst>
            <a:outerShdw dist="23000" dir="5400000" rotWithShape="0">
              <a:srgbClr val="808080">
                <a:alpha val="34998"/>
              </a:srgbClr>
            </a:outerShdw>
          </a:effectLst>
        </p:spPr>
        <p:txBody>
          <a:bodyPr anchor="ctr"/>
          <a:lstStyle/>
          <a:p>
            <a:pPr algn="ctr" eaLnBrk="1" hangingPunct="1">
              <a:defRPr/>
            </a:pPr>
            <a:endParaRPr lang="en-US" dirty="0">
              <a:solidFill>
                <a:schemeClr val="lt1"/>
              </a:solidFill>
              <a:latin typeface="+mn-lt"/>
              <a:ea typeface="+mn-ea"/>
            </a:endParaRPr>
          </a:p>
        </p:txBody>
      </p:sp>
      <p:sp>
        <p:nvSpPr>
          <p:cNvPr id="18436" name="Picture 5" descr="City.png"/>
          <p:cNvSpPr>
            <a:spLocks noChangeAspect="1"/>
          </p:cNvSpPr>
          <p:nvPr/>
        </p:nvSpPr>
        <p:spPr bwMode="auto">
          <a:xfrm>
            <a:off x="0" y="0"/>
            <a:ext cx="91440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endParaRPr lang="id-ID" sz="1800"/>
          </a:p>
        </p:txBody>
      </p:sp>
      <p:sp>
        <p:nvSpPr>
          <p:cNvPr id="5" name="Title 1"/>
          <p:cNvSpPr txBox="1">
            <a:spLocks/>
          </p:cNvSpPr>
          <p:nvPr/>
        </p:nvSpPr>
        <p:spPr>
          <a:xfrm>
            <a:off x="228600" y="2343959"/>
            <a:ext cx="8686800" cy="2609045"/>
          </a:xfrm>
          <a:prstGeom prst="rect">
            <a:avLst/>
          </a:prstGeom>
          <a:noFill/>
        </p:spPr>
        <p:txBody>
          <a:bodyPr anchor="ctr"/>
          <a:lstStyle/>
          <a:p>
            <a:pPr algn="ctr"/>
            <a:endParaRPr lang="en-US" sz="3600" b="1" dirty="0" smtClean="0">
              <a:ln/>
              <a:solidFill>
                <a:schemeClr val="accent4"/>
              </a:solidFill>
              <a:latin typeface="Algerian" pitchFamily="82" charset="0"/>
            </a:endParaRPr>
          </a:p>
          <a:p>
            <a:pPr algn="ctr"/>
            <a:endParaRPr lang="en-US" sz="3600" b="1" dirty="0" smtClean="0">
              <a:ln/>
              <a:solidFill>
                <a:schemeClr val="accent4"/>
              </a:solidFill>
              <a:latin typeface="Algerian" pitchFamily="82" charset="0"/>
            </a:endParaRPr>
          </a:p>
          <a:p>
            <a:pPr algn="ctr"/>
            <a:endParaRPr lang="en-US" sz="3600" b="1" dirty="0" smtClean="0">
              <a:ln/>
              <a:solidFill>
                <a:schemeClr val="accent4"/>
              </a:solidFill>
              <a:latin typeface="Algerian" pitchFamily="82" charset="0"/>
            </a:endParaRPr>
          </a:p>
          <a:p>
            <a:pPr algn="ctr"/>
            <a:endParaRPr lang="en-US" sz="3600" b="1" dirty="0" smtClean="0">
              <a:ln/>
              <a:solidFill>
                <a:schemeClr val="accent4"/>
              </a:solidFill>
              <a:latin typeface="Algerian" pitchFamily="82" charset="0"/>
            </a:endParaRPr>
          </a:p>
          <a:p>
            <a:pPr algn="ctr"/>
            <a:r>
              <a:rPr lang="id-ID" sz="3600" b="1" dirty="0" smtClean="0">
                <a:ln/>
                <a:solidFill>
                  <a:schemeClr val="tx2"/>
                </a:solidFill>
                <a:latin typeface="Algerian" pitchFamily="82" charset="0"/>
              </a:rPr>
              <a:t>Pelaksanaan Reformasi Birokrasi </a:t>
            </a:r>
          </a:p>
          <a:p>
            <a:pPr algn="ctr"/>
            <a:r>
              <a:rPr lang="id-ID" sz="3600" b="1" dirty="0" smtClean="0">
                <a:ln/>
                <a:solidFill>
                  <a:schemeClr val="tx2"/>
                </a:solidFill>
                <a:latin typeface="Algerian" pitchFamily="82" charset="0"/>
              </a:rPr>
              <a:t>di Lingkungan Mahkamah Agung R.I </a:t>
            </a:r>
            <a:endParaRPr lang="en-US" sz="3600" b="1" dirty="0" smtClean="0">
              <a:ln/>
              <a:solidFill>
                <a:schemeClr val="tx2"/>
              </a:solidFill>
              <a:latin typeface="Algerian" pitchFamily="82" charset="0"/>
            </a:endParaRPr>
          </a:p>
          <a:p>
            <a:pPr algn="ctr"/>
            <a:r>
              <a:rPr lang="en-US" sz="3600" b="1" dirty="0" err="1" smtClean="0">
                <a:ln/>
                <a:solidFill>
                  <a:schemeClr val="tx2"/>
                </a:solidFill>
                <a:latin typeface="Algerian" pitchFamily="82" charset="0"/>
              </a:rPr>
              <a:t>dan</a:t>
            </a:r>
            <a:endParaRPr lang="id-ID" sz="3600" b="1" dirty="0" smtClean="0">
              <a:ln/>
              <a:solidFill>
                <a:schemeClr val="tx2"/>
              </a:solidFill>
              <a:latin typeface="Algerian" pitchFamily="82" charset="0"/>
            </a:endParaRPr>
          </a:p>
          <a:p>
            <a:pPr algn="ctr"/>
            <a:r>
              <a:rPr lang="id-ID" sz="3600" b="1" dirty="0" smtClean="0">
                <a:ln/>
                <a:solidFill>
                  <a:schemeClr val="tx2"/>
                </a:solidFill>
                <a:latin typeface="Algerian" pitchFamily="82" charset="0"/>
              </a:rPr>
              <a:t>4 (empat) Lingkungan Peradilan</a:t>
            </a:r>
            <a:endParaRPr lang="en-US" sz="3600" b="1" dirty="0" smtClean="0">
              <a:ln/>
              <a:solidFill>
                <a:schemeClr val="tx2"/>
              </a:solidFill>
              <a:latin typeface="Algerian" pitchFamily="82" charset="0"/>
            </a:endParaRPr>
          </a:p>
          <a:p>
            <a:pPr marL="357188" indent="-15875" algn="ctr" eaLnBrk="1" fontAlgn="auto" hangingPunct="1">
              <a:spcAft>
                <a:spcPts val="0"/>
              </a:spcAft>
              <a:defRPr/>
            </a:pPr>
            <a:endParaRPr lang="id-ID" altLang="id-ID" sz="3200" b="1" dirty="0">
              <a:solidFill>
                <a:srgbClr val="FFFFFF"/>
              </a:solidFill>
              <a:latin typeface="Calibri"/>
              <a:cs typeface="Tahoma" panose="020B0604030504040204" pitchFamily="34" charset="0"/>
            </a:endParaRPr>
          </a:p>
        </p:txBody>
      </p:sp>
      <p:pic>
        <p:nvPicPr>
          <p:cNvPr id="18439" name="Picture 3" descr="Logo Kemenpan2.png"/>
          <p:cNvPicPr>
            <a:picLocks noChangeAspect="1"/>
          </p:cNvPicPr>
          <p:nvPr/>
        </p:nvPicPr>
        <p:blipFill>
          <a:blip r:embed="rId4" cstate="print"/>
          <a:stretch>
            <a:fillRect/>
          </a:stretch>
        </p:blipFill>
        <p:spPr bwMode="auto">
          <a:xfrm>
            <a:off x="3740728" y="1"/>
            <a:ext cx="1579418" cy="206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2"/>
          </p:nvPr>
        </p:nvSpPr>
        <p:spPr/>
        <p:txBody>
          <a:bodyPr/>
          <a:lstStyle/>
          <a:p>
            <a:pPr>
              <a:defRPr/>
            </a:pPr>
            <a:fld id="{D4E169A4-EFE8-4934-B493-0026902DFF2A}" type="slidenum">
              <a:rPr lang="en-US" smtClean="0"/>
              <a:pPr>
                <a:defRPr/>
              </a:pPr>
              <a:t>1</a:t>
            </a:fld>
            <a:endParaRPr lang="en-US"/>
          </a:p>
        </p:txBody>
      </p:sp>
    </p:spTree>
    <p:extLst>
      <p:ext uri="{BB962C8B-B14F-4D97-AF65-F5344CB8AC3E}">
        <p14:creationId xmlns:p14="http://schemas.microsoft.com/office/powerpoint/2010/main" val="2345539857"/>
      </p:ext>
    </p:extLst>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Keberhasilan</a:t>
            </a:r>
            <a:r>
              <a:rPr lang="en-US" dirty="0" smtClean="0"/>
              <a:t> </a:t>
            </a:r>
            <a:r>
              <a:rPr lang="en-US" dirty="0" err="1" smtClean="0"/>
              <a:t>Reformasi</a:t>
            </a:r>
            <a:r>
              <a:rPr lang="en-US" dirty="0" smtClean="0"/>
              <a:t> </a:t>
            </a:r>
            <a:r>
              <a:rPr lang="en-US" dirty="0" err="1" smtClean="0"/>
              <a:t>Birokrasi</a:t>
            </a:r>
            <a:endParaRPr lang="en-US" dirty="0"/>
          </a:p>
        </p:txBody>
      </p:sp>
      <p:sp>
        <p:nvSpPr>
          <p:cNvPr id="3" name="Content Placeholder 2"/>
          <p:cNvSpPr>
            <a:spLocks noGrp="1"/>
          </p:cNvSpPr>
          <p:nvPr>
            <p:ph idx="1"/>
          </p:nvPr>
        </p:nvSpPr>
        <p:spPr/>
        <p:txBody>
          <a:bodyPr>
            <a:noAutofit/>
          </a:bodyPr>
          <a:lstStyle/>
          <a:p>
            <a:r>
              <a:rPr lang="en-US" sz="2400" dirty="0" err="1" smtClean="0"/>
              <a:t>Reformasi</a:t>
            </a:r>
            <a:r>
              <a:rPr lang="en-US" sz="2400" dirty="0" smtClean="0"/>
              <a:t> </a:t>
            </a:r>
            <a:r>
              <a:rPr lang="en-US" sz="2400" dirty="0" err="1"/>
              <a:t>birokrasi</a:t>
            </a:r>
            <a:r>
              <a:rPr lang="en-US" sz="2400" dirty="0"/>
              <a:t> </a:t>
            </a:r>
            <a:r>
              <a:rPr lang="en-US" sz="2400" dirty="0" err="1"/>
              <a:t>merupakan</a:t>
            </a:r>
            <a:r>
              <a:rPr lang="en-US" sz="2400" dirty="0"/>
              <a:t> </a:t>
            </a:r>
            <a:r>
              <a:rPr lang="en-US" sz="2400" dirty="0" err="1"/>
              <a:t>inti</a:t>
            </a:r>
            <a:r>
              <a:rPr lang="en-US" sz="2400" dirty="0"/>
              <a:t> </a:t>
            </a:r>
            <a:r>
              <a:rPr lang="en-US" sz="2400" dirty="0" err="1"/>
              <a:t>dari</a:t>
            </a:r>
            <a:r>
              <a:rPr lang="en-US" sz="2400" dirty="0"/>
              <a:t> </a:t>
            </a:r>
            <a:r>
              <a:rPr lang="en-US" sz="2400" dirty="0" err="1"/>
              <a:t>upaya</a:t>
            </a:r>
            <a:r>
              <a:rPr lang="en-US" sz="2400" dirty="0"/>
              <a:t> </a:t>
            </a:r>
            <a:r>
              <a:rPr lang="en-US" sz="2400" dirty="0" err="1"/>
              <a:t>penciptaan</a:t>
            </a:r>
            <a:r>
              <a:rPr lang="en-US" sz="2400" dirty="0"/>
              <a:t> </a:t>
            </a:r>
            <a:r>
              <a:rPr lang="en-US" sz="2400" i="1" dirty="0"/>
              <a:t>good governance</a:t>
            </a:r>
            <a:r>
              <a:rPr lang="en-US" sz="2400" dirty="0"/>
              <a:t>, </a:t>
            </a:r>
            <a:r>
              <a:rPr lang="en-US" sz="2400" dirty="0" err="1"/>
              <a:t>sehingga</a:t>
            </a:r>
            <a:r>
              <a:rPr lang="en-US" sz="2400" dirty="0"/>
              <a:t> </a:t>
            </a:r>
            <a:r>
              <a:rPr lang="en-US" sz="2400" dirty="0" err="1"/>
              <a:t>akan</a:t>
            </a:r>
            <a:r>
              <a:rPr lang="en-US" sz="2400" dirty="0"/>
              <a:t> </a:t>
            </a:r>
            <a:r>
              <a:rPr lang="en-US" sz="2400" dirty="0" err="1"/>
              <a:t>dapat</a:t>
            </a:r>
            <a:r>
              <a:rPr lang="en-US" sz="2400" dirty="0"/>
              <a:t> </a:t>
            </a:r>
            <a:r>
              <a:rPr lang="en-US" sz="2400" dirty="0" err="1"/>
              <a:t>meningkatkan</a:t>
            </a:r>
            <a:r>
              <a:rPr lang="en-US" sz="2400" dirty="0"/>
              <a:t> </a:t>
            </a:r>
            <a:r>
              <a:rPr lang="en-US" sz="2400" dirty="0" err="1"/>
              <a:t>pelayanan</a:t>
            </a:r>
            <a:r>
              <a:rPr lang="en-US" sz="2400" dirty="0"/>
              <a:t> </a:t>
            </a:r>
            <a:r>
              <a:rPr lang="en-US" sz="2400" dirty="0" err="1"/>
              <a:t>kepada</a:t>
            </a:r>
            <a:r>
              <a:rPr lang="en-US" sz="2400" dirty="0"/>
              <a:t> </a:t>
            </a:r>
            <a:r>
              <a:rPr lang="en-US" sz="2400" dirty="0" err="1"/>
              <a:t>masyarakat</a:t>
            </a:r>
            <a:r>
              <a:rPr lang="en-US" sz="2400" dirty="0"/>
              <a:t> </a:t>
            </a:r>
            <a:r>
              <a:rPr lang="en-US" sz="2400" dirty="0" err="1"/>
              <a:t>dan</a:t>
            </a:r>
            <a:r>
              <a:rPr lang="en-US" sz="2400" dirty="0"/>
              <a:t> </a:t>
            </a:r>
            <a:r>
              <a:rPr lang="en-US" sz="2400" dirty="0" err="1"/>
              <a:t>meningkatkan</a:t>
            </a:r>
            <a:r>
              <a:rPr lang="en-US" sz="2400" dirty="0"/>
              <a:t> </a:t>
            </a:r>
            <a:r>
              <a:rPr lang="en-US" sz="2400" dirty="0" err="1"/>
              <a:t>investasi</a:t>
            </a:r>
            <a:r>
              <a:rPr lang="en-US" sz="2400" dirty="0"/>
              <a:t> di Indonesia yang </a:t>
            </a:r>
            <a:r>
              <a:rPr lang="en-US" sz="2400" dirty="0" err="1"/>
              <a:t>berujung</a:t>
            </a:r>
            <a:r>
              <a:rPr lang="en-US" sz="2400" dirty="0"/>
              <a:t> </a:t>
            </a:r>
            <a:r>
              <a:rPr lang="en-US" sz="2400" dirty="0" err="1"/>
              <a:t>pada</a:t>
            </a:r>
            <a:r>
              <a:rPr lang="en-US" sz="2400" dirty="0"/>
              <a:t> </a:t>
            </a:r>
            <a:r>
              <a:rPr lang="en-US" sz="2400" dirty="0" err="1"/>
              <a:t>peningkatan</a:t>
            </a:r>
            <a:r>
              <a:rPr lang="en-US" sz="2400" dirty="0"/>
              <a:t> </a:t>
            </a:r>
            <a:r>
              <a:rPr lang="en-US" sz="2400" dirty="0" err="1"/>
              <a:t>pertumbuhan</a:t>
            </a:r>
            <a:r>
              <a:rPr lang="en-US" sz="2400" dirty="0"/>
              <a:t> </a:t>
            </a:r>
            <a:r>
              <a:rPr lang="en-US" sz="2400" dirty="0" err="1"/>
              <a:t>perekonomian</a:t>
            </a:r>
            <a:r>
              <a:rPr lang="en-US" sz="2400" dirty="0"/>
              <a:t> Indonesia yang </a:t>
            </a:r>
            <a:r>
              <a:rPr lang="en-US" sz="2400" dirty="0" err="1"/>
              <a:t>membawa</a:t>
            </a:r>
            <a:r>
              <a:rPr lang="en-US" sz="2400" dirty="0"/>
              <a:t> </a:t>
            </a:r>
            <a:r>
              <a:rPr lang="en-US" sz="2400" dirty="0" err="1"/>
              <a:t>implikasi</a:t>
            </a:r>
            <a:r>
              <a:rPr lang="en-US" sz="2400" dirty="0"/>
              <a:t> </a:t>
            </a:r>
            <a:r>
              <a:rPr lang="en-US" sz="2400" dirty="0" err="1"/>
              <a:t>terhadap</a:t>
            </a:r>
            <a:r>
              <a:rPr lang="en-US" sz="2400" dirty="0"/>
              <a:t> </a:t>
            </a:r>
            <a:r>
              <a:rPr lang="en-US" sz="2400" dirty="0" err="1"/>
              <a:t>kesejahteraan</a:t>
            </a:r>
            <a:r>
              <a:rPr lang="en-US" sz="2400" dirty="0"/>
              <a:t> </a:t>
            </a:r>
            <a:r>
              <a:rPr lang="en-US" sz="2400" dirty="0" err="1"/>
              <a:t>rakyat</a:t>
            </a:r>
            <a:endParaRPr lang="en-US" sz="2400" dirty="0"/>
          </a:p>
        </p:txBody>
      </p:sp>
    </p:spTree>
    <p:extLst>
      <p:ext uri="{BB962C8B-B14F-4D97-AF65-F5344CB8AC3E}">
        <p14:creationId xmlns:p14="http://schemas.microsoft.com/office/powerpoint/2010/main" val="315256714"/>
      </p:ext>
    </p:extLst>
  </p:cSld>
  <p:clrMapOvr>
    <a:masterClrMapping/>
  </p:clrMapOvr>
  <p:transition spd="slow">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Reformasi</a:t>
            </a:r>
            <a:r>
              <a:rPr lang="en-US" dirty="0" smtClean="0"/>
              <a:t> </a:t>
            </a:r>
            <a:r>
              <a:rPr lang="en-US" dirty="0" err="1" smtClean="0"/>
              <a:t>Birokrasi</a:t>
            </a:r>
            <a:r>
              <a:rPr lang="en-US" dirty="0" smtClean="0"/>
              <a:t> </a:t>
            </a:r>
            <a:r>
              <a:rPr lang="en-US" dirty="0" err="1" smtClean="0"/>
              <a:t>Mahkamah</a:t>
            </a:r>
            <a:r>
              <a:rPr lang="en-US" dirty="0" smtClean="0"/>
              <a:t> </a:t>
            </a:r>
            <a:r>
              <a:rPr lang="en-US" dirty="0" err="1" smtClean="0"/>
              <a:t>Agung</a:t>
            </a:r>
            <a:r>
              <a:rPr lang="en-US" dirty="0" smtClean="0"/>
              <a:t> </a:t>
            </a:r>
            <a:endParaRPr lang="en-US" dirty="0"/>
          </a:p>
        </p:txBody>
      </p:sp>
      <p:sp>
        <p:nvSpPr>
          <p:cNvPr id="3" name="Content Placeholder 2"/>
          <p:cNvSpPr>
            <a:spLocks noGrp="1"/>
          </p:cNvSpPr>
          <p:nvPr>
            <p:ph idx="1"/>
          </p:nvPr>
        </p:nvSpPr>
        <p:spPr/>
        <p:txBody>
          <a:bodyPr>
            <a:noAutofit/>
          </a:bodyPr>
          <a:lstStyle/>
          <a:p>
            <a:r>
              <a:rPr lang="en-US" dirty="0" err="1" smtClean="0"/>
              <a:t>Mahkamah</a:t>
            </a:r>
            <a:r>
              <a:rPr lang="en-US" dirty="0" smtClean="0"/>
              <a:t> </a:t>
            </a:r>
            <a:r>
              <a:rPr lang="en-US" dirty="0" err="1" smtClean="0"/>
              <a:t>Agung</a:t>
            </a:r>
            <a:r>
              <a:rPr lang="en-US" dirty="0" smtClean="0"/>
              <a:t> </a:t>
            </a:r>
            <a:r>
              <a:rPr lang="en-US" dirty="0" err="1" smtClean="0"/>
              <a:t>sebagai</a:t>
            </a:r>
            <a:r>
              <a:rPr lang="en-US" dirty="0" smtClean="0"/>
              <a:t> </a:t>
            </a:r>
            <a:r>
              <a:rPr lang="en-US" dirty="0" err="1" smtClean="0"/>
              <a:t>instistusi</a:t>
            </a:r>
            <a:r>
              <a:rPr lang="en-US" dirty="0" smtClean="0"/>
              <a:t> </a:t>
            </a:r>
            <a:r>
              <a:rPr lang="en-US" dirty="0" err="1" smtClean="0"/>
              <a:t>hukum</a:t>
            </a:r>
            <a:r>
              <a:rPr lang="en-US" dirty="0" smtClean="0"/>
              <a:t> </a:t>
            </a:r>
            <a:r>
              <a:rPr lang="en-US" dirty="0" err="1" smtClean="0"/>
              <a:t>telah</a:t>
            </a:r>
            <a:r>
              <a:rPr lang="en-US" dirty="0" smtClean="0"/>
              <a:t> </a:t>
            </a:r>
            <a:r>
              <a:rPr lang="en-US" dirty="0" err="1" smtClean="0"/>
              <a:t>melaksanakan</a:t>
            </a:r>
            <a:r>
              <a:rPr lang="en-US" dirty="0" smtClean="0"/>
              <a:t> </a:t>
            </a:r>
            <a:r>
              <a:rPr lang="en-US" dirty="0" err="1" smtClean="0"/>
              <a:t>Reformasi</a:t>
            </a:r>
            <a:r>
              <a:rPr lang="en-US" dirty="0" smtClean="0"/>
              <a:t> </a:t>
            </a:r>
            <a:r>
              <a:rPr lang="en-US" dirty="0" err="1"/>
              <a:t>birokrasi</a:t>
            </a:r>
            <a:r>
              <a:rPr lang="en-US" dirty="0"/>
              <a:t> </a:t>
            </a:r>
            <a:r>
              <a:rPr lang="en-US" dirty="0" err="1" smtClean="0"/>
              <a:t>dengan</a:t>
            </a:r>
            <a:r>
              <a:rPr lang="en-US" dirty="0" smtClean="0"/>
              <a:t> </a:t>
            </a:r>
            <a:r>
              <a:rPr lang="en-US" dirty="0" err="1" smtClean="0"/>
              <a:t>menerbitkan</a:t>
            </a:r>
            <a:r>
              <a:rPr lang="en-US" dirty="0" smtClean="0"/>
              <a:t> </a:t>
            </a:r>
            <a:r>
              <a:rPr lang="en-US" dirty="0" err="1" smtClean="0"/>
              <a:t>Cetak</a:t>
            </a:r>
            <a:r>
              <a:rPr lang="en-US" dirty="0" smtClean="0"/>
              <a:t> </a:t>
            </a:r>
            <a:r>
              <a:rPr lang="en-US" dirty="0" err="1" smtClean="0"/>
              <a:t>Biru</a:t>
            </a:r>
            <a:r>
              <a:rPr lang="en-US" dirty="0" smtClean="0"/>
              <a:t> </a:t>
            </a:r>
            <a:r>
              <a:rPr lang="en-US" dirty="0" err="1" smtClean="0"/>
              <a:t>Pembaruan</a:t>
            </a:r>
            <a:r>
              <a:rPr lang="en-US" dirty="0" smtClean="0"/>
              <a:t> </a:t>
            </a:r>
            <a:r>
              <a:rPr lang="en-US" dirty="0" err="1" smtClean="0"/>
              <a:t>Peradilan</a:t>
            </a:r>
            <a:r>
              <a:rPr lang="en-US" dirty="0" smtClean="0"/>
              <a:t> 2010-2035. </a:t>
            </a:r>
            <a:r>
              <a:rPr lang="en-US" dirty="0" err="1" smtClean="0"/>
              <a:t>dengan</a:t>
            </a:r>
            <a:r>
              <a:rPr lang="en-US" dirty="0" smtClean="0"/>
              <a:t> </a:t>
            </a:r>
            <a:r>
              <a:rPr lang="en-US" dirty="0" err="1" smtClean="0"/>
              <a:t>visi</a:t>
            </a:r>
            <a:r>
              <a:rPr lang="en-US" dirty="0" smtClean="0"/>
              <a:t> ”</a:t>
            </a:r>
            <a:r>
              <a:rPr lang="en-US" dirty="0" err="1" smtClean="0"/>
              <a:t>Mewujudkan</a:t>
            </a:r>
            <a:r>
              <a:rPr lang="en-US" dirty="0" smtClean="0"/>
              <a:t> </a:t>
            </a:r>
            <a:r>
              <a:rPr lang="en-US" dirty="0" err="1" smtClean="0"/>
              <a:t>Badan</a:t>
            </a:r>
            <a:r>
              <a:rPr lang="en-US" dirty="0" smtClean="0"/>
              <a:t> </a:t>
            </a:r>
            <a:r>
              <a:rPr lang="en-US" dirty="0" err="1" smtClean="0"/>
              <a:t>Peradilan</a:t>
            </a:r>
            <a:r>
              <a:rPr lang="en-US" dirty="0" smtClean="0"/>
              <a:t> Indonesia yang </a:t>
            </a:r>
            <a:r>
              <a:rPr lang="en-US" dirty="0" err="1" smtClean="0"/>
              <a:t>Agung</a:t>
            </a:r>
            <a:r>
              <a:rPr lang="en-US" dirty="0" smtClean="0"/>
              <a:t>”. </a:t>
            </a:r>
          </a:p>
          <a:p>
            <a:endParaRPr lang="en-US" sz="2400" dirty="0"/>
          </a:p>
        </p:txBody>
      </p:sp>
    </p:spTree>
    <p:extLst>
      <p:ext uri="{BB962C8B-B14F-4D97-AF65-F5344CB8AC3E}">
        <p14:creationId xmlns:p14="http://schemas.microsoft.com/office/powerpoint/2010/main" val="1861976392"/>
      </p:ext>
    </p:extLst>
  </p:cSld>
  <p:clrMapOvr>
    <a:masterClrMapping/>
  </p:clrMapOvr>
  <p:transition spd="slow">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5"/>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5666514" y="2819400"/>
            <a:ext cx="1288667"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838200" y="2"/>
            <a:ext cx="8305800" cy="790575"/>
          </a:xfrm>
          <a:prstGeom prst="rect">
            <a:avLst/>
          </a:prstGeom>
        </p:spPr>
        <p:txBody>
          <a:bodyPr>
            <a:normAutofit/>
          </a:bodyPr>
          <a:lstStyle/>
          <a:p>
            <a:r>
              <a:rPr lang="en-US" dirty="0" err="1" smtClean="0"/>
              <a:t>Sasaran</a:t>
            </a:r>
            <a:r>
              <a:rPr lang="en-US" dirty="0" smtClean="0"/>
              <a:t> </a:t>
            </a:r>
            <a:r>
              <a:rPr lang="en-US" dirty="0" err="1" smtClean="0"/>
              <a:t>Reformasi</a:t>
            </a:r>
            <a:r>
              <a:rPr lang="en-US" dirty="0" smtClean="0"/>
              <a:t> </a:t>
            </a:r>
            <a:r>
              <a:rPr lang="en-US" dirty="0" err="1" smtClean="0"/>
              <a:t>Birokrasi</a:t>
            </a:r>
            <a:endParaRPr lang="en-US" dirty="0"/>
          </a:p>
        </p:txBody>
      </p:sp>
      <p:pic>
        <p:nvPicPr>
          <p:cNvPr id="6" name="Content Placeholder 5"/>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547667" y="836712"/>
            <a:ext cx="7246279" cy="2016224"/>
          </a:xfrm>
        </p:spPr>
      </p:pic>
      <p:sp>
        <p:nvSpPr>
          <p:cNvPr id="5" name="Slide Number Placeholder 4"/>
          <p:cNvSpPr>
            <a:spLocks noGrp="1"/>
          </p:cNvSpPr>
          <p:nvPr>
            <p:ph type="sldNum" sz="quarter" idx="12"/>
          </p:nvPr>
        </p:nvSpPr>
        <p:spPr>
          <a:xfrm>
            <a:off x="8450188" y="6214977"/>
            <a:ext cx="632048" cy="576262"/>
          </a:xfrm>
          <a:prstGeom prst="rect">
            <a:avLst/>
          </a:prstGeom>
        </p:spPr>
        <p:txBody>
          <a:bodyPr/>
          <a:lstStyle/>
          <a:p>
            <a:fld id="{93CD13CE-ED9A-4BCF-8DBC-3F79D1D2C13C}" type="slidenum">
              <a:rPr lang="en-US" smtClean="0"/>
              <a:pPr/>
              <a:t>12</a:t>
            </a:fld>
            <a:endParaRPr lang="en-US" dirty="0"/>
          </a:p>
        </p:txBody>
      </p:sp>
      <p:pic>
        <p:nvPicPr>
          <p:cNvPr id="7" name="Picture 3"/>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209800" y="3048000"/>
            <a:ext cx="1295400"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 name="Group 25"/>
          <p:cNvGrpSpPr/>
          <p:nvPr/>
        </p:nvGrpSpPr>
        <p:grpSpPr>
          <a:xfrm>
            <a:off x="2203201" y="2679634"/>
            <a:ext cx="1277732" cy="389326"/>
            <a:chOff x="2203200" y="2679634"/>
            <a:chExt cx="1277732" cy="389326"/>
          </a:xfrm>
        </p:grpSpPr>
        <p:sp>
          <p:nvSpPr>
            <p:cNvPr id="8" name="Down Arrow 7"/>
            <p:cNvSpPr/>
            <p:nvPr/>
          </p:nvSpPr>
          <p:spPr>
            <a:xfrm>
              <a:off x="2203200" y="2852936"/>
              <a:ext cx="288032" cy="216024"/>
            </a:xfrm>
            <a:prstGeom prst="downArrow">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Down Arrow 9"/>
            <p:cNvSpPr/>
            <p:nvPr/>
          </p:nvSpPr>
          <p:spPr>
            <a:xfrm>
              <a:off x="2533100" y="2787412"/>
              <a:ext cx="288032" cy="216024"/>
            </a:xfrm>
            <a:prstGeom prst="downArrow">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Down Arrow 10"/>
            <p:cNvSpPr/>
            <p:nvPr/>
          </p:nvSpPr>
          <p:spPr>
            <a:xfrm>
              <a:off x="2863000" y="2744924"/>
              <a:ext cx="288032" cy="216024"/>
            </a:xfrm>
            <a:prstGeom prst="downArrow">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2" name="Down Arrow 11"/>
            <p:cNvSpPr/>
            <p:nvPr/>
          </p:nvSpPr>
          <p:spPr>
            <a:xfrm>
              <a:off x="3192900" y="2679634"/>
              <a:ext cx="288032" cy="216024"/>
            </a:xfrm>
            <a:prstGeom prst="downArrow">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grpSp>
        <p:nvGrpSpPr>
          <p:cNvPr id="4" name="Group 26"/>
          <p:cNvGrpSpPr/>
          <p:nvPr/>
        </p:nvGrpSpPr>
        <p:grpSpPr>
          <a:xfrm>
            <a:off x="5652121" y="2607626"/>
            <a:ext cx="1277732" cy="389326"/>
            <a:chOff x="5652120" y="2607626"/>
            <a:chExt cx="1277732" cy="389326"/>
          </a:xfrm>
        </p:grpSpPr>
        <p:sp>
          <p:nvSpPr>
            <p:cNvPr id="13" name="Down Arrow 12"/>
            <p:cNvSpPr/>
            <p:nvPr/>
          </p:nvSpPr>
          <p:spPr>
            <a:xfrm>
              <a:off x="5652120" y="2780928"/>
              <a:ext cx="288032" cy="216024"/>
            </a:xfrm>
            <a:prstGeom prst="downArrow">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4" name="Down Arrow 13"/>
            <p:cNvSpPr/>
            <p:nvPr/>
          </p:nvSpPr>
          <p:spPr>
            <a:xfrm>
              <a:off x="5982020" y="2715404"/>
              <a:ext cx="288032" cy="216024"/>
            </a:xfrm>
            <a:prstGeom prst="downArrow">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5" name="Down Arrow 14"/>
            <p:cNvSpPr/>
            <p:nvPr/>
          </p:nvSpPr>
          <p:spPr>
            <a:xfrm>
              <a:off x="6311920" y="2672916"/>
              <a:ext cx="288032" cy="216024"/>
            </a:xfrm>
            <a:prstGeom prst="downArrow">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6" name="Down Arrow 15"/>
            <p:cNvSpPr/>
            <p:nvPr/>
          </p:nvSpPr>
          <p:spPr>
            <a:xfrm>
              <a:off x="6641820" y="2607626"/>
              <a:ext cx="288032" cy="216024"/>
            </a:xfrm>
            <a:prstGeom prst="downArrow">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grpSp>
      <p:sp>
        <p:nvSpPr>
          <p:cNvPr id="17" name="AutoShape 6"/>
          <p:cNvSpPr>
            <a:spLocks noChangeArrowheads="1"/>
          </p:cNvSpPr>
          <p:nvPr/>
        </p:nvSpPr>
        <p:spPr bwMode="gray">
          <a:xfrm>
            <a:off x="318170" y="3174364"/>
            <a:ext cx="1704594" cy="474899"/>
          </a:xfrm>
          <a:prstGeom prst="roundRect">
            <a:avLst>
              <a:gd name="adj" fmla="val 5421"/>
            </a:avLst>
          </a:prstGeom>
          <a:gradFill rotWithShape="1">
            <a:gsLst>
              <a:gs pos="0">
                <a:schemeClr val="folHlink"/>
              </a:gs>
              <a:gs pos="100000">
                <a:schemeClr val="folHlink">
                  <a:gamma/>
                  <a:shade val="85882"/>
                  <a:invGamma/>
                </a:schemeClr>
              </a:gs>
            </a:gsLst>
            <a:lin ang="5400000" scaled="1"/>
          </a:gradFill>
          <a:ln>
            <a:noFill/>
          </a:ln>
          <a:effectLst/>
          <a:scene3d>
            <a:camera prst="legacyPerspectiveBottomLeft"/>
            <a:lightRig rig="legacyFlat3" dir="b"/>
          </a:scene3d>
          <a:sp3d extrusionH="430200" prstMaterial="legacyMatte">
            <a:bevelT w="13500" h="13500" prst="angle"/>
            <a:bevelB w="13500" h="13500" prst="angle"/>
            <a:extrusionClr>
              <a:schemeClr val="folHlink"/>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algn="ctr"/>
            <a:r>
              <a:rPr lang="en-US" dirty="0" err="1" smtClean="0">
                <a:solidFill>
                  <a:schemeClr val="bg1"/>
                </a:solidFill>
              </a:rPr>
              <a:t>Maraknya</a:t>
            </a:r>
            <a:r>
              <a:rPr lang="en-US" dirty="0" smtClean="0">
                <a:solidFill>
                  <a:schemeClr val="bg1"/>
                </a:solidFill>
              </a:rPr>
              <a:t> KKN</a:t>
            </a:r>
            <a:endParaRPr lang="en-US" dirty="0">
              <a:solidFill>
                <a:schemeClr val="bg1"/>
              </a:solidFill>
            </a:endParaRPr>
          </a:p>
        </p:txBody>
      </p:sp>
      <p:sp>
        <p:nvSpPr>
          <p:cNvPr id="18" name="AutoShape 6"/>
          <p:cNvSpPr>
            <a:spLocks noChangeArrowheads="1"/>
          </p:cNvSpPr>
          <p:nvPr/>
        </p:nvSpPr>
        <p:spPr bwMode="gray">
          <a:xfrm>
            <a:off x="0" y="4356934"/>
            <a:ext cx="2195736" cy="474899"/>
          </a:xfrm>
          <a:prstGeom prst="roundRect">
            <a:avLst>
              <a:gd name="adj" fmla="val 5421"/>
            </a:avLst>
          </a:prstGeom>
          <a:gradFill rotWithShape="1">
            <a:gsLst>
              <a:gs pos="0">
                <a:schemeClr val="folHlink"/>
              </a:gs>
              <a:gs pos="100000">
                <a:schemeClr val="folHlink">
                  <a:gamma/>
                  <a:shade val="85882"/>
                  <a:invGamma/>
                </a:schemeClr>
              </a:gs>
            </a:gsLst>
            <a:lin ang="5400000" scaled="1"/>
          </a:gradFill>
          <a:ln>
            <a:noFill/>
          </a:ln>
          <a:effectLst/>
          <a:scene3d>
            <a:camera prst="legacyPerspectiveBottomLeft"/>
            <a:lightRig rig="legacyFlat3" dir="b"/>
          </a:scene3d>
          <a:sp3d extrusionH="430200" prstMaterial="legacyMatte">
            <a:bevelT w="13500" h="13500" prst="angle"/>
            <a:bevelB w="13500" h="13500" prst="angle"/>
            <a:extrusionClr>
              <a:schemeClr val="folHlink"/>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algn="ctr"/>
            <a:r>
              <a:rPr lang="en-US" sz="1600" dirty="0" err="1" smtClean="0">
                <a:solidFill>
                  <a:schemeClr val="bg1"/>
                </a:solidFill>
              </a:rPr>
              <a:t>Buruknya</a:t>
            </a:r>
            <a:r>
              <a:rPr lang="en-US" sz="1600" dirty="0" smtClean="0">
                <a:solidFill>
                  <a:schemeClr val="bg1"/>
                </a:solidFill>
              </a:rPr>
              <a:t> </a:t>
            </a:r>
            <a:r>
              <a:rPr lang="en-US" sz="1600" dirty="0" err="1" smtClean="0">
                <a:solidFill>
                  <a:schemeClr val="bg1"/>
                </a:solidFill>
              </a:rPr>
              <a:t>Pelayanan</a:t>
            </a:r>
            <a:r>
              <a:rPr lang="en-US" sz="1600" dirty="0" smtClean="0">
                <a:solidFill>
                  <a:schemeClr val="bg1"/>
                </a:solidFill>
              </a:rPr>
              <a:t> </a:t>
            </a:r>
          </a:p>
          <a:p>
            <a:pPr algn="ctr"/>
            <a:r>
              <a:rPr lang="en-US" sz="1600" dirty="0" err="1" smtClean="0">
                <a:solidFill>
                  <a:schemeClr val="bg1"/>
                </a:solidFill>
              </a:rPr>
              <a:t>Publik</a:t>
            </a:r>
            <a:endParaRPr lang="en-US" sz="1600" dirty="0">
              <a:solidFill>
                <a:schemeClr val="bg1"/>
              </a:solidFill>
            </a:endParaRPr>
          </a:p>
        </p:txBody>
      </p:sp>
      <p:sp>
        <p:nvSpPr>
          <p:cNvPr id="19" name="AutoShape 6"/>
          <p:cNvSpPr>
            <a:spLocks noChangeArrowheads="1"/>
          </p:cNvSpPr>
          <p:nvPr/>
        </p:nvSpPr>
        <p:spPr bwMode="gray">
          <a:xfrm>
            <a:off x="0" y="3766117"/>
            <a:ext cx="2195736" cy="474899"/>
          </a:xfrm>
          <a:prstGeom prst="roundRect">
            <a:avLst>
              <a:gd name="adj" fmla="val 5421"/>
            </a:avLst>
          </a:prstGeom>
          <a:gradFill rotWithShape="1">
            <a:gsLst>
              <a:gs pos="0">
                <a:schemeClr val="folHlink"/>
              </a:gs>
              <a:gs pos="100000">
                <a:schemeClr val="folHlink">
                  <a:gamma/>
                  <a:shade val="85882"/>
                  <a:invGamma/>
                </a:schemeClr>
              </a:gs>
            </a:gsLst>
            <a:lin ang="5400000" scaled="1"/>
          </a:gradFill>
          <a:ln>
            <a:noFill/>
          </a:ln>
          <a:effectLst/>
          <a:scene3d>
            <a:camera prst="legacyPerspectiveBottomLeft"/>
            <a:lightRig rig="legacyFlat3" dir="b"/>
          </a:scene3d>
          <a:sp3d extrusionH="430200" prstMaterial="legacyMatte">
            <a:bevelT w="13500" h="13500" prst="angle"/>
            <a:bevelB w="13500" h="13500" prst="angle"/>
            <a:extrusionClr>
              <a:schemeClr val="folHlink"/>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flatTx/>
          </a:bodyPr>
          <a:lstStyle/>
          <a:p>
            <a:pPr algn="ctr"/>
            <a:r>
              <a:rPr lang="en-US" sz="1600" dirty="0" err="1" smtClean="0">
                <a:solidFill>
                  <a:schemeClr val="bg1"/>
                </a:solidFill>
              </a:rPr>
              <a:t>Rendahnya</a:t>
            </a:r>
            <a:r>
              <a:rPr lang="en-US" sz="1600" dirty="0" smtClean="0">
                <a:solidFill>
                  <a:schemeClr val="bg1"/>
                </a:solidFill>
              </a:rPr>
              <a:t> </a:t>
            </a:r>
            <a:r>
              <a:rPr lang="en-US" sz="1600" dirty="0" err="1" smtClean="0">
                <a:solidFill>
                  <a:schemeClr val="bg1"/>
                </a:solidFill>
              </a:rPr>
              <a:t>Kapasitas</a:t>
            </a:r>
            <a:r>
              <a:rPr lang="en-US" sz="1600" dirty="0" smtClean="0">
                <a:solidFill>
                  <a:schemeClr val="bg1"/>
                </a:solidFill>
              </a:rPr>
              <a:t> &amp;</a:t>
            </a:r>
            <a:r>
              <a:rPr lang="en-US" sz="1600" dirty="0" err="1" smtClean="0">
                <a:solidFill>
                  <a:schemeClr val="bg1"/>
                </a:solidFill>
              </a:rPr>
              <a:t>Akuntabilitas</a:t>
            </a:r>
            <a:r>
              <a:rPr lang="en-US" sz="1600" dirty="0" smtClean="0">
                <a:solidFill>
                  <a:schemeClr val="bg1"/>
                </a:solidFill>
              </a:rPr>
              <a:t> </a:t>
            </a:r>
            <a:r>
              <a:rPr lang="en-US" sz="1600" dirty="0" err="1" smtClean="0">
                <a:solidFill>
                  <a:schemeClr val="bg1"/>
                </a:solidFill>
              </a:rPr>
              <a:t>Kinerja</a:t>
            </a:r>
            <a:endParaRPr lang="en-US" sz="1600" dirty="0">
              <a:solidFill>
                <a:schemeClr val="bg1"/>
              </a:solidFill>
            </a:endParaRPr>
          </a:p>
        </p:txBody>
      </p:sp>
      <p:sp>
        <p:nvSpPr>
          <p:cNvPr id="20" name="AutoShape 6"/>
          <p:cNvSpPr>
            <a:spLocks noChangeArrowheads="1"/>
          </p:cNvSpPr>
          <p:nvPr/>
        </p:nvSpPr>
        <p:spPr bwMode="gray">
          <a:xfrm>
            <a:off x="7148948" y="3186420"/>
            <a:ext cx="1759529" cy="474899"/>
          </a:xfrm>
          <a:prstGeom prst="roundRect">
            <a:avLst>
              <a:gd name="adj" fmla="val 5421"/>
            </a:avLst>
          </a:prstGeom>
          <a:gradFill rotWithShape="1">
            <a:gsLst>
              <a:gs pos="0">
                <a:schemeClr val="folHlink"/>
              </a:gs>
              <a:gs pos="100000">
                <a:schemeClr val="folHlink">
                  <a:gamma/>
                  <a:shade val="85882"/>
                  <a:invGamma/>
                </a:schemeClr>
              </a:gs>
            </a:gsLst>
            <a:lin ang="5400000" scaled="1"/>
          </a:gradFill>
          <a:ln>
            <a:noFill/>
          </a:ln>
          <a:effectLst/>
          <a:scene3d>
            <a:camera prst="legacyPerspectiveBottomLeft"/>
            <a:lightRig rig="legacyFlat3" dir="b"/>
          </a:scene3d>
          <a:sp3d extrusionH="430200" prstMaterial="legacyMatte">
            <a:bevelT w="13500" h="13500" prst="angle"/>
            <a:bevelB w="13500" h="13500" prst="angle"/>
            <a:extrusionClr>
              <a:schemeClr val="folHlink"/>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algn="ctr"/>
            <a:r>
              <a:rPr lang="en-US" dirty="0" err="1" smtClean="0">
                <a:solidFill>
                  <a:schemeClr val="bg1"/>
                </a:solidFill>
              </a:rPr>
              <a:t>Bersih</a:t>
            </a:r>
            <a:r>
              <a:rPr lang="en-US" dirty="0" smtClean="0">
                <a:solidFill>
                  <a:schemeClr val="bg1"/>
                </a:solidFill>
              </a:rPr>
              <a:t> </a:t>
            </a:r>
            <a:r>
              <a:rPr lang="en-US" dirty="0" err="1" smtClean="0">
                <a:solidFill>
                  <a:schemeClr val="bg1"/>
                </a:solidFill>
              </a:rPr>
              <a:t>dari</a:t>
            </a:r>
            <a:r>
              <a:rPr lang="en-US" dirty="0" smtClean="0">
                <a:solidFill>
                  <a:schemeClr val="bg1"/>
                </a:solidFill>
              </a:rPr>
              <a:t> KKN</a:t>
            </a:r>
            <a:endParaRPr lang="en-US" dirty="0">
              <a:solidFill>
                <a:schemeClr val="bg1"/>
              </a:solidFill>
            </a:endParaRPr>
          </a:p>
        </p:txBody>
      </p:sp>
      <p:sp>
        <p:nvSpPr>
          <p:cNvPr id="21" name="AutoShape 6"/>
          <p:cNvSpPr>
            <a:spLocks noChangeArrowheads="1"/>
          </p:cNvSpPr>
          <p:nvPr/>
        </p:nvSpPr>
        <p:spPr bwMode="gray">
          <a:xfrm>
            <a:off x="7020273" y="4368989"/>
            <a:ext cx="2123728" cy="474899"/>
          </a:xfrm>
          <a:prstGeom prst="roundRect">
            <a:avLst>
              <a:gd name="adj" fmla="val 5421"/>
            </a:avLst>
          </a:prstGeom>
          <a:gradFill rotWithShape="1">
            <a:gsLst>
              <a:gs pos="0">
                <a:schemeClr val="folHlink"/>
              </a:gs>
              <a:gs pos="100000">
                <a:schemeClr val="folHlink">
                  <a:gamma/>
                  <a:shade val="85882"/>
                  <a:invGamma/>
                </a:schemeClr>
              </a:gs>
            </a:gsLst>
            <a:lin ang="5400000" scaled="1"/>
          </a:gradFill>
          <a:ln>
            <a:noFill/>
          </a:ln>
          <a:effectLst/>
          <a:scene3d>
            <a:camera prst="legacyPerspectiveBottomLeft"/>
            <a:lightRig rig="legacyFlat3" dir="b"/>
          </a:scene3d>
          <a:sp3d extrusionH="430200" prstMaterial="legacyMatte">
            <a:bevelT w="13500" h="13500" prst="angle"/>
            <a:bevelB w="13500" h="13500" prst="angle"/>
            <a:extrusionClr>
              <a:schemeClr val="folHlink"/>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flatTx/>
          </a:bodyPr>
          <a:lstStyle/>
          <a:p>
            <a:pPr algn="ctr"/>
            <a:r>
              <a:rPr lang="en-US" sz="1600" dirty="0" err="1" smtClean="0">
                <a:solidFill>
                  <a:schemeClr val="bg1"/>
                </a:solidFill>
              </a:rPr>
              <a:t>Pelayanan</a:t>
            </a:r>
            <a:r>
              <a:rPr lang="en-US" sz="1600" dirty="0" smtClean="0">
                <a:solidFill>
                  <a:schemeClr val="bg1"/>
                </a:solidFill>
              </a:rPr>
              <a:t> </a:t>
            </a:r>
            <a:r>
              <a:rPr lang="en-US" sz="1600" dirty="0" err="1" smtClean="0">
                <a:solidFill>
                  <a:schemeClr val="bg1"/>
                </a:solidFill>
              </a:rPr>
              <a:t>Publik</a:t>
            </a:r>
            <a:r>
              <a:rPr lang="en-US" sz="1600" dirty="0" smtClean="0">
                <a:solidFill>
                  <a:schemeClr val="bg1"/>
                </a:solidFill>
              </a:rPr>
              <a:t> </a:t>
            </a:r>
            <a:r>
              <a:rPr lang="en-US" sz="1600" dirty="0" err="1" smtClean="0">
                <a:solidFill>
                  <a:schemeClr val="bg1"/>
                </a:solidFill>
              </a:rPr>
              <a:t>Berkualitas</a:t>
            </a:r>
            <a:endParaRPr lang="en-US" sz="1600" dirty="0">
              <a:solidFill>
                <a:schemeClr val="bg1"/>
              </a:solidFill>
            </a:endParaRPr>
          </a:p>
        </p:txBody>
      </p:sp>
      <p:sp>
        <p:nvSpPr>
          <p:cNvPr id="22" name="AutoShape 6"/>
          <p:cNvSpPr>
            <a:spLocks noChangeArrowheads="1"/>
          </p:cNvSpPr>
          <p:nvPr/>
        </p:nvSpPr>
        <p:spPr bwMode="gray">
          <a:xfrm>
            <a:off x="6941129" y="3792024"/>
            <a:ext cx="2202873" cy="474899"/>
          </a:xfrm>
          <a:prstGeom prst="roundRect">
            <a:avLst>
              <a:gd name="adj" fmla="val 5421"/>
            </a:avLst>
          </a:prstGeom>
          <a:gradFill rotWithShape="1">
            <a:gsLst>
              <a:gs pos="0">
                <a:schemeClr val="folHlink"/>
              </a:gs>
              <a:gs pos="100000">
                <a:schemeClr val="folHlink">
                  <a:gamma/>
                  <a:shade val="85882"/>
                  <a:invGamma/>
                </a:schemeClr>
              </a:gs>
            </a:gsLst>
            <a:lin ang="5400000" scaled="1"/>
          </a:gradFill>
          <a:ln>
            <a:noFill/>
          </a:ln>
          <a:effectLst/>
          <a:scene3d>
            <a:camera prst="legacyPerspectiveBottomLeft"/>
            <a:lightRig rig="legacyFlat3" dir="b"/>
          </a:scene3d>
          <a:sp3d extrusionH="430200" prstMaterial="legacyMatte">
            <a:bevelT w="13500" h="13500" prst="angle"/>
            <a:bevelB w="13500" h="13500" prst="angle"/>
            <a:extrusionClr>
              <a:schemeClr val="folHlink"/>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flatTx/>
          </a:bodyPr>
          <a:lstStyle/>
          <a:p>
            <a:pPr algn="ctr"/>
            <a:r>
              <a:rPr lang="en-US" sz="1600" dirty="0" err="1" smtClean="0">
                <a:solidFill>
                  <a:schemeClr val="bg1"/>
                </a:solidFill>
              </a:rPr>
              <a:t>Kapasitas&amp;Akuntabilitas</a:t>
            </a:r>
            <a:r>
              <a:rPr lang="en-US" sz="1600" dirty="0" smtClean="0">
                <a:solidFill>
                  <a:schemeClr val="bg1"/>
                </a:solidFill>
              </a:rPr>
              <a:t> </a:t>
            </a:r>
            <a:r>
              <a:rPr lang="en-US" sz="1600" dirty="0" err="1" smtClean="0">
                <a:solidFill>
                  <a:schemeClr val="bg1"/>
                </a:solidFill>
              </a:rPr>
              <a:t>Kinerja</a:t>
            </a:r>
            <a:r>
              <a:rPr lang="en-US" sz="1600" dirty="0" smtClean="0">
                <a:solidFill>
                  <a:schemeClr val="bg1"/>
                </a:solidFill>
              </a:rPr>
              <a:t> </a:t>
            </a:r>
            <a:r>
              <a:rPr lang="en-US" sz="1600" dirty="0" err="1" smtClean="0">
                <a:solidFill>
                  <a:schemeClr val="bg1"/>
                </a:solidFill>
              </a:rPr>
              <a:t>Tinggi</a:t>
            </a:r>
            <a:endParaRPr lang="en-US" sz="1600" dirty="0">
              <a:solidFill>
                <a:schemeClr val="bg1"/>
              </a:solidFill>
            </a:endParaRPr>
          </a:p>
        </p:txBody>
      </p:sp>
      <p:sp>
        <p:nvSpPr>
          <p:cNvPr id="25" name="Up Arrow Callout 24"/>
          <p:cNvSpPr/>
          <p:nvPr/>
        </p:nvSpPr>
        <p:spPr>
          <a:xfrm>
            <a:off x="3957607" y="2362200"/>
            <a:ext cx="1217838" cy="609600"/>
          </a:xfrm>
          <a:prstGeom prst="upArrowCallou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b="1" dirty="0" smtClean="0"/>
              <a:t>8 Area </a:t>
            </a:r>
            <a:r>
              <a:rPr lang="en-US" b="1" dirty="0" err="1" smtClean="0"/>
              <a:t>Perubahan</a:t>
            </a:r>
            <a:endParaRPr lang="en-US" b="1" dirty="0"/>
          </a:p>
        </p:txBody>
      </p:sp>
      <p:pic>
        <p:nvPicPr>
          <p:cNvPr id="28" name="Picture 2"/>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3124200" y="2819400"/>
            <a:ext cx="2895600" cy="2666999"/>
          </a:xfrm>
          <a:prstGeom prst="rect">
            <a:avLst/>
          </a:prstGeom>
          <a:noFill/>
          <a:ln>
            <a:solidFill>
              <a:srgbClr val="FFFF0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Up Arrow 28"/>
          <p:cNvSpPr/>
          <p:nvPr/>
        </p:nvSpPr>
        <p:spPr>
          <a:xfrm>
            <a:off x="2938312" y="5410207"/>
            <a:ext cx="3462488" cy="1447801"/>
          </a:xfrm>
          <a:prstGeom prst="upArrow">
            <a:avLst>
              <a:gd name="adj1" fmla="val 72369"/>
              <a:gd name="adj2" fmla="val 50788"/>
            </a:avLst>
          </a:prstGeom>
          <a:solidFill>
            <a:schemeClr val="accent2"/>
          </a:solidFill>
        </p:spPr>
        <p:style>
          <a:lnRef idx="1">
            <a:schemeClr val="accent2"/>
          </a:lnRef>
          <a:fillRef idx="2">
            <a:schemeClr val="accent2"/>
          </a:fillRef>
          <a:effectRef idx="1">
            <a:schemeClr val="accent2"/>
          </a:effectRef>
          <a:fontRef idx="minor">
            <a:schemeClr val="dk1"/>
          </a:fontRef>
        </p:style>
        <p:txBody>
          <a:bodyPr rtlCol="0" anchor="ctr"/>
          <a:lstStyle/>
          <a:p>
            <a:endParaRPr lang="en-US" sz="1100" b="1" dirty="0" smtClean="0">
              <a:solidFill>
                <a:schemeClr val="bg1"/>
              </a:solidFill>
            </a:endParaRPr>
          </a:p>
          <a:p>
            <a:pPr algn="ctr"/>
            <a:r>
              <a:rPr lang="id-ID" sz="1400" b="1" dirty="0" smtClean="0">
                <a:solidFill>
                  <a:schemeClr val="accent6"/>
                </a:solidFill>
              </a:rPr>
              <a:t>EVALUASI</a:t>
            </a:r>
            <a:endParaRPr lang="en-US" sz="1400" b="1" dirty="0" smtClean="0">
              <a:solidFill>
                <a:schemeClr val="accent6"/>
              </a:solidFill>
            </a:endParaRPr>
          </a:p>
          <a:p>
            <a:pPr marL="228600" indent="-228600">
              <a:buAutoNum type="arabicPeriod"/>
            </a:pPr>
            <a:r>
              <a:rPr lang="en-US" sz="1400" b="1" dirty="0" smtClean="0">
                <a:solidFill>
                  <a:schemeClr val="accent6"/>
                </a:solidFill>
              </a:rPr>
              <a:t>REFORMASI BIROKRASI </a:t>
            </a:r>
          </a:p>
          <a:p>
            <a:pPr marL="228600" indent="-228600">
              <a:buAutoNum type="arabicPeriod"/>
            </a:pPr>
            <a:r>
              <a:rPr lang="en-US" sz="1400" b="1" dirty="0" smtClean="0">
                <a:solidFill>
                  <a:schemeClr val="accent6"/>
                </a:solidFill>
              </a:rPr>
              <a:t>ZONA INTEGRITAS</a:t>
            </a:r>
          </a:p>
          <a:p>
            <a:pPr marL="228600" indent="-228600">
              <a:buAutoNum type="arabicPeriod"/>
            </a:pPr>
            <a:r>
              <a:rPr lang="en-US" sz="1400" b="1" dirty="0" smtClean="0">
                <a:solidFill>
                  <a:schemeClr val="accent6"/>
                </a:solidFill>
              </a:rPr>
              <a:t>AKUNTABILITAS KINERJA</a:t>
            </a:r>
          </a:p>
        </p:txBody>
      </p:sp>
      <p:sp>
        <p:nvSpPr>
          <p:cNvPr id="30" name="Rectangle 29"/>
          <p:cNvSpPr/>
          <p:nvPr/>
        </p:nvSpPr>
        <p:spPr>
          <a:xfrm>
            <a:off x="3435074" y="5444837"/>
            <a:ext cx="2361063" cy="387928"/>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400" dirty="0" smtClean="0">
                <a:solidFill>
                  <a:schemeClr val="tx1"/>
                </a:solidFill>
              </a:rPr>
              <a:t>MENDORONG PELAKSANAAN</a:t>
            </a:r>
            <a:endParaRPr lang="en-US" sz="1400" dirty="0">
              <a:solidFill>
                <a:schemeClr val="tx1"/>
              </a:solidFill>
            </a:endParaRPr>
          </a:p>
        </p:txBody>
      </p:sp>
    </p:spTree>
    <p:extLst>
      <p:ext uri="{BB962C8B-B14F-4D97-AF65-F5344CB8AC3E}">
        <p14:creationId xmlns:p14="http://schemas.microsoft.com/office/powerpoint/2010/main" val="3245675440"/>
      </p:ext>
    </p:extLst>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par>
                                <p:cTn id="17" presetID="10" presetClass="entr" presetSubtype="0" fill="hold" nodeType="withEffect">
                                  <p:stCondLst>
                                    <p:cond delay="50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grpId="0" nodeType="withEffect">
                                  <p:stCondLst>
                                    <p:cond delay="100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par>
                                <p:cTn id="23" presetID="10" presetClass="entr" presetSubtype="0" fill="hold" nodeType="withEffect">
                                  <p:stCondLst>
                                    <p:cond delay="150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par>
                                <p:cTn id="26" presetID="10" presetClass="entr" presetSubtype="0" fill="hold" nodeType="withEffect">
                                  <p:stCondLst>
                                    <p:cond delay="200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200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par>
                                <p:cTn id="32" presetID="10" presetClass="entr" presetSubtype="0" fill="hold" grpId="0" nodeType="withEffect">
                                  <p:stCondLst>
                                    <p:cond delay="200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par>
                                <p:cTn id="35" presetID="10" presetClass="entr" presetSubtype="0" fill="hold" grpId="0" nodeType="withEffect">
                                  <p:stCondLst>
                                    <p:cond delay="200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7162800" cy="914400"/>
          </a:xfrm>
        </p:spPr>
        <p:txBody>
          <a:bodyPr>
            <a:normAutofit fontScale="90000"/>
          </a:bodyPr>
          <a:lstStyle/>
          <a:p>
            <a:r>
              <a:rPr lang="en-US" dirty="0" err="1" smtClean="0"/>
              <a:t>Reformasi</a:t>
            </a:r>
            <a:r>
              <a:rPr lang="en-US" dirty="0" smtClean="0"/>
              <a:t> </a:t>
            </a:r>
            <a:r>
              <a:rPr lang="en-US" dirty="0" err="1" smtClean="0"/>
              <a:t>Birokrasi</a:t>
            </a:r>
            <a:r>
              <a:rPr lang="en-US" dirty="0" smtClean="0"/>
              <a:t> di </a:t>
            </a:r>
            <a:r>
              <a:rPr lang="en-US" dirty="0" err="1"/>
              <a:t>M</a:t>
            </a:r>
            <a:r>
              <a:rPr lang="en-US" dirty="0" err="1" smtClean="0"/>
              <a:t>ahkamah</a:t>
            </a:r>
            <a:r>
              <a:rPr lang="en-US" dirty="0" smtClean="0"/>
              <a:t> </a:t>
            </a:r>
            <a:r>
              <a:rPr lang="en-US" dirty="0" err="1" smtClean="0"/>
              <a:t>Agung</a:t>
            </a:r>
            <a:r>
              <a:rPr lang="en-US" dirty="0" smtClean="0"/>
              <a:t> </a:t>
            </a:r>
            <a:r>
              <a:rPr lang="en-US" dirty="0" err="1" smtClean="0"/>
              <a:t>dilakukan</a:t>
            </a:r>
            <a:r>
              <a:rPr lang="en-US" dirty="0" smtClean="0"/>
              <a:t> </a:t>
            </a:r>
            <a:r>
              <a:rPr lang="en-US" dirty="0" err="1" smtClean="0"/>
              <a:t>pada</a:t>
            </a:r>
            <a:r>
              <a:rPr lang="en-US" dirty="0" smtClean="0"/>
              <a:t> 8 Area </a:t>
            </a:r>
            <a:r>
              <a:rPr lang="en-US" dirty="0" err="1" smtClean="0"/>
              <a:t>Perubahan</a:t>
            </a:r>
            <a:endParaRPr lang="en-US" dirty="0"/>
          </a:p>
        </p:txBody>
      </p:sp>
      <p:sp>
        <p:nvSpPr>
          <p:cNvPr id="5" name="Content Placeholder 4"/>
          <p:cNvSpPr>
            <a:spLocks noGrp="1"/>
          </p:cNvSpPr>
          <p:nvPr>
            <p:ph idx="1"/>
          </p:nvPr>
        </p:nvSpPr>
        <p:spPr>
          <a:xfrm>
            <a:off x="457200" y="1828800"/>
            <a:ext cx="6324600" cy="4297363"/>
          </a:xfrm>
        </p:spPr>
        <p:txBody>
          <a:bodyPr>
            <a:normAutofit lnSpcReduction="10000"/>
          </a:bodyPr>
          <a:lstStyle/>
          <a:p>
            <a:pPr marL="0" indent="0">
              <a:buNone/>
            </a:pPr>
            <a:r>
              <a:rPr lang="en-US" sz="2400" dirty="0" smtClean="0"/>
              <a:t>1.  </a:t>
            </a:r>
            <a:r>
              <a:rPr lang="en-US" sz="2400" dirty="0" err="1" smtClean="0"/>
              <a:t>Manajemen</a:t>
            </a:r>
            <a:r>
              <a:rPr lang="en-US" sz="2400" dirty="0" smtClean="0"/>
              <a:t> </a:t>
            </a:r>
            <a:r>
              <a:rPr lang="en-US" sz="2400" dirty="0" err="1" smtClean="0"/>
              <a:t>Perubahan</a:t>
            </a:r>
            <a:endParaRPr lang="en-US" sz="2400" dirty="0"/>
          </a:p>
          <a:p>
            <a:pPr marL="0" indent="0">
              <a:buNone/>
            </a:pPr>
            <a:r>
              <a:rPr lang="en-US" sz="2400" dirty="0" smtClean="0"/>
              <a:t>2. </a:t>
            </a:r>
            <a:r>
              <a:rPr lang="en-US" sz="2400" dirty="0" err="1" smtClean="0"/>
              <a:t>Penataan</a:t>
            </a:r>
            <a:r>
              <a:rPr lang="en-US" sz="2400" dirty="0" smtClean="0"/>
              <a:t> </a:t>
            </a:r>
            <a:r>
              <a:rPr lang="en-US" sz="2400" dirty="0" err="1" smtClean="0"/>
              <a:t>Peraturan</a:t>
            </a:r>
            <a:r>
              <a:rPr lang="en-US" sz="2400" dirty="0" smtClean="0"/>
              <a:t> </a:t>
            </a:r>
            <a:r>
              <a:rPr lang="en-US" sz="2400" dirty="0" err="1" smtClean="0"/>
              <a:t>Perundang-undangan</a:t>
            </a:r>
            <a:endParaRPr lang="en-US" sz="2400" dirty="0"/>
          </a:p>
          <a:p>
            <a:pPr marL="0" indent="0">
              <a:buNone/>
            </a:pPr>
            <a:r>
              <a:rPr lang="en-US" sz="2400" dirty="0" smtClean="0"/>
              <a:t>3. </a:t>
            </a:r>
            <a:r>
              <a:rPr lang="en-US" sz="2400" dirty="0" err="1" smtClean="0"/>
              <a:t>Penataan</a:t>
            </a:r>
            <a:r>
              <a:rPr lang="en-US" sz="2400" dirty="0" smtClean="0"/>
              <a:t> </a:t>
            </a:r>
            <a:r>
              <a:rPr lang="en-US" sz="2400" dirty="0" err="1" smtClean="0"/>
              <a:t>dan</a:t>
            </a:r>
            <a:r>
              <a:rPr lang="en-US" sz="2400" dirty="0" smtClean="0"/>
              <a:t> </a:t>
            </a:r>
            <a:r>
              <a:rPr lang="en-US" sz="2400" dirty="0" err="1" smtClean="0"/>
              <a:t>Penguatan</a:t>
            </a:r>
            <a:r>
              <a:rPr lang="en-US" sz="2400" dirty="0" smtClean="0"/>
              <a:t> </a:t>
            </a:r>
            <a:r>
              <a:rPr lang="en-US" sz="2400" dirty="0" err="1" smtClean="0"/>
              <a:t>Organisasi</a:t>
            </a:r>
            <a:endParaRPr lang="en-US" sz="2400" dirty="0" smtClean="0"/>
          </a:p>
          <a:p>
            <a:pPr marL="0" indent="0">
              <a:buNone/>
            </a:pPr>
            <a:r>
              <a:rPr lang="en-US" sz="2400" dirty="0" smtClean="0"/>
              <a:t>4. </a:t>
            </a:r>
            <a:r>
              <a:rPr lang="en-US" sz="2400" dirty="0" err="1" smtClean="0"/>
              <a:t>Penataan</a:t>
            </a:r>
            <a:r>
              <a:rPr lang="en-US" sz="2400" dirty="0" smtClean="0"/>
              <a:t> Tata </a:t>
            </a:r>
            <a:r>
              <a:rPr lang="en-US" sz="2400" dirty="0" err="1" smtClean="0"/>
              <a:t>Laksana</a:t>
            </a:r>
            <a:endParaRPr lang="en-US" sz="2400" dirty="0" smtClean="0"/>
          </a:p>
          <a:p>
            <a:pPr marL="0" indent="0">
              <a:buNone/>
            </a:pPr>
            <a:r>
              <a:rPr lang="en-US" sz="2400" dirty="0" smtClean="0"/>
              <a:t>5. </a:t>
            </a:r>
            <a:r>
              <a:rPr lang="en-US" sz="2400" dirty="0" err="1" smtClean="0"/>
              <a:t>Penataan</a:t>
            </a:r>
            <a:r>
              <a:rPr lang="en-US" sz="2400" dirty="0" smtClean="0"/>
              <a:t> </a:t>
            </a:r>
            <a:r>
              <a:rPr lang="en-US" sz="2400" dirty="0" err="1" smtClean="0"/>
              <a:t>Sistem</a:t>
            </a:r>
            <a:r>
              <a:rPr lang="en-US" sz="2400" dirty="0" smtClean="0"/>
              <a:t> </a:t>
            </a:r>
            <a:r>
              <a:rPr lang="en-US" sz="2400" dirty="0" err="1" smtClean="0"/>
              <a:t>Manajemen</a:t>
            </a:r>
            <a:r>
              <a:rPr lang="en-US" sz="2400" dirty="0" smtClean="0"/>
              <a:t> SDM</a:t>
            </a:r>
            <a:endParaRPr lang="en-US" sz="2400" dirty="0"/>
          </a:p>
          <a:p>
            <a:pPr marL="0" indent="0">
              <a:buNone/>
            </a:pPr>
            <a:r>
              <a:rPr lang="en-US" sz="2400" dirty="0" smtClean="0"/>
              <a:t>6. </a:t>
            </a:r>
            <a:r>
              <a:rPr lang="en-US" sz="2400" dirty="0" err="1" smtClean="0"/>
              <a:t>Penguatan</a:t>
            </a:r>
            <a:r>
              <a:rPr lang="en-US" sz="2400" dirty="0" smtClean="0"/>
              <a:t> </a:t>
            </a:r>
            <a:r>
              <a:rPr lang="en-US" sz="2400" dirty="0" err="1" smtClean="0"/>
              <a:t>Akuntabilitas</a:t>
            </a:r>
            <a:endParaRPr lang="en-US" sz="2400" dirty="0" smtClean="0"/>
          </a:p>
          <a:p>
            <a:pPr marL="0" indent="0">
              <a:buNone/>
            </a:pPr>
            <a:r>
              <a:rPr lang="en-US" sz="2400" dirty="0" smtClean="0"/>
              <a:t>7. </a:t>
            </a:r>
            <a:r>
              <a:rPr lang="en-US" sz="2400" dirty="0" err="1" smtClean="0"/>
              <a:t>Penguatan</a:t>
            </a:r>
            <a:r>
              <a:rPr lang="en-US" sz="2400" dirty="0" smtClean="0"/>
              <a:t> </a:t>
            </a:r>
            <a:r>
              <a:rPr lang="en-US" sz="2400" dirty="0" err="1" smtClean="0"/>
              <a:t>Pengawasan</a:t>
            </a:r>
            <a:endParaRPr lang="en-US" sz="2400" dirty="0"/>
          </a:p>
          <a:p>
            <a:pPr marL="0" indent="0">
              <a:buNone/>
            </a:pPr>
            <a:r>
              <a:rPr lang="en-US" sz="2400" dirty="0" smtClean="0"/>
              <a:t>8. </a:t>
            </a:r>
            <a:r>
              <a:rPr lang="en-US" sz="2400" dirty="0" err="1" smtClean="0"/>
              <a:t>Peningkatan</a:t>
            </a:r>
            <a:r>
              <a:rPr lang="en-US" sz="2400" dirty="0" smtClean="0"/>
              <a:t> </a:t>
            </a:r>
            <a:r>
              <a:rPr lang="en-US" sz="2400" dirty="0" err="1" smtClean="0"/>
              <a:t>kualitas</a:t>
            </a:r>
            <a:r>
              <a:rPr lang="en-US" sz="2400" dirty="0" smtClean="0"/>
              <a:t> </a:t>
            </a:r>
            <a:r>
              <a:rPr lang="en-US" sz="2400" dirty="0" err="1" smtClean="0"/>
              <a:t>pelayanan</a:t>
            </a:r>
            <a:r>
              <a:rPr lang="en-US" sz="2400" dirty="0" smtClean="0"/>
              <a:t> </a:t>
            </a:r>
            <a:r>
              <a:rPr lang="en-US" sz="2400" dirty="0" err="1" smtClean="0"/>
              <a:t>publik</a:t>
            </a:r>
            <a:r>
              <a:rPr lang="en-US" sz="2400" dirty="0" smtClean="0"/>
              <a:t>.</a:t>
            </a:r>
            <a:endParaRPr lang="en-US" sz="2400" dirty="0"/>
          </a:p>
          <a:p>
            <a:pPr marL="0" indent="0">
              <a:buNone/>
            </a:pPr>
            <a:endParaRPr lang="en-US" dirty="0"/>
          </a:p>
        </p:txBody>
      </p:sp>
    </p:spTree>
    <p:custDataLst>
      <p:tags r:id="rId1"/>
    </p:custDataLst>
    <p:extLst>
      <p:ext uri="{BB962C8B-B14F-4D97-AF65-F5344CB8AC3E}">
        <p14:creationId xmlns:p14="http://schemas.microsoft.com/office/powerpoint/2010/main" val="3763838326"/>
      </p:ext>
    </p:extLst>
  </p:cSld>
  <p:clrMapOvr>
    <a:masterClrMapping/>
  </p:clrMapOvr>
  <p:transition spd="slow">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838200" y="-1"/>
            <a:ext cx="8305800" cy="790575"/>
          </a:xfrm>
          <a:prstGeom prst="rect">
            <a:avLst/>
          </a:prstGeom>
        </p:spPr>
        <p:txBody>
          <a:bodyPr>
            <a:noAutofit/>
          </a:bodyPr>
          <a:lstStyle/>
          <a:p>
            <a:r>
              <a:rPr lang="en-US" sz="2800" dirty="0" err="1"/>
              <a:t>Kerangka</a:t>
            </a:r>
            <a:r>
              <a:rPr lang="en-US" sz="2800" dirty="0"/>
              <a:t> </a:t>
            </a:r>
            <a:r>
              <a:rPr lang="en-US" sz="2800" dirty="0" err="1"/>
              <a:t>Logis</a:t>
            </a:r>
            <a:r>
              <a:rPr lang="en-US" sz="2800" dirty="0"/>
              <a:t> </a:t>
            </a:r>
            <a:r>
              <a:rPr lang="en-US" sz="2800" dirty="0" err="1"/>
              <a:t>Evaluasi</a:t>
            </a:r>
            <a:r>
              <a:rPr lang="en-US" sz="2800" dirty="0"/>
              <a:t> RB (Internal </a:t>
            </a:r>
            <a:r>
              <a:rPr lang="en-US" sz="2800" dirty="0" err="1"/>
              <a:t>dan</a:t>
            </a:r>
            <a:r>
              <a:rPr lang="en-US" sz="2800" dirty="0"/>
              <a:t> </a:t>
            </a:r>
            <a:r>
              <a:rPr lang="en-US" sz="2800" dirty="0" err="1"/>
              <a:t>Eksternal</a:t>
            </a:r>
            <a:r>
              <a:rPr lang="en-US" sz="2800" dirty="0"/>
              <a:t>)</a:t>
            </a:r>
          </a:p>
        </p:txBody>
      </p:sp>
      <p:sp>
        <p:nvSpPr>
          <p:cNvPr id="4" name="Footer Placeholder 3"/>
          <p:cNvSpPr>
            <a:spLocks noGrp="1"/>
          </p:cNvSpPr>
          <p:nvPr>
            <p:ph type="ftr" sz="quarter" idx="4294967295"/>
          </p:nvPr>
        </p:nvSpPr>
        <p:spPr>
          <a:xfrm>
            <a:off x="3438500" y="5979321"/>
            <a:ext cx="2895600" cy="365125"/>
          </a:xfrm>
          <a:prstGeom prst="rect">
            <a:avLst/>
          </a:prstGeom>
        </p:spPr>
        <p:txBody>
          <a:bodyPr/>
          <a:lstStyle/>
          <a:p>
            <a:endParaRPr lang="en-US" dirty="0"/>
          </a:p>
        </p:txBody>
      </p:sp>
      <p:sp>
        <p:nvSpPr>
          <p:cNvPr id="5" name="Slide Number Placeholder 4"/>
          <p:cNvSpPr>
            <a:spLocks noGrp="1"/>
          </p:cNvSpPr>
          <p:nvPr>
            <p:ph type="sldNum" sz="quarter" idx="4294967295"/>
          </p:nvPr>
        </p:nvSpPr>
        <p:spPr>
          <a:xfrm>
            <a:off x="8511952" y="6281738"/>
            <a:ext cx="632048" cy="576262"/>
          </a:xfrm>
          <a:prstGeom prst="rect">
            <a:avLst/>
          </a:prstGeom>
        </p:spPr>
        <p:txBody>
          <a:bodyPr/>
          <a:lstStyle/>
          <a:p>
            <a:fld id="{93CD13CE-ED9A-4BCF-8DBC-3F79D1D2C13C}" type="slidenum">
              <a:rPr lang="en-US" smtClean="0"/>
              <a:pPr/>
              <a:t>14</a:t>
            </a:fld>
            <a:endParaRPr lang="en-US" dirty="0"/>
          </a:p>
        </p:txBody>
      </p:sp>
      <p:sp>
        <p:nvSpPr>
          <p:cNvPr id="48" name="Pentagon 47"/>
          <p:cNvSpPr/>
          <p:nvPr/>
        </p:nvSpPr>
        <p:spPr>
          <a:xfrm>
            <a:off x="5742807" y="908720"/>
            <a:ext cx="3087456" cy="381000"/>
          </a:xfrm>
          <a:prstGeom prst="homePlate">
            <a:avLst/>
          </a:prstGeom>
          <a:solidFill>
            <a:schemeClr val="accent5"/>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marL="287338" fontAlgn="auto">
              <a:spcBef>
                <a:spcPts val="0"/>
              </a:spcBef>
              <a:spcAft>
                <a:spcPts val="0"/>
              </a:spcAft>
              <a:defRPr/>
            </a:pPr>
            <a:r>
              <a:rPr lang="en-US" b="1" spc="600" dirty="0">
                <a:solidFill>
                  <a:prstClr val="white"/>
                </a:solidFill>
              </a:rPr>
              <a:t>HASIL (40%)</a:t>
            </a:r>
            <a:endParaRPr lang="id-ID" b="1" spc="600" dirty="0">
              <a:solidFill>
                <a:prstClr val="white"/>
              </a:solidFill>
            </a:endParaRPr>
          </a:p>
        </p:txBody>
      </p:sp>
      <p:sp>
        <p:nvSpPr>
          <p:cNvPr id="49" name="Pentagon 48"/>
          <p:cNvSpPr/>
          <p:nvPr/>
        </p:nvSpPr>
        <p:spPr>
          <a:xfrm>
            <a:off x="981390" y="914400"/>
            <a:ext cx="4990016" cy="381000"/>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b="1" spc="600" dirty="0">
                <a:solidFill>
                  <a:prstClr val="white"/>
                </a:solidFill>
              </a:rPr>
              <a:t>PENGUNGKIT (60%)</a:t>
            </a:r>
            <a:endParaRPr lang="id-ID" b="1" spc="600" dirty="0">
              <a:solidFill>
                <a:prstClr val="white"/>
              </a:solidFill>
            </a:endParaRPr>
          </a:p>
        </p:txBody>
      </p:sp>
      <p:sp>
        <p:nvSpPr>
          <p:cNvPr id="50" name="Rectangle 49"/>
          <p:cNvSpPr/>
          <p:nvPr/>
        </p:nvSpPr>
        <p:spPr>
          <a:xfrm>
            <a:off x="981390" y="1442818"/>
            <a:ext cx="4464496" cy="4032448"/>
          </a:xfrm>
          <a:prstGeom prst="rect">
            <a:avLst/>
          </a:prstGeom>
          <a:solidFill>
            <a:schemeClr val="accent1"/>
          </a:solidFill>
          <a:ln>
            <a:solidFill>
              <a:schemeClr val="bg1"/>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51" name="Rectangle 50"/>
          <p:cNvSpPr/>
          <p:nvPr/>
        </p:nvSpPr>
        <p:spPr>
          <a:xfrm>
            <a:off x="5771407" y="1442818"/>
            <a:ext cx="3058856" cy="4032448"/>
          </a:xfrm>
          <a:prstGeom prst="rect">
            <a:avLst/>
          </a:prstGeom>
          <a:solidFill>
            <a:schemeClr val="accent5"/>
          </a:solidFill>
          <a:ln>
            <a:solidFill>
              <a:schemeClr val="bg1"/>
            </a:solidFill>
          </a:ln>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52" name="Pentagon 51"/>
          <p:cNvSpPr/>
          <p:nvPr/>
        </p:nvSpPr>
        <p:spPr>
          <a:xfrm flipH="1">
            <a:off x="981389" y="5598322"/>
            <a:ext cx="7848873" cy="381000"/>
          </a:xfrm>
          <a:prstGeom prst="homePlate">
            <a:avLst/>
          </a:prstGeom>
          <a:solidFill>
            <a:schemeClr val="accent2"/>
          </a:solidFill>
          <a:ln>
            <a:noFill/>
          </a:ln>
        </p:spPr>
        <p:style>
          <a:lnRef idx="1">
            <a:schemeClr val="accent6"/>
          </a:lnRef>
          <a:fillRef idx="3">
            <a:schemeClr val="accent6"/>
          </a:fillRef>
          <a:effectRef idx="2">
            <a:schemeClr val="accent6"/>
          </a:effectRef>
          <a:fontRef idx="minor">
            <a:schemeClr val="lt1"/>
          </a:fontRef>
        </p:style>
        <p:txBody>
          <a:bodyPr anchor="ctr"/>
          <a:lstStyle/>
          <a:p>
            <a:pPr algn="ctr" fontAlgn="auto">
              <a:spcBef>
                <a:spcPts val="0"/>
              </a:spcBef>
              <a:spcAft>
                <a:spcPts val="0"/>
              </a:spcAft>
              <a:defRPr/>
            </a:pPr>
            <a:r>
              <a:rPr lang="en-US" b="1" spc="600" dirty="0">
                <a:solidFill>
                  <a:schemeClr val="bg1"/>
                </a:solidFill>
              </a:rPr>
              <a:t>PERBAIKAN   DAN   PEMBELAJARAN</a:t>
            </a:r>
            <a:endParaRPr lang="id-ID" b="1" spc="600" dirty="0">
              <a:solidFill>
                <a:schemeClr val="bg1"/>
              </a:solidFill>
            </a:endParaRPr>
          </a:p>
        </p:txBody>
      </p:sp>
      <p:sp>
        <p:nvSpPr>
          <p:cNvPr id="53" name="Rectangle 52"/>
          <p:cNvSpPr/>
          <p:nvPr/>
        </p:nvSpPr>
        <p:spPr>
          <a:xfrm>
            <a:off x="5771407" y="1447800"/>
            <a:ext cx="3058856" cy="4032448"/>
          </a:xfrm>
          <a:prstGeom prst="rect">
            <a:avLst/>
          </a:prstGeom>
          <a:solidFill>
            <a:schemeClr val="accent5"/>
          </a:solidFill>
          <a:ln>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3600" b="1" dirty="0"/>
              <a:t>SASARAN REFORMASI BIROKRASI</a:t>
            </a:r>
          </a:p>
        </p:txBody>
      </p:sp>
      <p:sp>
        <p:nvSpPr>
          <p:cNvPr id="54" name="Right Arrow 53"/>
          <p:cNvSpPr/>
          <p:nvPr/>
        </p:nvSpPr>
        <p:spPr>
          <a:xfrm>
            <a:off x="5445886" y="1442818"/>
            <a:ext cx="432048" cy="576064"/>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ight Arrow 54"/>
          <p:cNvSpPr/>
          <p:nvPr/>
        </p:nvSpPr>
        <p:spPr>
          <a:xfrm>
            <a:off x="5445886" y="4899202"/>
            <a:ext cx="432048" cy="576064"/>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ight Arrow 55"/>
          <p:cNvSpPr/>
          <p:nvPr/>
        </p:nvSpPr>
        <p:spPr>
          <a:xfrm>
            <a:off x="5445886" y="2306914"/>
            <a:ext cx="432048" cy="576064"/>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ight Arrow 56"/>
          <p:cNvSpPr/>
          <p:nvPr/>
        </p:nvSpPr>
        <p:spPr>
          <a:xfrm>
            <a:off x="5445886" y="4035106"/>
            <a:ext cx="432048" cy="576064"/>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ight Arrow 57"/>
          <p:cNvSpPr/>
          <p:nvPr/>
        </p:nvSpPr>
        <p:spPr>
          <a:xfrm>
            <a:off x="5445886" y="3171010"/>
            <a:ext cx="432048" cy="576064"/>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p:cNvSpPr/>
          <p:nvPr/>
        </p:nvSpPr>
        <p:spPr>
          <a:xfrm>
            <a:off x="981390" y="1442818"/>
            <a:ext cx="4464496" cy="4032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t>PROGRAM REFORMASI BIROKRASI</a:t>
            </a:r>
          </a:p>
        </p:txBody>
      </p:sp>
      <p:grpSp>
        <p:nvGrpSpPr>
          <p:cNvPr id="3" name="Group 59"/>
          <p:cNvGrpSpPr/>
          <p:nvPr/>
        </p:nvGrpSpPr>
        <p:grpSpPr>
          <a:xfrm>
            <a:off x="6021950" y="1600200"/>
            <a:ext cx="2647037" cy="3557089"/>
            <a:chOff x="6084168" y="1691222"/>
            <a:chExt cx="2647037" cy="3557089"/>
          </a:xfrm>
        </p:grpSpPr>
        <p:sp>
          <p:nvSpPr>
            <p:cNvPr id="61" name="Rounded Rectangle 60"/>
            <p:cNvSpPr/>
            <p:nvPr/>
          </p:nvSpPr>
          <p:spPr>
            <a:xfrm>
              <a:off x="6107757" y="1691222"/>
              <a:ext cx="1368152" cy="801674"/>
            </a:xfrm>
            <a:prstGeom prst="round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1400" b="1" dirty="0" err="1">
                  <a:solidFill>
                    <a:schemeClr val="bg1"/>
                  </a:solidFill>
                </a:rPr>
                <a:t>Kapasitas</a:t>
              </a:r>
              <a:r>
                <a:rPr lang="en-US" sz="1400" b="1" dirty="0">
                  <a:solidFill>
                    <a:schemeClr val="bg1"/>
                  </a:solidFill>
                </a:rPr>
                <a:t> </a:t>
              </a:r>
              <a:r>
                <a:rPr lang="en-US" sz="1400" b="1" dirty="0" err="1">
                  <a:solidFill>
                    <a:schemeClr val="bg1"/>
                  </a:solidFill>
                </a:rPr>
                <a:t>dan</a:t>
              </a:r>
              <a:r>
                <a:rPr lang="en-US" sz="1400" b="1" dirty="0">
                  <a:solidFill>
                    <a:schemeClr val="bg1"/>
                  </a:solidFill>
                </a:rPr>
                <a:t> </a:t>
              </a:r>
              <a:r>
                <a:rPr lang="en-US" sz="1400" b="1" dirty="0" err="1">
                  <a:solidFill>
                    <a:schemeClr val="bg1"/>
                  </a:solidFill>
                </a:rPr>
                <a:t>Akuntabilitas</a:t>
              </a:r>
              <a:r>
                <a:rPr lang="en-US" sz="1400" b="1" dirty="0">
                  <a:solidFill>
                    <a:schemeClr val="bg1"/>
                  </a:solidFill>
                </a:rPr>
                <a:t> </a:t>
              </a:r>
              <a:r>
                <a:rPr lang="en-US" sz="1400" b="1" dirty="0" err="1">
                  <a:solidFill>
                    <a:schemeClr val="bg1"/>
                  </a:solidFill>
                </a:rPr>
                <a:t>Organisasi</a:t>
              </a:r>
              <a:r>
                <a:rPr lang="en-US" sz="1400" b="1" dirty="0">
                  <a:solidFill>
                    <a:schemeClr val="bg1"/>
                  </a:solidFill>
                </a:rPr>
                <a:t> (20%)</a:t>
              </a:r>
            </a:p>
          </p:txBody>
        </p:sp>
        <p:sp>
          <p:nvSpPr>
            <p:cNvPr id="62" name="Rounded Rectangle 61"/>
            <p:cNvSpPr/>
            <p:nvPr/>
          </p:nvSpPr>
          <p:spPr>
            <a:xfrm>
              <a:off x="6084168" y="4446637"/>
              <a:ext cx="1368152" cy="801674"/>
            </a:xfrm>
            <a:prstGeom prst="round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1400" b="1" dirty="0" err="1">
                  <a:solidFill>
                    <a:schemeClr val="bg1"/>
                  </a:solidFill>
                </a:rPr>
                <a:t>Pemerintah</a:t>
              </a:r>
              <a:r>
                <a:rPr lang="en-US" sz="1400" b="1" dirty="0">
                  <a:solidFill>
                    <a:schemeClr val="bg1"/>
                  </a:solidFill>
                </a:rPr>
                <a:t> yang </a:t>
              </a:r>
              <a:r>
                <a:rPr lang="en-US" sz="1400" b="1" dirty="0" err="1">
                  <a:solidFill>
                    <a:schemeClr val="bg1"/>
                  </a:solidFill>
                </a:rPr>
                <a:t>bersih</a:t>
              </a:r>
              <a:r>
                <a:rPr lang="en-US" sz="1400" b="1" dirty="0">
                  <a:solidFill>
                    <a:schemeClr val="bg1"/>
                  </a:solidFill>
                </a:rPr>
                <a:t> </a:t>
              </a:r>
              <a:r>
                <a:rPr lang="en-US" sz="1400" b="1" dirty="0" err="1">
                  <a:solidFill>
                    <a:schemeClr val="bg1"/>
                  </a:solidFill>
                </a:rPr>
                <a:t>dan</a:t>
              </a:r>
              <a:r>
                <a:rPr lang="en-US" sz="1400" b="1" dirty="0">
                  <a:solidFill>
                    <a:schemeClr val="bg1"/>
                  </a:solidFill>
                </a:rPr>
                <a:t> </a:t>
              </a:r>
              <a:r>
                <a:rPr lang="en-US" sz="1400" b="1" dirty="0" err="1">
                  <a:solidFill>
                    <a:schemeClr val="bg1"/>
                  </a:solidFill>
                </a:rPr>
                <a:t>bebas</a:t>
              </a:r>
              <a:r>
                <a:rPr lang="en-US" sz="1400" b="1" dirty="0">
                  <a:solidFill>
                    <a:schemeClr val="bg1"/>
                  </a:solidFill>
                </a:rPr>
                <a:t> KKN (10%)</a:t>
              </a:r>
            </a:p>
          </p:txBody>
        </p:sp>
        <p:sp>
          <p:nvSpPr>
            <p:cNvPr id="71" name="Rounded Rectangle 70"/>
            <p:cNvSpPr/>
            <p:nvPr/>
          </p:nvSpPr>
          <p:spPr>
            <a:xfrm>
              <a:off x="7363053" y="3100171"/>
              <a:ext cx="1368152" cy="801674"/>
            </a:xfrm>
            <a:prstGeom prst="round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1400" b="1" dirty="0" err="1">
                  <a:solidFill>
                    <a:schemeClr val="bg1"/>
                  </a:solidFill>
                </a:rPr>
                <a:t>Peningkatan</a:t>
              </a:r>
              <a:r>
                <a:rPr lang="en-US" sz="1400" b="1" dirty="0">
                  <a:solidFill>
                    <a:schemeClr val="bg1"/>
                  </a:solidFill>
                </a:rPr>
                <a:t> </a:t>
              </a:r>
              <a:r>
                <a:rPr lang="en-US" sz="1400" b="1" dirty="0" err="1">
                  <a:solidFill>
                    <a:schemeClr val="bg1"/>
                  </a:solidFill>
                </a:rPr>
                <a:t>Pelayanan</a:t>
              </a:r>
              <a:r>
                <a:rPr lang="en-US" sz="1400" b="1" dirty="0">
                  <a:solidFill>
                    <a:schemeClr val="bg1"/>
                  </a:solidFill>
                </a:rPr>
                <a:t> </a:t>
              </a:r>
              <a:r>
                <a:rPr lang="en-US" sz="1400" b="1" dirty="0" err="1">
                  <a:solidFill>
                    <a:schemeClr val="bg1"/>
                  </a:solidFill>
                </a:rPr>
                <a:t>Publik</a:t>
              </a:r>
              <a:r>
                <a:rPr lang="en-US" sz="1400" b="1" dirty="0">
                  <a:solidFill>
                    <a:schemeClr val="bg1"/>
                  </a:solidFill>
                </a:rPr>
                <a:t> (10%)</a:t>
              </a:r>
            </a:p>
          </p:txBody>
        </p:sp>
        <p:sp>
          <p:nvSpPr>
            <p:cNvPr id="75" name="Up-Down Arrow 74"/>
            <p:cNvSpPr/>
            <p:nvPr/>
          </p:nvSpPr>
          <p:spPr>
            <a:xfrm>
              <a:off x="6611813" y="2564904"/>
              <a:ext cx="360040" cy="1809725"/>
            </a:xfrm>
            <a:prstGeom prst="upDownArrow">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en-US"/>
            </a:p>
          </p:txBody>
        </p:sp>
        <p:sp>
          <p:nvSpPr>
            <p:cNvPr id="77" name="Bent Arrow 76"/>
            <p:cNvSpPr/>
            <p:nvPr/>
          </p:nvSpPr>
          <p:spPr>
            <a:xfrm rot="5400000">
              <a:off x="7455605" y="2125451"/>
              <a:ext cx="1012231" cy="874787"/>
            </a:xfrm>
            <a:prstGeom prst="bentArrow">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en-US">
                <a:solidFill>
                  <a:schemeClr val="tx1"/>
                </a:solidFill>
              </a:endParaRPr>
            </a:p>
          </p:txBody>
        </p:sp>
        <p:sp>
          <p:nvSpPr>
            <p:cNvPr id="84" name="Bent Arrow 83"/>
            <p:cNvSpPr/>
            <p:nvPr/>
          </p:nvSpPr>
          <p:spPr>
            <a:xfrm rot="16200000" flipV="1">
              <a:off x="7455605" y="4007184"/>
              <a:ext cx="1012231" cy="874787"/>
            </a:xfrm>
            <a:prstGeom prst="bentArrow">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en-US">
                <a:solidFill>
                  <a:schemeClr val="tx1"/>
                </a:solidFill>
              </a:endParaRPr>
            </a:p>
          </p:txBody>
        </p:sp>
      </p:grpSp>
      <p:grpSp>
        <p:nvGrpSpPr>
          <p:cNvPr id="6" name="Group 88"/>
          <p:cNvGrpSpPr/>
          <p:nvPr/>
        </p:nvGrpSpPr>
        <p:grpSpPr>
          <a:xfrm>
            <a:off x="1114197" y="1514826"/>
            <a:ext cx="4217018" cy="3880928"/>
            <a:chOff x="799897" y="1891855"/>
            <a:chExt cx="4217018" cy="3880928"/>
          </a:xfrm>
        </p:grpSpPr>
        <p:sp>
          <p:nvSpPr>
            <p:cNvPr id="90" name="Rounded Rectangle 89">
              <a:hlinkClick r:id="" action="ppaction://noaction"/>
            </p:cNvPr>
            <p:cNvSpPr/>
            <p:nvPr/>
          </p:nvSpPr>
          <p:spPr>
            <a:xfrm rot="16200000">
              <a:off x="-946315" y="3645571"/>
              <a:ext cx="3873423" cy="381000"/>
            </a:xfrm>
            <a:prstGeom prst="roundRect">
              <a:avLst/>
            </a:prstGeom>
            <a:ln>
              <a:noFill/>
            </a:ln>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en-US" sz="1200" b="1" dirty="0">
                  <a:solidFill>
                    <a:prstClr val="white"/>
                  </a:solidFill>
                </a:rPr>
                <a:t>MANAJEMEN  PERUBAHAN (5%)</a:t>
              </a:r>
              <a:endParaRPr lang="id-ID" sz="1200" b="1" dirty="0">
                <a:solidFill>
                  <a:prstClr val="white"/>
                </a:solidFill>
              </a:endParaRPr>
            </a:p>
          </p:txBody>
        </p:sp>
        <p:sp>
          <p:nvSpPr>
            <p:cNvPr id="91" name="Rounded Rectangle 90">
              <a:hlinkClick r:id="" action="ppaction://noaction"/>
            </p:cNvPr>
            <p:cNvSpPr/>
            <p:nvPr/>
          </p:nvSpPr>
          <p:spPr>
            <a:xfrm rot="16200000">
              <a:off x="252384" y="3569370"/>
              <a:ext cx="2722524" cy="533402"/>
            </a:xfrm>
            <a:prstGeom prst="roundRect">
              <a:avLst/>
            </a:prstGeom>
            <a:ln>
              <a:noFill/>
            </a:ln>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en-US" sz="1400" b="1" dirty="0">
                  <a:solidFill>
                    <a:prstClr val="white"/>
                  </a:solidFill>
                </a:rPr>
                <a:t>PENATAAN</a:t>
              </a:r>
              <a:r>
                <a:rPr lang="en-US" sz="1400" b="1" dirty="0">
                  <a:solidFill>
                    <a:prstClr val="black"/>
                  </a:solidFill>
                </a:rPr>
                <a:t> </a:t>
              </a:r>
              <a:r>
                <a:rPr lang="en-US" sz="1400" b="1" dirty="0">
                  <a:solidFill>
                    <a:prstClr val="white"/>
                  </a:solidFill>
                </a:rPr>
                <a:t>PERATURAN PERUNDANG-UNDANGAN (5%)</a:t>
              </a:r>
              <a:endParaRPr lang="id-ID" sz="1400" b="1" dirty="0">
                <a:solidFill>
                  <a:prstClr val="white"/>
                </a:solidFill>
              </a:endParaRPr>
            </a:p>
          </p:txBody>
        </p:sp>
        <p:sp>
          <p:nvSpPr>
            <p:cNvPr id="92" name="Rounded Rectangle 91">
              <a:hlinkClick r:id="" action="ppaction://noaction"/>
            </p:cNvPr>
            <p:cNvSpPr/>
            <p:nvPr/>
          </p:nvSpPr>
          <p:spPr>
            <a:xfrm>
              <a:off x="2139224" y="1899359"/>
              <a:ext cx="2133599" cy="457200"/>
            </a:xfrm>
            <a:prstGeom prst="roundRect">
              <a:avLst/>
            </a:prstGeom>
            <a:ln>
              <a:noFill/>
            </a:ln>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en-US" sz="1200" b="1" dirty="0">
                  <a:solidFill>
                    <a:schemeClr val="bg1"/>
                  </a:solidFill>
                </a:rPr>
                <a:t>PENGUATAN PENGAWASAN (12%)</a:t>
              </a:r>
              <a:endParaRPr lang="id-ID" sz="1200" b="1" dirty="0">
                <a:solidFill>
                  <a:schemeClr val="bg1"/>
                </a:solidFill>
              </a:endParaRPr>
            </a:p>
          </p:txBody>
        </p:sp>
        <p:sp>
          <p:nvSpPr>
            <p:cNvPr id="93" name="Rounded Rectangle 92">
              <a:hlinkClick r:id="" action="ppaction://noaction"/>
            </p:cNvPr>
            <p:cNvSpPr/>
            <p:nvPr/>
          </p:nvSpPr>
          <p:spPr>
            <a:xfrm>
              <a:off x="2139224" y="5315583"/>
              <a:ext cx="2133599" cy="457200"/>
            </a:xfrm>
            <a:prstGeom prst="roundRect">
              <a:avLst/>
            </a:prstGeom>
            <a:ln>
              <a:noFill/>
            </a:ln>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en-US" sz="1200" b="1" dirty="0">
                  <a:solidFill>
                    <a:prstClr val="white"/>
                  </a:solidFill>
                </a:rPr>
                <a:t>PENGUATAN </a:t>
              </a:r>
            </a:p>
            <a:p>
              <a:pPr algn="ctr" fontAlgn="auto">
                <a:spcBef>
                  <a:spcPts val="0"/>
                </a:spcBef>
                <a:spcAft>
                  <a:spcPts val="0"/>
                </a:spcAft>
                <a:defRPr/>
              </a:pPr>
              <a:r>
                <a:rPr lang="en-US" sz="1200" b="1" dirty="0">
                  <a:solidFill>
                    <a:prstClr val="white"/>
                  </a:solidFill>
                </a:rPr>
                <a:t>AKUNTABILITAS KINERJA (6%)</a:t>
              </a:r>
              <a:endParaRPr lang="id-ID" sz="1200" b="1" dirty="0">
                <a:solidFill>
                  <a:prstClr val="white"/>
                </a:solidFill>
              </a:endParaRPr>
            </a:p>
          </p:txBody>
        </p:sp>
        <p:sp>
          <p:nvSpPr>
            <p:cNvPr id="94" name="Rounded Rectangle 93">
              <a:hlinkClick r:id="" action="ppaction://noaction"/>
            </p:cNvPr>
            <p:cNvSpPr/>
            <p:nvPr/>
          </p:nvSpPr>
          <p:spPr>
            <a:xfrm rot="16200000">
              <a:off x="2898088" y="3653955"/>
              <a:ext cx="3873423" cy="364231"/>
            </a:xfrm>
            <a:prstGeom prst="roundRect">
              <a:avLst/>
            </a:prstGeom>
            <a:ln>
              <a:noFill/>
            </a:ln>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en-US" sz="1200" b="1" dirty="0">
                  <a:solidFill>
                    <a:prstClr val="white"/>
                  </a:solidFill>
                </a:rPr>
                <a:t>PENINGKATAN KUALITAS PELAYANAN PUBLIK 6%)</a:t>
              </a:r>
              <a:endParaRPr lang="id-ID" sz="1200" b="1" dirty="0">
                <a:solidFill>
                  <a:prstClr val="white"/>
                </a:solidFill>
              </a:endParaRPr>
            </a:p>
          </p:txBody>
        </p:sp>
        <p:sp>
          <p:nvSpPr>
            <p:cNvPr id="95" name="Rounded Rectangle 94">
              <a:hlinkClick r:id="" action="ppaction://noaction"/>
            </p:cNvPr>
            <p:cNvSpPr/>
            <p:nvPr/>
          </p:nvSpPr>
          <p:spPr>
            <a:xfrm>
              <a:off x="2071563" y="2474809"/>
              <a:ext cx="1485900" cy="762000"/>
            </a:xfrm>
            <a:prstGeom prst="roundRect">
              <a:avLst/>
            </a:prstGeom>
            <a:ln>
              <a:noFill/>
            </a:ln>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en-US" sz="1200" b="1" dirty="0">
                  <a:solidFill>
                    <a:schemeClr val="bg1"/>
                  </a:solidFill>
                </a:rPr>
                <a:t>PENATAAN &amp; PENGUATAN ORGANISASI (6%)</a:t>
              </a:r>
              <a:endParaRPr lang="id-ID" sz="1200" b="1" dirty="0">
                <a:solidFill>
                  <a:schemeClr val="bg1"/>
                </a:solidFill>
              </a:endParaRPr>
            </a:p>
          </p:txBody>
        </p:sp>
        <p:sp>
          <p:nvSpPr>
            <p:cNvPr id="96" name="Rounded Rectangle 95">
              <a:hlinkClick r:id="" action="ppaction://noaction"/>
            </p:cNvPr>
            <p:cNvSpPr/>
            <p:nvPr/>
          </p:nvSpPr>
          <p:spPr>
            <a:xfrm>
              <a:off x="2071563" y="4529378"/>
              <a:ext cx="1485900" cy="667955"/>
            </a:xfrm>
            <a:prstGeom prst="roundRect">
              <a:avLst/>
            </a:prstGeom>
            <a:ln>
              <a:noFill/>
            </a:ln>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en-US" sz="1100" b="1" dirty="0">
                  <a:solidFill>
                    <a:schemeClr val="bg1"/>
                  </a:solidFill>
                </a:rPr>
                <a:t>PENATAAN SISTEM MANAJEMEN SDM (15%)</a:t>
              </a:r>
              <a:endParaRPr lang="id-ID" sz="1100" b="1" dirty="0">
                <a:solidFill>
                  <a:schemeClr val="bg1"/>
                </a:solidFill>
              </a:endParaRPr>
            </a:p>
          </p:txBody>
        </p:sp>
        <p:sp>
          <p:nvSpPr>
            <p:cNvPr id="97" name="Rounded Rectangle 96">
              <a:hlinkClick r:id="" action="ppaction://noaction"/>
            </p:cNvPr>
            <p:cNvSpPr/>
            <p:nvPr/>
          </p:nvSpPr>
          <p:spPr>
            <a:xfrm>
              <a:off x="2989216" y="3455071"/>
              <a:ext cx="1268955" cy="762000"/>
            </a:xfrm>
            <a:prstGeom prst="roundRect">
              <a:avLst/>
            </a:prstGeom>
            <a:ln>
              <a:noFill/>
            </a:ln>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en-US" sz="1100" b="1" dirty="0">
                  <a:solidFill>
                    <a:prstClr val="white"/>
                  </a:solidFill>
                </a:rPr>
                <a:t>PENATAAN TATALAKSANA (5%)</a:t>
              </a:r>
              <a:endParaRPr lang="id-ID" sz="1100" b="1" dirty="0">
                <a:solidFill>
                  <a:prstClr val="white"/>
                </a:solidFill>
              </a:endParaRPr>
            </a:p>
          </p:txBody>
        </p:sp>
        <p:sp>
          <p:nvSpPr>
            <p:cNvPr id="98" name="Right Arrow 97"/>
            <p:cNvSpPr/>
            <p:nvPr/>
          </p:nvSpPr>
          <p:spPr>
            <a:xfrm>
              <a:off x="1190647" y="3620047"/>
              <a:ext cx="156297" cy="432048"/>
            </a:xfrm>
            <a:prstGeom prst="rightArrow">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99" name="Right Arrow 98"/>
            <p:cNvSpPr/>
            <p:nvPr/>
          </p:nvSpPr>
          <p:spPr>
            <a:xfrm>
              <a:off x="1912853" y="2639785"/>
              <a:ext cx="156297" cy="432048"/>
            </a:xfrm>
            <a:prstGeom prst="rightArrow">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100" name="Right Arrow 99"/>
            <p:cNvSpPr/>
            <p:nvPr/>
          </p:nvSpPr>
          <p:spPr>
            <a:xfrm>
              <a:off x="1912853" y="4647331"/>
              <a:ext cx="156297" cy="432048"/>
            </a:xfrm>
            <a:prstGeom prst="rightArrow">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101" name="Right Arrow 100"/>
            <p:cNvSpPr/>
            <p:nvPr/>
          </p:nvSpPr>
          <p:spPr>
            <a:xfrm>
              <a:off x="1233305" y="1891855"/>
              <a:ext cx="854895" cy="432048"/>
            </a:xfrm>
            <a:prstGeom prst="rightArrow">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en-US" dirty="0"/>
            </a:p>
          </p:txBody>
        </p:sp>
        <p:sp>
          <p:nvSpPr>
            <p:cNvPr id="102" name="Right Arrow 101"/>
            <p:cNvSpPr/>
            <p:nvPr/>
          </p:nvSpPr>
          <p:spPr>
            <a:xfrm>
              <a:off x="1233305" y="5340735"/>
              <a:ext cx="854895" cy="432048"/>
            </a:xfrm>
            <a:prstGeom prst="rightArrow">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en-US" dirty="0"/>
            </a:p>
          </p:txBody>
        </p:sp>
        <p:sp>
          <p:nvSpPr>
            <p:cNvPr id="103" name="Right Arrow 102"/>
            <p:cNvSpPr/>
            <p:nvPr/>
          </p:nvSpPr>
          <p:spPr>
            <a:xfrm>
              <a:off x="4265184" y="3620047"/>
              <a:ext cx="218330" cy="432048"/>
            </a:xfrm>
            <a:prstGeom prst="rightArrow">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104" name="Right Arrow 103"/>
            <p:cNvSpPr/>
            <p:nvPr/>
          </p:nvSpPr>
          <p:spPr>
            <a:xfrm rot="16200000">
              <a:off x="2755389" y="5037259"/>
              <a:ext cx="118249" cy="432048"/>
            </a:xfrm>
            <a:prstGeom prst="rightArrow">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105" name="Right Arrow 104"/>
            <p:cNvSpPr/>
            <p:nvPr/>
          </p:nvSpPr>
          <p:spPr>
            <a:xfrm rot="5400000">
              <a:off x="2768205" y="2200565"/>
              <a:ext cx="118249" cy="432048"/>
            </a:xfrm>
            <a:prstGeom prst="rightArrow">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106" name="Right Arrow 105"/>
            <p:cNvSpPr/>
            <p:nvPr/>
          </p:nvSpPr>
          <p:spPr>
            <a:xfrm>
              <a:off x="4258171" y="1924020"/>
              <a:ext cx="394513" cy="432048"/>
            </a:xfrm>
            <a:prstGeom prst="rightArrow">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en-US" dirty="0"/>
            </a:p>
          </p:txBody>
        </p:sp>
        <p:sp>
          <p:nvSpPr>
            <p:cNvPr id="107" name="Right Arrow 106"/>
            <p:cNvSpPr/>
            <p:nvPr/>
          </p:nvSpPr>
          <p:spPr>
            <a:xfrm>
              <a:off x="4258170" y="5328159"/>
              <a:ext cx="394513" cy="432048"/>
            </a:xfrm>
            <a:prstGeom prst="rightArrow">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en-US" dirty="0"/>
            </a:p>
          </p:txBody>
        </p:sp>
        <p:cxnSp>
          <p:nvCxnSpPr>
            <p:cNvPr id="108" name="Elbow Connector 107"/>
            <p:cNvCxnSpPr/>
            <p:nvPr/>
          </p:nvCxnSpPr>
          <p:spPr>
            <a:xfrm rot="16200000" flipH="1">
              <a:off x="3455668" y="2951335"/>
              <a:ext cx="579425" cy="274949"/>
            </a:xfrm>
            <a:prstGeom prst="bentConnector3">
              <a:avLst>
                <a:gd name="adj1" fmla="val 10469"/>
              </a:avLst>
            </a:prstGeom>
            <a:ln w="117475">
              <a:solidFill>
                <a:schemeClr val="bg1"/>
              </a:solidFill>
              <a:tailEnd type="triangle"/>
            </a:ln>
          </p:spPr>
          <p:style>
            <a:lnRef idx="3">
              <a:schemeClr val="dk1"/>
            </a:lnRef>
            <a:fillRef idx="0">
              <a:schemeClr val="dk1"/>
            </a:fillRef>
            <a:effectRef idx="2">
              <a:schemeClr val="dk1"/>
            </a:effectRef>
            <a:fontRef idx="minor">
              <a:schemeClr val="tx1"/>
            </a:fontRef>
          </p:style>
        </p:cxnSp>
        <p:cxnSp>
          <p:nvCxnSpPr>
            <p:cNvPr id="109" name="Elbow Connector 108"/>
            <p:cNvCxnSpPr/>
            <p:nvPr/>
          </p:nvCxnSpPr>
          <p:spPr>
            <a:xfrm rot="5400000" flipH="1" flipV="1">
              <a:off x="3455668" y="4481839"/>
              <a:ext cx="579425" cy="274949"/>
            </a:xfrm>
            <a:prstGeom prst="bentConnector3">
              <a:avLst>
                <a:gd name="adj1" fmla="val 10469"/>
              </a:avLst>
            </a:prstGeom>
            <a:ln w="117475">
              <a:solidFill>
                <a:schemeClr val="bg1"/>
              </a:solidFill>
              <a:tailEnd type="triangle"/>
            </a:ln>
          </p:spPr>
          <p:style>
            <a:lnRef idx="3">
              <a:schemeClr val="dk1"/>
            </a:lnRef>
            <a:fillRef idx="0">
              <a:schemeClr val="dk1"/>
            </a:fillRef>
            <a:effectRef idx="2">
              <a:schemeClr val="dk1"/>
            </a:effectRef>
            <a:fontRef idx="minor">
              <a:schemeClr val="tx1"/>
            </a:fontRef>
          </p:style>
        </p:cxnSp>
      </p:grpSp>
      <p:sp>
        <p:nvSpPr>
          <p:cNvPr id="45" name="Slide Number Placeholder 3"/>
          <p:cNvSpPr>
            <a:spLocks noGrp="1"/>
          </p:cNvSpPr>
          <p:nvPr>
            <p:ph type="sldNum" sz="quarter" idx="10"/>
          </p:nvPr>
        </p:nvSpPr>
        <p:spPr>
          <a:xfrm>
            <a:off x="8077200" y="304800"/>
            <a:ext cx="609600" cy="381000"/>
          </a:xfrm>
        </p:spPr>
        <p:txBody>
          <a:bodyPr/>
          <a:lstStyle/>
          <a:p>
            <a:pPr>
              <a:defRPr/>
            </a:pPr>
            <a:fld id="{24A1455A-1174-4134-A4F9-D4D5CAFC45C0}" type="slidenum">
              <a:rPr lang="en-US" smtClean="0">
                <a:solidFill>
                  <a:prstClr val="white"/>
                </a:solidFill>
              </a:rPr>
              <a:pPr>
                <a:defRPr/>
              </a:pPr>
              <a:t>14</a:t>
            </a:fld>
            <a:endParaRPr lang="en-US" dirty="0">
              <a:solidFill>
                <a:prstClr val="white"/>
              </a:solidFill>
            </a:endParaRPr>
          </a:p>
        </p:txBody>
      </p:sp>
    </p:spTree>
    <p:extLst>
      <p:ext uri="{BB962C8B-B14F-4D97-AF65-F5344CB8AC3E}">
        <p14:creationId xmlns:p14="http://schemas.microsoft.com/office/powerpoint/2010/main" val="3567039744"/>
      </p:ext>
    </p:extLst>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9"/>
                                        </p:tgtEl>
                                      </p:cBhvr>
                                    </p:animEffect>
                                    <p:set>
                                      <p:cBhvr>
                                        <p:cTn id="7" dur="1" fill="hold">
                                          <p:stCondLst>
                                            <p:cond delay="499"/>
                                          </p:stCondLst>
                                        </p:cTn>
                                        <p:tgtEl>
                                          <p:spTgt spid="59"/>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53"/>
                                        </p:tgtEl>
                                      </p:cBhvr>
                                    </p:animEffect>
                                    <p:set>
                                      <p:cBhvr>
                                        <p:cTn id="10" dur="1" fill="hold">
                                          <p:stCondLst>
                                            <p:cond delay="499"/>
                                          </p:stCondLst>
                                        </p:cTn>
                                        <p:tgtEl>
                                          <p:spTgt spid="53"/>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1485902" y="274638"/>
            <a:ext cx="5605119" cy="650182"/>
          </a:xfrm>
        </p:spPr>
        <p:txBody>
          <a:bodyPr>
            <a:noAutofit/>
          </a:bodyPr>
          <a:lstStyle/>
          <a:p>
            <a:r>
              <a:rPr lang="id-ID" sz="2400" dirty="0"/>
              <a:t>PROSES BISNIS PELAKSANAAN REFORMASI BIROKRASI</a:t>
            </a:r>
          </a:p>
        </p:txBody>
      </p:sp>
      <p:sp>
        <p:nvSpPr>
          <p:cNvPr id="4" name="Slide Number Placeholder 3"/>
          <p:cNvSpPr>
            <a:spLocks noGrp="1"/>
          </p:cNvSpPr>
          <p:nvPr>
            <p:ph type="sldNum" sz="quarter" idx="10"/>
          </p:nvPr>
        </p:nvSpPr>
        <p:spPr/>
        <p:txBody>
          <a:bodyPr/>
          <a:lstStyle/>
          <a:p>
            <a:pPr>
              <a:defRPr/>
            </a:pPr>
            <a:fld id="{24A1455A-1174-4134-A4F9-D4D5CAFC45C0}" type="slidenum">
              <a:rPr lang="en-US" smtClean="0">
                <a:solidFill>
                  <a:prstClr val="white"/>
                </a:solidFill>
              </a:rPr>
              <a:pPr>
                <a:defRPr/>
              </a:pPr>
              <a:t>15</a:t>
            </a:fld>
            <a:endParaRPr lang="en-US">
              <a:solidFill>
                <a:prstClr val="white"/>
              </a:solidFill>
            </a:endParaRPr>
          </a:p>
        </p:txBody>
      </p:sp>
      <p:sp>
        <p:nvSpPr>
          <p:cNvPr id="150" name="Rounded Rectangle 149"/>
          <p:cNvSpPr/>
          <p:nvPr/>
        </p:nvSpPr>
        <p:spPr>
          <a:xfrm>
            <a:off x="2716802" y="1572433"/>
            <a:ext cx="2269865" cy="4041973"/>
          </a:xfrm>
          <a:prstGeom prst="roundRect">
            <a:avLst>
              <a:gd name="adj" fmla="val 11283"/>
            </a:avLst>
          </a:prstGeom>
          <a:solidFill>
            <a:srgbClr val="71685C">
              <a:lumMod val="20000"/>
              <a:lumOff val="80000"/>
            </a:srgbClr>
          </a:solidFill>
          <a:ln w="12700" cap="flat" cmpd="sng" algn="ctr">
            <a:noFill/>
            <a:prstDash val="solid"/>
          </a:ln>
          <a:effectLst/>
        </p:spPr>
        <p:txBody>
          <a:bodyPr anchor="ctr"/>
          <a:lstStyle/>
          <a:p>
            <a:pPr algn="ctr">
              <a:defRPr/>
            </a:pPr>
            <a:endParaRPr lang="en-US" sz="2160" kern="0">
              <a:solidFill>
                <a:prstClr val="black"/>
              </a:solidFill>
            </a:endParaRPr>
          </a:p>
        </p:txBody>
      </p:sp>
      <p:sp>
        <p:nvSpPr>
          <p:cNvPr id="151" name="Rounded Rectangle 150"/>
          <p:cNvSpPr/>
          <p:nvPr/>
        </p:nvSpPr>
        <p:spPr>
          <a:xfrm>
            <a:off x="2716800" y="3534054"/>
            <a:ext cx="2269865" cy="1990698"/>
          </a:xfrm>
          <a:prstGeom prst="roundRect">
            <a:avLst>
              <a:gd name="adj" fmla="val 9803"/>
            </a:avLst>
          </a:prstGeom>
          <a:solidFill>
            <a:srgbClr val="B9CA1A">
              <a:lumMod val="40000"/>
              <a:lumOff val="60000"/>
            </a:srgbClr>
          </a:solidFill>
          <a:ln w="19050" cap="flat" cmpd="sng" algn="ctr">
            <a:solidFill>
              <a:srgbClr val="64A73B"/>
            </a:solidFill>
            <a:prstDash val="solid"/>
          </a:ln>
          <a:effectLst/>
        </p:spPr>
        <p:txBody>
          <a:bodyPr anchor="ctr"/>
          <a:lstStyle/>
          <a:p>
            <a:pPr algn="ctr">
              <a:defRPr/>
            </a:pPr>
            <a:endParaRPr lang="en-US" sz="2160" kern="0">
              <a:solidFill>
                <a:prstClr val="black"/>
              </a:solidFill>
            </a:endParaRPr>
          </a:p>
        </p:txBody>
      </p:sp>
      <p:sp>
        <p:nvSpPr>
          <p:cNvPr id="152" name="Rounded Rectangle 151"/>
          <p:cNvSpPr/>
          <p:nvPr/>
        </p:nvSpPr>
        <p:spPr>
          <a:xfrm>
            <a:off x="2840179" y="1774811"/>
            <a:ext cx="2036852" cy="720724"/>
          </a:xfrm>
          <a:prstGeom prst="roundRect">
            <a:avLst/>
          </a:prstGeom>
          <a:gradFill rotWithShape="1">
            <a:gsLst>
              <a:gs pos="0">
                <a:srgbClr val="64A73B">
                  <a:shade val="51000"/>
                  <a:satMod val="130000"/>
                </a:srgbClr>
              </a:gs>
              <a:gs pos="80000">
                <a:srgbClr val="64A73B">
                  <a:shade val="93000"/>
                  <a:satMod val="130000"/>
                </a:srgbClr>
              </a:gs>
              <a:gs pos="100000">
                <a:srgbClr val="64A73B">
                  <a:shade val="94000"/>
                  <a:satMod val="135000"/>
                </a:srgbClr>
              </a:gs>
            </a:gsLst>
            <a:lin ang="16200000" scaled="0"/>
          </a:gradFill>
          <a:ln w="9525" cap="flat" cmpd="sng" algn="ctr">
            <a:solidFill>
              <a:srgbClr val="64A73B">
                <a:shade val="95000"/>
                <a:satMod val="105000"/>
              </a:srgbClr>
            </a:solidFill>
            <a:prstDash val="solid"/>
          </a:ln>
          <a:effectLst>
            <a:outerShdw blurRad="40000" dist="23000" dir="5400000" rotWithShape="0">
              <a:srgbClr val="000000">
                <a:alpha val="35000"/>
              </a:srgbClr>
            </a:outerShdw>
          </a:effectLst>
        </p:spPr>
        <p:txBody>
          <a:bodyPr anchor="ctr"/>
          <a:lstStyle/>
          <a:p>
            <a:pPr algn="ctr">
              <a:defRPr/>
            </a:pPr>
            <a:r>
              <a:rPr lang="en-US" sz="2160" kern="0" dirty="0">
                <a:solidFill>
                  <a:prstClr val="white"/>
                </a:solidFill>
              </a:rPr>
              <a:t>Road Map</a:t>
            </a:r>
          </a:p>
        </p:txBody>
      </p:sp>
      <p:sp>
        <p:nvSpPr>
          <p:cNvPr id="153" name="Rounded Rectangle 152"/>
          <p:cNvSpPr/>
          <p:nvPr/>
        </p:nvSpPr>
        <p:spPr>
          <a:xfrm>
            <a:off x="5309097" y="1572433"/>
            <a:ext cx="1891823" cy="4041973"/>
          </a:xfrm>
          <a:prstGeom prst="roundRect">
            <a:avLst>
              <a:gd name="adj" fmla="val 11283"/>
            </a:avLst>
          </a:prstGeom>
          <a:solidFill>
            <a:srgbClr val="71685C">
              <a:lumMod val="20000"/>
              <a:lumOff val="80000"/>
            </a:srgbClr>
          </a:solidFill>
          <a:ln w="12700" cap="flat" cmpd="sng" algn="ctr">
            <a:noFill/>
            <a:prstDash val="solid"/>
          </a:ln>
          <a:effectLst/>
        </p:spPr>
        <p:txBody>
          <a:bodyPr anchor="ctr"/>
          <a:lstStyle/>
          <a:p>
            <a:pPr algn="ctr">
              <a:defRPr/>
            </a:pPr>
            <a:endParaRPr lang="en-US" sz="2160" kern="0">
              <a:solidFill>
                <a:prstClr val="black"/>
              </a:solidFill>
            </a:endParaRPr>
          </a:p>
        </p:txBody>
      </p:sp>
      <p:sp>
        <p:nvSpPr>
          <p:cNvPr id="154" name="Rounded Rectangle 153"/>
          <p:cNvSpPr/>
          <p:nvPr/>
        </p:nvSpPr>
        <p:spPr>
          <a:xfrm>
            <a:off x="5309097" y="3534054"/>
            <a:ext cx="1891823" cy="1990698"/>
          </a:xfrm>
          <a:prstGeom prst="roundRect">
            <a:avLst>
              <a:gd name="adj" fmla="val 9803"/>
            </a:avLst>
          </a:prstGeom>
          <a:solidFill>
            <a:srgbClr val="B9CA1A">
              <a:lumMod val="40000"/>
              <a:lumOff val="60000"/>
            </a:srgbClr>
          </a:solidFill>
          <a:ln w="19050" cap="flat" cmpd="sng" algn="ctr">
            <a:solidFill>
              <a:srgbClr val="64A73B"/>
            </a:solidFill>
            <a:prstDash val="solid"/>
          </a:ln>
          <a:effectLst/>
        </p:spPr>
        <p:txBody>
          <a:bodyPr anchor="ctr"/>
          <a:lstStyle/>
          <a:p>
            <a:pPr algn="ctr">
              <a:defRPr/>
            </a:pPr>
            <a:endParaRPr lang="en-US" sz="2160" kern="0">
              <a:solidFill>
                <a:prstClr val="black"/>
              </a:solidFill>
            </a:endParaRPr>
          </a:p>
        </p:txBody>
      </p:sp>
      <p:sp>
        <p:nvSpPr>
          <p:cNvPr id="155" name="Rounded Rectangle 154"/>
          <p:cNvSpPr/>
          <p:nvPr/>
        </p:nvSpPr>
        <p:spPr>
          <a:xfrm>
            <a:off x="2840179" y="2721491"/>
            <a:ext cx="2036852" cy="719137"/>
          </a:xfrm>
          <a:prstGeom prst="roundRect">
            <a:avLst/>
          </a:prstGeom>
          <a:gradFill rotWithShape="1">
            <a:gsLst>
              <a:gs pos="0">
                <a:srgbClr val="64A73B">
                  <a:shade val="51000"/>
                  <a:satMod val="130000"/>
                </a:srgbClr>
              </a:gs>
              <a:gs pos="80000">
                <a:srgbClr val="64A73B">
                  <a:shade val="93000"/>
                  <a:satMod val="130000"/>
                </a:srgbClr>
              </a:gs>
              <a:gs pos="100000">
                <a:srgbClr val="64A73B">
                  <a:shade val="94000"/>
                  <a:satMod val="135000"/>
                </a:srgbClr>
              </a:gs>
            </a:gsLst>
            <a:lin ang="16200000" scaled="0"/>
          </a:gradFill>
          <a:ln w="9525" cap="flat" cmpd="sng" algn="ctr">
            <a:solidFill>
              <a:srgbClr val="64A73B">
                <a:shade val="95000"/>
                <a:satMod val="105000"/>
              </a:srgbClr>
            </a:solidFill>
            <a:prstDash val="solid"/>
          </a:ln>
          <a:effectLst>
            <a:outerShdw blurRad="40000" dist="23000" dir="5400000" rotWithShape="0">
              <a:srgbClr val="000000">
                <a:alpha val="35000"/>
              </a:srgbClr>
            </a:outerShdw>
          </a:effectLst>
        </p:spPr>
        <p:txBody>
          <a:bodyPr anchor="ctr"/>
          <a:lstStyle/>
          <a:p>
            <a:pPr algn="ctr">
              <a:defRPr/>
            </a:pPr>
            <a:r>
              <a:rPr lang="en-US" sz="2160" kern="0" dirty="0">
                <a:solidFill>
                  <a:prstClr val="white"/>
                </a:solidFill>
              </a:rPr>
              <a:t>Proses RB</a:t>
            </a:r>
          </a:p>
        </p:txBody>
      </p:sp>
      <p:sp>
        <p:nvSpPr>
          <p:cNvPr id="156" name="Rounded Rectangle 155"/>
          <p:cNvSpPr/>
          <p:nvPr/>
        </p:nvSpPr>
        <p:spPr>
          <a:xfrm>
            <a:off x="2840179" y="3663093"/>
            <a:ext cx="2036852" cy="720724"/>
          </a:xfrm>
          <a:prstGeom prst="roundRect">
            <a:avLst/>
          </a:prstGeom>
          <a:gradFill rotWithShape="1">
            <a:gsLst>
              <a:gs pos="0">
                <a:srgbClr val="64A73B">
                  <a:shade val="51000"/>
                  <a:satMod val="130000"/>
                </a:srgbClr>
              </a:gs>
              <a:gs pos="80000">
                <a:srgbClr val="64A73B">
                  <a:shade val="93000"/>
                  <a:satMod val="130000"/>
                </a:srgbClr>
              </a:gs>
              <a:gs pos="100000">
                <a:srgbClr val="64A73B">
                  <a:shade val="94000"/>
                  <a:satMod val="135000"/>
                </a:srgbClr>
              </a:gs>
            </a:gsLst>
            <a:lin ang="16200000" scaled="0"/>
          </a:gradFill>
          <a:ln w="9525" cap="flat" cmpd="sng" algn="ctr">
            <a:solidFill>
              <a:srgbClr val="64A73B">
                <a:shade val="95000"/>
                <a:satMod val="105000"/>
              </a:srgbClr>
            </a:solidFill>
            <a:prstDash val="solid"/>
          </a:ln>
          <a:effectLst>
            <a:outerShdw blurRad="40000" dist="23000" dir="5400000" rotWithShape="0">
              <a:srgbClr val="000000">
                <a:alpha val="35000"/>
              </a:srgbClr>
            </a:outerShdw>
          </a:effectLst>
        </p:spPr>
        <p:txBody>
          <a:bodyPr anchor="ctr"/>
          <a:lstStyle/>
          <a:p>
            <a:pPr algn="ctr">
              <a:defRPr/>
            </a:pPr>
            <a:r>
              <a:rPr lang="en-US" sz="2160" kern="0" dirty="0">
                <a:solidFill>
                  <a:prstClr val="white"/>
                </a:solidFill>
              </a:rPr>
              <a:t>PMPRB</a:t>
            </a:r>
          </a:p>
        </p:txBody>
      </p:sp>
      <p:sp>
        <p:nvSpPr>
          <p:cNvPr id="157" name="Rounded Rectangle 156"/>
          <p:cNvSpPr/>
          <p:nvPr/>
        </p:nvSpPr>
        <p:spPr>
          <a:xfrm>
            <a:off x="5415396" y="1774811"/>
            <a:ext cx="1675637" cy="720724"/>
          </a:xfrm>
          <a:prstGeom prst="roundRect">
            <a:avLst/>
          </a:prstGeom>
          <a:gradFill rotWithShape="1">
            <a:gsLst>
              <a:gs pos="0">
                <a:srgbClr val="AA2B1E">
                  <a:shade val="51000"/>
                  <a:satMod val="130000"/>
                </a:srgbClr>
              </a:gs>
              <a:gs pos="80000">
                <a:srgbClr val="AA2B1E">
                  <a:shade val="93000"/>
                  <a:satMod val="130000"/>
                </a:srgbClr>
              </a:gs>
              <a:gs pos="100000">
                <a:srgbClr val="AA2B1E">
                  <a:shade val="94000"/>
                  <a:satMod val="135000"/>
                </a:srgbClr>
              </a:gs>
            </a:gsLst>
            <a:lin ang="16200000" scaled="0"/>
          </a:gradFill>
          <a:ln w="9525" cap="flat" cmpd="sng" algn="ctr">
            <a:solidFill>
              <a:srgbClr val="AA2B1E">
                <a:shade val="95000"/>
                <a:satMod val="105000"/>
              </a:srgbClr>
            </a:solidFill>
            <a:prstDash val="solid"/>
          </a:ln>
          <a:effectLst>
            <a:outerShdw blurRad="40000" dist="23000" dir="5400000" rotWithShape="0">
              <a:srgbClr val="000000">
                <a:alpha val="35000"/>
              </a:srgbClr>
            </a:outerShdw>
          </a:effectLst>
        </p:spPr>
        <p:txBody>
          <a:bodyPr anchor="ctr"/>
          <a:lstStyle/>
          <a:p>
            <a:pPr algn="ctr">
              <a:defRPr/>
            </a:pPr>
            <a:r>
              <a:rPr lang="en-US" sz="2160" kern="0" dirty="0" err="1">
                <a:solidFill>
                  <a:prstClr val="white"/>
                </a:solidFill>
              </a:rPr>
              <a:t>Perencanaan</a:t>
            </a:r>
            <a:endParaRPr lang="en-US" sz="2160" kern="0" dirty="0">
              <a:solidFill>
                <a:prstClr val="white"/>
              </a:solidFill>
            </a:endParaRPr>
          </a:p>
        </p:txBody>
      </p:sp>
      <p:sp>
        <p:nvSpPr>
          <p:cNvPr id="158" name="Rounded Rectangle 157"/>
          <p:cNvSpPr/>
          <p:nvPr/>
        </p:nvSpPr>
        <p:spPr>
          <a:xfrm>
            <a:off x="5417102" y="3663093"/>
            <a:ext cx="1673929" cy="720724"/>
          </a:xfrm>
          <a:prstGeom prst="roundRect">
            <a:avLst/>
          </a:prstGeom>
          <a:gradFill rotWithShape="1">
            <a:gsLst>
              <a:gs pos="0">
                <a:srgbClr val="AA2B1E">
                  <a:shade val="51000"/>
                  <a:satMod val="130000"/>
                </a:srgbClr>
              </a:gs>
              <a:gs pos="80000">
                <a:srgbClr val="AA2B1E">
                  <a:shade val="93000"/>
                  <a:satMod val="130000"/>
                </a:srgbClr>
              </a:gs>
              <a:gs pos="100000">
                <a:srgbClr val="AA2B1E">
                  <a:shade val="94000"/>
                  <a:satMod val="135000"/>
                </a:srgbClr>
              </a:gs>
            </a:gsLst>
            <a:lin ang="16200000" scaled="0"/>
          </a:gradFill>
          <a:ln w="9525" cap="flat" cmpd="sng" algn="ctr">
            <a:solidFill>
              <a:srgbClr val="AA2B1E">
                <a:shade val="95000"/>
                <a:satMod val="105000"/>
              </a:srgbClr>
            </a:solidFill>
            <a:prstDash val="solid"/>
          </a:ln>
          <a:effectLst>
            <a:outerShdw blurRad="40000" dist="23000" dir="5400000" rotWithShape="0">
              <a:srgbClr val="000000">
                <a:alpha val="35000"/>
              </a:srgbClr>
            </a:outerShdw>
          </a:effectLst>
        </p:spPr>
        <p:txBody>
          <a:bodyPr anchor="ctr"/>
          <a:lstStyle/>
          <a:p>
            <a:pPr algn="ctr">
              <a:defRPr/>
            </a:pPr>
            <a:r>
              <a:rPr lang="en-US" sz="2160" kern="0" dirty="0">
                <a:solidFill>
                  <a:prstClr val="white"/>
                </a:solidFill>
              </a:rPr>
              <a:t>Monitoring </a:t>
            </a:r>
            <a:r>
              <a:rPr lang="en-US" sz="2160" kern="0" dirty="0" err="1">
                <a:solidFill>
                  <a:prstClr val="white"/>
                </a:solidFill>
              </a:rPr>
              <a:t>dan</a:t>
            </a:r>
            <a:endParaRPr lang="en-US" sz="2160" kern="0" dirty="0">
              <a:solidFill>
                <a:prstClr val="white"/>
              </a:solidFill>
            </a:endParaRPr>
          </a:p>
          <a:p>
            <a:pPr algn="ctr">
              <a:defRPr/>
            </a:pPr>
            <a:r>
              <a:rPr lang="en-US" sz="2160" kern="0" dirty="0">
                <a:solidFill>
                  <a:prstClr val="white"/>
                </a:solidFill>
              </a:rPr>
              <a:t> </a:t>
            </a:r>
            <a:r>
              <a:rPr lang="en-US" sz="2160" kern="0" dirty="0" err="1">
                <a:solidFill>
                  <a:prstClr val="white"/>
                </a:solidFill>
              </a:rPr>
              <a:t>Evaluasi</a:t>
            </a:r>
            <a:r>
              <a:rPr lang="en-US" sz="2160" kern="0" dirty="0">
                <a:solidFill>
                  <a:prstClr val="white"/>
                </a:solidFill>
              </a:rPr>
              <a:t> Internal</a:t>
            </a:r>
          </a:p>
        </p:txBody>
      </p:sp>
      <p:sp>
        <p:nvSpPr>
          <p:cNvPr id="159" name="Rounded Rectangle 158"/>
          <p:cNvSpPr/>
          <p:nvPr/>
        </p:nvSpPr>
        <p:spPr>
          <a:xfrm>
            <a:off x="2840179" y="4607249"/>
            <a:ext cx="2036852" cy="719137"/>
          </a:xfrm>
          <a:prstGeom prst="roundRect">
            <a:avLst/>
          </a:prstGeom>
          <a:gradFill rotWithShape="1">
            <a:gsLst>
              <a:gs pos="0">
                <a:srgbClr val="64A73B">
                  <a:shade val="51000"/>
                  <a:satMod val="130000"/>
                </a:srgbClr>
              </a:gs>
              <a:gs pos="80000">
                <a:srgbClr val="64A73B">
                  <a:shade val="93000"/>
                  <a:satMod val="130000"/>
                </a:srgbClr>
              </a:gs>
              <a:gs pos="100000">
                <a:srgbClr val="64A73B">
                  <a:shade val="94000"/>
                  <a:satMod val="135000"/>
                </a:srgbClr>
              </a:gs>
            </a:gsLst>
            <a:lin ang="16200000" scaled="0"/>
          </a:gradFill>
          <a:ln w="9525" cap="flat" cmpd="sng" algn="ctr">
            <a:solidFill>
              <a:srgbClr val="64A73B">
                <a:shade val="95000"/>
                <a:satMod val="105000"/>
              </a:srgbClr>
            </a:solidFill>
            <a:prstDash val="solid"/>
          </a:ln>
          <a:effectLst>
            <a:outerShdw blurRad="40000" dist="23000" dir="5400000" rotWithShape="0">
              <a:srgbClr val="000000">
                <a:alpha val="35000"/>
              </a:srgbClr>
            </a:outerShdw>
          </a:effectLst>
        </p:spPr>
        <p:txBody>
          <a:bodyPr anchor="ctr"/>
          <a:lstStyle/>
          <a:p>
            <a:pPr algn="ctr">
              <a:defRPr/>
            </a:pPr>
            <a:r>
              <a:rPr lang="en-US" sz="2160" kern="0" dirty="0" err="1">
                <a:solidFill>
                  <a:prstClr val="white"/>
                </a:solidFill>
              </a:rPr>
              <a:t>Indeks</a:t>
            </a:r>
            <a:r>
              <a:rPr lang="en-US" sz="2160" kern="0" dirty="0">
                <a:solidFill>
                  <a:prstClr val="white"/>
                </a:solidFill>
              </a:rPr>
              <a:t> RB </a:t>
            </a:r>
            <a:r>
              <a:rPr lang="en-US" sz="2160" kern="0" dirty="0" err="1">
                <a:solidFill>
                  <a:prstClr val="white"/>
                </a:solidFill>
              </a:rPr>
              <a:t>dan</a:t>
            </a:r>
            <a:r>
              <a:rPr lang="en-US" sz="2160" kern="0" dirty="0">
                <a:solidFill>
                  <a:prstClr val="white"/>
                </a:solidFill>
              </a:rPr>
              <a:t> </a:t>
            </a:r>
            <a:r>
              <a:rPr lang="en-US" sz="2160" kern="0" dirty="0" err="1">
                <a:solidFill>
                  <a:prstClr val="white"/>
                </a:solidFill>
              </a:rPr>
              <a:t>Rencana</a:t>
            </a:r>
            <a:r>
              <a:rPr lang="en-US" sz="2160" kern="0" dirty="0">
                <a:solidFill>
                  <a:prstClr val="white"/>
                </a:solidFill>
              </a:rPr>
              <a:t> </a:t>
            </a:r>
            <a:r>
              <a:rPr lang="en-US" sz="2160" kern="0" dirty="0" err="1">
                <a:solidFill>
                  <a:prstClr val="white"/>
                </a:solidFill>
              </a:rPr>
              <a:t>Aksi</a:t>
            </a:r>
            <a:r>
              <a:rPr lang="en-US" sz="2160" kern="0" dirty="0">
                <a:solidFill>
                  <a:prstClr val="white"/>
                </a:solidFill>
              </a:rPr>
              <a:t> </a:t>
            </a:r>
            <a:r>
              <a:rPr lang="en-US" sz="2160" kern="0" dirty="0" err="1">
                <a:solidFill>
                  <a:prstClr val="white"/>
                </a:solidFill>
              </a:rPr>
              <a:t>Tindak</a:t>
            </a:r>
            <a:r>
              <a:rPr lang="en-US" sz="2160" kern="0" dirty="0">
                <a:solidFill>
                  <a:prstClr val="white"/>
                </a:solidFill>
              </a:rPr>
              <a:t> </a:t>
            </a:r>
            <a:r>
              <a:rPr lang="en-US" sz="2160" kern="0" dirty="0" err="1">
                <a:solidFill>
                  <a:prstClr val="white"/>
                </a:solidFill>
              </a:rPr>
              <a:t>Lanjut</a:t>
            </a:r>
            <a:endParaRPr lang="en-US" sz="2160" kern="0" dirty="0">
              <a:solidFill>
                <a:prstClr val="white"/>
              </a:solidFill>
            </a:endParaRPr>
          </a:p>
        </p:txBody>
      </p:sp>
      <p:sp>
        <p:nvSpPr>
          <p:cNvPr id="160" name="Rounded Rectangle 159"/>
          <p:cNvSpPr/>
          <p:nvPr/>
        </p:nvSpPr>
        <p:spPr>
          <a:xfrm>
            <a:off x="5417102" y="4607249"/>
            <a:ext cx="1673929" cy="719137"/>
          </a:xfrm>
          <a:prstGeom prst="roundRect">
            <a:avLst/>
          </a:prstGeom>
          <a:gradFill rotWithShape="1">
            <a:gsLst>
              <a:gs pos="0">
                <a:srgbClr val="AA2B1E">
                  <a:shade val="51000"/>
                  <a:satMod val="130000"/>
                </a:srgbClr>
              </a:gs>
              <a:gs pos="80000">
                <a:srgbClr val="AA2B1E">
                  <a:shade val="93000"/>
                  <a:satMod val="130000"/>
                </a:srgbClr>
              </a:gs>
              <a:gs pos="100000">
                <a:srgbClr val="AA2B1E">
                  <a:shade val="94000"/>
                  <a:satMod val="135000"/>
                </a:srgbClr>
              </a:gs>
            </a:gsLst>
            <a:lin ang="16200000" scaled="0"/>
          </a:gradFill>
          <a:ln w="9525" cap="flat" cmpd="sng" algn="ctr">
            <a:solidFill>
              <a:srgbClr val="AA2B1E">
                <a:shade val="95000"/>
                <a:satMod val="105000"/>
              </a:srgbClr>
            </a:solidFill>
            <a:prstDash val="solid"/>
          </a:ln>
          <a:effectLst>
            <a:outerShdw blurRad="40000" dist="23000" dir="5400000" rotWithShape="0">
              <a:srgbClr val="000000">
                <a:alpha val="35000"/>
              </a:srgbClr>
            </a:outerShdw>
          </a:effectLst>
        </p:spPr>
        <p:txBody>
          <a:bodyPr anchor="ctr"/>
          <a:lstStyle/>
          <a:p>
            <a:pPr algn="ctr">
              <a:defRPr/>
            </a:pPr>
            <a:r>
              <a:rPr lang="en-US" sz="2160" kern="0" dirty="0" err="1">
                <a:solidFill>
                  <a:prstClr val="white"/>
                </a:solidFill>
              </a:rPr>
              <a:t>Pelaporan</a:t>
            </a:r>
            <a:r>
              <a:rPr lang="en-US" sz="2160" kern="0" dirty="0">
                <a:solidFill>
                  <a:prstClr val="white"/>
                </a:solidFill>
              </a:rPr>
              <a:t> </a:t>
            </a:r>
            <a:r>
              <a:rPr lang="en-US" sz="2160" kern="0" dirty="0" err="1">
                <a:solidFill>
                  <a:prstClr val="white"/>
                </a:solidFill>
              </a:rPr>
              <a:t>dan</a:t>
            </a:r>
            <a:r>
              <a:rPr lang="en-US" sz="2160" kern="0" dirty="0">
                <a:solidFill>
                  <a:prstClr val="white"/>
                </a:solidFill>
              </a:rPr>
              <a:t> </a:t>
            </a:r>
          </a:p>
          <a:p>
            <a:pPr algn="ctr">
              <a:defRPr/>
            </a:pPr>
            <a:r>
              <a:rPr lang="en-US" sz="2160" kern="0" dirty="0" err="1">
                <a:solidFill>
                  <a:prstClr val="white"/>
                </a:solidFill>
              </a:rPr>
              <a:t>Rencana</a:t>
            </a:r>
            <a:r>
              <a:rPr lang="en-US" sz="2160" kern="0" dirty="0">
                <a:solidFill>
                  <a:prstClr val="white"/>
                </a:solidFill>
              </a:rPr>
              <a:t> </a:t>
            </a:r>
            <a:r>
              <a:rPr lang="en-US" sz="2160" kern="0" dirty="0" err="1">
                <a:solidFill>
                  <a:prstClr val="white"/>
                </a:solidFill>
              </a:rPr>
              <a:t>Perbaikan</a:t>
            </a:r>
            <a:endParaRPr lang="en-US" sz="2160" kern="0" dirty="0">
              <a:solidFill>
                <a:prstClr val="white"/>
              </a:solidFill>
            </a:endParaRPr>
          </a:p>
        </p:txBody>
      </p:sp>
      <p:sp>
        <p:nvSpPr>
          <p:cNvPr id="161" name="Rounded Rectangle 160"/>
          <p:cNvSpPr/>
          <p:nvPr/>
        </p:nvSpPr>
        <p:spPr>
          <a:xfrm>
            <a:off x="5417102" y="2718951"/>
            <a:ext cx="1673929" cy="720724"/>
          </a:xfrm>
          <a:prstGeom prst="roundRect">
            <a:avLst/>
          </a:prstGeom>
          <a:gradFill rotWithShape="1">
            <a:gsLst>
              <a:gs pos="0">
                <a:srgbClr val="AA2B1E">
                  <a:shade val="51000"/>
                  <a:satMod val="130000"/>
                </a:srgbClr>
              </a:gs>
              <a:gs pos="80000">
                <a:srgbClr val="AA2B1E">
                  <a:shade val="93000"/>
                  <a:satMod val="130000"/>
                </a:srgbClr>
              </a:gs>
              <a:gs pos="100000">
                <a:srgbClr val="AA2B1E">
                  <a:shade val="94000"/>
                  <a:satMod val="135000"/>
                </a:srgbClr>
              </a:gs>
            </a:gsLst>
            <a:lin ang="16200000" scaled="0"/>
          </a:gradFill>
          <a:ln w="9525" cap="flat" cmpd="sng" algn="ctr">
            <a:solidFill>
              <a:srgbClr val="AA2B1E">
                <a:shade val="95000"/>
                <a:satMod val="105000"/>
              </a:srgbClr>
            </a:solidFill>
            <a:prstDash val="solid"/>
          </a:ln>
          <a:effectLst>
            <a:outerShdw blurRad="40000" dist="23000" dir="5400000" rotWithShape="0">
              <a:srgbClr val="000000">
                <a:alpha val="35000"/>
              </a:srgbClr>
            </a:outerShdw>
          </a:effectLst>
        </p:spPr>
        <p:txBody>
          <a:bodyPr anchor="ctr"/>
          <a:lstStyle/>
          <a:p>
            <a:pPr algn="ctr">
              <a:defRPr/>
            </a:pPr>
            <a:r>
              <a:rPr lang="en-US" sz="2160" kern="0" dirty="0" err="1">
                <a:solidFill>
                  <a:prstClr val="white"/>
                </a:solidFill>
              </a:rPr>
              <a:t>Pelaksanaan</a:t>
            </a:r>
            <a:endParaRPr lang="en-US" sz="2160" kern="0" dirty="0">
              <a:solidFill>
                <a:prstClr val="white"/>
              </a:solidFill>
            </a:endParaRPr>
          </a:p>
        </p:txBody>
      </p:sp>
      <p:sp>
        <p:nvSpPr>
          <p:cNvPr id="162" name="Rounded Rectangle 161"/>
          <p:cNvSpPr/>
          <p:nvPr/>
        </p:nvSpPr>
        <p:spPr>
          <a:xfrm>
            <a:off x="1906705" y="1437938"/>
            <a:ext cx="5400344" cy="4246141"/>
          </a:xfrm>
          <a:prstGeom prst="roundRect">
            <a:avLst>
              <a:gd name="adj" fmla="val 8001"/>
            </a:avLst>
          </a:prstGeom>
          <a:noFill/>
          <a:ln w="38100" cap="flat" cmpd="sng" algn="ctr">
            <a:solidFill>
              <a:srgbClr val="FDA023"/>
            </a:solidFill>
            <a:prstDash val="sysDot"/>
          </a:ln>
          <a:effectLst/>
        </p:spPr>
        <p:txBody>
          <a:bodyPr anchor="ctr"/>
          <a:lstStyle/>
          <a:p>
            <a:pPr algn="ctr">
              <a:defRPr/>
            </a:pPr>
            <a:endParaRPr lang="en-US" sz="2160" kern="0">
              <a:solidFill>
                <a:prstClr val="black"/>
              </a:solidFill>
            </a:endParaRPr>
          </a:p>
        </p:txBody>
      </p:sp>
      <p:sp>
        <p:nvSpPr>
          <p:cNvPr id="163" name="Down Arrow 162"/>
          <p:cNvSpPr/>
          <p:nvPr/>
        </p:nvSpPr>
        <p:spPr>
          <a:xfrm>
            <a:off x="3723478" y="2446042"/>
            <a:ext cx="270272" cy="350838"/>
          </a:xfrm>
          <a:prstGeom prst="downArrow">
            <a:avLst/>
          </a:prstGeom>
          <a:gradFill rotWithShape="1">
            <a:gsLst>
              <a:gs pos="0">
                <a:srgbClr val="FDA023">
                  <a:tint val="50000"/>
                  <a:satMod val="300000"/>
                </a:srgbClr>
              </a:gs>
              <a:gs pos="35000">
                <a:srgbClr val="FDA023">
                  <a:tint val="37000"/>
                  <a:satMod val="300000"/>
                </a:srgbClr>
              </a:gs>
              <a:gs pos="100000">
                <a:srgbClr val="FDA023">
                  <a:tint val="15000"/>
                  <a:satMod val="350000"/>
                </a:srgbClr>
              </a:gs>
            </a:gsLst>
            <a:lin ang="16200000" scaled="1"/>
          </a:gradFill>
          <a:ln w="9525" cap="flat" cmpd="sng" algn="ctr">
            <a:solidFill>
              <a:srgbClr val="FDA023">
                <a:shade val="95000"/>
                <a:satMod val="105000"/>
              </a:srgbClr>
            </a:solidFill>
            <a:prstDash val="solid"/>
          </a:ln>
          <a:effectLst>
            <a:outerShdw blurRad="40000" dist="20000" dir="5400000" rotWithShape="0">
              <a:srgbClr val="000000">
                <a:alpha val="38000"/>
              </a:srgbClr>
            </a:outerShdw>
          </a:effectLst>
        </p:spPr>
        <p:txBody>
          <a:bodyPr anchor="ctr"/>
          <a:lstStyle/>
          <a:p>
            <a:pPr algn="ctr">
              <a:defRPr/>
            </a:pPr>
            <a:endParaRPr lang="en-US" sz="2160" kern="0">
              <a:solidFill>
                <a:prstClr val="black"/>
              </a:solidFill>
            </a:endParaRPr>
          </a:p>
        </p:txBody>
      </p:sp>
      <p:sp>
        <p:nvSpPr>
          <p:cNvPr id="164" name="Down Arrow 163"/>
          <p:cNvSpPr/>
          <p:nvPr/>
        </p:nvSpPr>
        <p:spPr>
          <a:xfrm>
            <a:off x="3723478" y="3382159"/>
            <a:ext cx="270272" cy="352425"/>
          </a:xfrm>
          <a:prstGeom prst="downArrow">
            <a:avLst/>
          </a:prstGeom>
          <a:gradFill rotWithShape="1">
            <a:gsLst>
              <a:gs pos="0">
                <a:srgbClr val="FDA023">
                  <a:tint val="50000"/>
                  <a:satMod val="300000"/>
                </a:srgbClr>
              </a:gs>
              <a:gs pos="35000">
                <a:srgbClr val="FDA023">
                  <a:tint val="37000"/>
                  <a:satMod val="300000"/>
                </a:srgbClr>
              </a:gs>
              <a:gs pos="100000">
                <a:srgbClr val="FDA023">
                  <a:tint val="15000"/>
                  <a:satMod val="350000"/>
                </a:srgbClr>
              </a:gs>
            </a:gsLst>
            <a:lin ang="16200000" scaled="1"/>
          </a:gradFill>
          <a:ln w="9525" cap="flat" cmpd="sng" algn="ctr">
            <a:solidFill>
              <a:srgbClr val="FDA023">
                <a:shade val="95000"/>
                <a:satMod val="105000"/>
              </a:srgbClr>
            </a:solidFill>
            <a:prstDash val="solid"/>
          </a:ln>
          <a:effectLst>
            <a:outerShdw blurRad="40000" dist="20000" dir="5400000" rotWithShape="0">
              <a:srgbClr val="000000">
                <a:alpha val="38000"/>
              </a:srgbClr>
            </a:outerShdw>
          </a:effectLst>
        </p:spPr>
        <p:txBody>
          <a:bodyPr anchor="ctr"/>
          <a:lstStyle/>
          <a:p>
            <a:pPr algn="ctr">
              <a:defRPr/>
            </a:pPr>
            <a:endParaRPr lang="en-US" sz="2160" kern="0">
              <a:solidFill>
                <a:prstClr val="black"/>
              </a:solidFill>
            </a:endParaRPr>
          </a:p>
        </p:txBody>
      </p:sp>
      <p:sp>
        <p:nvSpPr>
          <p:cNvPr id="165" name="Down Arrow 164"/>
          <p:cNvSpPr/>
          <p:nvPr/>
        </p:nvSpPr>
        <p:spPr>
          <a:xfrm>
            <a:off x="3723478" y="4330974"/>
            <a:ext cx="270272" cy="352425"/>
          </a:xfrm>
          <a:prstGeom prst="downArrow">
            <a:avLst/>
          </a:prstGeom>
          <a:gradFill rotWithShape="1">
            <a:gsLst>
              <a:gs pos="0">
                <a:srgbClr val="FDA023">
                  <a:tint val="50000"/>
                  <a:satMod val="300000"/>
                </a:srgbClr>
              </a:gs>
              <a:gs pos="35000">
                <a:srgbClr val="FDA023">
                  <a:tint val="37000"/>
                  <a:satMod val="300000"/>
                </a:srgbClr>
              </a:gs>
              <a:gs pos="100000">
                <a:srgbClr val="FDA023">
                  <a:tint val="15000"/>
                  <a:satMod val="350000"/>
                </a:srgbClr>
              </a:gs>
            </a:gsLst>
            <a:lin ang="16200000" scaled="1"/>
          </a:gradFill>
          <a:ln w="9525" cap="flat" cmpd="sng" algn="ctr">
            <a:solidFill>
              <a:srgbClr val="FDA023">
                <a:shade val="95000"/>
                <a:satMod val="105000"/>
              </a:srgbClr>
            </a:solidFill>
            <a:prstDash val="solid"/>
          </a:ln>
          <a:effectLst>
            <a:outerShdw blurRad="40000" dist="20000" dir="5400000" rotWithShape="0">
              <a:srgbClr val="000000">
                <a:alpha val="38000"/>
              </a:srgbClr>
            </a:outerShdw>
          </a:effectLst>
        </p:spPr>
        <p:txBody>
          <a:bodyPr anchor="ctr"/>
          <a:lstStyle/>
          <a:p>
            <a:pPr algn="ctr">
              <a:defRPr/>
            </a:pPr>
            <a:endParaRPr lang="en-US" sz="2160" kern="0">
              <a:solidFill>
                <a:prstClr val="black"/>
              </a:solidFill>
            </a:endParaRPr>
          </a:p>
        </p:txBody>
      </p:sp>
      <p:sp>
        <p:nvSpPr>
          <p:cNvPr id="166" name="Down Arrow 165"/>
          <p:cNvSpPr/>
          <p:nvPr/>
        </p:nvSpPr>
        <p:spPr>
          <a:xfrm>
            <a:off x="6118678" y="2446042"/>
            <a:ext cx="269081" cy="350838"/>
          </a:xfrm>
          <a:prstGeom prst="downArrow">
            <a:avLst/>
          </a:prstGeom>
          <a:gradFill rotWithShape="1">
            <a:gsLst>
              <a:gs pos="0">
                <a:srgbClr val="71685C">
                  <a:tint val="50000"/>
                  <a:satMod val="300000"/>
                </a:srgbClr>
              </a:gs>
              <a:gs pos="35000">
                <a:srgbClr val="71685C">
                  <a:tint val="37000"/>
                  <a:satMod val="300000"/>
                </a:srgbClr>
              </a:gs>
              <a:gs pos="100000">
                <a:srgbClr val="71685C">
                  <a:tint val="15000"/>
                  <a:satMod val="350000"/>
                </a:srgbClr>
              </a:gs>
            </a:gsLst>
            <a:lin ang="16200000" scaled="1"/>
          </a:gradFill>
          <a:ln w="9525" cap="flat" cmpd="sng" algn="ctr">
            <a:solidFill>
              <a:srgbClr val="71685C">
                <a:shade val="95000"/>
                <a:satMod val="105000"/>
              </a:srgbClr>
            </a:solidFill>
            <a:prstDash val="solid"/>
          </a:ln>
          <a:effectLst>
            <a:outerShdw blurRad="40000" dist="20000" dir="5400000" rotWithShape="0">
              <a:srgbClr val="000000">
                <a:alpha val="38000"/>
              </a:srgbClr>
            </a:outerShdw>
          </a:effectLst>
        </p:spPr>
        <p:txBody>
          <a:bodyPr anchor="ctr"/>
          <a:lstStyle/>
          <a:p>
            <a:pPr algn="ctr">
              <a:defRPr/>
            </a:pPr>
            <a:endParaRPr lang="en-US" sz="2160" kern="0">
              <a:solidFill>
                <a:prstClr val="black"/>
              </a:solidFill>
            </a:endParaRPr>
          </a:p>
        </p:txBody>
      </p:sp>
      <p:sp>
        <p:nvSpPr>
          <p:cNvPr id="167" name="Down Arrow 166"/>
          <p:cNvSpPr/>
          <p:nvPr/>
        </p:nvSpPr>
        <p:spPr>
          <a:xfrm>
            <a:off x="6119530" y="3382159"/>
            <a:ext cx="269081" cy="352425"/>
          </a:xfrm>
          <a:prstGeom prst="downArrow">
            <a:avLst/>
          </a:prstGeom>
          <a:gradFill rotWithShape="1">
            <a:gsLst>
              <a:gs pos="0">
                <a:srgbClr val="71685C">
                  <a:tint val="50000"/>
                  <a:satMod val="300000"/>
                </a:srgbClr>
              </a:gs>
              <a:gs pos="35000">
                <a:srgbClr val="71685C">
                  <a:tint val="37000"/>
                  <a:satMod val="300000"/>
                </a:srgbClr>
              </a:gs>
              <a:gs pos="100000">
                <a:srgbClr val="71685C">
                  <a:tint val="15000"/>
                  <a:satMod val="350000"/>
                </a:srgbClr>
              </a:gs>
            </a:gsLst>
            <a:lin ang="16200000" scaled="1"/>
          </a:gradFill>
          <a:ln w="9525" cap="flat" cmpd="sng" algn="ctr">
            <a:solidFill>
              <a:srgbClr val="71685C">
                <a:shade val="95000"/>
                <a:satMod val="105000"/>
              </a:srgbClr>
            </a:solidFill>
            <a:prstDash val="solid"/>
          </a:ln>
          <a:effectLst>
            <a:outerShdw blurRad="40000" dist="20000" dir="5400000" rotWithShape="0">
              <a:srgbClr val="000000">
                <a:alpha val="38000"/>
              </a:srgbClr>
            </a:outerShdw>
          </a:effectLst>
        </p:spPr>
        <p:txBody>
          <a:bodyPr anchor="ctr"/>
          <a:lstStyle/>
          <a:p>
            <a:pPr algn="ctr">
              <a:defRPr/>
            </a:pPr>
            <a:endParaRPr lang="en-US" sz="2160" kern="0">
              <a:solidFill>
                <a:prstClr val="black"/>
              </a:solidFill>
            </a:endParaRPr>
          </a:p>
        </p:txBody>
      </p:sp>
      <p:sp>
        <p:nvSpPr>
          <p:cNvPr id="168" name="Down Arrow 167"/>
          <p:cNvSpPr/>
          <p:nvPr/>
        </p:nvSpPr>
        <p:spPr>
          <a:xfrm>
            <a:off x="6119530" y="4330974"/>
            <a:ext cx="269081" cy="352425"/>
          </a:xfrm>
          <a:prstGeom prst="downArrow">
            <a:avLst/>
          </a:prstGeom>
          <a:gradFill rotWithShape="1">
            <a:gsLst>
              <a:gs pos="0">
                <a:srgbClr val="71685C">
                  <a:tint val="50000"/>
                  <a:satMod val="300000"/>
                </a:srgbClr>
              </a:gs>
              <a:gs pos="35000">
                <a:srgbClr val="71685C">
                  <a:tint val="37000"/>
                  <a:satMod val="300000"/>
                </a:srgbClr>
              </a:gs>
              <a:gs pos="100000">
                <a:srgbClr val="71685C">
                  <a:tint val="15000"/>
                  <a:satMod val="350000"/>
                </a:srgbClr>
              </a:gs>
            </a:gsLst>
            <a:lin ang="16200000" scaled="1"/>
          </a:gradFill>
          <a:ln w="9525" cap="flat" cmpd="sng" algn="ctr">
            <a:solidFill>
              <a:srgbClr val="71685C">
                <a:shade val="95000"/>
                <a:satMod val="105000"/>
              </a:srgbClr>
            </a:solidFill>
            <a:prstDash val="solid"/>
          </a:ln>
          <a:effectLst>
            <a:outerShdw blurRad="40000" dist="20000" dir="5400000" rotWithShape="0">
              <a:srgbClr val="000000">
                <a:alpha val="38000"/>
              </a:srgbClr>
            </a:outerShdw>
          </a:effectLst>
        </p:spPr>
        <p:txBody>
          <a:bodyPr anchor="ctr"/>
          <a:lstStyle/>
          <a:p>
            <a:pPr algn="ctr">
              <a:defRPr/>
            </a:pPr>
            <a:endParaRPr lang="en-US" sz="2160" kern="0">
              <a:solidFill>
                <a:prstClr val="black"/>
              </a:solidFill>
            </a:endParaRPr>
          </a:p>
        </p:txBody>
      </p:sp>
      <p:sp>
        <p:nvSpPr>
          <p:cNvPr id="169" name="Curved Down Arrow 168"/>
          <p:cNvSpPr/>
          <p:nvPr/>
        </p:nvSpPr>
        <p:spPr>
          <a:xfrm rot="16200000">
            <a:off x="970396" y="3256341"/>
            <a:ext cx="3184128" cy="555436"/>
          </a:xfrm>
          <a:prstGeom prst="curvedDownArrow">
            <a:avLst/>
          </a:prstGeom>
          <a:gradFill rotWithShape="1">
            <a:gsLst>
              <a:gs pos="0">
                <a:srgbClr val="AA2B1E">
                  <a:shade val="51000"/>
                  <a:satMod val="130000"/>
                </a:srgbClr>
              </a:gs>
              <a:gs pos="80000">
                <a:srgbClr val="AA2B1E">
                  <a:shade val="93000"/>
                  <a:satMod val="130000"/>
                </a:srgbClr>
              </a:gs>
              <a:gs pos="100000">
                <a:srgbClr val="AA2B1E">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algn="ctr">
              <a:defRPr/>
            </a:pPr>
            <a:endParaRPr lang="en-US" sz="2160" kern="0">
              <a:solidFill>
                <a:prstClr val="black"/>
              </a:solidFill>
            </a:endParaRPr>
          </a:p>
        </p:txBody>
      </p:sp>
      <p:cxnSp>
        <p:nvCxnSpPr>
          <p:cNvPr id="170" name="Straight Connector 169"/>
          <p:cNvCxnSpPr>
            <a:stCxn id="152" idx="3"/>
            <a:endCxn id="157" idx="1"/>
          </p:cNvCxnSpPr>
          <p:nvPr/>
        </p:nvCxnSpPr>
        <p:spPr>
          <a:xfrm>
            <a:off x="4877041" y="2135163"/>
            <a:ext cx="538352" cy="0"/>
          </a:xfrm>
          <a:prstGeom prst="line">
            <a:avLst/>
          </a:prstGeom>
          <a:noFill/>
          <a:ln w="38100" cap="flat" cmpd="sng" algn="ctr">
            <a:solidFill>
              <a:srgbClr val="AA2B1E"/>
            </a:solidFill>
            <a:prstDash val="solid"/>
          </a:ln>
          <a:effectLst>
            <a:outerShdw blurRad="40000" dist="23000" dir="5400000" rotWithShape="0">
              <a:srgbClr val="000000">
                <a:alpha val="35000"/>
              </a:srgbClr>
            </a:outerShdw>
          </a:effectLst>
        </p:spPr>
      </p:cxnSp>
      <p:cxnSp>
        <p:nvCxnSpPr>
          <p:cNvPr id="171" name="Straight Connector 170"/>
          <p:cNvCxnSpPr>
            <a:stCxn id="155" idx="3"/>
            <a:endCxn id="161" idx="1"/>
          </p:cNvCxnSpPr>
          <p:nvPr/>
        </p:nvCxnSpPr>
        <p:spPr>
          <a:xfrm flipV="1">
            <a:off x="4877029" y="3079312"/>
            <a:ext cx="540060" cy="1728"/>
          </a:xfrm>
          <a:prstGeom prst="line">
            <a:avLst/>
          </a:prstGeom>
          <a:noFill/>
          <a:ln w="38100" cap="flat" cmpd="sng" algn="ctr">
            <a:solidFill>
              <a:srgbClr val="AA2B1E"/>
            </a:solidFill>
            <a:prstDash val="solid"/>
          </a:ln>
          <a:effectLst>
            <a:outerShdw blurRad="40000" dist="23000" dir="5400000" rotWithShape="0">
              <a:srgbClr val="000000">
                <a:alpha val="35000"/>
              </a:srgbClr>
            </a:outerShdw>
          </a:effectLst>
        </p:spPr>
      </p:cxnSp>
      <p:cxnSp>
        <p:nvCxnSpPr>
          <p:cNvPr id="172" name="Straight Connector 171"/>
          <p:cNvCxnSpPr>
            <a:stCxn id="156" idx="3"/>
            <a:endCxn id="158" idx="1"/>
          </p:cNvCxnSpPr>
          <p:nvPr/>
        </p:nvCxnSpPr>
        <p:spPr>
          <a:xfrm>
            <a:off x="4877029" y="4023444"/>
            <a:ext cx="540060" cy="0"/>
          </a:xfrm>
          <a:prstGeom prst="line">
            <a:avLst/>
          </a:prstGeom>
          <a:noFill/>
          <a:ln w="38100" cap="flat" cmpd="sng" algn="ctr">
            <a:solidFill>
              <a:srgbClr val="AA2B1E"/>
            </a:solidFill>
            <a:prstDash val="solid"/>
          </a:ln>
          <a:effectLst>
            <a:outerShdw blurRad="40000" dist="23000" dir="5400000" rotWithShape="0">
              <a:srgbClr val="000000">
                <a:alpha val="35000"/>
              </a:srgbClr>
            </a:outerShdw>
          </a:effectLst>
        </p:spPr>
      </p:cxnSp>
      <p:cxnSp>
        <p:nvCxnSpPr>
          <p:cNvPr id="173" name="Straight Connector 172"/>
          <p:cNvCxnSpPr>
            <a:stCxn id="159" idx="3"/>
            <a:endCxn id="160" idx="1"/>
          </p:cNvCxnSpPr>
          <p:nvPr/>
        </p:nvCxnSpPr>
        <p:spPr>
          <a:xfrm>
            <a:off x="4877029" y="4966791"/>
            <a:ext cx="540060" cy="0"/>
          </a:xfrm>
          <a:prstGeom prst="line">
            <a:avLst/>
          </a:prstGeom>
          <a:noFill/>
          <a:ln w="38100" cap="flat" cmpd="sng" algn="ctr">
            <a:solidFill>
              <a:srgbClr val="AA2B1E"/>
            </a:solidFill>
            <a:prstDash val="solid"/>
          </a:ln>
          <a:effectLst>
            <a:outerShdw blurRad="40000" dist="23000" dir="5400000" rotWithShape="0">
              <a:srgbClr val="000000">
                <a:alpha val="35000"/>
              </a:srgbClr>
            </a:outerShdw>
          </a:effectLst>
        </p:spPr>
      </p:cxnSp>
      <p:sp>
        <p:nvSpPr>
          <p:cNvPr id="174" name="TextBox 173"/>
          <p:cNvSpPr txBox="1"/>
          <p:nvPr/>
        </p:nvSpPr>
        <p:spPr>
          <a:xfrm>
            <a:off x="2122741" y="2942558"/>
            <a:ext cx="594067" cy="461665"/>
          </a:xfrm>
          <a:prstGeom prst="rect">
            <a:avLst/>
          </a:prstGeom>
          <a:solidFill>
            <a:sysClr val="window" lastClr="FFFFFF"/>
          </a:solidFill>
          <a:ln w="28575" cap="flat" cmpd="sng" algn="ctr">
            <a:solidFill>
              <a:srgbClr val="AA2B1E"/>
            </a:solidFill>
            <a:prstDash val="solid"/>
          </a:ln>
          <a:effectLst/>
        </p:spPr>
        <p:txBody>
          <a:bodyPr wrap="square" rtlCol="0">
            <a:spAutoFit/>
          </a:bodyPr>
          <a:lstStyle/>
          <a:p>
            <a:pPr>
              <a:defRPr/>
            </a:pPr>
            <a:r>
              <a:rPr lang="en-US" sz="1200" b="1" kern="0" dirty="0">
                <a:solidFill>
                  <a:srgbClr val="AA2B1E"/>
                </a:solidFill>
              </a:rPr>
              <a:t>Feedback</a:t>
            </a:r>
          </a:p>
        </p:txBody>
      </p:sp>
      <p:sp>
        <p:nvSpPr>
          <p:cNvPr id="175" name="Rounded Rectangle 174"/>
          <p:cNvSpPr/>
          <p:nvPr/>
        </p:nvSpPr>
        <p:spPr>
          <a:xfrm>
            <a:off x="1906710" y="1437956"/>
            <a:ext cx="717455" cy="504057"/>
          </a:xfrm>
          <a:prstGeom prst="roundRect">
            <a:avLst/>
          </a:prstGeom>
          <a:solidFill>
            <a:sysClr val="window" lastClr="FFFFFF"/>
          </a:solidFill>
          <a:ln w="25400" cap="flat" cmpd="sng" algn="ctr">
            <a:solidFill>
              <a:srgbClr val="FDA023"/>
            </a:solidFill>
            <a:prstDash val="solid"/>
          </a:ln>
          <a:effectLst/>
        </p:spPr>
        <p:txBody>
          <a:bodyPr rtlCol="0" anchor="ctr"/>
          <a:lstStyle/>
          <a:p>
            <a:pPr algn="ctr">
              <a:defRPr/>
            </a:pPr>
            <a:r>
              <a:rPr lang="en-US" sz="1200" b="1" kern="0" dirty="0">
                <a:solidFill>
                  <a:srgbClr val="FDA023"/>
                </a:solidFill>
              </a:rPr>
              <a:t>PROSES INTERNAL</a:t>
            </a:r>
          </a:p>
        </p:txBody>
      </p:sp>
      <p:grpSp>
        <p:nvGrpSpPr>
          <p:cNvPr id="176" name="Group 175"/>
          <p:cNvGrpSpPr/>
          <p:nvPr/>
        </p:nvGrpSpPr>
        <p:grpSpPr>
          <a:xfrm>
            <a:off x="1906705" y="5381257"/>
            <a:ext cx="5400344" cy="1169240"/>
            <a:chOff x="1691680" y="4924056"/>
            <a:chExt cx="7200458" cy="1169240"/>
          </a:xfrm>
        </p:grpSpPr>
        <p:sp>
          <p:nvSpPr>
            <p:cNvPr id="177" name="Rounded Rectangle 176"/>
            <p:cNvSpPr/>
            <p:nvPr/>
          </p:nvSpPr>
          <p:spPr>
            <a:xfrm>
              <a:off x="1691680" y="5370884"/>
              <a:ext cx="7200458" cy="722412"/>
            </a:xfrm>
            <a:prstGeom prst="roundRect">
              <a:avLst/>
            </a:prstGeom>
            <a:gradFill rotWithShape="1">
              <a:gsLst>
                <a:gs pos="0">
                  <a:srgbClr val="B9CA1A">
                    <a:tint val="50000"/>
                    <a:satMod val="300000"/>
                  </a:srgbClr>
                </a:gs>
                <a:gs pos="35000">
                  <a:srgbClr val="B9CA1A">
                    <a:tint val="37000"/>
                    <a:satMod val="300000"/>
                  </a:srgbClr>
                </a:gs>
                <a:gs pos="100000">
                  <a:srgbClr val="B9CA1A">
                    <a:tint val="15000"/>
                    <a:satMod val="350000"/>
                  </a:srgbClr>
                </a:gs>
              </a:gsLst>
              <a:lin ang="16200000" scaled="1"/>
            </a:gradFill>
            <a:ln w="9525" cap="flat" cmpd="sng" algn="ctr">
              <a:solidFill>
                <a:srgbClr val="B9CA1A">
                  <a:shade val="95000"/>
                  <a:satMod val="105000"/>
                </a:srgbClr>
              </a:solidFill>
              <a:prstDash val="solid"/>
            </a:ln>
            <a:effectLst>
              <a:outerShdw blurRad="40000" dist="20000" dir="5400000" rotWithShape="0">
                <a:srgbClr val="000000">
                  <a:alpha val="38000"/>
                </a:srgbClr>
              </a:outerShdw>
            </a:effectLst>
          </p:spPr>
          <p:txBody>
            <a:bodyPr rtlCol="0" anchor="ctr"/>
            <a:lstStyle/>
            <a:p>
              <a:pPr algn="ctr">
                <a:defRPr/>
              </a:pPr>
              <a:r>
                <a:rPr lang="en-US" sz="2000" b="1" kern="0" dirty="0">
                  <a:solidFill>
                    <a:srgbClr val="71685C"/>
                  </a:solidFill>
                </a:rPr>
                <a:t>EVALUASI EKSTERNAL </a:t>
              </a:r>
            </a:p>
            <a:p>
              <a:pPr algn="ctr">
                <a:defRPr/>
              </a:pPr>
              <a:r>
                <a:rPr lang="en-US" sz="2000" b="1" kern="0" dirty="0">
                  <a:solidFill>
                    <a:srgbClr val="71685C"/>
                  </a:solidFill>
                </a:rPr>
                <a:t>UPRBN DAN TIM QA</a:t>
              </a:r>
            </a:p>
          </p:txBody>
        </p:sp>
        <p:sp>
          <p:nvSpPr>
            <p:cNvPr id="178" name="Down Arrow 177"/>
            <p:cNvSpPr/>
            <p:nvPr/>
          </p:nvSpPr>
          <p:spPr>
            <a:xfrm rot="10800000">
              <a:off x="2936318" y="4924056"/>
              <a:ext cx="360363" cy="438272"/>
            </a:xfrm>
            <a:prstGeom prst="downArrow">
              <a:avLst/>
            </a:prstGeom>
            <a:gradFill rotWithShape="1">
              <a:gsLst>
                <a:gs pos="0">
                  <a:srgbClr val="B9CA1A">
                    <a:tint val="50000"/>
                    <a:satMod val="300000"/>
                  </a:srgbClr>
                </a:gs>
                <a:gs pos="35000">
                  <a:srgbClr val="B9CA1A">
                    <a:tint val="37000"/>
                    <a:satMod val="300000"/>
                  </a:srgbClr>
                </a:gs>
                <a:gs pos="100000">
                  <a:srgbClr val="B9CA1A">
                    <a:tint val="15000"/>
                    <a:satMod val="350000"/>
                  </a:srgbClr>
                </a:gs>
              </a:gsLst>
              <a:lin ang="16200000" scaled="1"/>
            </a:gradFill>
            <a:ln w="12700" cap="flat" cmpd="sng" algn="ctr">
              <a:solidFill>
                <a:srgbClr val="B9CA1A">
                  <a:shade val="95000"/>
                  <a:satMod val="105000"/>
                </a:srgbClr>
              </a:solidFill>
              <a:prstDash val="solid"/>
            </a:ln>
            <a:effectLst>
              <a:outerShdw blurRad="40000" dist="20000" dir="5400000" rotWithShape="0">
                <a:srgbClr val="000000">
                  <a:alpha val="38000"/>
                </a:srgbClr>
              </a:outerShdw>
            </a:effectLst>
          </p:spPr>
          <p:txBody>
            <a:bodyPr anchor="ctr"/>
            <a:lstStyle/>
            <a:p>
              <a:pPr algn="ctr">
                <a:defRPr/>
              </a:pPr>
              <a:endParaRPr lang="en-US" sz="1600" kern="0">
                <a:solidFill>
                  <a:srgbClr val="71685C"/>
                </a:solidFill>
              </a:endParaRPr>
            </a:p>
          </p:txBody>
        </p:sp>
        <p:sp>
          <p:nvSpPr>
            <p:cNvPr id="179" name="Down Arrow 178"/>
            <p:cNvSpPr/>
            <p:nvPr/>
          </p:nvSpPr>
          <p:spPr>
            <a:xfrm rot="10800000">
              <a:off x="3721515" y="4924056"/>
              <a:ext cx="360363" cy="438272"/>
            </a:xfrm>
            <a:prstGeom prst="downArrow">
              <a:avLst/>
            </a:prstGeom>
            <a:gradFill rotWithShape="1">
              <a:gsLst>
                <a:gs pos="0">
                  <a:srgbClr val="B9CA1A">
                    <a:tint val="50000"/>
                    <a:satMod val="300000"/>
                  </a:srgbClr>
                </a:gs>
                <a:gs pos="35000">
                  <a:srgbClr val="B9CA1A">
                    <a:tint val="37000"/>
                    <a:satMod val="300000"/>
                  </a:srgbClr>
                </a:gs>
                <a:gs pos="100000">
                  <a:srgbClr val="B9CA1A">
                    <a:tint val="15000"/>
                    <a:satMod val="350000"/>
                  </a:srgbClr>
                </a:gs>
              </a:gsLst>
              <a:lin ang="16200000" scaled="1"/>
            </a:gradFill>
            <a:ln w="12700" cap="flat" cmpd="sng" algn="ctr">
              <a:solidFill>
                <a:srgbClr val="B9CA1A">
                  <a:shade val="95000"/>
                  <a:satMod val="105000"/>
                </a:srgbClr>
              </a:solidFill>
              <a:prstDash val="solid"/>
            </a:ln>
            <a:effectLst>
              <a:outerShdw blurRad="40000" dist="20000" dir="5400000" rotWithShape="0">
                <a:srgbClr val="000000">
                  <a:alpha val="38000"/>
                </a:srgbClr>
              </a:outerShdw>
            </a:effectLst>
          </p:spPr>
          <p:txBody>
            <a:bodyPr anchor="ctr"/>
            <a:lstStyle/>
            <a:p>
              <a:pPr algn="ctr">
                <a:defRPr/>
              </a:pPr>
              <a:endParaRPr lang="en-US" sz="1600" kern="0">
                <a:solidFill>
                  <a:srgbClr val="71685C"/>
                </a:solidFill>
              </a:endParaRPr>
            </a:p>
          </p:txBody>
        </p:sp>
        <p:sp>
          <p:nvSpPr>
            <p:cNvPr id="180" name="Down Arrow 179"/>
            <p:cNvSpPr/>
            <p:nvPr/>
          </p:nvSpPr>
          <p:spPr>
            <a:xfrm rot="10800000">
              <a:off x="4506712" y="4924056"/>
              <a:ext cx="360363" cy="438272"/>
            </a:xfrm>
            <a:prstGeom prst="downArrow">
              <a:avLst/>
            </a:prstGeom>
            <a:gradFill rotWithShape="1">
              <a:gsLst>
                <a:gs pos="0">
                  <a:srgbClr val="B9CA1A">
                    <a:tint val="50000"/>
                    <a:satMod val="300000"/>
                  </a:srgbClr>
                </a:gs>
                <a:gs pos="35000">
                  <a:srgbClr val="B9CA1A">
                    <a:tint val="37000"/>
                    <a:satMod val="300000"/>
                  </a:srgbClr>
                </a:gs>
                <a:gs pos="100000">
                  <a:srgbClr val="B9CA1A">
                    <a:tint val="15000"/>
                    <a:satMod val="350000"/>
                  </a:srgbClr>
                </a:gs>
              </a:gsLst>
              <a:lin ang="16200000" scaled="1"/>
            </a:gradFill>
            <a:ln w="12700" cap="flat" cmpd="sng" algn="ctr">
              <a:solidFill>
                <a:srgbClr val="B9CA1A">
                  <a:shade val="95000"/>
                  <a:satMod val="105000"/>
                </a:srgbClr>
              </a:solidFill>
              <a:prstDash val="solid"/>
            </a:ln>
            <a:effectLst>
              <a:outerShdw blurRad="40000" dist="20000" dir="5400000" rotWithShape="0">
                <a:srgbClr val="000000">
                  <a:alpha val="38000"/>
                </a:srgbClr>
              </a:outerShdw>
            </a:effectLst>
          </p:spPr>
          <p:txBody>
            <a:bodyPr anchor="ctr"/>
            <a:lstStyle/>
            <a:p>
              <a:pPr algn="ctr">
                <a:defRPr/>
              </a:pPr>
              <a:endParaRPr lang="en-US" sz="1600" kern="0">
                <a:solidFill>
                  <a:srgbClr val="71685C"/>
                </a:solidFill>
              </a:endParaRPr>
            </a:p>
          </p:txBody>
        </p:sp>
        <p:sp>
          <p:nvSpPr>
            <p:cNvPr id="181" name="Down Arrow 180"/>
            <p:cNvSpPr/>
            <p:nvPr/>
          </p:nvSpPr>
          <p:spPr>
            <a:xfrm rot="10800000">
              <a:off x="5291909" y="4924056"/>
              <a:ext cx="360363" cy="438272"/>
            </a:xfrm>
            <a:prstGeom prst="downArrow">
              <a:avLst/>
            </a:prstGeom>
            <a:gradFill rotWithShape="1">
              <a:gsLst>
                <a:gs pos="0">
                  <a:srgbClr val="B9CA1A">
                    <a:tint val="50000"/>
                    <a:satMod val="300000"/>
                  </a:srgbClr>
                </a:gs>
                <a:gs pos="35000">
                  <a:srgbClr val="B9CA1A">
                    <a:tint val="37000"/>
                    <a:satMod val="300000"/>
                  </a:srgbClr>
                </a:gs>
                <a:gs pos="100000">
                  <a:srgbClr val="B9CA1A">
                    <a:tint val="15000"/>
                    <a:satMod val="350000"/>
                  </a:srgbClr>
                </a:gs>
              </a:gsLst>
              <a:lin ang="16200000" scaled="1"/>
            </a:gradFill>
            <a:ln w="12700" cap="flat" cmpd="sng" algn="ctr">
              <a:solidFill>
                <a:srgbClr val="B9CA1A">
                  <a:shade val="95000"/>
                  <a:satMod val="105000"/>
                </a:srgbClr>
              </a:solidFill>
              <a:prstDash val="solid"/>
            </a:ln>
            <a:effectLst>
              <a:outerShdw blurRad="40000" dist="20000" dir="5400000" rotWithShape="0">
                <a:srgbClr val="000000">
                  <a:alpha val="38000"/>
                </a:srgbClr>
              </a:outerShdw>
            </a:effectLst>
          </p:spPr>
          <p:txBody>
            <a:bodyPr anchor="ctr"/>
            <a:lstStyle/>
            <a:p>
              <a:pPr algn="ctr">
                <a:defRPr/>
              </a:pPr>
              <a:endParaRPr lang="en-US" sz="1600" kern="0">
                <a:solidFill>
                  <a:srgbClr val="71685C"/>
                </a:solidFill>
              </a:endParaRPr>
            </a:p>
          </p:txBody>
        </p:sp>
        <p:sp>
          <p:nvSpPr>
            <p:cNvPr id="182" name="Down Arrow 181"/>
            <p:cNvSpPr/>
            <p:nvPr/>
          </p:nvSpPr>
          <p:spPr>
            <a:xfrm rot="10800000">
              <a:off x="6369923" y="4938056"/>
              <a:ext cx="360363" cy="438272"/>
            </a:xfrm>
            <a:prstGeom prst="downArrow">
              <a:avLst/>
            </a:prstGeom>
            <a:gradFill rotWithShape="1">
              <a:gsLst>
                <a:gs pos="0">
                  <a:srgbClr val="B9CA1A">
                    <a:tint val="50000"/>
                    <a:satMod val="300000"/>
                  </a:srgbClr>
                </a:gs>
                <a:gs pos="35000">
                  <a:srgbClr val="B9CA1A">
                    <a:tint val="37000"/>
                    <a:satMod val="300000"/>
                  </a:srgbClr>
                </a:gs>
                <a:gs pos="100000">
                  <a:srgbClr val="B9CA1A">
                    <a:tint val="15000"/>
                    <a:satMod val="350000"/>
                  </a:srgbClr>
                </a:gs>
              </a:gsLst>
              <a:lin ang="16200000" scaled="1"/>
            </a:gradFill>
            <a:ln w="12700" cap="flat" cmpd="sng" algn="ctr">
              <a:solidFill>
                <a:srgbClr val="B9CA1A">
                  <a:shade val="95000"/>
                  <a:satMod val="105000"/>
                </a:srgbClr>
              </a:solidFill>
              <a:prstDash val="solid"/>
            </a:ln>
            <a:effectLst>
              <a:outerShdw blurRad="40000" dist="20000" dir="5400000" rotWithShape="0">
                <a:srgbClr val="000000">
                  <a:alpha val="38000"/>
                </a:srgbClr>
              </a:outerShdw>
            </a:effectLst>
          </p:spPr>
          <p:txBody>
            <a:bodyPr anchor="ctr"/>
            <a:lstStyle/>
            <a:p>
              <a:pPr algn="ctr">
                <a:defRPr/>
              </a:pPr>
              <a:endParaRPr lang="en-US" sz="1600" kern="0">
                <a:solidFill>
                  <a:srgbClr val="71685C"/>
                </a:solidFill>
              </a:endParaRPr>
            </a:p>
          </p:txBody>
        </p:sp>
        <p:sp>
          <p:nvSpPr>
            <p:cNvPr id="183" name="Down Arrow 182"/>
            <p:cNvSpPr/>
            <p:nvPr/>
          </p:nvSpPr>
          <p:spPr>
            <a:xfrm rot="10800000">
              <a:off x="6994530" y="4938056"/>
              <a:ext cx="360363" cy="438272"/>
            </a:xfrm>
            <a:prstGeom prst="downArrow">
              <a:avLst/>
            </a:prstGeom>
            <a:gradFill rotWithShape="1">
              <a:gsLst>
                <a:gs pos="0">
                  <a:srgbClr val="B9CA1A">
                    <a:tint val="50000"/>
                    <a:satMod val="300000"/>
                  </a:srgbClr>
                </a:gs>
                <a:gs pos="35000">
                  <a:srgbClr val="B9CA1A">
                    <a:tint val="37000"/>
                    <a:satMod val="300000"/>
                  </a:srgbClr>
                </a:gs>
                <a:gs pos="100000">
                  <a:srgbClr val="B9CA1A">
                    <a:tint val="15000"/>
                    <a:satMod val="350000"/>
                  </a:srgbClr>
                </a:gs>
              </a:gsLst>
              <a:lin ang="16200000" scaled="1"/>
            </a:gradFill>
            <a:ln w="12700" cap="flat" cmpd="sng" algn="ctr">
              <a:solidFill>
                <a:srgbClr val="B9CA1A">
                  <a:shade val="95000"/>
                  <a:satMod val="105000"/>
                </a:srgbClr>
              </a:solidFill>
              <a:prstDash val="solid"/>
            </a:ln>
            <a:effectLst>
              <a:outerShdw blurRad="40000" dist="20000" dir="5400000" rotWithShape="0">
                <a:srgbClr val="000000">
                  <a:alpha val="38000"/>
                </a:srgbClr>
              </a:outerShdw>
            </a:effectLst>
          </p:spPr>
          <p:txBody>
            <a:bodyPr anchor="ctr"/>
            <a:lstStyle/>
            <a:p>
              <a:pPr algn="ctr">
                <a:defRPr/>
              </a:pPr>
              <a:endParaRPr lang="en-US" sz="1600" kern="0">
                <a:solidFill>
                  <a:srgbClr val="71685C"/>
                </a:solidFill>
              </a:endParaRPr>
            </a:p>
          </p:txBody>
        </p:sp>
        <p:sp>
          <p:nvSpPr>
            <p:cNvPr id="184" name="Down Arrow 183"/>
            <p:cNvSpPr/>
            <p:nvPr/>
          </p:nvSpPr>
          <p:spPr>
            <a:xfrm rot="10800000">
              <a:off x="7619137" y="4938056"/>
              <a:ext cx="360363" cy="438272"/>
            </a:xfrm>
            <a:prstGeom prst="downArrow">
              <a:avLst/>
            </a:prstGeom>
            <a:gradFill rotWithShape="1">
              <a:gsLst>
                <a:gs pos="0">
                  <a:srgbClr val="B9CA1A">
                    <a:tint val="50000"/>
                    <a:satMod val="300000"/>
                  </a:srgbClr>
                </a:gs>
                <a:gs pos="35000">
                  <a:srgbClr val="B9CA1A">
                    <a:tint val="37000"/>
                    <a:satMod val="300000"/>
                  </a:srgbClr>
                </a:gs>
                <a:gs pos="100000">
                  <a:srgbClr val="B9CA1A">
                    <a:tint val="15000"/>
                    <a:satMod val="350000"/>
                  </a:srgbClr>
                </a:gs>
              </a:gsLst>
              <a:lin ang="16200000" scaled="1"/>
            </a:gradFill>
            <a:ln w="12700" cap="flat" cmpd="sng" algn="ctr">
              <a:solidFill>
                <a:srgbClr val="B9CA1A">
                  <a:shade val="95000"/>
                  <a:satMod val="105000"/>
                </a:srgbClr>
              </a:solidFill>
              <a:prstDash val="solid"/>
            </a:ln>
            <a:effectLst>
              <a:outerShdw blurRad="40000" dist="20000" dir="5400000" rotWithShape="0">
                <a:srgbClr val="000000">
                  <a:alpha val="38000"/>
                </a:srgbClr>
              </a:outerShdw>
            </a:effectLst>
          </p:spPr>
          <p:txBody>
            <a:bodyPr anchor="ctr"/>
            <a:lstStyle/>
            <a:p>
              <a:pPr algn="ctr">
                <a:defRPr/>
              </a:pPr>
              <a:endParaRPr lang="en-US" sz="1600" kern="0">
                <a:solidFill>
                  <a:srgbClr val="71685C"/>
                </a:solidFill>
              </a:endParaRPr>
            </a:p>
          </p:txBody>
        </p:sp>
        <p:sp>
          <p:nvSpPr>
            <p:cNvPr id="185" name="Down Arrow 184"/>
            <p:cNvSpPr/>
            <p:nvPr/>
          </p:nvSpPr>
          <p:spPr>
            <a:xfrm rot="10800000">
              <a:off x="8243744" y="4938056"/>
              <a:ext cx="360363" cy="438272"/>
            </a:xfrm>
            <a:prstGeom prst="downArrow">
              <a:avLst/>
            </a:prstGeom>
            <a:gradFill rotWithShape="1">
              <a:gsLst>
                <a:gs pos="0">
                  <a:srgbClr val="B9CA1A">
                    <a:tint val="50000"/>
                    <a:satMod val="300000"/>
                  </a:srgbClr>
                </a:gs>
                <a:gs pos="35000">
                  <a:srgbClr val="B9CA1A">
                    <a:tint val="37000"/>
                    <a:satMod val="300000"/>
                  </a:srgbClr>
                </a:gs>
                <a:gs pos="100000">
                  <a:srgbClr val="B9CA1A">
                    <a:tint val="15000"/>
                    <a:satMod val="350000"/>
                  </a:srgbClr>
                </a:gs>
              </a:gsLst>
              <a:lin ang="16200000" scaled="1"/>
            </a:gradFill>
            <a:ln w="12700" cap="flat" cmpd="sng" algn="ctr">
              <a:solidFill>
                <a:srgbClr val="B9CA1A">
                  <a:shade val="95000"/>
                  <a:satMod val="105000"/>
                </a:srgbClr>
              </a:solidFill>
              <a:prstDash val="solid"/>
            </a:ln>
            <a:effectLst>
              <a:outerShdw blurRad="40000" dist="20000" dir="5400000" rotWithShape="0">
                <a:srgbClr val="000000">
                  <a:alpha val="38000"/>
                </a:srgbClr>
              </a:outerShdw>
            </a:effectLst>
          </p:spPr>
          <p:txBody>
            <a:bodyPr anchor="ctr"/>
            <a:lstStyle/>
            <a:p>
              <a:pPr algn="ctr">
                <a:defRPr/>
              </a:pPr>
              <a:endParaRPr lang="en-US" sz="1600" kern="0">
                <a:solidFill>
                  <a:srgbClr val="71685C"/>
                </a:solidFill>
              </a:endParaRPr>
            </a:p>
          </p:txBody>
        </p:sp>
      </p:grpSp>
    </p:spTree>
    <p:extLst>
      <p:ext uri="{BB962C8B-B14F-4D97-AF65-F5344CB8AC3E}">
        <p14:creationId xmlns:p14="http://schemas.microsoft.com/office/powerpoint/2010/main" val="250289589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7"/>
                                        </p:tgtEl>
                                        <p:attrNameLst>
                                          <p:attrName>style.visibility</p:attrName>
                                        </p:attrNameLst>
                                      </p:cBhvr>
                                      <p:to>
                                        <p:strVal val="visible"/>
                                      </p:to>
                                    </p:set>
                                    <p:animEffect transition="in" filter="fade">
                                      <p:cBhvr>
                                        <p:cTn id="7" dur="500"/>
                                        <p:tgtEl>
                                          <p:spTgt spid="157"/>
                                        </p:tgtEl>
                                      </p:cBhvr>
                                    </p:animEffect>
                                  </p:childTnLst>
                                </p:cTn>
                              </p:par>
                              <p:par>
                                <p:cTn id="8" presetID="10" presetClass="entr" presetSubtype="0" fill="hold" nodeType="withEffect">
                                  <p:stCondLst>
                                    <p:cond delay="0"/>
                                  </p:stCondLst>
                                  <p:childTnLst>
                                    <p:set>
                                      <p:cBhvr>
                                        <p:cTn id="9" dur="1" fill="hold">
                                          <p:stCondLst>
                                            <p:cond delay="0"/>
                                          </p:stCondLst>
                                        </p:cTn>
                                        <p:tgtEl>
                                          <p:spTgt spid="170"/>
                                        </p:tgtEl>
                                        <p:attrNameLst>
                                          <p:attrName>style.visibility</p:attrName>
                                        </p:attrNameLst>
                                      </p:cBhvr>
                                      <p:to>
                                        <p:strVal val="visible"/>
                                      </p:to>
                                    </p:set>
                                    <p:animEffect transition="in" filter="fade">
                                      <p:cBhvr>
                                        <p:cTn id="10" dur="500"/>
                                        <p:tgtEl>
                                          <p:spTgt spid="170"/>
                                        </p:tgtEl>
                                      </p:cBhvr>
                                    </p:animEffect>
                                  </p:childTnLst>
                                </p:cTn>
                              </p:par>
                              <p:par>
                                <p:cTn id="11" presetID="1" presetClass="entr" presetSubtype="0" fill="hold" grpId="0" nodeType="withEffect">
                                  <p:stCondLst>
                                    <p:cond delay="250"/>
                                  </p:stCondLst>
                                  <p:childTnLst>
                                    <p:set>
                                      <p:cBhvr>
                                        <p:cTn id="12" dur="1" fill="hold">
                                          <p:stCondLst>
                                            <p:cond delay="0"/>
                                          </p:stCondLst>
                                        </p:cTn>
                                        <p:tgtEl>
                                          <p:spTgt spid="15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6"/>
                                        </p:tgtEl>
                                        <p:attrNameLst>
                                          <p:attrName>style.visibility</p:attrName>
                                        </p:attrNameLst>
                                      </p:cBhvr>
                                      <p:to>
                                        <p:strVal val="visible"/>
                                      </p:to>
                                    </p:set>
                                    <p:animEffect transition="in" filter="fade">
                                      <p:cBhvr>
                                        <p:cTn id="17" dur="500"/>
                                        <p:tgtEl>
                                          <p:spTgt spid="16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61"/>
                                        </p:tgtEl>
                                        <p:attrNameLst>
                                          <p:attrName>style.visibility</p:attrName>
                                        </p:attrNameLst>
                                      </p:cBhvr>
                                      <p:to>
                                        <p:strVal val="visible"/>
                                      </p:to>
                                    </p:set>
                                    <p:animEffect transition="in" filter="fade">
                                      <p:cBhvr>
                                        <p:cTn id="20" dur="500"/>
                                        <p:tgtEl>
                                          <p:spTgt spid="161"/>
                                        </p:tgtEl>
                                      </p:cBhvr>
                                    </p:animEffect>
                                  </p:childTnLst>
                                </p:cTn>
                              </p:par>
                              <p:par>
                                <p:cTn id="21" presetID="10" presetClass="entr" presetSubtype="0" fill="hold" nodeType="withEffect">
                                  <p:stCondLst>
                                    <p:cond delay="0"/>
                                  </p:stCondLst>
                                  <p:childTnLst>
                                    <p:set>
                                      <p:cBhvr>
                                        <p:cTn id="22" dur="1" fill="hold">
                                          <p:stCondLst>
                                            <p:cond delay="0"/>
                                          </p:stCondLst>
                                        </p:cTn>
                                        <p:tgtEl>
                                          <p:spTgt spid="171"/>
                                        </p:tgtEl>
                                        <p:attrNameLst>
                                          <p:attrName>style.visibility</p:attrName>
                                        </p:attrNameLst>
                                      </p:cBhvr>
                                      <p:to>
                                        <p:strVal val="visible"/>
                                      </p:to>
                                    </p:set>
                                    <p:animEffect transition="in" filter="fade">
                                      <p:cBhvr>
                                        <p:cTn id="23" dur="500"/>
                                        <p:tgtEl>
                                          <p:spTgt spid="171"/>
                                        </p:tgtEl>
                                      </p:cBhvr>
                                    </p:animEffect>
                                  </p:childTnLst>
                                </p:cTn>
                              </p:par>
                              <p:par>
                                <p:cTn id="24" presetID="10" presetClass="entr" presetSubtype="0" fill="hold" grpId="0" nodeType="withEffect">
                                  <p:stCondLst>
                                    <p:cond delay="250"/>
                                  </p:stCondLst>
                                  <p:childTnLst>
                                    <p:set>
                                      <p:cBhvr>
                                        <p:cTn id="25" dur="1" fill="hold">
                                          <p:stCondLst>
                                            <p:cond delay="0"/>
                                          </p:stCondLst>
                                        </p:cTn>
                                        <p:tgtEl>
                                          <p:spTgt spid="155"/>
                                        </p:tgtEl>
                                        <p:attrNameLst>
                                          <p:attrName>style.visibility</p:attrName>
                                        </p:attrNameLst>
                                      </p:cBhvr>
                                      <p:to>
                                        <p:strVal val="visible"/>
                                      </p:to>
                                    </p:set>
                                    <p:animEffect transition="in" filter="fade">
                                      <p:cBhvr>
                                        <p:cTn id="26" dur="500"/>
                                        <p:tgtEl>
                                          <p:spTgt spid="155"/>
                                        </p:tgtEl>
                                      </p:cBhvr>
                                    </p:animEffect>
                                  </p:childTnLst>
                                </p:cTn>
                              </p:par>
                              <p:par>
                                <p:cTn id="27" presetID="10" presetClass="entr" presetSubtype="0" fill="hold" grpId="0" nodeType="withEffect">
                                  <p:stCondLst>
                                    <p:cond delay="250"/>
                                  </p:stCondLst>
                                  <p:childTnLst>
                                    <p:set>
                                      <p:cBhvr>
                                        <p:cTn id="28" dur="1" fill="hold">
                                          <p:stCondLst>
                                            <p:cond delay="0"/>
                                          </p:stCondLst>
                                        </p:cTn>
                                        <p:tgtEl>
                                          <p:spTgt spid="163"/>
                                        </p:tgtEl>
                                        <p:attrNameLst>
                                          <p:attrName>style.visibility</p:attrName>
                                        </p:attrNameLst>
                                      </p:cBhvr>
                                      <p:to>
                                        <p:strVal val="visible"/>
                                      </p:to>
                                    </p:set>
                                    <p:animEffect transition="in" filter="fade">
                                      <p:cBhvr>
                                        <p:cTn id="29" dur="500"/>
                                        <p:tgtEl>
                                          <p:spTgt spid="163"/>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67"/>
                                        </p:tgtEl>
                                        <p:attrNameLst>
                                          <p:attrName>style.visibility</p:attrName>
                                        </p:attrNameLst>
                                      </p:cBhvr>
                                      <p:to>
                                        <p:strVal val="visible"/>
                                      </p:to>
                                    </p:set>
                                    <p:animEffect transition="in" filter="fade">
                                      <p:cBhvr>
                                        <p:cTn id="34" dur="500"/>
                                        <p:tgtEl>
                                          <p:spTgt spid="16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58"/>
                                        </p:tgtEl>
                                        <p:attrNameLst>
                                          <p:attrName>style.visibility</p:attrName>
                                        </p:attrNameLst>
                                      </p:cBhvr>
                                      <p:to>
                                        <p:strVal val="visible"/>
                                      </p:to>
                                    </p:set>
                                    <p:animEffect transition="in" filter="fade">
                                      <p:cBhvr>
                                        <p:cTn id="37" dur="500"/>
                                        <p:tgtEl>
                                          <p:spTgt spid="158"/>
                                        </p:tgtEl>
                                      </p:cBhvr>
                                    </p:animEffect>
                                  </p:childTnLst>
                                </p:cTn>
                              </p:par>
                              <p:par>
                                <p:cTn id="38" presetID="10" presetClass="entr" presetSubtype="0" fill="hold" nodeType="withEffect">
                                  <p:stCondLst>
                                    <p:cond delay="0"/>
                                  </p:stCondLst>
                                  <p:childTnLst>
                                    <p:set>
                                      <p:cBhvr>
                                        <p:cTn id="39" dur="1" fill="hold">
                                          <p:stCondLst>
                                            <p:cond delay="0"/>
                                          </p:stCondLst>
                                        </p:cTn>
                                        <p:tgtEl>
                                          <p:spTgt spid="172"/>
                                        </p:tgtEl>
                                        <p:attrNameLst>
                                          <p:attrName>style.visibility</p:attrName>
                                        </p:attrNameLst>
                                      </p:cBhvr>
                                      <p:to>
                                        <p:strVal val="visible"/>
                                      </p:to>
                                    </p:set>
                                    <p:animEffect transition="in" filter="fade">
                                      <p:cBhvr>
                                        <p:cTn id="40" dur="500"/>
                                        <p:tgtEl>
                                          <p:spTgt spid="172"/>
                                        </p:tgtEl>
                                      </p:cBhvr>
                                    </p:animEffect>
                                  </p:childTnLst>
                                </p:cTn>
                              </p:par>
                              <p:par>
                                <p:cTn id="41" presetID="10" presetClass="entr" presetSubtype="0" fill="hold" grpId="0" nodeType="withEffect">
                                  <p:stCondLst>
                                    <p:cond delay="250"/>
                                  </p:stCondLst>
                                  <p:childTnLst>
                                    <p:set>
                                      <p:cBhvr>
                                        <p:cTn id="42" dur="1" fill="hold">
                                          <p:stCondLst>
                                            <p:cond delay="0"/>
                                          </p:stCondLst>
                                        </p:cTn>
                                        <p:tgtEl>
                                          <p:spTgt spid="156"/>
                                        </p:tgtEl>
                                        <p:attrNameLst>
                                          <p:attrName>style.visibility</p:attrName>
                                        </p:attrNameLst>
                                      </p:cBhvr>
                                      <p:to>
                                        <p:strVal val="visible"/>
                                      </p:to>
                                    </p:set>
                                    <p:animEffect transition="in" filter="fade">
                                      <p:cBhvr>
                                        <p:cTn id="43" dur="500"/>
                                        <p:tgtEl>
                                          <p:spTgt spid="156"/>
                                        </p:tgtEl>
                                      </p:cBhvr>
                                    </p:animEffect>
                                  </p:childTnLst>
                                </p:cTn>
                              </p:par>
                              <p:par>
                                <p:cTn id="44" presetID="10" presetClass="entr" presetSubtype="0" fill="hold" grpId="0" nodeType="withEffect">
                                  <p:stCondLst>
                                    <p:cond delay="250"/>
                                  </p:stCondLst>
                                  <p:childTnLst>
                                    <p:set>
                                      <p:cBhvr>
                                        <p:cTn id="45" dur="1" fill="hold">
                                          <p:stCondLst>
                                            <p:cond delay="0"/>
                                          </p:stCondLst>
                                        </p:cTn>
                                        <p:tgtEl>
                                          <p:spTgt spid="164"/>
                                        </p:tgtEl>
                                        <p:attrNameLst>
                                          <p:attrName>style.visibility</p:attrName>
                                        </p:attrNameLst>
                                      </p:cBhvr>
                                      <p:to>
                                        <p:strVal val="visible"/>
                                      </p:to>
                                    </p:set>
                                    <p:animEffect transition="in" filter="fade">
                                      <p:cBhvr>
                                        <p:cTn id="46" dur="500"/>
                                        <p:tgtEl>
                                          <p:spTgt spid="164"/>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68"/>
                                        </p:tgtEl>
                                        <p:attrNameLst>
                                          <p:attrName>style.visibility</p:attrName>
                                        </p:attrNameLst>
                                      </p:cBhvr>
                                      <p:to>
                                        <p:strVal val="visible"/>
                                      </p:to>
                                    </p:set>
                                    <p:animEffect transition="in" filter="fade">
                                      <p:cBhvr>
                                        <p:cTn id="51" dur="500"/>
                                        <p:tgtEl>
                                          <p:spTgt spid="168"/>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60"/>
                                        </p:tgtEl>
                                        <p:attrNameLst>
                                          <p:attrName>style.visibility</p:attrName>
                                        </p:attrNameLst>
                                      </p:cBhvr>
                                      <p:to>
                                        <p:strVal val="visible"/>
                                      </p:to>
                                    </p:set>
                                    <p:animEffect transition="in" filter="fade">
                                      <p:cBhvr>
                                        <p:cTn id="54" dur="500"/>
                                        <p:tgtEl>
                                          <p:spTgt spid="160"/>
                                        </p:tgtEl>
                                      </p:cBhvr>
                                    </p:animEffect>
                                  </p:childTnLst>
                                </p:cTn>
                              </p:par>
                              <p:par>
                                <p:cTn id="55" presetID="10" presetClass="entr" presetSubtype="0" fill="hold" nodeType="withEffect">
                                  <p:stCondLst>
                                    <p:cond delay="0"/>
                                  </p:stCondLst>
                                  <p:childTnLst>
                                    <p:set>
                                      <p:cBhvr>
                                        <p:cTn id="56" dur="1" fill="hold">
                                          <p:stCondLst>
                                            <p:cond delay="0"/>
                                          </p:stCondLst>
                                        </p:cTn>
                                        <p:tgtEl>
                                          <p:spTgt spid="173"/>
                                        </p:tgtEl>
                                        <p:attrNameLst>
                                          <p:attrName>style.visibility</p:attrName>
                                        </p:attrNameLst>
                                      </p:cBhvr>
                                      <p:to>
                                        <p:strVal val="visible"/>
                                      </p:to>
                                    </p:set>
                                    <p:animEffect transition="in" filter="fade">
                                      <p:cBhvr>
                                        <p:cTn id="57" dur="500"/>
                                        <p:tgtEl>
                                          <p:spTgt spid="173"/>
                                        </p:tgtEl>
                                      </p:cBhvr>
                                    </p:animEffect>
                                  </p:childTnLst>
                                </p:cTn>
                              </p:par>
                              <p:par>
                                <p:cTn id="58" presetID="10" presetClass="entr" presetSubtype="0" fill="hold" grpId="0" nodeType="withEffect">
                                  <p:stCondLst>
                                    <p:cond delay="250"/>
                                  </p:stCondLst>
                                  <p:childTnLst>
                                    <p:set>
                                      <p:cBhvr>
                                        <p:cTn id="59" dur="1" fill="hold">
                                          <p:stCondLst>
                                            <p:cond delay="0"/>
                                          </p:stCondLst>
                                        </p:cTn>
                                        <p:tgtEl>
                                          <p:spTgt spid="159"/>
                                        </p:tgtEl>
                                        <p:attrNameLst>
                                          <p:attrName>style.visibility</p:attrName>
                                        </p:attrNameLst>
                                      </p:cBhvr>
                                      <p:to>
                                        <p:strVal val="visible"/>
                                      </p:to>
                                    </p:set>
                                    <p:animEffect transition="in" filter="fade">
                                      <p:cBhvr>
                                        <p:cTn id="60" dur="500"/>
                                        <p:tgtEl>
                                          <p:spTgt spid="159"/>
                                        </p:tgtEl>
                                      </p:cBhvr>
                                    </p:animEffect>
                                  </p:childTnLst>
                                </p:cTn>
                              </p:par>
                              <p:par>
                                <p:cTn id="61" presetID="10" presetClass="entr" presetSubtype="0" fill="hold" grpId="0" nodeType="withEffect">
                                  <p:stCondLst>
                                    <p:cond delay="250"/>
                                  </p:stCondLst>
                                  <p:childTnLst>
                                    <p:set>
                                      <p:cBhvr>
                                        <p:cTn id="62" dur="1" fill="hold">
                                          <p:stCondLst>
                                            <p:cond delay="0"/>
                                          </p:stCondLst>
                                        </p:cTn>
                                        <p:tgtEl>
                                          <p:spTgt spid="165"/>
                                        </p:tgtEl>
                                        <p:attrNameLst>
                                          <p:attrName>style.visibility</p:attrName>
                                        </p:attrNameLst>
                                      </p:cBhvr>
                                      <p:to>
                                        <p:strVal val="visible"/>
                                      </p:to>
                                    </p:set>
                                    <p:animEffect transition="in" filter="fade">
                                      <p:cBhvr>
                                        <p:cTn id="63" dur="500"/>
                                        <p:tgtEl>
                                          <p:spTgt spid="165"/>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grpId="0" nodeType="clickEffect">
                                  <p:stCondLst>
                                    <p:cond delay="0"/>
                                  </p:stCondLst>
                                  <p:childTnLst>
                                    <p:set>
                                      <p:cBhvr>
                                        <p:cTn id="67" dur="1" fill="hold">
                                          <p:stCondLst>
                                            <p:cond delay="0"/>
                                          </p:stCondLst>
                                        </p:cTn>
                                        <p:tgtEl>
                                          <p:spTgt spid="169"/>
                                        </p:tgtEl>
                                        <p:attrNameLst>
                                          <p:attrName>style.visibility</p:attrName>
                                        </p:attrNameLst>
                                      </p:cBhvr>
                                      <p:to>
                                        <p:strVal val="visible"/>
                                      </p:to>
                                    </p:set>
                                    <p:animEffect transition="in" filter="wipe(down)">
                                      <p:cBhvr>
                                        <p:cTn id="68" dur="500"/>
                                        <p:tgtEl>
                                          <p:spTgt spid="169"/>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174"/>
                                        </p:tgtEl>
                                        <p:attrNameLst>
                                          <p:attrName>style.visibility</p:attrName>
                                        </p:attrNameLst>
                                      </p:cBhvr>
                                      <p:to>
                                        <p:strVal val="visible"/>
                                      </p:to>
                                    </p:set>
                                    <p:animEffect transition="in" filter="wipe(down)">
                                      <p:cBhvr>
                                        <p:cTn id="71" dur="500"/>
                                        <p:tgtEl>
                                          <p:spTgt spid="174"/>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4" fill="hold" nodeType="clickEffect">
                                  <p:stCondLst>
                                    <p:cond delay="0"/>
                                  </p:stCondLst>
                                  <p:childTnLst>
                                    <p:set>
                                      <p:cBhvr>
                                        <p:cTn id="75" dur="1" fill="hold">
                                          <p:stCondLst>
                                            <p:cond delay="0"/>
                                          </p:stCondLst>
                                        </p:cTn>
                                        <p:tgtEl>
                                          <p:spTgt spid="176"/>
                                        </p:tgtEl>
                                        <p:attrNameLst>
                                          <p:attrName>style.visibility</p:attrName>
                                        </p:attrNameLst>
                                      </p:cBhvr>
                                      <p:to>
                                        <p:strVal val="visible"/>
                                      </p:to>
                                    </p:set>
                                    <p:animEffect transition="in" filter="wipe(down)">
                                      <p:cBhvr>
                                        <p:cTn id="76" dur="500"/>
                                        <p:tgtEl>
                                          <p:spTgt spid="176"/>
                                        </p:tgtEl>
                                      </p:cBhvr>
                                    </p:animEffect>
                                  </p:childTnLst>
                                </p:cTn>
                              </p:par>
                              <p:par>
                                <p:cTn id="77" presetID="22" presetClass="entr" presetSubtype="4" fill="hold" grpId="0" nodeType="withEffect">
                                  <p:stCondLst>
                                    <p:cond delay="500"/>
                                  </p:stCondLst>
                                  <p:childTnLst>
                                    <p:set>
                                      <p:cBhvr>
                                        <p:cTn id="78" dur="1" fill="hold">
                                          <p:stCondLst>
                                            <p:cond delay="0"/>
                                          </p:stCondLst>
                                        </p:cTn>
                                        <p:tgtEl>
                                          <p:spTgt spid="151"/>
                                        </p:tgtEl>
                                        <p:attrNameLst>
                                          <p:attrName>style.visibility</p:attrName>
                                        </p:attrNameLst>
                                      </p:cBhvr>
                                      <p:to>
                                        <p:strVal val="visible"/>
                                      </p:to>
                                    </p:set>
                                    <p:animEffect transition="in" filter="wipe(down)">
                                      <p:cBhvr>
                                        <p:cTn id="79" dur="500"/>
                                        <p:tgtEl>
                                          <p:spTgt spid="151"/>
                                        </p:tgtEl>
                                      </p:cBhvr>
                                    </p:animEffect>
                                  </p:childTnLst>
                                </p:cTn>
                              </p:par>
                              <p:par>
                                <p:cTn id="80" presetID="22" presetClass="entr" presetSubtype="4" fill="hold" grpId="0" nodeType="withEffect">
                                  <p:stCondLst>
                                    <p:cond delay="500"/>
                                  </p:stCondLst>
                                  <p:childTnLst>
                                    <p:set>
                                      <p:cBhvr>
                                        <p:cTn id="81" dur="1" fill="hold">
                                          <p:stCondLst>
                                            <p:cond delay="0"/>
                                          </p:stCondLst>
                                        </p:cTn>
                                        <p:tgtEl>
                                          <p:spTgt spid="154"/>
                                        </p:tgtEl>
                                        <p:attrNameLst>
                                          <p:attrName>style.visibility</p:attrName>
                                        </p:attrNameLst>
                                      </p:cBhvr>
                                      <p:to>
                                        <p:strVal val="visible"/>
                                      </p:to>
                                    </p:set>
                                    <p:animEffect transition="in" filter="wipe(down)">
                                      <p:cBhvr>
                                        <p:cTn id="82" dur="500"/>
                                        <p:tgtEl>
                                          <p:spTgt spid="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 grpId="0" animBg="1"/>
      <p:bldP spid="152" grpId="0" animBg="1"/>
      <p:bldP spid="154" grpId="0" animBg="1"/>
      <p:bldP spid="155" grpId="0" animBg="1"/>
      <p:bldP spid="156" grpId="0" animBg="1"/>
      <p:bldP spid="157" grpId="0" animBg="1"/>
      <p:bldP spid="158" grpId="0" animBg="1"/>
      <p:bldP spid="159" grpId="0" animBg="1"/>
      <p:bldP spid="160" grpId="0" animBg="1"/>
      <p:bldP spid="161" grpId="0" animBg="1"/>
      <p:bldP spid="163" grpId="0" animBg="1"/>
      <p:bldP spid="164" grpId="0" animBg="1"/>
      <p:bldP spid="165" grpId="0" animBg="1"/>
      <p:bldP spid="166" grpId="0" animBg="1"/>
      <p:bldP spid="167" grpId="0" animBg="1"/>
      <p:bldP spid="168" grpId="0" animBg="1"/>
      <p:bldP spid="169" grpId="0" animBg="1"/>
      <p:bldP spid="17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6369" y="122709"/>
            <a:ext cx="9117632" cy="1362075"/>
          </a:xfrm>
        </p:spPr>
        <p:txBody>
          <a:bodyPr/>
          <a:lstStyle/>
          <a:p>
            <a:pPr algn="ctr"/>
            <a:r>
              <a:rPr lang="en-US" dirty="0">
                <a:latin typeface="Baskerville Old Face" panose="02020602080505020303" pitchFamily="18" charset="0"/>
              </a:rPr>
              <a:t>PENGUNGKIT (60</a:t>
            </a:r>
            <a:r>
              <a:rPr lang="id-ID" dirty="0">
                <a:latin typeface="Baskerville Old Face" panose="02020602080505020303" pitchFamily="18" charset="0"/>
              </a:rPr>
              <a:t>%</a:t>
            </a:r>
            <a:r>
              <a:rPr lang="en-US" dirty="0">
                <a:latin typeface="Baskerville Old Face" panose="02020602080505020303" pitchFamily="18" charset="0"/>
              </a:rPr>
              <a:t>)</a:t>
            </a:r>
            <a:r>
              <a:rPr lang="id-ID" dirty="0">
                <a:latin typeface="Baskerville Old Face" panose="02020602080505020303" pitchFamily="18" charset="0"/>
              </a:rPr>
              <a:t/>
            </a:r>
            <a:br>
              <a:rPr lang="id-ID" dirty="0">
                <a:latin typeface="Baskerville Old Face" panose="02020602080505020303" pitchFamily="18" charset="0"/>
              </a:rPr>
            </a:br>
            <a:endParaRPr lang="en-US" sz="2400" cap="none" dirty="0">
              <a:latin typeface="Andalus" panose="02020603050405020304" pitchFamily="18" charset="-78"/>
              <a:cs typeface="Andalus" panose="02020603050405020304" pitchFamily="18" charset="-78"/>
            </a:endParaRPr>
          </a:p>
        </p:txBody>
      </p:sp>
      <p:sp>
        <p:nvSpPr>
          <p:cNvPr id="6" name="Text Placeholder 5"/>
          <p:cNvSpPr>
            <a:spLocks noGrp="1"/>
          </p:cNvSpPr>
          <p:nvPr>
            <p:ph type="body" idx="1"/>
          </p:nvPr>
        </p:nvSpPr>
        <p:spPr/>
        <p:txBody>
          <a:bodyPr/>
          <a:lstStyle/>
          <a:p>
            <a:endParaRPr lang="en-US"/>
          </a:p>
        </p:txBody>
      </p:sp>
      <p:sp>
        <p:nvSpPr>
          <p:cNvPr id="4" name="Slide Number Placeholder 3"/>
          <p:cNvSpPr>
            <a:spLocks noGrp="1"/>
          </p:cNvSpPr>
          <p:nvPr>
            <p:ph type="sldNum" sz="quarter" idx="4294967295"/>
          </p:nvPr>
        </p:nvSpPr>
        <p:spPr>
          <a:xfrm>
            <a:off x="6457950" y="6356351"/>
            <a:ext cx="2057400" cy="365125"/>
          </a:xfrm>
        </p:spPr>
        <p:txBody>
          <a:bodyPr/>
          <a:lstStyle/>
          <a:p>
            <a:fld id="{4F8D1E9D-B18D-4065-8FD1-39E6750141A7}" type="slidenum">
              <a:rPr lang="en-US" smtClean="0"/>
              <a:pPr/>
              <a:t>16</a:t>
            </a:fld>
            <a:endParaRPr lang="en-US" dirty="0"/>
          </a:p>
        </p:txBody>
      </p:sp>
      <p:grpSp>
        <p:nvGrpSpPr>
          <p:cNvPr id="3" name="Group 8"/>
          <p:cNvGrpSpPr/>
          <p:nvPr/>
        </p:nvGrpSpPr>
        <p:grpSpPr>
          <a:xfrm>
            <a:off x="251520" y="1192772"/>
            <a:ext cx="8712968" cy="5120526"/>
            <a:chOff x="1033850" y="1192772"/>
            <a:chExt cx="7148306" cy="5120526"/>
          </a:xfrm>
        </p:grpSpPr>
        <p:sp>
          <p:nvSpPr>
            <p:cNvPr id="10" name="Freeform 9"/>
            <p:cNvSpPr/>
            <p:nvPr/>
          </p:nvSpPr>
          <p:spPr>
            <a:xfrm>
              <a:off x="1187044" y="1343070"/>
              <a:ext cx="3329672" cy="1040522"/>
            </a:xfrm>
            <a:custGeom>
              <a:avLst/>
              <a:gdLst>
                <a:gd name="connsiteX0" fmla="*/ 0 w 3329672"/>
                <a:gd name="connsiteY0" fmla="*/ 0 h 1040522"/>
                <a:gd name="connsiteX1" fmla="*/ 3329672 w 3329672"/>
                <a:gd name="connsiteY1" fmla="*/ 0 h 1040522"/>
                <a:gd name="connsiteX2" fmla="*/ 3329672 w 3329672"/>
                <a:gd name="connsiteY2" fmla="*/ 1040522 h 1040522"/>
                <a:gd name="connsiteX3" fmla="*/ 0 w 3329672"/>
                <a:gd name="connsiteY3" fmla="*/ 1040522 h 1040522"/>
                <a:gd name="connsiteX4" fmla="*/ 0 w 3329672"/>
                <a:gd name="connsiteY4" fmla="*/ 0 h 1040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9672" h="1040522">
                  <a:moveTo>
                    <a:pt x="0" y="0"/>
                  </a:moveTo>
                  <a:lnTo>
                    <a:pt x="3329672" y="0"/>
                  </a:lnTo>
                  <a:lnTo>
                    <a:pt x="3329672" y="1040522"/>
                  </a:lnTo>
                  <a:lnTo>
                    <a:pt x="0" y="1040522"/>
                  </a:lnTo>
                  <a:lnTo>
                    <a:pt x="0" y="0"/>
                  </a:lnTo>
                  <a:close/>
                </a:path>
              </a:pathLst>
            </a:custGeom>
            <a:ln w="12700">
              <a:solidFill>
                <a:schemeClr val="tx1"/>
              </a:solidFill>
            </a:ln>
          </p:spPr>
          <p:style>
            <a:lnRef idx="1">
              <a:schemeClr val="accent4">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704781" tIns="80010" rIns="80010" bIns="80010" numCol="1" spcCol="1270" anchor="ctr" anchorCtr="0">
              <a:noAutofit/>
            </a:bodyPr>
            <a:lstStyle/>
            <a:p>
              <a:pPr marL="119063" lvl="0" algn="l" defTabSz="933450">
                <a:lnSpc>
                  <a:spcPct val="90000"/>
                </a:lnSpc>
                <a:spcBef>
                  <a:spcPct val="0"/>
                </a:spcBef>
                <a:spcAft>
                  <a:spcPct val="35000"/>
                </a:spcAft>
              </a:pPr>
              <a:r>
                <a:rPr lang="en-US" sz="2400" b="1" kern="1200" dirty="0" err="1">
                  <a:latin typeface="Arial" pitchFamily="34" charset="0"/>
                  <a:cs typeface="Arial" pitchFamily="34" charset="0"/>
                </a:rPr>
                <a:t>Manajemen</a:t>
              </a:r>
              <a:r>
                <a:rPr lang="en-US" sz="2400" b="1" kern="1200" dirty="0">
                  <a:latin typeface="Arial" pitchFamily="34" charset="0"/>
                  <a:cs typeface="Arial" pitchFamily="34" charset="0"/>
                </a:rPr>
                <a:t> </a:t>
              </a:r>
              <a:r>
                <a:rPr lang="en-US" sz="2400" b="1" kern="1200" dirty="0" err="1">
                  <a:latin typeface="Arial" pitchFamily="34" charset="0"/>
                  <a:cs typeface="Arial" pitchFamily="34" charset="0"/>
                </a:rPr>
                <a:t>Perubahan</a:t>
              </a:r>
              <a:endParaRPr lang="en-US" sz="2400" b="1" kern="1200" dirty="0">
                <a:latin typeface="Arial" pitchFamily="34" charset="0"/>
                <a:cs typeface="Arial" pitchFamily="34" charset="0"/>
              </a:endParaRPr>
            </a:p>
          </p:txBody>
        </p:sp>
        <p:sp>
          <p:nvSpPr>
            <p:cNvPr id="11" name="Rectangle 10"/>
            <p:cNvSpPr/>
            <p:nvPr/>
          </p:nvSpPr>
          <p:spPr>
            <a:xfrm>
              <a:off x="1033850" y="1192772"/>
              <a:ext cx="728365" cy="1092548"/>
            </a:xfrm>
            <a:prstGeom prst="rect">
              <a:avLst/>
            </a:prstGeom>
          </p:spPr>
          <p:style>
            <a:lnRef idx="2">
              <a:schemeClr val="lt1">
                <a:hueOff val="0"/>
                <a:satOff val="0"/>
                <a:lumOff val="0"/>
                <a:alphaOff val="0"/>
              </a:schemeClr>
            </a:lnRef>
            <a:fillRef idx="1">
              <a:schemeClr val="accent4">
                <a:tint val="50000"/>
                <a:hueOff val="0"/>
                <a:satOff val="0"/>
                <a:lumOff val="0"/>
                <a:alphaOff val="0"/>
              </a:schemeClr>
            </a:fillRef>
            <a:effectRef idx="0">
              <a:schemeClr val="accent4">
                <a:tint val="50000"/>
                <a:hueOff val="0"/>
                <a:satOff val="0"/>
                <a:lumOff val="0"/>
                <a:alphaOff val="0"/>
              </a:schemeClr>
            </a:effectRef>
            <a:fontRef idx="minor">
              <a:schemeClr val="lt1">
                <a:hueOff val="0"/>
                <a:satOff val="0"/>
                <a:lumOff val="0"/>
                <a:alphaOff val="0"/>
              </a:schemeClr>
            </a:fontRef>
          </p:style>
        </p:sp>
        <p:sp>
          <p:nvSpPr>
            <p:cNvPr id="12" name="Freeform 11"/>
            <p:cNvSpPr/>
            <p:nvPr/>
          </p:nvSpPr>
          <p:spPr>
            <a:xfrm>
              <a:off x="4852484" y="1343070"/>
              <a:ext cx="3329672" cy="1040522"/>
            </a:xfrm>
            <a:custGeom>
              <a:avLst/>
              <a:gdLst>
                <a:gd name="connsiteX0" fmla="*/ 0 w 3329672"/>
                <a:gd name="connsiteY0" fmla="*/ 0 h 1040522"/>
                <a:gd name="connsiteX1" fmla="*/ 3329672 w 3329672"/>
                <a:gd name="connsiteY1" fmla="*/ 0 h 1040522"/>
                <a:gd name="connsiteX2" fmla="*/ 3329672 w 3329672"/>
                <a:gd name="connsiteY2" fmla="*/ 1040522 h 1040522"/>
                <a:gd name="connsiteX3" fmla="*/ 0 w 3329672"/>
                <a:gd name="connsiteY3" fmla="*/ 1040522 h 1040522"/>
                <a:gd name="connsiteX4" fmla="*/ 0 w 3329672"/>
                <a:gd name="connsiteY4" fmla="*/ 0 h 1040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9672" h="1040522">
                  <a:moveTo>
                    <a:pt x="0" y="0"/>
                  </a:moveTo>
                  <a:lnTo>
                    <a:pt x="3329672" y="0"/>
                  </a:lnTo>
                  <a:lnTo>
                    <a:pt x="3329672" y="1040522"/>
                  </a:lnTo>
                  <a:lnTo>
                    <a:pt x="0" y="1040522"/>
                  </a:lnTo>
                  <a:lnTo>
                    <a:pt x="0" y="0"/>
                  </a:lnTo>
                  <a:close/>
                </a:path>
              </a:pathLst>
            </a:custGeom>
            <a:ln w="12700">
              <a:solidFill>
                <a:schemeClr val="tx1"/>
              </a:solidFill>
            </a:ln>
          </p:spPr>
          <p:style>
            <a:lnRef idx="1">
              <a:schemeClr val="accent4">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704781" tIns="80010" rIns="80010" bIns="80010" numCol="1" spcCol="1270" anchor="ctr" anchorCtr="0">
              <a:noAutofit/>
            </a:bodyPr>
            <a:lstStyle/>
            <a:p>
              <a:pPr marL="119063" lvl="0" algn="l" defTabSz="933450">
                <a:lnSpc>
                  <a:spcPct val="90000"/>
                </a:lnSpc>
                <a:spcBef>
                  <a:spcPct val="0"/>
                </a:spcBef>
                <a:spcAft>
                  <a:spcPct val="35000"/>
                </a:spcAft>
              </a:pPr>
              <a:r>
                <a:rPr lang="en-US" sz="2400" b="1" kern="1200" dirty="0" err="1">
                  <a:latin typeface="Arial" pitchFamily="34" charset="0"/>
                  <a:cs typeface="Arial" pitchFamily="34" charset="0"/>
                </a:rPr>
                <a:t>Penataan</a:t>
              </a:r>
              <a:r>
                <a:rPr lang="en-US" sz="2400" b="1" kern="1200" dirty="0">
                  <a:latin typeface="Arial" pitchFamily="34" charset="0"/>
                  <a:cs typeface="Arial" pitchFamily="34" charset="0"/>
                </a:rPr>
                <a:t> </a:t>
              </a:r>
              <a:r>
                <a:rPr lang="en-US" sz="2400" b="1" kern="1200" dirty="0" err="1">
                  <a:latin typeface="Arial" pitchFamily="34" charset="0"/>
                  <a:cs typeface="Arial" pitchFamily="34" charset="0"/>
                </a:rPr>
                <a:t>Sistem</a:t>
              </a:r>
              <a:r>
                <a:rPr lang="en-US" sz="2400" b="1" kern="1200" dirty="0">
                  <a:latin typeface="Arial" pitchFamily="34" charset="0"/>
                  <a:cs typeface="Arial" pitchFamily="34" charset="0"/>
                </a:rPr>
                <a:t> </a:t>
              </a:r>
              <a:r>
                <a:rPr lang="en-US" sz="2400" b="1" kern="1200" dirty="0" err="1">
                  <a:latin typeface="Arial" pitchFamily="34" charset="0"/>
                  <a:cs typeface="Arial" pitchFamily="34" charset="0"/>
                </a:rPr>
                <a:t>Manajemen</a:t>
              </a:r>
              <a:r>
                <a:rPr lang="en-US" sz="2400" b="1" kern="1200" dirty="0">
                  <a:latin typeface="Arial" pitchFamily="34" charset="0"/>
                  <a:cs typeface="Arial" pitchFamily="34" charset="0"/>
                </a:rPr>
                <a:t> SDM</a:t>
              </a:r>
            </a:p>
          </p:txBody>
        </p:sp>
        <p:sp>
          <p:nvSpPr>
            <p:cNvPr id="13" name="Rectangle 12"/>
            <p:cNvSpPr/>
            <p:nvPr/>
          </p:nvSpPr>
          <p:spPr>
            <a:xfrm>
              <a:off x="4713747" y="1192772"/>
              <a:ext cx="728365" cy="1092548"/>
            </a:xfrm>
            <a:prstGeom prst="rect">
              <a:avLst/>
            </a:prstGeom>
          </p:spPr>
          <p:style>
            <a:lnRef idx="2">
              <a:schemeClr val="lt1">
                <a:hueOff val="0"/>
                <a:satOff val="0"/>
                <a:lumOff val="0"/>
                <a:alphaOff val="0"/>
              </a:schemeClr>
            </a:lnRef>
            <a:fillRef idx="1">
              <a:schemeClr val="accent4">
                <a:tint val="50000"/>
                <a:hueOff val="-828014"/>
                <a:satOff val="7069"/>
                <a:lumOff val="696"/>
                <a:alphaOff val="0"/>
              </a:schemeClr>
            </a:fillRef>
            <a:effectRef idx="0">
              <a:schemeClr val="accent4">
                <a:tint val="50000"/>
                <a:hueOff val="-828014"/>
                <a:satOff val="7069"/>
                <a:lumOff val="696"/>
                <a:alphaOff val="0"/>
              </a:schemeClr>
            </a:effectRef>
            <a:fontRef idx="minor">
              <a:schemeClr val="lt1">
                <a:hueOff val="0"/>
                <a:satOff val="0"/>
                <a:lumOff val="0"/>
                <a:alphaOff val="0"/>
              </a:schemeClr>
            </a:fontRef>
          </p:style>
        </p:sp>
        <p:sp>
          <p:nvSpPr>
            <p:cNvPr id="14" name="Freeform 13"/>
            <p:cNvSpPr/>
            <p:nvPr/>
          </p:nvSpPr>
          <p:spPr>
            <a:xfrm>
              <a:off x="1187044" y="2652972"/>
              <a:ext cx="3329672" cy="1040522"/>
            </a:xfrm>
            <a:custGeom>
              <a:avLst/>
              <a:gdLst>
                <a:gd name="connsiteX0" fmla="*/ 0 w 3329672"/>
                <a:gd name="connsiteY0" fmla="*/ 0 h 1040522"/>
                <a:gd name="connsiteX1" fmla="*/ 3329672 w 3329672"/>
                <a:gd name="connsiteY1" fmla="*/ 0 h 1040522"/>
                <a:gd name="connsiteX2" fmla="*/ 3329672 w 3329672"/>
                <a:gd name="connsiteY2" fmla="*/ 1040522 h 1040522"/>
                <a:gd name="connsiteX3" fmla="*/ 0 w 3329672"/>
                <a:gd name="connsiteY3" fmla="*/ 1040522 h 1040522"/>
                <a:gd name="connsiteX4" fmla="*/ 0 w 3329672"/>
                <a:gd name="connsiteY4" fmla="*/ 0 h 1040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9672" h="1040522">
                  <a:moveTo>
                    <a:pt x="0" y="0"/>
                  </a:moveTo>
                  <a:lnTo>
                    <a:pt x="3329672" y="0"/>
                  </a:lnTo>
                  <a:lnTo>
                    <a:pt x="3329672" y="1040522"/>
                  </a:lnTo>
                  <a:lnTo>
                    <a:pt x="0" y="1040522"/>
                  </a:lnTo>
                  <a:lnTo>
                    <a:pt x="0" y="0"/>
                  </a:lnTo>
                  <a:close/>
                </a:path>
              </a:pathLst>
            </a:custGeom>
            <a:ln w="12700">
              <a:solidFill>
                <a:schemeClr val="tx1"/>
              </a:solidFill>
            </a:ln>
          </p:spPr>
          <p:style>
            <a:lnRef idx="1">
              <a:schemeClr val="accent4">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704781" tIns="80010" rIns="80010" bIns="80010" numCol="1" spcCol="1270" anchor="ctr" anchorCtr="0">
              <a:noAutofit/>
            </a:bodyPr>
            <a:lstStyle/>
            <a:p>
              <a:pPr marL="119063" lvl="0" algn="l" defTabSz="933450">
                <a:lnSpc>
                  <a:spcPct val="90000"/>
                </a:lnSpc>
                <a:spcBef>
                  <a:spcPct val="0"/>
                </a:spcBef>
                <a:spcAft>
                  <a:spcPct val="35000"/>
                </a:spcAft>
              </a:pPr>
              <a:r>
                <a:rPr lang="en-US" sz="2400" b="1" kern="1200" dirty="0" err="1">
                  <a:latin typeface="Arial" pitchFamily="34" charset="0"/>
                  <a:cs typeface="Arial" pitchFamily="34" charset="0"/>
                </a:rPr>
                <a:t>Penataan</a:t>
              </a:r>
              <a:r>
                <a:rPr lang="en-US" sz="2400" b="1" kern="1200" baseline="0" dirty="0">
                  <a:latin typeface="Arial" pitchFamily="34" charset="0"/>
                  <a:cs typeface="Arial" pitchFamily="34" charset="0"/>
                </a:rPr>
                <a:t> </a:t>
              </a:r>
              <a:r>
                <a:rPr lang="en-US" sz="2400" b="1" kern="1200" baseline="0" dirty="0" err="1">
                  <a:latin typeface="Arial" pitchFamily="34" charset="0"/>
                  <a:cs typeface="Arial" pitchFamily="34" charset="0"/>
                </a:rPr>
                <a:t>Peraturan</a:t>
              </a:r>
              <a:r>
                <a:rPr lang="en-US" sz="2400" b="1" kern="1200" baseline="0" dirty="0">
                  <a:latin typeface="Arial" pitchFamily="34" charset="0"/>
                  <a:cs typeface="Arial" pitchFamily="34" charset="0"/>
                </a:rPr>
                <a:t> </a:t>
              </a:r>
              <a:r>
                <a:rPr lang="en-US" sz="2400" b="1" kern="1200" baseline="0" dirty="0" err="1">
                  <a:latin typeface="Arial" pitchFamily="34" charset="0"/>
                  <a:cs typeface="Arial" pitchFamily="34" charset="0"/>
                </a:rPr>
                <a:t>Perundangan-undangan</a:t>
              </a:r>
              <a:endParaRPr lang="en-US" sz="2400" b="1" kern="1200" dirty="0">
                <a:latin typeface="Arial" pitchFamily="34" charset="0"/>
                <a:cs typeface="Arial" pitchFamily="34" charset="0"/>
              </a:endParaRPr>
            </a:p>
          </p:txBody>
        </p:sp>
        <p:sp>
          <p:nvSpPr>
            <p:cNvPr id="15" name="Rectangle 14"/>
            <p:cNvSpPr/>
            <p:nvPr/>
          </p:nvSpPr>
          <p:spPr>
            <a:xfrm>
              <a:off x="1033850" y="2502674"/>
              <a:ext cx="728365" cy="1092548"/>
            </a:xfrm>
            <a:prstGeom prst="rect">
              <a:avLst/>
            </a:prstGeom>
          </p:spPr>
          <p:style>
            <a:lnRef idx="2">
              <a:schemeClr val="lt1">
                <a:hueOff val="0"/>
                <a:satOff val="0"/>
                <a:lumOff val="0"/>
                <a:alphaOff val="0"/>
              </a:schemeClr>
            </a:lnRef>
            <a:fillRef idx="1">
              <a:schemeClr val="accent4">
                <a:tint val="50000"/>
                <a:hueOff val="-1656027"/>
                <a:satOff val="14138"/>
                <a:lumOff val="1393"/>
                <a:alphaOff val="0"/>
              </a:schemeClr>
            </a:fillRef>
            <a:effectRef idx="0">
              <a:schemeClr val="accent4">
                <a:tint val="50000"/>
                <a:hueOff val="-1656027"/>
                <a:satOff val="14138"/>
                <a:lumOff val="1393"/>
                <a:alphaOff val="0"/>
              </a:schemeClr>
            </a:effectRef>
            <a:fontRef idx="minor">
              <a:schemeClr val="lt1">
                <a:hueOff val="0"/>
                <a:satOff val="0"/>
                <a:lumOff val="0"/>
                <a:alphaOff val="0"/>
              </a:schemeClr>
            </a:fontRef>
          </p:style>
        </p:sp>
        <p:sp>
          <p:nvSpPr>
            <p:cNvPr id="16" name="Freeform 15"/>
            <p:cNvSpPr/>
            <p:nvPr/>
          </p:nvSpPr>
          <p:spPr>
            <a:xfrm>
              <a:off x="4852484" y="2652972"/>
              <a:ext cx="3329672" cy="1040522"/>
            </a:xfrm>
            <a:custGeom>
              <a:avLst/>
              <a:gdLst>
                <a:gd name="connsiteX0" fmla="*/ 0 w 3329672"/>
                <a:gd name="connsiteY0" fmla="*/ 0 h 1040522"/>
                <a:gd name="connsiteX1" fmla="*/ 3329672 w 3329672"/>
                <a:gd name="connsiteY1" fmla="*/ 0 h 1040522"/>
                <a:gd name="connsiteX2" fmla="*/ 3329672 w 3329672"/>
                <a:gd name="connsiteY2" fmla="*/ 1040522 h 1040522"/>
                <a:gd name="connsiteX3" fmla="*/ 0 w 3329672"/>
                <a:gd name="connsiteY3" fmla="*/ 1040522 h 1040522"/>
                <a:gd name="connsiteX4" fmla="*/ 0 w 3329672"/>
                <a:gd name="connsiteY4" fmla="*/ 0 h 1040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9672" h="1040522">
                  <a:moveTo>
                    <a:pt x="0" y="0"/>
                  </a:moveTo>
                  <a:lnTo>
                    <a:pt x="3329672" y="0"/>
                  </a:lnTo>
                  <a:lnTo>
                    <a:pt x="3329672" y="1040522"/>
                  </a:lnTo>
                  <a:lnTo>
                    <a:pt x="0" y="1040522"/>
                  </a:lnTo>
                  <a:lnTo>
                    <a:pt x="0" y="0"/>
                  </a:lnTo>
                  <a:close/>
                </a:path>
              </a:pathLst>
            </a:custGeom>
            <a:ln w="12700">
              <a:solidFill>
                <a:schemeClr val="tx1"/>
              </a:solidFill>
            </a:ln>
          </p:spPr>
          <p:style>
            <a:lnRef idx="1">
              <a:schemeClr val="accent4">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704781" tIns="80010" rIns="80010" bIns="80010" numCol="1" spcCol="1270" anchor="ctr" anchorCtr="0">
              <a:noAutofit/>
            </a:bodyPr>
            <a:lstStyle/>
            <a:p>
              <a:pPr marL="119063" lvl="0" algn="l" defTabSz="933450">
                <a:lnSpc>
                  <a:spcPct val="90000"/>
                </a:lnSpc>
                <a:spcBef>
                  <a:spcPct val="0"/>
                </a:spcBef>
                <a:spcAft>
                  <a:spcPct val="35000"/>
                </a:spcAft>
              </a:pPr>
              <a:r>
                <a:rPr lang="en-US" sz="2400" b="1" kern="1200" dirty="0" err="1">
                  <a:latin typeface="Arial" pitchFamily="34" charset="0"/>
                  <a:cs typeface="Arial" pitchFamily="34" charset="0"/>
                </a:rPr>
                <a:t>Penguatan</a:t>
              </a:r>
              <a:r>
                <a:rPr lang="en-US" sz="2400" b="1" kern="1200" dirty="0">
                  <a:latin typeface="Arial" pitchFamily="34" charset="0"/>
                  <a:cs typeface="Arial" pitchFamily="34" charset="0"/>
                </a:rPr>
                <a:t> </a:t>
              </a:r>
              <a:r>
                <a:rPr lang="en-US" sz="2400" b="1" kern="1200" dirty="0" err="1">
                  <a:latin typeface="Arial" pitchFamily="34" charset="0"/>
                  <a:cs typeface="Arial" pitchFamily="34" charset="0"/>
                </a:rPr>
                <a:t>Akuntabilitas</a:t>
              </a:r>
              <a:endParaRPr lang="en-US" sz="2400" b="1" kern="1200" dirty="0">
                <a:latin typeface="Arial" pitchFamily="34" charset="0"/>
                <a:cs typeface="Arial" pitchFamily="34" charset="0"/>
              </a:endParaRPr>
            </a:p>
          </p:txBody>
        </p:sp>
        <p:sp>
          <p:nvSpPr>
            <p:cNvPr id="17" name="Rectangle 16"/>
            <p:cNvSpPr/>
            <p:nvPr/>
          </p:nvSpPr>
          <p:spPr>
            <a:xfrm>
              <a:off x="4713747" y="2502674"/>
              <a:ext cx="728365" cy="1092548"/>
            </a:xfrm>
            <a:prstGeom prst="rect">
              <a:avLst/>
            </a:prstGeom>
          </p:spPr>
          <p:style>
            <a:lnRef idx="2">
              <a:schemeClr val="lt1">
                <a:hueOff val="0"/>
                <a:satOff val="0"/>
                <a:lumOff val="0"/>
                <a:alphaOff val="0"/>
              </a:schemeClr>
            </a:lnRef>
            <a:fillRef idx="1">
              <a:schemeClr val="accent4">
                <a:tint val="50000"/>
                <a:hueOff val="-2484041"/>
                <a:satOff val="21207"/>
                <a:lumOff val="2089"/>
                <a:alphaOff val="0"/>
              </a:schemeClr>
            </a:fillRef>
            <a:effectRef idx="0">
              <a:schemeClr val="accent4">
                <a:tint val="50000"/>
                <a:hueOff val="-2484041"/>
                <a:satOff val="21207"/>
                <a:lumOff val="2089"/>
                <a:alphaOff val="0"/>
              </a:schemeClr>
            </a:effectRef>
            <a:fontRef idx="minor">
              <a:schemeClr val="lt1">
                <a:hueOff val="0"/>
                <a:satOff val="0"/>
                <a:lumOff val="0"/>
                <a:alphaOff val="0"/>
              </a:schemeClr>
            </a:fontRef>
          </p:style>
        </p:sp>
        <p:sp>
          <p:nvSpPr>
            <p:cNvPr id="18" name="Freeform 17"/>
            <p:cNvSpPr/>
            <p:nvPr/>
          </p:nvSpPr>
          <p:spPr>
            <a:xfrm>
              <a:off x="1187044" y="3962874"/>
              <a:ext cx="3329672" cy="1040522"/>
            </a:xfrm>
            <a:custGeom>
              <a:avLst/>
              <a:gdLst>
                <a:gd name="connsiteX0" fmla="*/ 0 w 3329672"/>
                <a:gd name="connsiteY0" fmla="*/ 0 h 1040522"/>
                <a:gd name="connsiteX1" fmla="*/ 3329672 w 3329672"/>
                <a:gd name="connsiteY1" fmla="*/ 0 h 1040522"/>
                <a:gd name="connsiteX2" fmla="*/ 3329672 w 3329672"/>
                <a:gd name="connsiteY2" fmla="*/ 1040522 h 1040522"/>
                <a:gd name="connsiteX3" fmla="*/ 0 w 3329672"/>
                <a:gd name="connsiteY3" fmla="*/ 1040522 h 1040522"/>
                <a:gd name="connsiteX4" fmla="*/ 0 w 3329672"/>
                <a:gd name="connsiteY4" fmla="*/ 0 h 1040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9672" h="1040522">
                  <a:moveTo>
                    <a:pt x="0" y="0"/>
                  </a:moveTo>
                  <a:lnTo>
                    <a:pt x="3329672" y="0"/>
                  </a:lnTo>
                  <a:lnTo>
                    <a:pt x="3329672" y="1040522"/>
                  </a:lnTo>
                  <a:lnTo>
                    <a:pt x="0" y="1040522"/>
                  </a:lnTo>
                  <a:lnTo>
                    <a:pt x="0" y="0"/>
                  </a:lnTo>
                  <a:close/>
                </a:path>
              </a:pathLst>
            </a:custGeom>
            <a:ln w="12700">
              <a:solidFill>
                <a:schemeClr val="tx1"/>
              </a:solidFill>
            </a:ln>
          </p:spPr>
          <p:style>
            <a:lnRef idx="1">
              <a:schemeClr val="accent4">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704781" tIns="80010" rIns="80010" bIns="80010" numCol="1" spcCol="1270" anchor="ctr" anchorCtr="0">
              <a:noAutofit/>
            </a:bodyPr>
            <a:lstStyle/>
            <a:p>
              <a:pPr marL="119063" lvl="0" algn="l" defTabSz="933450">
                <a:lnSpc>
                  <a:spcPct val="90000"/>
                </a:lnSpc>
                <a:spcBef>
                  <a:spcPct val="0"/>
                </a:spcBef>
                <a:spcAft>
                  <a:spcPct val="35000"/>
                </a:spcAft>
              </a:pPr>
              <a:r>
                <a:rPr lang="en-US" sz="2400" b="1" kern="1200" dirty="0" err="1">
                  <a:latin typeface="Arial" pitchFamily="34" charset="0"/>
                  <a:cs typeface="Arial" pitchFamily="34" charset="0"/>
                </a:rPr>
                <a:t>Penataan</a:t>
              </a:r>
              <a:r>
                <a:rPr lang="en-US" sz="2400" b="1" kern="1200" dirty="0">
                  <a:latin typeface="Arial" pitchFamily="34" charset="0"/>
                  <a:cs typeface="Arial" pitchFamily="34" charset="0"/>
                </a:rPr>
                <a:t> </a:t>
              </a:r>
              <a:r>
                <a:rPr lang="en-US" sz="2400" b="1" kern="1200" dirty="0" err="1">
                  <a:latin typeface="Arial" pitchFamily="34" charset="0"/>
                  <a:cs typeface="Arial" pitchFamily="34" charset="0"/>
                </a:rPr>
                <a:t>dan</a:t>
              </a:r>
              <a:r>
                <a:rPr lang="en-US" sz="2400" b="1" kern="1200" dirty="0">
                  <a:latin typeface="Arial" pitchFamily="34" charset="0"/>
                  <a:cs typeface="Arial" pitchFamily="34" charset="0"/>
                </a:rPr>
                <a:t> </a:t>
              </a:r>
              <a:r>
                <a:rPr lang="en-US" sz="2400" b="1" kern="1200" dirty="0" err="1">
                  <a:latin typeface="Arial" pitchFamily="34" charset="0"/>
                  <a:cs typeface="Arial" pitchFamily="34" charset="0"/>
                </a:rPr>
                <a:t>Penguatan</a:t>
              </a:r>
              <a:r>
                <a:rPr lang="en-US" sz="2400" b="1" kern="1200" dirty="0">
                  <a:latin typeface="Arial" pitchFamily="34" charset="0"/>
                  <a:cs typeface="Arial" pitchFamily="34" charset="0"/>
                </a:rPr>
                <a:t> </a:t>
              </a:r>
              <a:r>
                <a:rPr lang="en-US" sz="2400" b="1" kern="1200" dirty="0" err="1">
                  <a:latin typeface="Arial" pitchFamily="34" charset="0"/>
                  <a:cs typeface="Arial" pitchFamily="34" charset="0"/>
                </a:rPr>
                <a:t>Organisasi</a:t>
              </a:r>
              <a:endParaRPr lang="en-US" sz="2400" b="1" kern="1200" dirty="0">
                <a:latin typeface="Arial" pitchFamily="34" charset="0"/>
                <a:cs typeface="Arial" pitchFamily="34" charset="0"/>
              </a:endParaRPr>
            </a:p>
          </p:txBody>
        </p:sp>
        <p:sp>
          <p:nvSpPr>
            <p:cNvPr id="19" name="Rectangle 18"/>
            <p:cNvSpPr/>
            <p:nvPr/>
          </p:nvSpPr>
          <p:spPr>
            <a:xfrm>
              <a:off x="1033850" y="3812577"/>
              <a:ext cx="728365" cy="1092548"/>
            </a:xfrm>
            <a:prstGeom prst="rect">
              <a:avLst/>
            </a:prstGeom>
          </p:spPr>
          <p:style>
            <a:lnRef idx="2">
              <a:schemeClr val="lt1">
                <a:hueOff val="0"/>
                <a:satOff val="0"/>
                <a:lumOff val="0"/>
                <a:alphaOff val="0"/>
              </a:schemeClr>
            </a:lnRef>
            <a:fillRef idx="1">
              <a:schemeClr val="accent4">
                <a:tint val="50000"/>
                <a:hueOff val="-3312055"/>
                <a:satOff val="28276"/>
                <a:lumOff val="2786"/>
                <a:alphaOff val="0"/>
              </a:schemeClr>
            </a:fillRef>
            <a:effectRef idx="0">
              <a:schemeClr val="accent4">
                <a:tint val="50000"/>
                <a:hueOff val="-3312055"/>
                <a:satOff val="28276"/>
                <a:lumOff val="2786"/>
                <a:alphaOff val="0"/>
              </a:schemeClr>
            </a:effectRef>
            <a:fontRef idx="minor">
              <a:schemeClr val="lt1">
                <a:hueOff val="0"/>
                <a:satOff val="0"/>
                <a:lumOff val="0"/>
                <a:alphaOff val="0"/>
              </a:schemeClr>
            </a:fontRef>
          </p:style>
        </p:sp>
        <p:sp>
          <p:nvSpPr>
            <p:cNvPr id="20" name="Freeform 19"/>
            <p:cNvSpPr/>
            <p:nvPr/>
          </p:nvSpPr>
          <p:spPr>
            <a:xfrm>
              <a:off x="4852484" y="3962874"/>
              <a:ext cx="3329672" cy="1040522"/>
            </a:xfrm>
            <a:custGeom>
              <a:avLst/>
              <a:gdLst>
                <a:gd name="connsiteX0" fmla="*/ 0 w 3329672"/>
                <a:gd name="connsiteY0" fmla="*/ 0 h 1040522"/>
                <a:gd name="connsiteX1" fmla="*/ 3329672 w 3329672"/>
                <a:gd name="connsiteY1" fmla="*/ 0 h 1040522"/>
                <a:gd name="connsiteX2" fmla="*/ 3329672 w 3329672"/>
                <a:gd name="connsiteY2" fmla="*/ 1040522 h 1040522"/>
                <a:gd name="connsiteX3" fmla="*/ 0 w 3329672"/>
                <a:gd name="connsiteY3" fmla="*/ 1040522 h 1040522"/>
                <a:gd name="connsiteX4" fmla="*/ 0 w 3329672"/>
                <a:gd name="connsiteY4" fmla="*/ 0 h 1040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9672" h="1040522">
                  <a:moveTo>
                    <a:pt x="0" y="0"/>
                  </a:moveTo>
                  <a:lnTo>
                    <a:pt x="3329672" y="0"/>
                  </a:lnTo>
                  <a:lnTo>
                    <a:pt x="3329672" y="1040522"/>
                  </a:lnTo>
                  <a:lnTo>
                    <a:pt x="0" y="1040522"/>
                  </a:lnTo>
                  <a:lnTo>
                    <a:pt x="0" y="0"/>
                  </a:lnTo>
                  <a:close/>
                </a:path>
              </a:pathLst>
            </a:custGeom>
            <a:ln w="12700">
              <a:solidFill>
                <a:schemeClr val="tx1"/>
              </a:solidFill>
            </a:ln>
          </p:spPr>
          <p:style>
            <a:lnRef idx="1">
              <a:schemeClr val="accent4">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704781" tIns="80010" rIns="80010" bIns="80010" numCol="1" spcCol="1270" anchor="ctr" anchorCtr="0">
              <a:noAutofit/>
            </a:bodyPr>
            <a:lstStyle/>
            <a:p>
              <a:pPr marL="119063" lvl="0" algn="l" defTabSz="933450">
                <a:lnSpc>
                  <a:spcPct val="90000"/>
                </a:lnSpc>
                <a:spcBef>
                  <a:spcPct val="0"/>
                </a:spcBef>
                <a:spcAft>
                  <a:spcPct val="35000"/>
                </a:spcAft>
              </a:pPr>
              <a:r>
                <a:rPr lang="en-US" sz="2400" b="1" kern="1200" dirty="0" err="1">
                  <a:latin typeface="Arial" pitchFamily="34" charset="0"/>
                  <a:cs typeface="Arial" pitchFamily="34" charset="0"/>
                </a:rPr>
                <a:t>Penguatan</a:t>
              </a:r>
              <a:r>
                <a:rPr lang="en-US" sz="2400" b="1" kern="1200" dirty="0">
                  <a:latin typeface="Arial" pitchFamily="34" charset="0"/>
                  <a:cs typeface="Arial" pitchFamily="34" charset="0"/>
                </a:rPr>
                <a:t> </a:t>
              </a:r>
              <a:r>
                <a:rPr lang="en-US" sz="2400" b="1" kern="1200" dirty="0" err="1">
                  <a:latin typeface="Arial" pitchFamily="34" charset="0"/>
                  <a:cs typeface="Arial" pitchFamily="34" charset="0"/>
                </a:rPr>
                <a:t>Pengawasan</a:t>
              </a:r>
              <a:endParaRPr lang="en-US" sz="2400" b="1" kern="1200" dirty="0">
                <a:latin typeface="Arial" pitchFamily="34" charset="0"/>
                <a:cs typeface="Arial" pitchFamily="34" charset="0"/>
              </a:endParaRPr>
            </a:p>
          </p:txBody>
        </p:sp>
        <p:sp>
          <p:nvSpPr>
            <p:cNvPr id="21" name="Rectangle 20"/>
            <p:cNvSpPr/>
            <p:nvPr/>
          </p:nvSpPr>
          <p:spPr>
            <a:xfrm>
              <a:off x="4713747" y="3812577"/>
              <a:ext cx="728365" cy="1092548"/>
            </a:xfrm>
            <a:prstGeom prst="rect">
              <a:avLst/>
            </a:prstGeom>
          </p:spPr>
          <p:style>
            <a:lnRef idx="2">
              <a:schemeClr val="lt1">
                <a:hueOff val="0"/>
                <a:satOff val="0"/>
                <a:lumOff val="0"/>
                <a:alphaOff val="0"/>
              </a:schemeClr>
            </a:lnRef>
            <a:fillRef idx="1">
              <a:schemeClr val="accent4">
                <a:tint val="50000"/>
                <a:hueOff val="-4140068"/>
                <a:satOff val="35345"/>
                <a:lumOff val="3482"/>
                <a:alphaOff val="0"/>
              </a:schemeClr>
            </a:fillRef>
            <a:effectRef idx="0">
              <a:schemeClr val="accent4">
                <a:tint val="50000"/>
                <a:hueOff val="-4140068"/>
                <a:satOff val="35345"/>
                <a:lumOff val="3482"/>
                <a:alphaOff val="0"/>
              </a:schemeClr>
            </a:effectRef>
            <a:fontRef idx="minor">
              <a:schemeClr val="lt1">
                <a:hueOff val="0"/>
                <a:satOff val="0"/>
                <a:lumOff val="0"/>
                <a:alphaOff val="0"/>
              </a:schemeClr>
            </a:fontRef>
          </p:style>
        </p:sp>
        <p:sp>
          <p:nvSpPr>
            <p:cNvPr id="22" name="Freeform 21"/>
            <p:cNvSpPr/>
            <p:nvPr/>
          </p:nvSpPr>
          <p:spPr>
            <a:xfrm>
              <a:off x="1187044" y="5272776"/>
              <a:ext cx="3329672" cy="1040522"/>
            </a:xfrm>
            <a:custGeom>
              <a:avLst/>
              <a:gdLst>
                <a:gd name="connsiteX0" fmla="*/ 0 w 3329672"/>
                <a:gd name="connsiteY0" fmla="*/ 0 h 1040522"/>
                <a:gd name="connsiteX1" fmla="*/ 3329672 w 3329672"/>
                <a:gd name="connsiteY1" fmla="*/ 0 h 1040522"/>
                <a:gd name="connsiteX2" fmla="*/ 3329672 w 3329672"/>
                <a:gd name="connsiteY2" fmla="*/ 1040522 h 1040522"/>
                <a:gd name="connsiteX3" fmla="*/ 0 w 3329672"/>
                <a:gd name="connsiteY3" fmla="*/ 1040522 h 1040522"/>
                <a:gd name="connsiteX4" fmla="*/ 0 w 3329672"/>
                <a:gd name="connsiteY4" fmla="*/ 0 h 1040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9672" h="1040522">
                  <a:moveTo>
                    <a:pt x="0" y="0"/>
                  </a:moveTo>
                  <a:lnTo>
                    <a:pt x="3329672" y="0"/>
                  </a:lnTo>
                  <a:lnTo>
                    <a:pt x="3329672" y="1040522"/>
                  </a:lnTo>
                  <a:lnTo>
                    <a:pt x="0" y="1040522"/>
                  </a:lnTo>
                  <a:lnTo>
                    <a:pt x="0" y="0"/>
                  </a:lnTo>
                  <a:close/>
                </a:path>
              </a:pathLst>
            </a:custGeom>
            <a:ln w="12700">
              <a:solidFill>
                <a:schemeClr val="tx1"/>
              </a:solidFill>
            </a:ln>
          </p:spPr>
          <p:style>
            <a:lnRef idx="1">
              <a:schemeClr val="accent4">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704781" tIns="80010" rIns="80010" bIns="80010" numCol="1" spcCol="1270" anchor="ctr" anchorCtr="0">
              <a:noAutofit/>
            </a:bodyPr>
            <a:lstStyle/>
            <a:p>
              <a:pPr marL="119063" lvl="0" algn="l" defTabSz="933450">
                <a:lnSpc>
                  <a:spcPct val="90000"/>
                </a:lnSpc>
                <a:spcBef>
                  <a:spcPct val="0"/>
                </a:spcBef>
                <a:spcAft>
                  <a:spcPct val="35000"/>
                </a:spcAft>
              </a:pPr>
              <a:r>
                <a:rPr lang="en-US" sz="2400" b="1" kern="1200" dirty="0" err="1">
                  <a:latin typeface="Arial" pitchFamily="34" charset="0"/>
                  <a:cs typeface="Arial" pitchFamily="34" charset="0"/>
                </a:rPr>
                <a:t>Penataan</a:t>
              </a:r>
              <a:r>
                <a:rPr lang="en-US" sz="2400" b="1" kern="1200" dirty="0">
                  <a:latin typeface="Arial" pitchFamily="34" charset="0"/>
                  <a:cs typeface="Arial" pitchFamily="34" charset="0"/>
                </a:rPr>
                <a:t> </a:t>
              </a:r>
              <a:r>
                <a:rPr lang="en-US" sz="2400" b="1" kern="1200" dirty="0" err="1">
                  <a:latin typeface="Arial" pitchFamily="34" charset="0"/>
                  <a:cs typeface="Arial" pitchFamily="34" charset="0"/>
                </a:rPr>
                <a:t>Tatalaksana</a:t>
              </a:r>
              <a:endParaRPr lang="en-US" sz="2400" b="1" kern="1200" dirty="0">
                <a:latin typeface="Arial" pitchFamily="34" charset="0"/>
                <a:cs typeface="Arial" pitchFamily="34" charset="0"/>
              </a:endParaRPr>
            </a:p>
          </p:txBody>
        </p:sp>
        <p:sp>
          <p:nvSpPr>
            <p:cNvPr id="23" name="Rectangle 22"/>
            <p:cNvSpPr/>
            <p:nvPr/>
          </p:nvSpPr>
          <p:spPr>
            <a:xfrm>
              <a:off x="1033850" y="5122479"/>
              <a:ext cx="728365" cy="1092548"/>
            </a:xfrm>
            <a:prstGeom prst="rect">
              <a:avLst/>
            </a:prstGeom>
          </p:spPr>
          <p:style>
            <a:lnRef idx="2">
              <a:schemeClr val="lt1">
                <a:hueOff val="0"/>
                <a:satOff val="0"/>
                <a:lumOff val="0"/>
                <a:alphaOff val="0"/>
              </a:schemeClr>
            </a:lnRef>
            <a:fillRef idx="1">
              <a:schemeClr val="accent4">
                <a:tint val="50000"/>
                <a:hueOff val="-4968082"/>
                <a:satOff val="42414"/>
                <a:lumOff val="4179"/>
                <a:alphaOff val="0"/>
              </a:schemeClr>
            </a:fillRef>
            <a:effectRef idx="0">
              <a:schemeClr val="accent4">
                <a:tint val="50000"/>
                <a:hueOff val="-4968082"/>
                <a:satOff val="42414"/>
                <a:lumOff val="4179"/>
                <a:alphaOff val="0"/>
              </a:schemeClr>
            </a:effectRef>
            <a:fontRef idx="minor">
              <a:schemeClr val="lt1">
                <a:hueOff val="0"/>
                <a:satOff val="0"/>
                <a:lumOff val="0"/>
                <a:alphaOff val="0"/>
              </a:schemeClr>
            </a:fontRef>
          </p:style>
        </p:sp>
        <p:sp>
          <p:nvSpPr>
            <p:cNvPr id="24" name="Freeform 23"/>
            <p:cNvSpPr/>
            <p:nvPr/>
          </p:nvSpPr>
          <p:spPr>
            <a:xfrm>
              <a:off x="4852484" y="5272776"/>
              <a:ext cx="3329672" cy="1040522"/>
            </a:xfrm>
            <a:custGeom>
              <a:avLst/>
              <a:gdLst>
                <a:gd name="connsiteX0" fmla="*/ 0 w 3329672"/>
                <a:gd name="connsiteY0" fmla="*/ 0 h 1040522"/>
                <a:gd name="connsiteX1" fmla="*/ 3329672 w 3329672"/>
                <a:gd name="connsiteY1" fmla="*/ 0 h 1040522"/>
                <a:gd name="connsiteX2" fmla="*/ 3329672 w 3329672"/>
                <a:gd name="connsiteY2" fmla="*/ 1040522 h 1040522"/>
                <a:gd name="connsiteX3" fmla="*/ 0 w 3329672"/>
                <a:gd name="connsiteY3" fmla="*/ 1040522 h 1040522"/>
                <a:gd name="connsiteX4" fmla="*/ 0 w 3329672"/>
                <a:gd name="connsiteY4" fmla="*/ 0 h 1040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9672" h="1040522">
                  <a:moveTo>
                    <a:pt x="0" y="0"/>
                  </a:moveTo>
                  <a:lnTo>
                    <a:pt x="3329672" y="0"/>
                  </a:lnTo>
                  <a:lnTo>
                    <a:pt x="3329672" y="1040522"/>
                  </a:lnTo>
                  <a:lnTo>
                    <a:pt x="0" y="1040522"/>
                  </a:lnTo>
                  <a:lnTo>
                    <a:pt x="0" y="0"/>
                  </a:lnTo>
                  <a:close/>
                </a:path>
              </a:pathLst>
            </a:custGeom>
            <a:ln w="12700">
              <a:solidFill>
                <a:schemeClr val="tx1"/>
              </a:solidFill>
            </a:ln>
          </p:spPr>
          <p:style>
            <a:lnRef idx="1">
              <a:schemeClr val="accent4">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704781" tIns="80010" rIns="80010" bIns="80010" numCol="1" spcCol="1270" anchor="ctr" anchorCtr="0">
              <a:noAutofit/>
            </a:bodyPr>
            <a:lstStyle/>
            <a:p>
              <a:pPr marL="119063" lvl="0" algn="l" defTabSz="933450">
                <a:lnSpc>
                  <a:spcPct val="90000"/>
                </a:lnSpc>
                <a:spcBef>
                  <a:spcPct val="0"/>
                </a:spcBef>
                <a:spcAft>
                  <a:spcPct val="35000"/>
                </a:spcAft>
              </a:pPr>
              <a:r>
                <a:rPr lang="en-US" sz="2400" b="1" kern="1200" dirty="0" err="1">
                  <a:latin typeface="Arial" pitchFamily="34" charset="0"/>
                  <a:cs typeface="Arial" pitchFamily="34" charset="0"/>
                </a:rPr>
                <a:t>Peningkatan</a:t>
              </a:r>
              <a:r>
                <a:rPr lang="en-US" sz="2400" b="1" kern="1200" dirty="0">
                  <a:latin typeface="Arial" pitchFamily="34" charset="0"/>
                  <a:cs typeface="Arial" pitchFamily="34" charset="0"/>
                </a:rPr>
                <a:t> </a:t>
              </a:r>
              <a:r>
                <a:rPr lang="en-US" sz="2400" b="1" kern="1200" dirty="0" err="1">
                  <a:latin typeface="Arial" pitchFamily="34" charset="0"/>
                  <a:cs typeface="Arial" pitchFamily="34" charset="0"/>
                </a:rPr>
                <a:t>Kualitas</a:t>
              </a:r>
              <a:r>
                <a:rPr lang="en-US" sz="2400" b="1" kern="1200" dirty="0">
                  <a:latin typeface="Arial" pitchFamily="34" charset="0"/>
                  <a:cs typeface="Arial" pitchFamily="34" charset="0"/>
                </a:rPr>
                <a:t> </a:t>
              </a:r>
              <a:r>
                <a:rPr lang="en-US" sz="2400" b="1" kern="1200" dirty="0" err="1">
                  <a:latin typeface="Arial" pitchFamily="34" charset="0"/>
                  <a:cs typeface="Arial" pitchFamily="34" charset="0"/>
                </a:rPr>
                <a:t>Pelayanan</a:t>
              </a:r>
              <a:r>
                <a:rPr lang="en-US" sz="2400" b="1" kern="1200" dirty="0">
                  <a:latin typeface="Arial" pitchFamily="34" charset="0"/>
                  <a:cs typeface="Arial" pitchFamily="34" charset="0"/>
                </a:rPr>
                <a:t> </a:t>
              </a:r>
              <a:r>
                <a:rPr lang="en-US" sz="2400" b="1" kern="1200" dirty="0" err="1">
                  <a:latin typeface="Arial" pitchFamily="34" charset="0"/>
                  <a:cs typeface="Arial" pitchFamily="34" charset="0"/>
                </a:rPr>
                <a:t>Publik</a:t>
              </a:r>
              <a:endParaRPr lang="en-US" sz="2400" b="1" kern="1200" dirty="0">
                <a:latin typeface="Arial" pitchFamily="34" charset="0"/>
                <a:cs typeface="Arial" pitchFamily="34" charset="0"/>
              </a:endParaRPr>
            </a:p>
          </p:txBody>
        </p:sp>
        <p:sp>
          <p:nvSpPr>
            <p:cNvPr id="25" name="Rectangle 24"/>
            <p:cNvSpPr/>
            <p:nvPr/>
          </p:nvSpPr>
          <p:spPr>
            <a:xfrm>
              <a:off x="4713747" y="5122479"/>
              <a:ext cx="728365" cy="1092548"/>
            </a:xfrm>
            <a:prstGeom prst="rect">
              <a:avLst/>
            </a:prstGeom>
          </p:spPr>
          <p:style>
            <a:lnRef idx="2">
              <a:schemeClr val="lt1">
                <a:hueOff val="0"/>
                <a:satOff val="0"/>
                <a:lumOff val="0"/>
                <a:alphaOff val="0"/>
              </a:schemeClr>
            </a:lnRef>
            <a:fillRef idx="1">
              <a:schemeClr val="accent4">
                <a:tint val="50000"/>
                <a:hueOff val="-5796095"/>
                <a:satOff val="49483"/>
                <a:lumOff val="4875"/>
                <a:alphaOff val="0"/>
              </a:schemeClr>
            </a:fillRef>
            <a:effectRef idx="0">
              <a:schemeClr val="accent4">
                <a:tint val="50000"/>
                <a:hueOff val="-5796095"/>
                <a:satOff val="49483"/>
                <a:lumOff val="4875"/>
                <a:alphaOff val="0"/>
              </a:schemeClr>
            </a:effectRef>
            <a:fontRef idx="minor">
              <a:schemeClr val="lt1">
                <a:hueOff val="0"/>
                <a:satOff val="0"/>
                <a:lumOff val="0"/>
                <a:alphaOff val="0"/>
              </a:schemeClr>
            </a:fontRef>
          </p:style>
        </p:sp>
      </p:grpSp>
      <p:sp>
        <p:nvSpPr>
          <p:cNvPr id="26" name="Rectangle 25"/>
          <p:cNvSpPr/>
          <p:nvPr/>
        </p:nvSpPr>
        <p:spPr>
          <a:xfrm>
            <a:off x="438246" y="1283196"/>
            <a:ext cx="535723" cy="923330"/>
          </a:xfrm>
          <a:prstGeom prst="rect">
            <a:avLst/>
          </a:prstGeom>
          <a:noFill/>
        </p:spPr>
        <p:txBody>
          <a:bodyPr wrap="none" lIns="91440" tIns="45720" rIns="91440" bIns="45720">
            <a:spAutoFit/>
          </a:bodyPr>
          <a:lstStyle/>
          <a:p>
            <a:pPr algn="ctr"/>
            <a:r>
              <a:rPr lang="en-US" sz="54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5</a:t>
            </a:r>
          </a:p>
        </p:txBody>
      </p:sp>
      <p:sp>
        <p:nvSpPr>
          <p:cNvPr id="27" name="Rectangle 26"/>
          <p:cNvSpPr/>
          <p:nvPr/>
        </p:nvSpPr>
        <p:spPr>
          <a:xfrm>
            <a:off x="427555" y="2502178"/>
            <a:ext cx="535723" cy="923330"/>
          </a:xfrm>
          <a:prstGeom prst="rect">
            <a:avLst/>
          </a:prstGeom>
          <a:noFill/>
        </p:spPr>
        <p:txBody>
          <a:bodyPr wrap="none" lIns="91440" tIns="45720" rIns="91440" bIns="45720">
            <a:spAutoFit/>
          </a:bodyPr>
          <a:lstStyle/>
          <a:p>
            <a:pPr algn="ctr"/>
            <a:r>
              <a:rPr lang="en-US" sz="54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5</a:t>
            </a:r>
          </a:p>
        </p:txBody>
      </p:sp>
      <p:sp>
        <p:nvSpPr>
          <p:cNvPr id="28" name="Rectangle 27"/>
          <p:cNvSpPr/>
          <p:nvPr/>
        </p:nvSpPr>
        <p:spPr>
          <a:xfrm>
            <a:off x="427523" y="3812576"/>
            <a:ext cx="535723" cy="923330"/>
          </a:xfrm>
          <a:prstGeom prst="rect">
            <a:avLst/>
          </a:prstGeom>
          <a:noFill/>
        </p:spPr>
        <p:txBody>
          <a:bodyPr wrap="none" lIns="91440" tIns="45720" rIns="91440" bIns="45720">
            <a:spAutoFit/>
          </a:bodyPr>
          <a:lstStyle/>
          <a:p>
            <a:pPr algn="ctr"/>
            <a:r>
              <a:rPr lang="en-US" sz="54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6</a:t>
            </a:r>
          </a:p>
        </p:txBody>
      </p:sp>
      <p:sp>
        <p:nvSpPr>
          <p:cNvPr id="29" name="Rectangle 28"/>
          <p:cNvSpPr/>
          <p:nvPr/>
        </p:nvSpPr>
        <p:spPr>
          <a:xfrm>
            <a:off x="427522" y="5177041"/>
            <a:ext cx="535723" cy="923330"/>
          </a:xfrm>
          <a:prstGeom prst="rect">
            <a:avLst/>
          </a:prstGeom>
          <a:noFill/>
        </p:spPr>
        <p:txBody>
          <a:bodyPr wrap="none" lIns="91440" tIns="45720" rIns="91440" bIns="45720">
            <a:spAutoFit/>
          </a:bodyPr>
          <a:lstStyle/>
          <a:p>
            <a:pPr algn="ctr"/>
            <a:r>
              <a:rPr lang="en-US" sz="54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5</a:t>
            </a:r>
          </a:p>
        </p:txBody>
      </p:sp>
      <p:sp>
        <p:nvSpPr>
          <p:cNvPr id="30" name="Rectangle 29"/>
          <p:cNvSpPr/>
          <p:nvPr/>
        </p:nvSpPr>
        <p:spPr>
          <a:xfrm>
            <a:off x="4726305" y="1275812"/>
            <a:ext cx="886781" cy="923330"/>
          </a:xfrm>
          <a:prstGeom prst="rect">
            <a:avLst/>
          </a:prstGeom>
          <a:noFill/>
        </p:spPr>
        <p:txBody>
          <a:bodyPr wrap="none" lIns="91440" tIns="45720" rIns="91440" bIns="45720">
            <a:spAutoFit/>
          </a:bodyPr>
          <a:lstStyle/>
          <a:p>
            <a:pPr algn="ctr"/>
            <a:r>
              <a:rPr lang="en-US" sz="54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15</a:t>
            </a:r>
          </a:p>
        </p:txBody>
      </p:sp>
      <p:sp>
        <p:nvSpPr>
          <p:cNvPr id="31" name="Rectangle 30"/>
          <p:cNvSpPr/>
          <p:nvPr/>
        </p:nvSpPr>
        <p:spPr>
          <a:xfrm>
            <a:off x="4901833" y="2505670"/>
            <a:ext cx="535723" cy="923330"/>
          </a:xfrm>
          <a:prstGeom prst="rect">
            <a:avLst/>
          </a:prstGeom>
          <a:noFill/>
        </p:spPr>
        <p:txBody>
          <a:bodyPr wrap="none" lIns="91440" tIns="45720" rIns="91440" bIns="45720">
            <a:spAutoFit/>
          </a:bodyPr>
          <a:lstStyle/>
          <a:p>
            <a:pPr algn="ctr"/>
            <a:r>
              <a:rPr lang="en-US" sz="54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6</a:t>
            </a:r>
          </a:p>
        </p:txBody>
      </p:sp>
      <p:sp>
        <p:nvSpPr>
          <p:cNvPr id="32" name="Rectangle 31"/>
          <p:cNvSpPr/>
          <p:nvPr/>
        </p:nvSpPr>
        <p:spPr>
          <a:xfrm>
            <a:off x="4912929" y="5177041"/>
            <a:ext cx="535723" cy="923330"/>
          </a:xfrm>
          <a:prstGeom prst="rect">
            <a:avLst/>
          </a:prstGeom>
          <a:noFill/>
        </p:spPr>
        <p:txBody>
          <a:bodyPr wrap="none" lIns="91440" tIns="45720" rIns="91440" bIns="45720">
            <a:spAutoFit/>
          </a:bodyPr>
          <a:lstStyle/>
          <a:p>
            <a:pPr algn="ctr"/>
            <a:r>
              <a:rPr lang="en-US" sz="54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6</a:t>
            </a:r>
          </a:p>
        </p:txBody>
      </p:sp>
      <p:sp>
        <p:nvSpPr>
          <p:cNvPr id="33" name="Rectangle 32"/>
          <p:cNvSpPr/>
          <p:nvPr/>
        </p:nvSpPr>
        <p:spPr>
          <a:xfrm>
            <a:off x="4726303" y="3908935"/>
            <a:ext cx="886781" cy="923330"/>
          </a:xfrm>
          <a:prstGeom prst="rect">
            <a:avLst/>
          </a:prstGeom>
          <a:noFill/>
        </p:spPr>
        <p:txBody>
          <a:bodyPr wrap="none" lIns="91440" tIns="45720" rIns="91440" bIns="45720">
            <a:spAutoFit/>
          </a:bodyPr>
          <a:lstStyle/>
          <a:p>
            <a:pPr algn="ctr"/>
            <a:r>
              <a:rPr lang="en-US" sz="54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12</a:t>
            </a:r>
          </a:p>
        </p:txBody>
      </p:sp>
      <p:sp>
        <p:nvSpPr>
          <p:cNvPr id="2" name="Footer Placeholder 1"/>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2443146758"/>
      </p:ext>
    </p:extLst>
  </p:cSld>
  <p:clrMapOvr>
    <a:masterClrMapping/>
  </p:clrMapOvr>
  <p:transition spd="slow">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838200" y="-1"/>
            <a:ext cx="8305800" cy="790575"/>
          </a:xfrm>
          <a:prstGeom prst="rect">
            <a:avLst/>
          </a:prstGeom>
        </p:spPr>
        <p:txBody>
          <a:bodyPr/>
          <a:lstStyle/>
          <a:p>
            <a:r>
              <a:rPr lang="en-US" dirty="0"/>
              <a:t>HASIL (40)</a:t>
            </a:r>
          </a:p>
        </p:txBody>
      </p:sp>
      <p:sp>
        <p:nvSpPr>
          <p:cNvPr id="2" name="Footer Placeholder 1"/>
          <p:cNvSpPr>
            <a:spLocks noGrp="1"/>
          </p:cNvSpPr>
          <p:nvPr>
            <p:ph type="ftr" sz="quarter" idx="4294967295"/>
          </p:nvPr>
        </p:nvSpPr>
        <p:spPr>
          <a:xfrm>
            <a:off x="3124200" y="6356350"/>
            <a:ext cx="2895600" cy="365125"/>
          </a:xfrm>
          <a:prstGeom prst="rect">
            <a:avLst/>
          </a:prstGeom>
        </p:spPr>
        <p:txBody>
          <a:bodyPr/>
          <a:lstStyle/>
          <a:p>
            <a:endParaRPr lang="en-US" dirty="0"/>
          </a:p>
        </p:txBody>
      </p:sp>
      <p:sp>
        <p:nvSpPr>
          <p:cNvPr id="3" name="Slide Number Placeholder 2"/>
          <p:cNvSpPr>
            <a:spLocks noGrp="1"/>
          </p:cNvSpPr>
          <p:nvPr>
            <p:ph type="sldNum" sz="quarter" idx="4294967295"/>
          </p:nvPr>
        </p:nvSpPr>
        <p:spPr>
          <a:xfrm>
            <a:off x="8450188" y="6214977"/>
            <a:ext cx="632048" cy="576262"/>
          </a:xfrm>
          <a:prstGeom prst="rect">
            <a:avLst/>
          </a:prstGeom>
        </p:spPr>
        <p:txBody>
          <a:bodyPr/>
          <a:lstStyle/>
          <a:p>
            <a:fld id="{93CD13CE-ED9A-4BCF-8DBC-3F79D1D2C13C}" type="slidenum">
              <a:rPr lang="en-US" smtClean="0"/>
              <a:pPr/>
              <a:t>17</a:t>
            </a:fld>
            <a:endParaRPr lang="en-US" dirty="0"/>
          </a:p>
        </p:txBody>
      </p:sp>
      <p:sp>
        <p:nvSpPr>
          <p:cNvPr id="9" name="TextBox 8"/>
          <p:cNvSpPr txBox="1"/>
          <p:nvPr/>
        </p:nvSpPr>
        <p:spPr>
          <a:xfrm>
            <a:off x="871870" y="1477926"/>
            <a:ext cx="1162983" cy="369332"/>
          </a:xfrm>
          <a:prstGeom prst="rect">
            <a:avLst/>
          </a:prstGeom>
          <a:noFill/>
        </p:spPr>
        <p:txBody>
          <a:bodyPr wrap="square" rtlCol="0">
            <a:spAutoFit/>
          </a:bodyPr>
          <a:lstStyle/>
          <a:p>
            <a:r>
              <a:rPr lang="en-US" dirty="0"/>
              <a:t>20</a:t>
            </a:r>
          </a:p>
        </p:txBody>
      </p:sp>
      <p:graphicFrame>
        <p:nvGraphicFramePr>
          <p:cNvPr id="11" name="Content Placeholder 10"/>
          <p:cNvGraphicFramePr>
            <a:graphicFrameLocks noGrp="1"/>
          </p:cNvGraphicFramePr>
          <p:nvPr>
            <p:ph idx="1"/>
          </p:nvPr>
        </p:nvGraphicFramePr>
        <p:xfrm>
          <a:off x="457200" y="1066800"/>
          <a:ext cx="8229600" cy="5791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Slide Number Placeholder 3"/>
          <p:cNvSpPr>
            <a:spLocks noGrp="1"/>
          </p:cNvSpPr>
          <p:nvPr>
            <p:ph type="sldNum" sz="quarter" idx="10"/>
          </p:nvPr>
        </p:nvSpPr>
        <p:spPr>
          <a:xfrm>
            <a:off x="8077200" y="304800"/>
            <a:ext cx="609600" cy="381000"/>
          </a:xfrm>
        </p:spPr>
        <p:txBody>
          <a:bodyPr/>
          <a:lstStyle/>
          <a:p>
            <a:pPr>
              <a:defRPr/>
            </a:pPr>
            <a:fld id="{24A1455A-1174-4134-A4F9-D4D5CAFC45C0}" type="slidenum">
              <a:rPr lang="en-US" smtClean="0">
                <a:solidFill>
                  <a:prstClr val="white"/>
                </a:solidFill>
              </a:rPr>
              <a:pPr>
                <a:defRPr/>
              </a:pPr>
              <a:t>17</a:t>
            </a:fld>
            <a:endParaRPr lang="en-US" dirty="0">
              <a:solidFill>
                <a:prstClr val="white"/>
              </a:solidFill>
            </a:endParaRPr>
          </a:p>
        </p:txBody>
      </p:sp>
    </p:spTree>
    <p:extLst>
      <p:ext uri="{BB962C8B-B14F-4D97-AF65-F5344CB8AC3E}">
        <p14:creationId xmlns:p14="http://schemas.microsoft.com/office/powerpoint/2010/main" val="1151967225"/>
      </p:ext>
    </p:extLst>
  </p:cSld>
  <p:clrMapOvr>
    <a:masterClrMapping/>
  </p:clrMapOvr>
  <p:transition spd="slow">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9706451"/>
              </p:ext>
            </p:extLst>
          </p:nvPr>
        </p:nvGraphicFramePr>
        <p:xfrm>
          <a:off x="457200" y="1481138"/>
          <a:ext cx="8229600" cy="4525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p:cNvSpPr>
            <a:spLocks noGrp="1"/>
          </p:cNvSpPr>
          <p:nvPr>
            <p:ph type="title" idx="4294967295"/>
          </p:nvPr>
        </p:nvSpPr>
        <p:spPr>
          <a:xfrm>
            <a:off x="457200" y="0"/>
            <a:ext cx="8229600" cy="1341120"/>
          </a:xfrm>
          <a:prstGeom prst="rect">
            <a:avLst/>
          </a:prstGeom>
        </p:spPr>
        <p:txBody>
          <a:bodyPr>
            <a:normAutofit/>
          </a:bodyPr>
          <a:lstStyle/>
          <a:p>
            <a:pPr algn="ctr"/>
            <a:r>
              <a:rPr lang="en-US" dirty="0" smtClean="0"/>
              <a:t>REFORMASI BIROKRASI MARI 2014-</a:t>
            </a:r>
            <a:r>
              <a:rPr lang="en-US" i="1" dirty="0" smtClean="0"/>
              <a:t>2015</a:t>
            </a:r>
            <a:endParaRPr lang="en-US" i="1" dirty="0"/>
          </a:p>
        </p:txBody>
      </p:sp>
    </p:spTree>
    <p:extLst>
      <p:ext uri="{BB962C8B-B14F-4D97-AF65-F5344CB8AC3E}">
        <p14:creationId xmlns:p14="http://schemas.microsoft.com/office/powerpoint/2010/main" val="596467379"/>
      </p:ext>
    </p:extLst>
  </p:cSld>
  <p:clrMapOvr>
    <a:masterClrMapping/>
  </p:clrMapOvr>
  <p:transition spd="slow">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254000" y="274638"/>
            <a:ext cx="8509000" cy="755672"/>
          </a:xfrm>
        </p:spPr>
        <p:txBody>
          <a:bodyPr/>
          <a:lstStyle/>
          <a:p>
            <a:pPr algn="ctr"/>
            <a:r>
              <a:rPr lang="en-US" sz="3600" dirty="0"/>
              <a:t>HASIL  LKE PMPRB MA RI APRIL 2016</a:t>
            </a:r>
            <a:endParaRPr lang="id-ID" sz="3600" dirty="0"/>
          </a:p>
        </p:txBody>
      </p:sp>
      <p:sp>
        <p:nvSpPr>
          <p:cNvPr id="4" name="Slide Number Placeholder 3"/>
          <p:cNvSpPr>
            <a:spLocks noGrp="1"/>
          </p:cNvSpPr>
          <p:nvPr>
            <p:ph type="sldNum" sz="quarter" idx="10"/>
          </p:nvPr>
        </p:nvSpPr>
        <p:spPr/>
        <p:txBody>
          <a:bodyPr/>
          <a:lstStyle/>
          <a:p>
            <a:pPr>
              <a:defRPr/>
            </a:pPr>
            <a:fld id="{24A1455A-1174-4134-A4F9-D4D5CAFC45C0}" type="slidenum">
              <a:rPr lang="en-US" smtClean="0">
                <a:solidFill>
                  <a:prstClr val="white"/>
                </a:solidFill>
              </a:rPr>
              <a:pPr>
                <a:defRPr/>
              </a:pPr>
              <a:t>19</a:t>
            </a:fld>
            <a:endParaRPr lang="en-US">
              <a:solidFill>
                <a:prstClr val="white"/>
              </a:solidFill>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60472"/>
            <a:ext cx="9144000" cy="5827690"/>
          </a:xfrm>
          <a:prstGeom prst="rect">
            <a:avLst/>
          </a:prstGeom>
        </p:spPr>
      </p:pic>
    </p:spTree>
    <p:extLst>
      <p:ext uri="{BB962C8B-B14F-4D97-AF65-F5344CB8AC3E}">
        <p14:creationId xmlns:p14="http://schemas.microsoft.com/office/powerpoint/2010/main" val="1202615012"/>
      </p:ext>
    </p:extLst>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7" descr="City.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a:spLocks noChangeArrowheads="1"/>
          </p:cNvSpPr>
          <p:nvPr/>
        </p:nvSpPr>
        <p:spPr bwMode="auto">
          <a:xfrm>
            <a:off x="0" y="3700160"/>
            <a:ext cx="9144000" cy="2892026"/>
          </a:xfrm>
          <a:prstGeom prst="rect">
            <a:avLst/>
          </a:prstGeom>
          <a:solidFill>
            <a:srgbClr val="BF4D00"/>
          </a:solidFill>
          <a:ln w="9525">
            <a:solidFill>
              <a:srgbClr val="D77C01"/>
            </a:solidFill>
            <a:miter lim="800000"/>
            <a:headEnd/>
            <a:tailEnd/>
          </a:ln>
          <a:effectLst>
            <a:outerShdw dist="23000" dir="5400000" rotWithShape="0">
              <a:srgbClr val="808080">
                <a:alpha val="34998"/>
              </a:srgbClr>
            </a:outerShdw>
          </a:effectLst>
        </p:spPr>
        <p:txBody>
          <a:bodyPr anchor="ctr"/>
          <a:lstStyle/>
          <a:p>
            <a:pPr algn="ctr" eaLnBrk="1" hangingPunct="1">
              <a:defRPr/>
            </a:pPr>
            <a:endParaRPr lang="en-US" dirty="0">
              <a:solidFill>
                <a:schemeClr val="lt1"/>
              </a:solidFill>
              <a:latin typeface="+mn-lt"/>
              <a:ea typeface="+mn-ea"/>
            </a:endParaRPr>
          </a:p>
        </p:txBody>
      </p:sp>
      <p:sp>
        <p:nvSpPr>
          <p:cNvPr id="18436" name="Picture 5" descr="City.png"/>
          <p:cNvSpPr>
            <a:spLocks noChangeAspect="1"/>
          </p:cNvSpPr>
          <p:nvPr/>
        </p:nvSpPr>
        <p:spPr bwMode="auto">
          <a:xfrm>
            <a:off x="0" y="0"/>
            <a:ext cx="91440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endParaRPr lang="id-ID" sz="1800"/>
          </a:p>
        </p:txBody>
      </p:sp>
      <p:sp>
        <p:nvSpPr>
          <p:cNvPr id="5" name="Title 1"/>
          <p:cNvSpPr txBox="1">
            <a:spLocks/>
          </p:cNvSpPr>
          <p:nvPr/>
        </p:nvSpPr>
        <p:spPr>
          <a:xfrm>
            <a:off x="0" y="3880926"/>
            <a:ext cx="8915400" cy="1890823"/>
          </a:xfrm>
          <a:prstGeom prst="rect">
            <a:avLst/>
          </a:prstGeom>
          <a:noFill/>
        </p:spPr>
        <p:txBody>
          <a:bodyPr anchor="ctr"/>
          <a:lstStyle/>
          <a:p>
            <a:pPr marL="357188" indent="-15875" algn="ctr" eaLnBrk="1" fontAlgn="auto" hangingPunct="1">
              <a:spcAft>
                <a:spcPts val="0"/>
              </a:spcAft>
              <a:defRPr/>
            </a:pPr>
            <a:r>
              <a:rPr lang="en-US" sz="2000" b="1" dirty="0" err="1" smtClean="0">
                <a:solidFill>
                  <a:srgbClr val="FFFFFF"/>
                </a:solidFill>
                <a:latin typeface="Calibri"/>
                <a:cs typeface="Calibri"/>
              </a:rPr>
              <a:t>Dirangkum</a:t>
            </a:r>
            <a:r>
              <a:rPr lang="en-US" sz="2000" b="1" dirty="0" smtClean="0">
                <a:solidFill>
                  <a:srgbClr val="FFFFFF"/>
                </a:solidFill>
                <a:latin typeface="Calibri"/>
                <a:cs typeface="Calibri"/>
              </a:rPr>
              <a:t> </a:t>
            </a:r>
            <a:r>
              <a:rPr lang="en-US" sz="2000" b="1" dirty="0" err="1" smtClean="0">
                <a:solidFill>
                  <a:srgbClr val="FFFFFF"/>
                </a:solidFill>
                <a:latin typeface="Calibri"/>
                <a:cs typeface="Calibri"/>
              </a:rPr>
              <a:t>dan</a:t>
            </a:r>
            <a:r>
              <a:rPr lang="en-US" sz="2000" b="1" dirty="0" smtClean="0">
                <a:solidFill>
                  <a:srgbClr val="FFFFFF"/>
                </a:solidFill>
                <a:latin typeface="Calibri"/>
                <a:cs typeface="Calibri"/>
              </a:rPr>
              <a:t> </a:t>
            </a:r>
            <a:r>
              <a:rPr lang="en-US" sz="2000" b="1" dirty="0" err="1" smtClean="0">
                <a:solidFill>
                  <a:srgbClr val="FFFFFF"/>
                </a:solidFill>
                <a:latin typeface="Calibri"/>
                <a:cs typeface="Calibri"/>
              </a:rPr>
              <a:t>disajikan</a:t>
            </a:r>
            <a:r>
              <a:rPr lang="en-US" sz="2000" b="1" dirty="0" smtClean="0">
                <a:solidFill>
                  <a:srgbClr val="FFFFFF"/>
                </a:solidFill>
                <a:latin typeface="Calibri"/>
                <a:cs typeface="Calibri"/>
              </a:rPr>
              <a:t> </a:t>
            </a:r>
            <a:r>
              <a:rPr lang="en-US" sz="2000" b="1" dirty="0" err="1" smtClean="0">
                <a:solidFill>
                  <a:srgbClr val="FFFFFF"/>
                </a:solidFill>
                <a:latin typeface="Calibri"/>
                <a:cs typeface="Calibri"/>
              </a:rPr>
              <a:t>oleh</a:t>
            </a:r>
            <a:r>
              <a:rPr lang="en-US" sz="2000" b="1" dirty="0" smtClean="0">
                <a:solidFill>
                  <a:srgbClr val="FFFFFF"/>
                </a:solidFill>
                <a:latin typeface="Calibri"/>
                <a:cs typeface="Calibri"/>
              </a:rPr>
              <a:t>:</a:t>
            </a:r>
          </a:p>
          <a:p>
            <a:pPr marL="357188" indent="-15875" algn="ctr" eaLnBrk="1" fontAlgn="auto" hangingPunct="1">
              <a:spcAft>
                <a:spcPts val="0"/>
              </a:spcAft>
              <a:defRPr/>
            </a:pPr>
            <a:r>
              <a:rPr lang="en-US" sz="3200" b="1" i="1" dirty="0" err="1" smtClean="0">
                <a:solidFill>
                  <a:srgbClr val="FFFFFF"/>
                </a:solidFill>
                <a:latin typeface="Calibri"/>
                <a:cs typeface="Calibri"/>
              </a:rPr>
              <a:t>Jeanny</a:t>
            </a:r>
            <a:r>
              <a:rPr lang="en-US" sz="3200" b="1" i="1" dirty="0" smtClean="0">
                <a:solidFill>
                  <a:srgbClr val="FFFFFF"/>
                </a:solidFill>
                <a:latin typeface="Calibri"/>
                <a:cs typeface="Calibri"/>
              </a:rPr>
              <a:t> HV </a:t>
            </a:r>
            <a:r>
              <a:rPr lang="en-US" sz="3200" b="1" i="1" dirty="0" err="1" smtClean="0">
                <a:solidFill>
                  <a:srgbClr val="FFFFFF"/>
                </a:solidFill>
                <a:latin typeface="Calibri"/>
                <a:cs typeface="Calibri"/>
              </a:rPr>
              <a:t>Hutauruk</a:t>
            </a:r>
            <a:r>
              <a:rPr lang="en-US" sz="3200" b="1" i="1" dirty="0" smtClean="0">
                <a:solidFill>
                  <a:srgbClr val="FFFFFF"/>
                </a:solidFill>
                <a:latin typeface="Calibri"/>
                <a:cs typeface="Calibri"/>
              </a:rPr>
              <a:t>, S.E., M.M., </a:t>
            </a:r>
            <a:r>
              <a:rPr lang="en-US" sz="3200" b="1" i="1" dirty="0" err="1" smtClean="0">
                <a:solidFill>
                  <a:srgbClr val="FFFFFF"/>
                </a:solidFill>
                <a:latin typeface="Calibri"/>
                <a:cs typeface="Calibri"/>
              </a:rPr>
              <a:t>Ak</a:t>
            </a:r>
            <a:r>
              <a:rPr lang="en-US" sz="3200" b="1" i="1" dirty="0" smtClean="0">
                <a:solidFill>
                  <a:srgbClr val="FFFFFF"/>
                </a:solidFill>
                <a:latin typeface="Calibri"/>
                <a:cs typeface="Calibri"/>
              </a:rPr>
              <a:t>., C.A.</a:t>
            </a:r>
          </a:p>
          <a:p>
            <a:pPr marL="357188" indent="-15875" algn="ctr" eaLnBrk="1" fontAlgn="auto" hangingPunct="1">
              <a:spcAft>
                <a:spcPts val="0"/>
              </a:spcAft>
              <a:defRPr/>
            </a:pPr>
            <a:r>
              <a:rPr lang="en-US" sz="2400" b="1" dirty="0" err="1" smtClean="0">
                <a:solidFill>
                  <a:srgbClr val="FFFFFF"/>
                </a:solidFill>
                <a:latin typeface="Calibri"/>
                <a:cs typeface="Calibri"/>
              </a:rPr>
              <a:t>Ketua</a:t>
            </a:r>
            <a:r>
              <a:rPr lang="en-US" sz="2400" b="1" dirty="0" smtClean="0">
                <a:solidFill>
                  <a:srgbClr val="FFFFFF"/>
                </a:solidFill>
                <a:latin typeface="Calibri"/>
                <a:cs typeface="Calibri"/>
              </a:rPr>
              <a:t> Tim </a:t>
            </a:r>
            <a:r>
              <a:rPr lang="en-US" sz="2400" b="1" dirty="0" err="1" smtClean="0">
                <a:solidFill>
                  <a:srgbClr val="FFFFFF"/>
                </a:solidFill>
                <a:latin typeface="Calibri"/>
                <a:cs typeface="Calibri"/>
              </a:rPr>
              <a:t>Sekretariat</a:t>
            </a:r>
            <a:r>
              <a:rPr lang="en-US" sz="2400" b="1" dirty="0" smtClean="0">
                <a:solidFill>
                  <a:srgbClr val="FFFFFF"/>
                </a:solidFill>
                <a:latin typeface="Calibri"/>
                <a:cs typeface="Calibri"/>
              </a:rPr>
              <a:t> </a:t>
            </a:r>
            <a:r>
              <a:rPr lang="en-US" sz="2400" b="1" dirty="0" err="1" smtClean="0">
                <a:solidFill>
                  <a:srgbClr val="FFFFFF"/>
                </a:solidFill>
                <a:latin typeface="Calibri"/>
                <a:cs typeface="Calibri"/>
              </a:rPr>
              <a:t>dan</a:t>
            </a:r>
            <a:r>
              <a:rPr lang="en-US" sz="2400" b="1" dirty="0" smtClean="0">
                <a:solidFill>
                  <a:srgbClr val="FFFFFF"/>
                </a:solidFill>
                <a:latin typeface="Calibri"/>
                <a:cs typeface="Calibri"/>
              </a:rPr>
              <a:t> Tim </a:t>
            </a:r>
            <a:r>
              <a:rPr lang="en-US" sz="2400" b="1" dirty="0" err="1" smtClean="0">
                <a:solidFill>
                  <a:srgbClr val="FFFFFF"/>
                </a:solidFill>
                <a:latin typeface="Calibri"/>
                <a:cs typeface="Calibri"/>
              </a:rPr>
              <a:t>Kelompok</a:t>
            </a:r>
            <a:r>
              <a:rPr lang="en-US" sz="2400" b="1" dirty="0" smtClean="0">
                <a:solidFill>
                  <a:srgbClr val="FFFFFF"/>
                </a:solidFill>
                <a:latin typeface="Calibri"/>
                <a:cs typeface="Calibri"/>
              </a:rPr>
              <a:t> </a:t>
            </a:r>
            <a:r>
              <a:rPr lang="en-US" sz="2400" b="1" dirty="0" err="1" smtClean="0">
                <a:solidFill>
                  <a:srgbClr val="FFFFFF"/>
                </a:solidFill>
                <a:latin typeface="Calibri"/>
                <a:cs typeface="Calibri"/>
              </a:rPr>
              <a:t>Kerja</a:t>
            </a:r>
            <a:r>
              <a:rPr lang="en-US" sz="2400" b="1" dirty="0" smtClean="0">
                <a:solidFill>
                  <a:srgbClr val="FFFFFF"/>
                </a:solidFill>
                <a:latin typeface="Calibri"/>
                <a:cs typeface="Calibri"/>
              </a:rPr>
              <a:t> </a:t>
            </a:r>
            <a:r>
              <a:rPr lang="en-US" sz="2400" b="1" dirty="0" err="1" smtClean="0">
                <a:solidFill>
                  <a:srgbClr val="FFFFFF"/>
                </a:solidFill>
                <a:latin typeface="Calibri"/>
                <a:cs typeface="Calibri"/>
              </a:rPr>
              <a:t>Asessor</a:t>
            </a:r>
            <a:r>
              <a:rPr lang="en-US" sz="2400" b="1" dirty="0" smtClean="0">
                <a:solidFill>
                  <a:srgbClr val="FFFFFF"/>
                </a:solidFill>
                <a:latin typeface="Calibri"/>
                <a:cs typeface="Calibri"/>
              </a:rPr>
              <a:t> RB MA-RI</a:t>
            </a:r>
          </a:p>
          <a:p>
            <a:pPr marL="357188" indent="-15875" algn="ctr" eaLnBrk="1" fontAlgn="auto" hangingPunct="1">
              <a:spcAft>
                <a:spcPts val="0"/>
              </a:spcAft>
              <a:defRPr/>
            </a:pPr>
            <a:r>
              <a:rPr lang="en-US" altLang="id-ID" sz="2400" b="1" dirty="0" smtClean="0">
                <a:solidFill>
                  <a:srgbClr val="FFFFFF"/>
                </a:solidFill>
                <a:latin typeface="Calibri"/>
                <a:cs typeface="Tahoma" panose="020B0604030504040204" pitchFamily="34" charset="0"/>
              </a:rPr>
              <a:t>(</a:t>
            </a:r>
            <a:r>
              <a:rPr lang="en-US" altLang="id-ID" sz="2400" b="1" dirty="0" err="1" smtClean="0">
                <a:solidFill>
                  <a:srgbClr val="FFFFFF"/>
                </a:solidFill>
                <a:latin typeface="Calibri"/>
                <a:cs typeface="Tahoma" panose="020B0604030504040204" pitchFamily="34" charset="0"/>
              </a:rPr>
              <a:t>Sesditjen</a:t>
            </a:r>
            <a:r>
              <a:rPr lang="en-US" altLang="id-ID" sz="2400" b="1" dirty="0" smtClean="0">
                <a:solidFill>
                  <a:srgbClr val="FFFFFF"/>
                </a:solidFill>
                <a:latin typeface="Calibri"/>
                <a:cs typeface="Tahoma" panose="020B0604030504040204" pitchFamily="34" charset="0"/>
              </a:rPr>
              <a:t> </a:t>
            </a:r>
            <a:r>
              <a:rPr lang="en-US" altLang="id-ID" sz="2400" b="1" dirty="0" err="1" smtClean="0">
                <a:solidFill>
                  <a:srgbClr val="FFFFFF"/>
                </a:solidFill>
                <a:latin typeface="Calibri"/>
                <a:cs typeface="Tahoma" panose="020B0604030504040204" pitchFamily="34" charset="0"/>
              </a:rPr>
              <a:t>Badil</a:t>
            </a:r>
            <a:r>
              <a:rPr lang="en-US" altLang="id-ID" sz="2400" b="1" dirty="0" smtClean="0">
                <a:solidFill>
                  <a:srgbClr val="FFFFFF"/>
                </a:solidFill>
                <a:latin typeface="Calibri"/>
                <a:cs typeface="Tahoma" panose="020B0604030504040204" pitchFamily="34" charset="0"/>
              </a:rPr>
              <a:t> MILTUN)</a:t>
            </a:r>
            <a:endParaRPr lang="id-ID" altLang="id-ID" sz="2400" b="1" dirty="0">
              <a:solidFill>
                <a:srgbClr val="FFFFFF"/>
              </a:solidFill>
              <a:latin typeface="Calibri"/>
              <a:cs typeface="Tahoma" panose="020B0604030504040204" pitchFamily="34" charset="0"/>
            </a:endParaRPr>
          </a:p>
        </p:txBody>
      </p:sp>
      <p:sp>
        <p:nvSpPr>
          <p:cNvPr id="7" name="Title 6"/>
          <p:cNvSpPr>
            <a:spLocks noGrp="1"/>
          </p:cNvSpPr>
          <p:nvPr>
            <p:ph type="title"/>
          </p:nvPr>
        </p:nvSpPr>
        <p:spPr>
          <a:xfrm>
            <a:off x="628650" y="365129"/>
            <a:ext cx="7886700" cy="1879307"/>
          </a:xfrm>
        </p:spPr>
        <p:txBody>
          <a:bodyPr>
            <a:normAutofit fontScale="90000"/>
          </a:bodyPr>
          <a:lstStyle/>
          <a:p>
            <a:pPr algn="ctr"/>
            <a:r>
              <a:rPr lang="en-US" sz="3600" dirty="0" smtClean="0"/>
              <a:t>RAPAT KOORDINASI &amp; PEMBINAAN</a:t>
            </a:r>
            <a:br>
              <a:rPr lang="en-US" sz="3600" dirty="0" smtClean="0"/>
            </a:br>
            <a:r>
              <a:rPr lang="en-US" sz="2700" dirty="0" smtClean="0"/>
              <a:t>SEKRETARIS TK BANDING se-INDONESIA</a:t>
            </a:r>
            <a:br>
              <a:rPr lang="en-US" sz="2700" dirty="0" smtClean="0"/>
            </a:br>
            <a:r>
              <a:rPr lang="en-US" sz="2700" i="1" dirty="0" err="1" smtClean="0"/>
              <a:t>Badiklat</a:t>
            </a:r>
            <a:r>
              <a:rPr lang="en-US" sz="2700" i="1" dirty="0" smtClean="0"/>
              <a:t> – </a:t>
            </a:r>
            <a:r>
              <a:rPr lang="en-US" sz="2700" i="1" dirty="0" err="1" smtClean="0"/>
              <a:t>Megamendung</a:t>
            </a:r>
            <a:r>
              <a:rPr lang="en-US" sz="2700" i="1" dirty="0" smtClean="0"/>
              <a:t>, </a:t>
            </a:r>
            <a:r>
              <a:rPr lang="en-US" sz="2700" i="1" dirty="0" err="1" smtClean="0"/>
              <a:t>Rabu</a:t>
            </a:r>
            <a:r>
              <a:rPr lang="en-US" sz="2700" i="1" dirty="0" smtClean="0"/>
              <a:t> 31 </a:t>
            </a:r>
            <a:r>
              <a:rPr lang="en-US" sz="2700" i="1" dirty="0" err="1" smtClean="0"/>
              <a:t>Agustus</a:t>
            </a:r>
            <a:r>
              <a:rPr lang="en-US" sz="2700" i="1" dirty="0" smtClean="0"/>
              <a:t> 2016</a:t>
            </a:r>
            <a:endParaRPr lang="en-US" sz="2700" i="1" dirty="0"/>
          </a:p>
        </p:txBody>
      </p:sp>
      <p:sp>
        <p:nvSpPr>
          <p:cNvPr id="8" name="Content Placeholder 7"/>
          <p:cNvSpPr>
            <a:spLocks noGrp="1"/>
          </p:cNvSpPr>
          <p:nvPr>
            <p:ph idx="1"/>
          </p:nvPr>
        </p:nvSpPr>
        <p:spPr>
          <a:xfrm>
            <a:off x="0" y="3449781"/>
            <a:ext cx="9144000" cy="2727181"/>
          </a:xfrm>
        </p:spPr>
        <p:txBody>
          <a:bodyPr/>
          <a:lstStyle/>
          <a:p>
            <a:pPr>
              <a:buNone/>
            </a:pPr>
            <a:endParaRPr lang="en-US" dirty="0"/>
          </a:p>
        </p:txBody>
      </p:sp>
      <p:sp>
        <p:nvSpPr>
          <p:cNvPr id="4" name="Slide Number Placeholder 3"/>
          <p:cNvSpPr>
            <a:spLocks noGrp="1"/>
          </p:cNvSpPr>
          <p:nvPr>
            <p:ph type="sldNum" sz="quarter" idx="12"/>
          </p:nvPr>
        </p:nvSpPr>
        <p:spPr/>
        <p:txBody>
          <a:bodyPr/>
          <a:lstStyle/>
          <a:p>
            <a:pPr>
              <a:defRPr/>
            </a:pPr>
            <a:fld id="{D4E169A4-EFE8-4934-B493-0026902DFF2A}" type="slidenum">
              <a:rPr lang="en-US" smtClean="0"/>
              <a:pPr>
                <a:defRPr/>
              </a:pPr>
              <a:t>2</a:t>
            </a:fld>
            <a:endParaRPr lang="en-US"/>
          </a:p>
        </p:txBody>
      </p:sp>
    </p:spTree>
    <p:extLst>
      <p:ext uri="{BB962C8B-B14F-4D97-AF65-F5344CB8AC3E}">
        <p14:creationId xmlns:p14="http://schemas.microsoft.com/office/powerpoint/2010/main" val="2345539857"/>
      </p:ext>
    </p:extLst>
  </p:cSld>
  <p:clrMapOvr>
    <a:masterClrMapping/>
  </p:clrMapOvr>
  <p:transition spd="slow">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254000" y="274638"/>
            <a:ext cx="8229600" cy="755672"/>
          </a:xfrm>
        </p:spPr>
        <p:txBody>
          <a:bodyPr>
            <a:normAutofit fontScale="90000"/>
          </a:bodyPr>
          <a:lstStyle/>
          <a:p>
            <a:pPr algn="ctr"/>
            <a:r>
              <a:rPr lang="en-US" sz="3600"/>
              <a:t>HASIL  LKE PMPRB </a:t>
            </a:r>
            <a:r>
              <a:rPr lang="en-US" sz="3600" dirty="0"/>
              <a:t>MA RI APRIL 2016</a:t>
            </a:r>
            <a:endParaRPr lang="id-ID" sz="3600" dirty="0"/>
          </a:p>
        </p:txBody>
      </p:sp>
      <p:sp>
        <p:nvSpPr>
          <p:cNvPr id="4" name="Slide Number Placeholder 3"/>
          <p:cNvSpPr>
            <a:spLocks noGrp="1"/>
          </p:cNvSpPr>
          <p:nvPr>
            <p:ph type="sldNum" sz="quarter" idx="10"/>
          </p:nvPr>
        </p:nvSpPr>
        <p:spPr/>
        <p:txBody>
          <a:bodyPr/>
          <a:lstStyle/>
          <a:p>
            <a:pPr>
              <a:defRPr/>
            </a:pPr>
            <a:fld id="{24A1455A-1174-4134-A4F9-D4D5CAFC45C0}" type="slidenum">
              <a:rPr lang="en-US" smtClean="0">
                <a:solidFill>
                  <a:prstClr val="white"/>
                </a:solidFill>
              </a:rPr>
              <a:pPr>
                <a:defRPr/>
              </a:pPr>
              <a:t>20</a:t>
            </a:fld>
            <a:endParaRPr lang="en-US">
              <a:solidFill>
                <a:prstClr val="white"/>
              </a:soli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98" y="1481071"/>
            <a:ext cx="9147098" cy="4610636"/>
          </a:xfrm>
          <a:prstGeom prst="rect">
            <a:avLst/>
          </a:prstGeom>
        </p:spPr>
      </p:pic>
    </p:spTree>
    <p:extLst>
      <p:ext uri="{BB962C8B-B14F-4D97-AF65-F5344CB8AC3E}">
        <p14:creationId xmlns:p14="http://schemas.microsoft.com/office/powerpoint/2010/main" val="992989956"/>
      </p:ext>
    </p:extLst>
  </p:cSld>
  <p:clrMapOvr>
    <a:masterClrMapping/>
  </p:clrMapOvr>
  <p:transition spd="slow">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idx="4294967295"/>
          </p:nvPr>
        </p:nvSpPr>
        <p:spPr/>
        <p:txBody>
          <a:bodyPr>
            <a:normAutofit fontScale="90000"/>
          </a:bodyPr>
          <a:lstStyle/>
          <a:p>
            <a:r>
              <a:rPr lang="en-US" dirty="0"/>
              <a:t>L</a:t>
            </a:r>
            <a:r>
              <a:rPr lang="id-ID" dirty="0"/>
              <a:t>APORAN REALISASI ANGGARAN MA RI TA 2015</a:t>
            </a:r>
            <a:br>
              <a:rPr lang="id-ID" dirty="0"/>
            </a:br>
            <a:endParaRPr lang="id-ID" dirty="0"/>
          </a:p>
        </p:txBody>
      </p:sp>
      <p:sp>
        <p:nvSpPr>
          <p:cNvPr id="4" name="Slide Number Placeholder 3"/>
          <p:cNvSpPr>
            <a:spLocks noGrp="1"/>
          </p:cNvSpPr>
          <p:nvPr>
            <p:ph type="sldNum" sz="quarter" idx="10"/>
          </p:nvPr>
        </p:nvSpPr>
        <p:spPr/>
        <p:txBody>
          <a:bodyPr/>
          <a:lstStyle/>
          <a:p>
            <a:pPr>
              <a:defRPr/>
            </a:pPr>
            <a:fld id="{70DAE00A-A886-47F5-808A-106A902AC155}" type="slidenum">
              <a:rPr lang="en-US" smtClean="0"/>
              <a:pPr>
                <a:defRPr/>
              </a:pPr>
              <a:t>21</a:t>
            </a:fld>
            <a:endParaRPr lang="en-US"/>
          </a:p>
        </p:txBody>
      </p:sp>
      <p:pic>
        <p:nvPicPr>
          <p:cNvPr id="5" name="Picture 4"/>
          <p:cNvPicPr>
            <a:picLocks noChangeAspect="1"/>
          </p:cNvPicPr>
          <p:nvPr/>
        </p:nvPicPr>
        <p:blipFill>
          <a:blip r:embed="rId2"/>
          <a:stretch>
            <a:fillRect/>
          </a:stretch>
        </p:blipFill>
        <p:spPr>
          <a:xfrm>
            <a:off x="154545" y="1614767"/>
            <a:ext cx="8916793" cy="4741582"/>
          </a:xfrm>
          <a:prstGeom prst="rect">
            <a:avLst/>
          </a:prstGeom>
        </p:spPr>
      </p:pic>
      <p:sp>
        <p:nvSpPr>
          <p:cNvPr id="6" name="Title 2"/>
          <p:cNvSpPr txBox="1">
            <a:spLocks/>
          </p:cNvSpPr>
          <p:nvPr/>
        </p:nvSpPr>
        <p:spPr bwMode="auto">
          <a:xfrm>
            <a:off x="444500" y="301828"/>
            <a:ext cx="8229600" cy="755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200" b="1" kern="1200">
                <a:solidFill>
                  <a:schemeClr val="tx1"/>
                </a:solidFill>
                <a:latin typeface="+mj-lt"/>
                <a:ea typeface="MS PGothic" pitchFamily="34" charset="-128"/>
                <a:cs typeface="Century Gothic"/>
              </a:defRPr>
            </a:lvl1pPr>
            <a:lvl2pPr algn="l" rtl="0" eaLnBrk="0" fontAlgn="base" hangingPunct="0">
              <a:spcBef>
                <a:spcPct val="0"/>
              </a:spcBef>
              <a:spcAft>
                <a:spcPct val="0"/>
              </a:spcAft>
              <a:defRPr sz="3200" b="1">
                <a:solidFill>
                  <a:schemeClr val="tx1"/>
                </a:solidFill>
                <a:latin typeface="Calibri" pitchFamily="34" charset="0"/>
                <a:ea typeface="MS PGothic" pitchFamily="34" charset="-128"/>
                <a:cs typeface="Century Gothic" charset="0"/>
              </a:defRPr>
            </a:lvl2pPr>
            <a:lvl3pPr algn="l" rtl="0" eaLnBrk="0" fontAlgn="base" hangingPunct="0">
              <a:spcBef>
                <a:spcPct val="0"/>
              </a:spcBef>
              <a:spcAft>
                <a:spcPct val="0"/>
              </a:spcAft>
              <a:defRPr sz="3200" b="1">
                <a:solidFill>
                  <a:schemeClr val="tx1"/>
                </a:solidFill>
                <a:latin typeface="Calibri" pitchFamily="34" charset="0"/>
                <a:ea typeface="MS PGothic" pitchFamily="34" charset="-128"/>
                <a:cs typeface="Century Gothic" charset="0"/>
              </a:defRPr>
            </a:lvl3pPr>
            <a:lvl4pPr algn="l" rtl="0" eaLnBrk="0" fontAlgn="base" hangingPunct="0">
              <a:spcBef>
                <a:spcPct val="0"/>
              </a:spcBef>
              <a:spcAft>
                <a:spcPct val="0"/>
              </a:spcAft>
              <a:defRPr sz="3200" b="1">
                <a:solidFill>
                  <a:schemeClr val="tx1"/>
                </a:solidFill>
                <a:latin typeface="Calibri" pitchFamily="34" charset="0"/>
                <a:ea typeface="MS PGothic" pitchFamily="34" charset="-128"/>
                <a:cs typeface="Century Gothic" charset="0"/>
              </a:defRPr>
            </a:lvl4pPr>
            <a:lvl5pPr algn="l" rtl="0" eaLnBrk="0" fontAlgn="base" hangingPunct="0">
              <a:spcBef>
                <a:spcPct val="0"/>
              </a:spcBef>
              <a:spcAft>
                <a:spcPct val="0"/>
              </a:spcAft>
              <a:defRPr sz="3200" b="1">
                <a:solidFill>
                  <a:schemeClr val="tx1"/>
                </a:solidFill>
                <a:latin typeface="Calibri" pitchFamily="34" charset="0"/>
                <a:ea typeface="MS PGothic" pitchFamily="34" charset="-128"/>
                <a:cs typeface="Century Gothic" charset="0"/>
              </a:defRPr>
            </a:lvl5pPr>
            <a:lvl6pPr marL="457200" algn="ctr"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cs typeface="ＭＳ Ｐゴシック" charset="0"/>
              </a:defRPr>
            </a:lvl9pPr>
          </a:lstStyle>
          <a:p>
            <a:pPr algn="ctr"/>
            <a:endParaRPr lang="id-ID" sz="3600" dirty="0"/>
          </a:p>
        </p:txBody>
      </p:sp>
    </p:spTree>
    <p:extLst>
      <p:ext uri="{BB962C8B-B14F-4D97-AF65-F5344CB8AC3E}">
        <p14:creationId xmlns:p14="http://schemas.microsoft.com/office/powerpoint/2010/main" val="4269701002"/>
      </p:ext>
    </p:extLst>
  </p:cSld>
  <p:clrMapOvr>
    <a:masterClrMapping/>
  </p:clrMapOvr>
  <p:transition spd="slow">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idx="4294967295"/>
          </p:nvPr>
        </p:nvSpPr>
        <p:spPr>
          <a:xfrm>
            <a:off x="427008" y="386366"/>
            <a:ext cx="8229600" cy="914400"/>
          </a:xfrm>
        </p:spPr>
        <p:txBody>
          <a:bodyPr>
            <a:normAutofit fontScale="90000"/>
          </a:bodyPr>
          <a:lstStyle/>
          <a:p>
            <a:pPr algn="r"/>
            <a:r>
              <a:rPr lang="en-US" dirty="0" smtClean="0"/>
              <a:t/>
            </a:r>
            <a:br>
              <a:rPr lang="en-US" dirty="0" smtClean="0"/>
            </a:br>
            <a:r>
              <a:rPr lang="en-US" dirty="0" smtClean="0"/>
              <a:t>C</a:t>
            </a:r>
            <a:r>
              <a:rPr lang="id-ID" dirty="0"/>
              <a:t>apaian Kinerja </a:t>
            </a:r>
            <a:r>
              <a:rPr lang="en-US" dirty="0" err="1" smtClean="0"/>
              <a:t>Keuangan</a:t>
            </a:r>
            <a:r>
              <a:rPr lang="id-ID" dirty="0" smtClean="0"/>
              <a:t> </a:t>
            </a:r>
            <a:r>
              <a:rPr lang="id-ID" dirty="0"/>
              <a:t>Berdasar </a:t>
            </a:r>
            <a:br>
              <a:rPr lang="id-ID" dirty="0"/>
            </a:br>
            <a:r>
              <a:rPr lang="id-ID" dirty="0"/>
              <a:t>Monev </a:t>
            </a:r>
            <a:r>
              <a:rPr lang="id-ID" dirty="0" smtClean="0"/>
              <a:t>Kemenkeu</a:t>
            </a:r>
            <a:r>
              <a:rPr lang="en-US" dirty="0" smtClean="0"/>
              <a:t> TA 2015</a:t>
            </a:r>
            <a:r>
              <a:rPr lang="id-ID" dirty="0"/>
              <a:t/>
            </a:r>
            <a:br>
              <a:rPr lang="id-ID" dirty="0"/>
            </a:br>
            <a:endParaRPr lang="id-ID" dirty="0"/>
          </a:p>
        </p:txBody>
      </p:sp>
      <p:sp>
        <p:nvSpPr>
          <p:cNvPr id="4" name="Slide Number Placeholder 3"/>
          <p:cNvSpPr>
            <a:spLocks noGrp="1"/>
          </p:cNvSpPr>
          <p:nvPr>
            <p:ph type="sldNum" sz="quarter" idx="10"/>
          </p:nvPr>
        </p:nvSpPr>
        <p:spPr/>
        <p:txBody>
          <a:bodyPr/>
          <a:lstStyle/>
          <a:p>
            <a:pPr>
              <a:defRPr/>
            </a:pPr>
            <a:fld id="{70DAE00A-A886-47F5-808A-106A902AC155}" type="slidenum">
              <a:rPr lang="en-US" smtClean="0"/>
              <a:pPr>
                <a:defRPr/>
              </a:pPr>
              <a:t>22</a:t>
            </a:fld>
            <a:endParaRPr lang="en-US"/>
          </a:p>
        </p:txBody>
      </p:sp>
      <p:pic>
        <p:nvPicPr>
          <p:cNvPr id="5" name="Picture 4"/>
          <p:cNvPicPr/>
          <p:nvPr/>
        </p:nvPicPr>
        <p:blipFill rotWithShape="1">
          <a:blip r:embed="rId2"/>
          <a:srcRect l="4007" t="1996" r="2723" b="5359"/>
          <a:stretch/>
        </p:blipFill>
        <p:spPr bwMode="auto">
          <a:xfrm>
            <a:off x="395536" y="1196752"/>
            <a:ext cx="8568952" cy="5184576"/>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237660483"/>
      </p:ext>
    </p:extLst>
  </p:cSld>
  <p:clrMapOvr>
    <a:masterClrMapping/>
  </p:clrMapOvr>
  <p:transition spd="slow">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Terima</a:t>
            </a:r>
            <a:r>
              <a:rPr lang="en-US" dirty="0" smtClean="0"/>
              <a:t> </a:t>
            </a:r>
            <a:r>
              <a:rPr lang="en-US" dirty="0" err="1" smtClean="0"/>
              <a:t>kasih</a:t>
            </a:r>
            <a:endParaRPr lang="en-US" dirty="0"/>
          </a:p>
        </p:txBody>
      </p:sp>
      <p:sp>
        <p:nvSpPr>
          <p:cNvPr id="3" name="Text Placeholder 2"/>
          <p:cNvSpPr>
            <a:spLocks noGrp="1"/>
          </p:cNvSpPr>
          <p:nvPr>
            <p:ph type="body" idx="1"/>
          </p:nvPr>
        </p:nvSpPr>
        <p:spPr/>
        <p:txBody>
          <a:bodyPr/>
          <a:lstStyle/>
          <a:p>
            <a:r>
              <a:rPr lang="en-US" dirty="0" smtClean="0"/>
              <a:t>Tim PMPRB.</a:t>
            </a:r>
          </a:p>
          <a:p>
            <a:r>
              <a:rPr lang="en-US" dirty="0" err="1" smtClean="0"/>
              <a:t>Mahkamah</a:t>
            </a:r>
            <a:r>
              <a:rPr lang="en-US" dirty="0" smtClean="0"/>
              <a:t> </a:t>
            </a:r>
            <a:r>
              <a:rPr lang="en-US" dirty="0" err="1" smtClean="0"/>
              <a:t>Agung</a:t>
            </a:r>
            <a:r>
              <a:rPr lang="en-US" dirty="0" smtClean="0"/>
              <a:t> RI. </a:t>
            </a:r>
          </a:p>
          <a:p>
            <a:endParaRPr lang="en-US" dirty="0" smtClean="0"/>
          </a:p>
          <a:p>
            <a:r>
              <a:rPr lang="en-US" dirty="0" smtClean="0"/>
              <a:t>=</a:t>
            </a:r>
            <a:r>
              <a:rPr lang="en-US" dirty="0" err="1" smtClean="0"/>
              <a:t>Ketua</a:t>
            </a:r>
            <a:r>
              <a:rPr lang="en-US" dirty="0" smtClean="0"/>
              <a:t> Tim </a:t>
            </a:r>
            <a:r>
              <a:rPr lang="en-US" dirty="0" err="1" smtClean="0"/>
              <a:t>Sekretariat</a:t>
            </a:r>
            <a:r>
              <a:rPr lang="en-US" dirty="0" smtClean="0"/>
              <a:t>=</a:t>
            </a:r>
            <a:endParaRPr lang="en-US" dirty="0"/>
          </a:p>
        </p:txBody>
      </p:sp>
    </p:spTree>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en-US" dirty="0" err="1" smtClean="0"/>
              <a:t>Reformasi</a:t>
            </a:r>
            <a:r>
              <a:rPr lang="en-US" dirty="0" smtClean="0"/>
              <a:t> </a:t>
            </a:r>
            <a:r>
              <a:rPr lang="en-US" dirty="0" err="1" smtClean="0"/>
              <a:t>Birokrasi</a:t>
            </a:r>
            <a:r>
              <a:rPr lang="en-US" dirty="0" smtClean="0"/>
              <a:t> </a:t>
            </a:r>
            <a:r>
              <a:rPr lang="en-US" dirty="0" smtClean="0">
                <a:sym typeface="Wingdings" pitchFamily="2" charset="2"/>
              </a:rPr>
              <a:t> </a:t>
            </a:r>
            <a:r>
              <a:rPr lang="en-US" dirty="0" err="1" smtClean="0">
                <a:sym typeface="Wingdings" pitchFamily="2" charset="2"/>
              </a:rPr>
              <a:t>Kemajuan</a:t>
            </a:r>
            <a:r>
              <a:rPr lang="en-US" dirty="0" smtClean="0">
                <a:sym typeface="Wingdings" pitchFamily="2" charset="2"/>
              </a:rPr>
              <a:t> Negara</a:t>
            </a:r>
            <a:endParaRPr lang="en-US" dirty="0"/>
          </a:p>
        </p:txBody>
      </p:sp>
      <p:sp>
        <p:nvSpPr>
          <p:cNvPr id="4" name="Content Placeholder 3"/>
          <p:cNvSpPr>
            <a:spLocks noGrp="1"/>
          </p:cNvSpPr>
          <p:nvPr>
            <p:ph idx="1"/>
          </p:nvPr>
        </p:nvSpPr>
        <p:spPr/>
        <p:txBody>
          <a:bodyPr>
            <a:noAutofit/>
          </a:bodyPr>
          <a:lstStyle/>
          <a:p>
            <a:pPr marL="0" indent="0">
              <a:buNone/>
            </a:pPr>
            <a:r>
              <a:rPr lang="en-US" sz="3200" dirty="0" err="1" smtClean="0"/>
              <a:t>Melalui</a:t>
            </a:r>
            <a:r>
              <a:rPr lang="en-US" sz="3200" dirty="0" smtClean="0"/>
              <a:t> </a:t>
            </a:r>
            <a:r>
              <a:rPr lang="en-US" sz="3200" dirty="0" err="1"/>
              <a:t>reformasi</a:t>
            </a:r>
            <a:r>
              <a:rPr lang="en-US" sz="3200" dirty="0"/>
              <a:t> </a:t>
            </a:r>
            <a:r>
              <a:rPr lang="en-US" sz="3200" dirty="0" err="1"/>
              <a:t>birokrasi</a:t>
            </a:r>
            <a:r>
              <a:rPr lang="en-US" sz="3200" dirty="0"/>
              <a:t>, </a:t>
            </a:r>
            <a:r>
              <a:rPr lang="en-US" sz="3200" dirty="0" err="1"/>
              <a:t>dilakukan</a:t>
            </a:r>
            <a:r>
              <a:rPr lang="en-US" sz="3200" dirty="0"/>
              <a:t> </a:t>
            </a:r>
            <a:r>
              <a:rPr lang="en-US" sz="3200" dirty="0" err="1"/>
              <a:t>penataan</a:t>
            </a:r>
            <a:r>
              <a:rPr lang="en-US" sz="3200" dirty="0"/>
              <a:t> </a:t>
            </a:r>
            <a:r>
              <a:rPr lang="en-US" sz="3200" dirty="0" err="1"/>
              <a:t>terhadap</a:t>
            </a:r>
            <a:r>
              <a:rPr lang="en-US" sz="3200" dirty="0"/>
              <a:t> system </a:t>
            </a:r>
            <a:r>
              <a:rPr lang="en-US" sz="3200" dirty="0" err="1"/>
              <a:t>penyelenggaraan</a:t>
            </a:r>
            <a:r>
              <a:rPr lang="en-US" sz="3200" dirty="0"/>
              <a:t> </a:t>
            </a:r>
            <a:r>
              <a:rPr lang="en-US" sz="3200" dirty="0" err="1"/>
              <a:t>pemerintahan</a:t>
            </a:r>
            <a:r>
              <a:rPr lang="en-US" sz="3200" dirty="0"/>
              <a:t> yang </a:t>
            </a:r>
            <a:r>
              <a:rPr lang="en-US" sz="3200" dirty="0" err="1"/>
              <a:t>tidak</a:t>
            </a:r>
            <a:r>
              <a:rPr lang="en-US" sz="3200" dirty="0"/>
              <a:t> </a:t>
            </a:r>
            <a:r>
              <a:rPr lang="en-US" sz="3200" dirty="0" err="1"/>
              <a:t>hanya</a:t>
            </a:r>
            <a:r>
              <a:rPr lang="en-US" sz="3200" dirty="0"/>
              <a:t> </a:t>
            </a:r>
            <a:r>
              <a:rPr lang="en-US" sz="3200" dirty="0" err="1"/>
              <a:t>efektif</a:t>
            </a:r>
            <a:r>
              <a:rPr lang="en-US" sz="3200" dirty="0"/>
              <a:t> </a:t>
            </a:r>
            <a:r>
              <a:rPr lang="en-US" sz="3200" dirty="0" err="1"/>
              <a:t>dan</a:t>
            </a:r>
            <a:r>
              <a:rPr lang="en-US" sz="3200" dirty="0"/>
              <a:t> </a:t>
            </a:r>
            <a:r>
              <a:rPr lang="en-US" sz="3200" dirty="0" err="1"/>
              <a:t>efesien</a:t>
            </a:r>
            <a:r>
              <a:rPr lang="en-US" sz="3200" dirty="0"/>
              <a:t> </a:t>
            </a:r>
            <a:r>
              <a:rPr lang="en-US" sz="3200" dirty="0" err="1"/>
              <a:t>tapi</a:t>
            </a:r>
            <a:r>
              <a:rPr lang="en-US" sz="3200" dirty="0"/>
              <a:t> </a:t>
            </a:r>
            <a:r>
              <a:rPr lang="en-US" sz="3200" dirty="0" err="1"/>
              <a:t>juga</a:t>
            </a:r>
            <a:r>
              <a:rPr lang="en-US" sz="3200" dirty="0"/>
              <a:t> </a:t>
            </a:r>
            <a:r>
              <a:rPr lang="en-US" sz="3200" dirty="0" err="1"/>
              <a:t>reformasi</a:t>
            </a:r>
            <a:r>
              <a:rPr lang="en-US" sz="3200" dirty="0"/>
              <a:t> </a:t>
            </a:r>
            <a:r>
              <a:rPr lang="en-US" sz="3200" dirty="0" err="1"/>
              <a:t>birokrasi</a:t>
            </a:r>
            <a:r>
              <a:rPr lang="en-US" sz="3200" dirty="0"/>
              <a:t> </a:t>
            </a:r>
            <a:r>
              <a:rPr lang="en-US" sz="3200" dirty="0" err="1"/>
              <a:t>menjadi</a:t>
            </a:r>
            <a:r>
              <a:rPr lang="en-US" sz="3200" dirty="0"/>
              <a:t> </a:t>
            </a:r>
            <a:r>
              <a:rPr lang="en-US" sz="3200" dirty="0" err="1"/>
              <a:t>tulang</a:t>
            </a:r>
            <a:r>
              <a:rPr lang="en-US" sz="3200" dirty="0"/>
              <a:t> </a:t>
            </a:r>
            <a:r>
              <a:rPr lang="en-US" sz="3200" dirty="0" err="1"/>
              <a:t>punggung</a:t>
            </a:r>
            <a:r>
              <a:rPr lang="en-US" sz="3200" dirty="0"/>
              <a:t> </a:t>
            </a:r>
            <a:r>
              <a:rPr lang="en-US" sz="3200" dirty="0" err="1"/>
              <a:t>dalam</a:t>
            </a:r>
            <a:r>
              <a:rPr lang="en-US" sz="3200" dirty="0"/>
              <a:t> </a:t>
            </a:r>
            <a:r>
              <a:rPr lang="en-US" sz="3200" dirty="0" err="1"/>
              <a:t>kehidupan</a:t>
            </a:r>
            <a:r>
              <a:rPr lang="en-US" sz="3200" dirty="0"/>
              <a:t> </a:t>
            </a:r>
            <a:r>
              <a:rPr lang="en-US" sz="3200" dirty="0" err="1"/>
              <a:t>berbangsa</a:t>
            </a:r>
            <a:r>
              <a:rPr lang="en-US" sz="3200" dirty="0"/>
              <a:t> </a:t>
            </a:r>
            <a:r>
              <a:rPr lang="en-US" sz="3200" dirty="0" err="1"/>
              <a:t>dan</a:t>
            </a:r>
            <a:r>
              <a:rPr lang="en-US" sz="3200" dirty="0"/>
              <a:t> </a:t>
            </a:r>
            <a:r>
              <a:rPr lang="en-US" sz="3200" dirty="0" err="1" smtClean="0"/>
              <a:t>bernegara</a:t>
            </a:r>
            <a:r>
              <a:rPr lang="en-US" sz="3200" dirty="0" smtClean="0"/>
              <a:t>. </a:t>
            </a:r>
          </a:p>
        </p:txBody>
      </p:sp>
    </p:spTree>
    <p:custDataLst>
      <p:tags r:id="rId1"/>
    </p:custDataLst>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Pengertian</a:t>
            </a:r>
            <a:endParaRPr lang="en-US" dirty="0"/>
          </a:p>
        </p:txBody>
      </p:sp>
      <p:sp>
        <p:nvSpPr>
          <p:cNvPr id="3" name="Content Placeholder 2"/>
          <p:cNvSpPr>
            <a:spLocks noGrp="1"/>
          </p:cNvSpPr>
          <p:nvPr>
            <p:ph idx="1"/>
          </p:nvPr>
        </p:nvSpPr>
        <p:spPr/>
        <p:txBody>
          <a:bodyPr>
            <a:normAutofit/>
          </a:bodyPr>
          <a:lstStyle/>
          <a:p>
            <a:r>
              <a:rPr lang="en-US" dirty="0" err="1"/>
              <a:t>R</a:t>
            </a:r>
            <a:r>
              <a:rPr lang="en-US" dirty="0" err="1" smtClean="0"/>
              <a:t>eformasi</a:t>
            </a:r>
            <a:r>
              <a:rPr lang="en-US" dirty="0" smtClean="0"/>
              <a:t> </a:t>
            </a:r>
            <a:r>
              <a:rPr lang="en-US" dirty="0" err="1" smtClean="0"/>
              <a:t>dapat</a:t>
            </a:r>
            <a:r>
              <a:rPr lang="en-US" dirty="0" smtClean="0"/>
              <a:t> </a:t>
            </a:r>
            <a:r>
              <a:rPr lang="en-US" dirty="0" err="1"/>
              <a:t>diartikan</a:t>
            </a:r>
            <a:r>
              <a:rPr lang="en-US" dirty="0"/>
              <a:t> </a:t>
            </a:r>
            <a:r>
              <a:rPr lang="en-US" dirty="0" err="1"/>
              <a:t>perubahan</a:t>
            </a:r>
            <a:r>
              <a:rPr lang="en-US" dirty="0"/>
              <a:t>/</a:t>
            </a:r>
            <a:r>
              <a:rPr lang="en-US" dirty="0" err="1"/>
              <a:t>perbaikan</a:t>
            </a:r>
            <a:r>
              <a:rPr lang="en-US" dirty="0"/>
              <a:t> </a:t>
            </a:r>
            <a:r>
              <a:rPr lang="en-US" dirty="0" err="1"/>
              <a:t>suatu</a:t>
            </a:r>
            <a:r>
              <a:rPr lang="en-US" dirty="0"/>
              <a:t> </a:t>
            </a:r>
            <a:r>
              <a:rPr lang="en-US" dirty="0" err="1"/>
              <a:t>sistem</a:t>
            </a:r>
            <a:r>
              <a:rPr lang="en-US" dirty="0"/>
              <a:t> </a:t>
            </a:r>
            <a:r>
              <a:rPr lang="en-US" dirty="0" err="1"/>
              <a:t>dalam</a:t>
            </a:r>
            <a:r>
              <a:rPr lang="en-US" dirty="0"/>
              <a:t> </a:t>
            </a:r>
            <a:r>
              <a:rPr lang="en-US" dirty="0" err="1" smtClean="0"/>
              <a:t>perintahan</a:t>
            </a:r>
            <a:r>
              <a:rPr lang="en-US" dirty="0" smtClean="0"/>
              <a:t> yang  </a:t>
            </a:r>
            <a:r>
              <a:rPr lang="en-US" dirty="0" err="1" smtClean="0"/>
              <a:t>sudah</a:t>
            </a:r>
            <a:r>
              <a:rPr lang="en-US" dirty="0" smtClean="0"/>
              <a:t> </a:t>
            </a:r>
            <a:r>
              <a:rPr lang="en-US" dirty="0" err="1"/>
              <a:t>tidak</a:t>
            </a:r>
            <a:r>
              <a:rPr lang="en-US" dirty="0"/>
              <a:t> </a:t>
            </a:r>
            <a:r>
              <a:rPr lang="en-US" dirty="0" err="1"/>
              <a:t>efisien</a:t>
            </a:r>
            <a:r>
              <a:rPr lang="en-US" dirty="0"/>
              <a:t> </a:t>
            </a:r>
            <a:r>
              <a:rPr lang="en-US" dirty="0" err="1"/>
              <a:t>lagi</a:t>
            </a:r>
            <a:r>
              <a:rPr lang="en-US" dirty="0"/>
              <a:t> </a:t>
            </a:r>
            <a:r>
              <a:rPr lang="en-US" dirty="0" err="1"/>
              <a:t>untuk</a:t>
            </a:r>
            <a:r>
              <a:rPr lang="en-US" dirty="0"/>
              <a:t> </a:t>
            </a:r>
            <a:r>
              <a:rPr lang="en-US" dirty="0" err="1"/>
              <a:t>digunakan</a:t>
            </a:r>
            <a:r>
              <a:rPr lang="en-US" dirty="0"/>
              <a:t> </a:t>
            </a:r>
            <a:r>
              <a:rPr lang="en-US" dirty="0" err="1"/>
              <a:t>dalam</a:t>
            </a:r>
            <a:r>
              <a:rPr lang="en-US" dirty="0"/>
              <a:t> </a:t>
            </a:r>
            <a:r>
              <a:rPr lang="en-US" dirty="0" err="1"/>
              <a:t>mencapai</a:t>
            </a:r>
            <a:r>
              <a:rPr lang="en-US" dirty="0"/>
              <a:t> </a:t>
            </a:r>
            <a:r>
              <a:rPr lang="en-US" dirty="0" err="1"/>
              <a:t>suatu</a:t>
            </a:r>
            <a:r>
              <a:rPr lang="en-US" dirty="0"/>
              <a:t> </a:t>
            </a:r>
            <a:r>
              <a:rPr lang="en-US" dirty="0" err="1"/>
              <a:t>tujuan</a:t>
            </a:r>
            <a:r>
              <a:rPr lang="en-US" dirty="0"/>
              <a:t>. </a:t>
            </a:r>
            <a:endParaRPr lang="en-US" dirty="0" smtClean="0"/>
          </a:p>
          <a:p>
            <a:r>
              <a:rPr lang="en-US" dirty="0" err="1" smtClean="0"/>
              <a:t>Birokrasi</a:t>
            </a:r>
            <a:r>
              <a:rPr lang="en-US" dirty="0" smtClean="0"/>
              <a:t> </a:t>
            </a:r>
            <a:r>
              <a:rPr lang="en-US" dirty="0" err="1" smtClean="0"/>
              <a:t>adalah</a:t>
            </a:r>
            <a:r>
              <a:rPr lang="en-US" dirty="0" smtClean="0"/>
              <a:t> </a:t>
            </a:r>
            <a:r>
              <a:rPr lang="en-US" dirty="0" err="1"/>
              <a:t>suatu</a:t>
            </a:r>
            <a:r>
              <a:rPr lang="en-US" dirty="0"/>
              <a:t> </a:t>
            </a:r>
            <a:r>
              <a:rPr lang="en-US" dirty="0" err="1"/>
              <a:t>sistem</a:t>
            </a:r>
            <a:r>
              <a:rPr lang="en-US" dirty="0"/>
              <a:t> </a:t>
            </a:r>
            <a:r>
              <a:rPr lang="en-US" dirty="0" err="1"/>
              <a:t>kontrol</a:t>
            </a:r>
            <a:r>
              <a:rPr lang="en-US" dirty="0"/>
              <a:t> </a:t>
            </a:r>
            <a:r>
              <a:rPr lang="en-US" dirty="0" err="1"/>
              <a:t>dalam</a:t>
            </a:r>
            <a:r>
              <a:rPr lang="en-US" dirty="0"/>
              <a:t> </a:t>
            </a:r>
            <a:r>
              <a:rPr lang="en-US" dirty="0" err="1"/>
              <a:t>organisasi</a:t>
            </a:r>
            <a:r>
              <a:rPr lang="en-US" dirty="0"/>
              <a:t> yang </a:t>
            </a:r>
            <a:r>
              <a:rPr lang="en-US" dirty="0" err="1"/>
              <a:t>dirancang</a:t>
            </a:r>
            <a:r>
              <a:rPr lang="en-US" dirty="0"/>
              <a:t> </a:t>
            </a:r>
            <a:r>
              <a:rPr lang="en-US" dirty="0" err="1"/>
              <a:t>berdasarkan</a:t>
            </a:r>
            <a:r>
              <a:rPr lang="en-US" dirty="0"/>
              <a:t> </a:t>
            </a:r>
            <a:r>
              <a:rPr lang="en-US" dirty="0" err="1"/>
              <a:t>aturan-aturan</a:t>
            </a:r>
            <a:r>
              <a:rPr lang="en-US" dirty="0"/>
              <a:t> yang </a:t>
            </a:r>
            <a:r>
              <a:rPr lang="en-US" dirty="0" err="1"/>
              <a:t>rasional</a:t>
            </a:r>
            <a:r>
              <a:rPr lang="en-US" dirty="0"/>
              <a:t> </a:t>
            </a:r>
            <a:r>
              <a:rPr lang="en-US" dirty="0" err="1"/>
              <a:t>dan</a:t>
            </a:r>
            <a:r>
              <a:rPr lang="en-US" dirty="0"/>
              <a:t> </a:t>
            </a:r>
            <a:r>
              <a:rPr lang="en-US" dirty="0" err="1"/>
              <a:t>sistematis</a:t>
            </a:r>
            <a:r>
              <a:rPr lang="en-US" dirty="0"/>
              <a:t>, </a:t>
            </a:r>
            <a:r>
              <a:rPr lang="en-US" dirty="0" err="1"/>
              <a:t>dan</a:t>
            </a:r>
            <a:r>
              <a:rPr lang="en-US" dirty="0"/>
              <a:t> </a:t>
            </a:r>
            <a:r>
              <a:rPr lang="en-US" dirty="0" err="1"/>
              <a:t>bertujuan</a:t>
            </a:r>
            <a:r>
              <a:rPr lang="en-US" dirty="0"/>
              <a:t> </a:t>
            </a:r>
            <a:r>
              <a:rPr lang="en-US" dirty="0" err="1"/>
              <a:t>untuk</a:t>
            </a:r>
            <a:r>
              <a:rPr lang="en-US" dirty="0"/>
              <a:t> </a:t>
            </a:r>
            <a:r>
              <a:rPr lang="en-US" dirty="0" err="1"/>
              <a:t>mengkoordinasi</a:t>
            </a:r>
            <a:r>
              <a:rPr lang="en-US" dirty="0"/>
              <a:t> </a:t>
            </a:r>
            <a:r>
              <a:rPr lang="en-US" dirty="0" err="1"/>
              <a:t>dan</a:t>
            </a:r>
            <a:r>
              <a:rPr lang="en-US" dirty="0"/>
              <a:t> </a:t>
            </a:r>
            <a:r>
              <a:rPr lang="en-US" dirty="0" err="1"/>
              <a:t>mengarahkan</a:t>
            </a:r>
            <a:r>
              <a:rPr lang="en-US" dirty="0"/>
              <a:t> </a:t>
            </a:r>
            <a:r>
              <a:rPr lang="en-US" dirty="0" err="1"/>
              <a:t>aktivitas-aktivitas</a:t>
            </a:r>
            <a:r>
              <a:rPr lang="en-US" dirty="0"/>
              <a:t> </a:t>
            </a:r>
            <a:r>
              <a:rPr lang="en-US" dirty="0" err="1"/>
              <a:t>kerja</a:t>
            </a:r>
            <a:r>
              <a:rPr lang="en-US" dirty="0"/>
              <a:t> </a:t>
            </a:r>
            <a:r>
              <a:rPr lang="en-US" dirty="0" err="1"/>
              <a:t>individu</a:t>
            </a:r>
            <a:r>
              <a:rPr lang="en-US" dirty="0"/>
              <a:t> </a:t>
            </a:r>
            <a:r>
              <a:rPr lang="en-US" dirty="0" err="1"/>
              <a:t>dalam</a:t>
            </a:r>
            <a:r>
              <a:rPr lang="en-US" dirty="0"/>
              <a:t> </a:t>
            </a:r>
            <a:r>
              <a:rPr lang="en-US" dirty="0" err="1"/>
              <a:t>rangka</a:t>
            </a:r>
            <a:r>
              <a:rPr lang="en-US" dirty="0"/>
              <a:t> </a:t>
            </a:r>
            <a:r>
              <a:rPr lang="en-US" dirty="0" err="1"/>
              <a:t>penyelesaian</a:t>
            </a:r>
            <a:r>
              <a:rPr lang="en-US" dirty="0"/>
              <a:t> </a:t>
            </a:r>
            <a:r>
              <a:rPr lang="en-US" dirty="0" err="1"/>
              <a:t>tugas-tugas</a:t>
            </a:r>
            <a:r>
              <a:rPr lang="en-US" dirty="0"/>
              <a:t> </a:t>
            </a:r>
            <a:r>
              <a:rPr lang="en-US" dirty="0" err="1" smtClean="0"/>
              <a:t>administrasi</a:t>
            </a:r>
            <a:r>
              <a:rPr lang="en-US" dirty="0" smtClean="0"/>
              <a:t>.</a:t>
            </a:r>
            <a:endParaRPr lang="en-US" dirty="0"/>
          </a:p>
          <a:p>
            <a:endParaRPr lang="en-US" dirty="0"/>
          </a:p>
          <a:p>
            <a:endParaRPr lang="en-US" dirty="0"/>
          </a:p>
        </p:txBody>
      </p:sp>
    </p:spTree>
    <p:extLst>
      <p:ext uri="{BB962C8B-B14F-4D97-AF65-F5344CB8AC3E}">
        <p14:creationId xmlns:p14="http://schemas.microsoft.com/office/powerpoint/2010/main" val="1843958039"/>
      </p:ext>
    </p:extLst>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en-US" dirty="0" err="1" smtClean="0"/>
              <a:t>Cita-cita</a:t>
            </a:r>
            <a:r>
              <a:rPr lang="en-US" dirty="0" smtClean="0"/>
              <a:t> </a:t>
            </a:r>
            <a:r>
              <a:rPr lang="en-US" dirty="0" err="1" smtClean="0"/>
              <a:t>Reformasi</a:t>
            </a:r>
            <a:r>
              <a:rPr lang="en-US" dirty="0" smtClean="0"/>
              <a:t> </a:t>
            </a:r>
            <a:r>
              <a:rPr lang="en-US" dirty="0" err="1" smtClean="0"/>
              <a:t>Birokrasi</a:t>
            </a:r>
            <a:endParaRPr lang="en-US" dirty="0"/>
          </a:p>
        </p:txBody>
      </p:sp>
      <p:sp>
        <p:nvSpPr>
          <p:cNvPr id="4" name="Content Placeholder 3"/>
          <p:cNvSpPr>
            <a:spLocks noGrp="1"/>
          </p:cNvSpPr>
          <p:nvPr>
            <p:ph idx="1"/>
          </p:nvPr>
        </p:nvSpPr>
        <p:spPr/>
        <p:txBody>
          <a:bodyPr>
            <a:noAutofit/>
          </a:bodyPr>
          <a:lstStyle/>
          <a:p>
            <a:pPr marL="0" indent="0">
              <a:buNone/>
            </a:pPr>
            <a:r>
              <a:rPr lang="en-US" sz="2400" dirty="0" err="1"/>
              <a:t>T</a:t>
            </a:r>
            <a:r>
              <a:rPr lang="en-US" sz="2400" dirty="0" err="1" smtClean="0"/>
              <a:t>erwujudnya</a:t>
            </a:r>
            <a:r>
              <a:rPr lang="en-US" sz="2400" dirty="0" smtClean="0"/>
              <a:t> </a:t>
            </a:r>
            <a:r>
              <a:rPr lang="en-US" sz="2400" dirty="0" err="1"/>
              <a:t>penyelenggaraan</a:t>
            </a:r>
            <a:r>
              <a:rPr lang="en-US" sz="2400" dirty="0"/>
              <a:t> </a:t>
            </a:r>
            <a:r>
              <a:rPr lang="en-US" sz="2400" dirty="0" err="1"/>
              <a:t>pemerintahan</a:t>
            </a:r>
            <a:r>
              <a:rPr lang="en-US" sz="2400" dirty="0"/>
              <a:t> yang professional, </a:t>
            </a:r>
            <a:r>
              <a:rPr lang="en-US" sz="2400" dirty="0" err="1"/>
              <a:t>memiliki</a:t>
            </a:r>
            <a:r>
              <a:rPr lang="en-US" sz="2400" dirty="0"/>
              <a:t> </a:t>
            </a:r>
            <a:r>
              <a:rPr lang="en-US" sz="2400" dirty="0" err="1"/>
              <a:t>kepastian</a:t>
            </a:r>
            <a:r>
              <a:rPr lang="en-US" sz="2400" dirty="0"/>
              <a:t> </a:t>
            </a:r>
            <a:r>
              <a:rPr lang="en-US" sz="2400" dirty="0" err="1"/>
              <a:t>hukum</a:t>
            </a:r>
            <a:r>
              <a:rPr lang="en-US" sz="2400" dirty="0"/>
              <a:t>, </a:t>
            </a:r>
            <a:r>
              <a:rPr lang="en-US" sz="2400" dirty="0" err="1"/>
              <a:t>transparan</a:t>
            </a:r>
            <a:r>
              <a:rPr lang="en-US" sz="2400" dirty="0"/>
              <a:t>, </a:t>
            </a:r>
            <a:r>
              <a:rPr lang="en-US" sz="2400" dirty="0" err="1"/>
              <a:t>partisipatif</a:t>
            </a:r>
            <a:r>
              <a:rPr lang="en-US" sz="2400" dirty="0"/>
              <a:t>, </a:t>
            </a:r>
            <a:r>
              <a:rPr lang="en-US" sz="2400" dirty="0" err="1"/>
              <a:t>akuntable</a:t>
            </a:r>
            <a:r>
              <a:rPr lang="en-US" sz="2400" dirty="0"/>
              <a:t> </a:t>
            </a:r>
            <a:r>
              <a:rPr lang="en-US" sz="2400" dirty="0" err="1"/>
              <a:t>dan</a:t>
            </a:r>
            <a:r>
              <a:rPr lang="en-US" sz="2400" dirty="0"/>
              <a:t> </a:t>
            </a:r>
            <a:r>
              <a:rPr lang="en-US" sz="2400" dirty="0" err="1"/>
              <a:t>memiliki</a:t>
            </a:r>
            <a:r>
              <a:rPr lang="en-US" sz="2400" dirty="0"/>
              <a:t> </a:t>
            </a:r>
            <a:r>
              <a:rPr lang="en-US" sz="2400" dirty="0" err="1"/>
              <a:t>kredibilitas</a:t>
            </a:r>
            <a:r>
              <a:rPr lang="en-US" sz="2400" dirty="0"/>
              <a:t> </a:t>
            </a:r>
            <a:r>
              <a:rPr lang="en-US" sz="2400" dirty="0" err="1"/>
              <a:t>serta</a:t>
            </a:r>
            <a:r>
              <a:rPr lang="en-US" sz="2400" dirty="0"/>
              <a:t> </a:t>
            </a:r>
            <a:r>
              <a:rPr lang="en-US" sz="2400" dirty="0" err="1"/>
              <a:t>berkembangnya</a:t>
            </a:r>
            <a:r>
              <a:rPr lang="en-US" sz="2400" dirty="0"/>
              <a:t> </a:t>
            </a:r>
            <a:r>
              <a:rPr lang="en-US" sz="2400" dirty="0" err="1"/>
              <a:t>budaya</a:t>
            </a:r>
            <a:r>
              <a:rPr lang="en-US" sz="2400" dirty="0"/>
              <a:t> </a:t>
            </a:r>
            <a:r>
              <a:rPr lang="en-US" sz="2400" dirty="0" err="1"/>
              <a:t>dan</a:t>
            </a:r>
            <a:r>
              <a:rPr lang="en-US" sz="2400" dirty="0"/>
              <a:t> </a:t>
            </a:r>
            <a:r>
              <a:rPr lang="en-US" sz="2400" dirty="0" err="1"/>
              <a:t>perilaku</a:t>
            </a:r>
            <a:r>
              <a:rPr lang="en-US" sz="2400" dirty="0"/>
              <a:t> </a:t>
            </a:r>
            <a:r>
              <a:rPr lang="en-US" sz="2400" dirty="0" err="1"/>
              <a:t>birokrasi</a:t>
            </a:r>
            <a:r>
              <a:rPr lang="en-US" sz="2400" dirty="0"/>
              <a:t> yang </a:t>
            </a:r>
            <a:r>
              <a:rPr lang="en-US" sz="2400" dirty="0" err="1"/>
              <a:t>didasari</a:t>
            </a:r>
            <a:r>
              <a:rPr lang="en-US" sz="2400" dirty="0"/>
              <a:t> </a:t>
            </a:r>
            <a:r>
              <a:rPr lang="en-US" sz="2400" dirty="0" err="1"/>
              <a:t>oleh</a:t>
            </a:r>
            <a:r>
              <a:rPr lang="en-US" sz="2400" dirty="0"/>
              <a:t> </a:t>
            </a:r>
            <a:r>
              <a:rPr lang="en-US" sz="2400" dirty="0" err="1"/>
              <a:t>etika</a:t>
            </a:r>
            <a:r>
              <a:rPr lang="en-US" sz="2400" dirty="0"/>
              <a:t>, </a:t>
            </a:r>
            <a:r>
              <a:rPr lang="en-US" sz="2400" dirty="0" err="1"/>
              <a:t>pelayanan</a:t>
            </a:r>
            <a:r>
              <a:rPr lang="en-US" sz="2400" dirty="0"/>
              <a:t> </a:t>
            </a:r>
            <a:r>
              <a:rPr lang="en-US" sz="2400" dirty="0" err="1"/>
              <a:t>dan</a:t>
            </a:r>
            <a:r>
              <a:rPr lang="en-US" sz="2400" dirty="0"/>
              <a:t> </a:t>
            </a:r>
            <a:r>
              <a:rPr lang="en-US" sz="2400" dirty="0" err="1"/>
              <a:t>pertanggungjawaban</a:t>
            </a:r>
            <a:r>
              <a:rPr lang="en-US" sz="2400" dirty="0"/>
              <a:t> public </a:t>
            </a:r>
            <a:r>
              <a:rPr lang="en-US" sz="2400" dirty="0" err="1"/>
              <a:t>serta</a:t>
            </a:r>
            <a:r>
              <a:rPr lang="en-US" sz="2400" dirty="0"/>
              <a:t> </a:t>
            </a:r>
            <a:r>
              <a:rPr lang="en-US" sz="2400" dirty="0" err="1"/>
              <a:t>integritas</a:t>
            </a:r>
            <a:r>
              <a:rPr lang="en-US" sz="2400" dirty="0"/>
              <a:t> </a:t>
            </a:r>
            <a:r>
              <a:rPr lang="en-US" sz="2400" dirty="0" err="1"/>
              <a:t>pengabdian</a:t>
            </a:r>
            <a:r>
              <a:rPr lang="en-US" sz="2400" dirty="0"/>
              <a:t> </a:t>
            </a:r>
            <a:r>
              <a:rPr lang="en-US" sz="2400" dirty="0" err="1"/>
              <a:t>dalam</a:t>
            </a:r>
            <a:r>
              <a:rPr lang="en-US" sz="2400" dirty="0"/>
              <a:t> </a:t>
            </a:r>
            <a:r>
              <a:rPr lang="en-US" sz="2400" dirty="0" err="1"/>
              <a:t>mengemban</a:t>
            </a:r>
            <a:r>
              <a:rPr lang="en-US" sz="2400" dirty="0"/>
              <a:t> </a:t>
            </a:r>
            <a:r>
              <a:rPr lang="en-US" sz="2400" dirty="0" err="1"/>
              <a:t>misi</a:t>
            </a:r>
            <a:r>
              <a:rPr lang="en-US" sz="2400" dirty="0"/>
              <a:t> </a:t>
            </a:r>
            <a:r>
              <a:rPr lang="en-US" sz="2400" dirty="0" err="1"/>
              <a:t>perjuangan</a:t>
            </a:r>
            <a:r>
              <a:rPr lang="en-US" sz="2400" dirty="0"/>
              <a:t> </a:t>
            </a:r>
            <a:r>
              <a:rPr lang="en-US" sz="2400" dirty="0" err="1"/>
              <a:t>bangsa</a:t>
            </a:r>
            <a:r>
              <a:rPr lang="en-US" sz="2400" dirty="0"/>
              <a:t> </a:t>
            </a:r>
            <a:r>
              <a:rPr lang="en-US" sz="2400" dirty="0" err="1"/>
              <a:t>mewujudkan</a:t>
            </a:r>
            <a:r>
              <a:rPr lang="en-US" sz="2400" dirty="0"/>
              <a:t> </a:t>
            </a:r>
            <a:r>
              <a:rPr lang="en-US" sz="2400" dirty="0" err="1"/>
              <a:t>cita-cita</a:t>
            </a:r>
            <a:r>
              <a:rPr lang="en-US" sz="2400" dirty="0"/>
              <a:t> </a:t>
            </a:r>
            <a:r>
              <a:rPr lang="en-US" sz="2400" dirty="0" err="1"/>
              <a:t>dan</a:t>
            </a:r>
            <a:r>
              <a:rPr lang="en-US" sz="2400" dirty="0"/>
              <a:t> </a:t>
            </a:r>
            <a:r>
              <a:rPr lang="en-US" sz="2400" dirty="0" err="1"/>
              <a:t>tujuan</a:t>
            </a:r>
            <a:r>
              <a:rPr lang="en-US" sz="2400" dirty="0"/>
              <a:t> </a:t>
            </a:r>
            <a:r>
              <a:rPr lang="en-US" sz="2400" dirty="0" err="1" smtClean="0"/>
              <a:t>bernegara</a:t>
            </a:r>
            <a:r>
              <a:rPr lang="en-US" sz="2400" dirty="0" smtClean="0"/>
              <a:t>. </a:t>
            </a:r>
            <a:endParaRPr lang="en-US" sz="2400" dirty="0"/>
          </a:p>
        </p:txBody>
      </p:sp>
    </p:spTree>
    <p:custDataLst>
      <p:tags r:id="rId1"/>
    </p:custDataLst>
    <p:extLst>
      <p:ext uri="{BB962C8B-B14F-4D97-AF65-F5344CB8AC3E}">
        <p14:creationId xmlns:p14="http://schemas.microsoft.com/office/powerpoint/2010/main" val="654517109"/>
      </p:ext>
    </p:extLst>
  </p:cSld>
  <p:clrMapOvr>
    <a:masterClrMapping/>
  </p:clrMapOvr>
  <p:transition spd="slow">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Hakikat</a:t>
            </a:r>
            <a:r>
              <a:rPr lang="en-US" dirty="0" smtClean="0"/>
              <a:t> </a:t>
            </a:r>
            <a:r>
              <a:rPr lang="en-US" dirty="0" err="1" smtClean="0"/>
              <a:t>Reformasi</a:t>
            </a:r>
            <a:r>
              <a:rPr lang="en-US" dirty="0" smtClean="0"/>
              <a:t> </a:t>
            </a:r>
            <a:r>
              <a:rPr lang="en-US" dirty="0" err="1" smtClean="0"/>
              <a:t>Birokrasi</a:t>
            </a:r>
            <a:endParaRPr lang="en-US" dirty="0"/>
          </a:p>
        </p:txBody>
      </p:sp>
      <p:sp>
        <p:nvSpPr>
          <p:cNvPr id="3" name="Content Placeholder 2"/>
          <p:cNvSpPr>
            <a:spLocks noGrp="1"/>
          </p:cNvSpPr>
          <p:nvPr>
            <p:ph idx="1"/>
          </p:nvPr>
        </p:nvSpPr>
        <p:spPr/>
        <p:txBody>
          <a:bodyPr>
            <a:normAutofit lnSpcReduction="10000"/>
          </a:bodyPr>
          <a:lstStyle/>
          <a:p>
            <a:r>
              <a:rPr lang="en-US" sz="2800" dirty="0" err="1" smtClean="0"/>
              <a:t>Reformasi</a:t>
            </a:r>
            <a:r>
              <a:rPr lang="en-US" sz="2800" dirty="0" smtClean="0"/>
              <a:t> </a:t>
            </a:r>
            <a:r>
              <a:rPr lang="en-US" sz="2800" dirty="0" err="1"/>
              <a:t>birokrasi</a:t>
            </a:r>
            <a:r>
              <a:rPr lang="en-US" sz="2800" dirty="0"/>
              <a:t> </a:t>
            </a:r>
            <a:r>
              <a:rPr lang="en-US" sz="2800" dirty="0" err="1"/>
              <a:t>pada</a:t>
            </a:r>
            <a:r>
              <a:rPr lang="en-US" sz="2800" dirty="0"/>
              <a:t> </a:t>
            </a:r>
            <a:r>
              <a:rPr lang="en-US" sz="2800" dirty="0" err="1"/>
              <a:t>hakikatnya</a:t>
            </a:r>
            <a:r>
              <a:rPr lang="en-US" sz="2800" dirty="0"/>
              <a:t> </a:t>
            </a:r>
            <a:r>
              <a:rPr lang="en-US" sz="2800" dirty="0" err="1"/>
              <a:t>merupakan</a:t>
            </a:r>
            <a:r>
              <a:rPr lang="en-US" sz="2800" dirty="0"/>
              <a:t> </a:t>
            </a:r>
            <a:r>
              <a:rPr lang="en-US" sz="2800" dirty="0" err="1"/>
              <a:t>upaya</a:t>
            </a:r>
            <a:r>
              <a:rPr lang="en-US" sz="2800" dirty="0"/>
              <a:t> </a:t>
            </a:r>
            <a:r>
              <a:rPr lang="en-US" sz="2800" dirty="0" err="1"/>
              <a:t>untuk</a:t>
            </a:r>
            <a:r>
              <a:rPr lang="en-US" sz="2800" dirty="0"/>
              <a:t> </a:t>
            </a:r>
            <a:r>
              <a:rPr lang="en-US" sz="2800" dirty="0" err="1"/>
              <a:t>melakukan</a:t>
            </a:r>
            <a:r>
              <a:rPr lang="en-US" sz="2800" dirty="0"/>
              <a:t> </a:t>
            </a:r>
            <a:r>
              <a:rPr lang="en-US" sz="2800" dirty="0" err="1"/>
              <a:t>pembaharuan</a:t>
            </a:r>
            <a:r>
              <a:rPr lang="en-US" sz="2800" dirty="0"/>
              <a:t> </a:t>
            </a:r>
            <a:r>
              <a:rPr lang="en-US" sz="2800" dirty="0" err="1"/>
              <a:t>dan</a:t>
            </a:r>
            <a:r>
              <a:rPr lang="en-US" sz="2800" dirty="0"/>
              <a:t> </a:t>
            </a:r>
            <a:r>
              <a:rPr lang="en-US" sz="2800" dirty="0" err="1"/>
              <a:t>perubahan</a:t>
            </a:r>
            <a:r>
              <a:rPr lang="en-US" sz="2800" dirty="0"/>
              <a:t> </a:t>
            </a:r>
            <a:r>
              <a:rPr lang="en-US" sz="2800" dirty="0" err="1"/>
              <a:t>mendasar</a:t>
            </a:r>
            <a:r>
              <a:rPr lang="en-US" sz="2800" dirty="0"/>
              <a:t> </a:t>
            </a:r>
            <a:r>
              <a:rPr lang="en-US" sz="2800" dirty="0" err="1"/>
              <a:t>terhadap</a:t>
            </a:r>
            <a:r>
              <a:rPr lang="en-US" sz="2800" dirty="0"/>
              <a:t> </a:t>
            </a:r>
            <a:r>
              <a:rPr lang="en-US" sz="2800" dirty="0" err="1"/>
              <a:t>sistem</a:t>
            </a:r>
            <a:r>
              <a:rPr lang="en-US" sz="2800" dirty="0"/>
              <a:t> </a:t>
            </a:r>
            <a:r>
              <a:rPr lang="en-US" sz="2800" dirty="0" err="1"/>
              <a:t>penyelenggaraan</a:t>
            </a:r>
            <a:r>
              <a:rPr lang="en-US" sz="2800" dirty="0"/>
              <a:t> </a:t>
            </a:r>
            <a:r>
              <a:rPr lang="en-US" sz="2800" dirty="0" err="1"/>
              <a:t>pemerintahan</a:t>
            </a:r>
            <a:r>
              <a:rPr lang="en-US" sz="2800" dirty="0"/>
              <a:t> </a:t>
            </a:r>
            <a:r>
              <a:rPr lang="en-US" sz="2800" dirty="0" err="1"/>
              <a:t>terutama</a:t>
            </a:r>
            <a:r>
              <a:rPr lang="en-US" sz="2800" dirty="0"/>
              <a:t> </a:t>
            </a:r>
            <a:r>
              <a:rPr lang="en-US" sz="2800" dirty="0" err="1"/>
              <a:t>menyangkut</a:t>
            </a:r>
            <a:r>
              <a:rPr lang="en-US" sz="2800" dirty="0"/>
              <a:t> </a:t>
            </a:r>
            <a:r>
              <a:rPr lang="en-US" sz="2800" dirty="0" err="1"/>
              <a:t>aspek-aspek</a:t>
            </a:r>
            <a:r>
              <a:rPr lang="en-US" sz="2800" dirty="0"/>
              <a:t> </a:t>
            </a:r>
            <a:r>
              <a:rPr lang="en-US" sz="2800" dirty="0" err="1"/>
              <a:t>kelembagaan</a:t>
            </a:r>
            <a:r>
              <a:rPr lang="en-US" sz="2800" dirty="0"/>
              <a:t> (</a:t>
            </a:r>
            <a:r>
              <a:rPr lang="en-US" sz="2800" dirty="0" err="1"/>
              <a:t>organisasi</a:t>
            </a:r>
            <a:r>
              <a:rPr lang="en-US" sz="2800" dirty="0"/>
              <a:t>), </a:t>
            </a:r>
            <a:r>
              <a:rPr lang="en-US" sz="2800" dirty="0" err="1"/>
              <a:t>ketatalaksanaan</a:t>
            </a:r>
            <a:r>
              <a:rPr lang="en-US" sz="2800" dirty="0"/>
              <a:t> (</a:t>
            </a:r>
            <a:r>
              <a:rPr lang="en-US" sz="2800" i="1" dirty="0"/>
              <a:t>business </a:t>
            </a:r>
            <a:r>
              <a:rPr lang="en-US" sz="2800" i="1" dirty="0" err="1"/>
              <a:t>prosess</a:t>
            </a:r>
            <a:r>
              <a:rPr lang="en-US" sz="2800" dirty="0"/>
              <a:t>) </a:t>
            </a:r>
            <a:r>
              <a:rPr lang="en-US" sz="2800" dirty="0" err="1"/>
              <a:t>dan</a:t>
            </a:r>
            <a:r>
              <a:rPr lang="en-US" sz="2800" dirty="0"/>
              <a:t> </a:t>
            </a:r>
            <a:r>
              <a:rPr lang="en-US" sz="2800" dirty="0" err="1"/>
              <a:t>sumber</a:t>
            </a:r>
            <a:r>
              <a:rPr lang="en-US" sz="2800" dirty="0"/>
              <a:t> </a:t>
            </a:r>
            <a:r>
              <a:rPr lang="en-US" sz="2800" dirty="0" err="1"/>
              <a:t>daya</a:t>
            </a:r>
            <a:r>
              <a:rPr lang="en-US" sz="2800" dirty="0"/>
              <a:t> </a:t>
            </a:r>
            <a:r>
              <a:rPr lang="en-US" sz="2800" dirty="0" err="1"/>
              <a:t>manusia</a:t>
            </a:r>
            <a:r>
              <a:rPr lang="en-US" sz="2800" dirty="0"/>
              <a:t> </a:t>
            </a:r>
            <a:r>
              <a:rPr lang="en-US" sz="2800" dirty="0" err="1" smtClean="0"/>
              <a:t>aparatur</a:t>
            </a:r>
            <a:r>
              <a:rPr lang="en-US" sz="2800" dirty="0" smtClean="0"/>
              <a:t>.</a:t>
            </a:r>
            <a:endParaRPr lang="en-US" dirty="0"/>
          </a:p>
        </p:txBody>
      </p:sp>
    </p:spTree>
    <p:extLst>
      <p:ext uri="{BB962C8B-B14F-4D97-AF65-F5344CB8AC3E}">
        <p14:creationId xmlns:p14="http://schemas.microsoft.com/office/powerpoint/2010/main" val="3941289431"/>
      </p:ext>
    </p:extLst>
  </p:cSld>
  <p:clrMapOvr>
    <a:masterClrMapping/>
  </p:clrMapOvr>
  <p:transition spd="slow">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88818" y="762008"/>
            <a:ext cx="7772400" cy="1470025"/>
          </a:xfrm>
        </p:spPr>
        <p:txBody>
          <a:bodyPr/>
          <a:lstStyle/>
          <a:p>
            <a:r>
              <a:rPr lang="en-US" dirty="0" err="1" smtClean="0"/>
              <a:t>Tujuan</a:t>
            </a:r>
            <a:r>
              <a:rPr lang="en-US" dirty="0" smtClean="0"/>
              <a:t> </a:t>
            </a:r>
            <a:r>
              <a:rPr lang="en-US" dirty="0" err="1" smtClean="0"/>
              <a:t>ber</a:t>
            </a:r>
            <a:r>
              <a:rPr lang="en-US" dirty="0" smtClean="0"/>
              <a:t> – RB :</a:t>
            </a:r>
            <a:endParaRPr lang="en-US" dirty="0"/>
          </a:p>
        </p:txBody>
      </p:sp>
      <p:sp>
        <p:nvSpPr>
          <p:cNvPr id="3" name="Subtitle 2"/>
          <p:cNvSpPr>
            <a:spLocks noGrp="1"/>
          </p:cNvSpPr>
          <p:nvPr>
            <p:ph type="subTitle" idx="1"/>
          </p:nvPr>
        </p:nvSpPr>
        <p:spPr>
          <a:xfrm>
            <a:off x="602676" y="2438400"/>
            <a:ext cx="7834745" cy="3449782"/>
          </a:xfrm>
        </p:spPr>
        <p:txBody>
          <a:bodyPr/>
          <a:lstStyle/>
          <a:p>
            <a:pPr marL="514350" indent="-514350">
              <a:buAutoNum type="arabicPeriod"/>
            </a:pPr>
            <a:r>
              <a:rPr lang="en-US" dirty="0" err="1" smtClean="0"/>
              <a:t>Menjadi</a:t>
            </a:r>
            <a:r>
              <a:rPr lang="en-US" dirty="0" smtClean="0"/>
              <a:t> </a:t>
            </a:r>
            <a:r>
              <a:rPr lang="en-US" dirty="0" err="1" smtClean="0"/>
              <a:t>Birokrasi</a:t>
            </a:r>
            <a:r>
              <a:rPr lang="en-US" dirty="0" smtClean="0"/>
              <a:t> yang </a:t>
            </a:r>
            <a:r>
              <a:rPr lang="en-US" dirty="0" err="1" smtClean="0"/>
              <a:t>bersih</a:t>
            </a:r>
            <a:r>
              <a:rPr lang="en-US" dirty="0" smtClean="0"/>
              <a:t>, </a:t>
            </a:r>
            <a:r>
              <a:rPr lang="en-US" dirty="0" err="1" smtClean="0"/>
              <a:t>Akuntabel</a:t>
            </a:r>
            <a:r>
              <a:rPr lang="en-US" dirty="0" smtClean="0"/>
              <a:t> </a:t>
            </a:r>
            <a:r>
              <a:rPr lang="en-US" dirty="0" err="1" smtClean="0"/>
              <a:t>dan</a:t>
            </a:r>
            <a:r>
              <a:rPr lang="en-US" dirty="0" smtClean="0"/>
              <a:t> </a:t>
            </a:r>
            <a:r>
              <a:rPr lang="en-US" dirty="0" err="1" smtClean="0"/>
              <a:t>berkinerja</a:t>
            </a:r>
            <a:r>
              <a:rPr lang="en-US" dirty="0" smtClean="0"/>
              <a:t> </a:t>
            </a:r>
            <a:r>
              <a:rPr lang="en-US" dirty="0" err="1" smtClean="0"/>
              <a:t>tinggi</a:t>
            </a:r>
            <a:r>
              <a:rPr lang="en-US" dirty="0" smtClean="0"/>
              <a:t>.</a:t>
            </a:r>
          </a:p>
          <a:p>
            <a:pPr marL="514350" indent="-514350">
              <a:buAutoNum type="arabicPeriod"/>
            </a:pPr>
            <a:r>
              <a:rPr lang="en-US" dirty="0" err="1" smtClean="0"/>
              <a:t>Menjadi</a:t>
            </a:r>
            <a:r>
              <a:rPr lang="en-US" dirty="0" smtClean="0"/>
              <a:t> </a:t>
            </a:r>
            <a:r>
              <a:rPr lang="en-US" dirty="0" err="1" smtClean="0"/>
              <a:t>Birokrasi</a:t>
            </a:r>
            <a:r>
              <a:rPr lang="en-US" dirty="0" smtClean="0"/>
              <a:t> yang </a:t>
            </a:r>
            <a:r>
              <a:rPr lang="en-US" dirty="0" err="1" smtClean="0"/>
              <a:t>Effektif</a:t>
            </a:r>
            <a:r>
              <a:rPr lang="en-US" dirty="0" smtClean="0"/>
              <a:t> &amp; </a:t>
            </a:r>
            <a:r>
              <a:rPr lang="en-US" dirty="0" err="1" smtClean="0"/>
              <a:t>Effisien</a:t>
            </a:r>
            <a:r>
              <a:rPr lang="en-US" dirty="0" smtClean="0"/>
              <a:t>.</a:t>
            </a:r>
          </a:p>
          <a:p>
            <a:pPr marL="514350" indent="-514350">
              <a:buAutoNum type="arabicPeriod"/>
            </a:pPr>
            <a:r>
              <a:rPr lang="en-US" dirty="0" err="1" smtClean="0"/>
              <a:t>Menjadi</a:t>
            </a:r>
            <a:r>
              <a:rPr lang="en-US" dirty="0" smtClean="0"/>
              <a:t> </a:t>
            </a:r>
            <a:r>
              <a:rPr lang="en-US" dirty="0" err="1" smtClean="0"/>
              <a:t>Birokrasi</a:t>
            </a:r>
            <a:r>
              <a:rPr lang="en-US" dirty="0" smtClean="0"/>
              <a:t> yang </a:t>
            </a:r>
            <a:r>
              <a:rPr lang="en-US" dirty="0" err="1" smtClean="0"/>
              <a:t>mempunyai</a:t>
            </a:r>
            <a:r>
              <a:rPr lang="en-US" dirty="0" smtClean="0"/>
              <a:t> </a:t>
            </a:r>
            <a:r>
              <a:rPr lang="en-US" dirty="0" err="1" smtClean="0"/>
              <a:t>Pelayanan</a:t>
            </a:r>
            <a:r>
              <a:rPr lang="en-US" dirty="0" smtClean="0"/>
              <a:t> </a:t>
            </a:r>
            <a:r>
              <a:rPr lang="en-US" dirty="0" err="1" smtClean="0"/>
              <a:t>Publik</a:t>
            </a:r>
            <a:r>
              <a:rPr lang="en-US" dirty="0" smtClean="0"/>
              <a:t> yang </a:t>
            </a:r>
            <a:r>
              <a:rPr lang="en-US" dirty="0" err="1" smtClean="0"/>
              <a:t>berkualitas</a:t>
            </a:r>
            <a:r>
              <a:rPr lang="en-US" dirty="0" smtClean="0"/>
              <a:t>.</a:t>
            </a:r>
          </a:p>
          <a:p>
            <a:pPr marL="514350" indent="-514350">
              <a:buAutoNum type="arabicPeriod"/>
            </a:pPr>
            <a:endParaRPr lang="en-US" dirty="0"/>
          </a:p>
        </p:txBody>
      </p:sp>
      <p:sp>
        <p:nvSpPr>
          <p:cNvPr id="4" name="Slide Number Placeholder 3"/>
          <p:cNvSpPr>
            <a:spLocks noGrp="1"/>
          </p:cNvSpPr>
          <p:nvPr>
            <p:ph type="sldNum" sz="quarter" idx="12"/>
          </p:nvPr>
        </p:nvSpPr>
        <p:spPr/>
        <p:txBody>
          <a:bodyPr/>
          <a:lstStyle/>
          <a:p>
            <a:pPr>
              <a:defRPr/>
            </a:pPr>
            <a:fld id="{70DAE00A-A886-47F5-808A-106A902AC155}" type="slidenum">
              <a:rPr lang="en-US" smtClean="0"/>
              <a:pPr>
                <a:defRPr/>
              </a:pPr>
              <a:t>7</a:t>
            </a:fld>
            <a:endParaRPr lang="en-US"/>
          </a:p>
        </p:txBody>
      </p:sp>
    </p:spTree>
  </p:cSld>
  <p:clrMapOvr>
    <a:masterClrMapping/>
  </p:clrMapOvr>
  <p:transition spd="slow">
    <p:blinds dir="ver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0042"/>
            <a:ext cx="8229600" cy="1328758"/>
          </a:xfrm>
        </p:spPr>
        <p:txBody>
          <a:bodyPr/>
          <a:lstStyle/>
          <a:p>
            <a:r>
              <a:rPr lang="en-US" dirty="0" err="1" smtClean="0"/>
              <a:t>Dasar</a:t>
            </a:r>
            <a:r>
              <a:rPr lang="en-US" dirty="0" smtClean="0"/>
              <a:t> </a:t>
            </a:r>
            <a:r>
              <a:rPr lang="en-US" dirty="0" err="1" smtClean="0"/>
              <a:t>Reformasi</a:t>
            </a:r>
            <a:r>
              <a:rPr lang="en-US" dirty="0" smtClean="0"/>
              <a:t> </a:t>
            </a:r>
            <a:r>
              <a:rPr lang="en-US" dirty="0" err="1" smtClean="0"/>
              <a:t>Birokrasi</a:t>
            </a:r>
            <a:endParaRPr lang="en-US" dirty="0"/>
          </a:p>
        </p:txBody>
      </p:sp>
      <p:sp>
        <p:nvSpPr>
          <p:cNvPr id="3" name="Content Placeholder 2"/>
          <p:cNvSpPr>
            <a:spLocks noGrp="1"/>
          </p:cNvSpPr>
          <p:nvPr>
            <p:ph idx="1"/>
          </p:nvPr>
        </p:nvSpPr>
        <p:spPr>
          <a:xfrm>
            <a:off x="428596" y="1142984"/>
            <a:ext cx="8258204" cy="5143536"/>
          </a:xfrm>
        </p:spPr>
        <p:txBody>
          <a:bodyPr>
            <a:normAutofit fontScale="92500" lnSpcReduction="10000"/>
          </a:bodyPr>
          <a:lstStyle/>
          <a:p>
            <a:r>
              <a:rPr lang="en-US" dirty="0" err="1"/>
              <a:t>Peraturan</a:t>
            </a:r>
            <a:r>
              <a:rPr lang="en-US" dirty="0"/>
              <a:t> </a:t>
            </a:r>
            <a:r>
              <a:rPr lang="en-US" dirty="0" err="1"/>
              <a:t>Presiden</a:t>
            </a:r>
            <a:r>
              <a:rPr lang="en-US" dirty="0"/>
              <a:t> </a:t>
            </a:r>
            <a:r>
              <a:rPr lang="en-US" dirty="0" err="1"/>
              <a:t>Nomor</a:t>
            </a:r>
            <a:r>
              <a:rPr lang="en-US" dirty="0"/>
              <a:t> 81 </a:t>
            </a:r>
            <a:r>
              <a:rPr lang="en-US" dirty="0" err="1"/>
              <a:t>Tahun</a:t>
            </a:r>
            <a:r>
              <a:rPr lang="en-US" dirty="0"/>
              <a:t> 2010 </a:t>
            </a:r>
            <a:r>
              <a:rPr lang="en-US" dirty="0" err="1"/>
              <a:t>tentang</a:t>
            </a:r>
            <a:r>
              <a:rPr lang="en-US" dirty="0"/>
              <a:t> </a:t>
            </a:r>
            <a:r>
              <a:rPr lang="en-US" i="1" dirty="0"/>
              <a:t>Grand Design </a:t>
            </a:r>
            <a:r>
              <a:rPr lang="en-US" dirty="0" err="1"/>
              <a:t>Reformasi</a:t>
            </a:r>
            <a:r>
              <a:rPr lang="en-US" dirty="0"/>
              <a:t> </a:t>
            </a:r>
            <a:r>
              <a:rPr lang="en-US" dirty="0" err="1"/>
              <a:t>Birokrasi</a:t>
            </a:r>
            <a:r>
              <a:rPr lang="en-US" dirty="0"/>
              <a:t> 2010-2025</a:t>
            </a:r>
            <a:r>
              <a:rPr lang="en-US" dirty="0" smtClean="0"/>
              <a:t>.</a:t>
            </a:r>
          </a:p>
          <a:p>
            <a:r>
              <a:rPr lang="en-US" dirty="0" err="1"/>
              <a:t>Peraturan</a:t>
            </a:r>
            <a:r>
              <a:rPr lang="en-US" dirty="0"/>
              <a:t> </a:t>
            </a:r>
            <a:r>
              <a:rPr lang="en-US" dirty="0" err="1"/>
              <a:t>Menteri</a:t>
            </a:r>
            <a:r>
              <a:rPr lang="en-US" dirty="0"/>
              <a:t> PAN </a:t>
            </a:r>
            <a:r>
              <a:rPr lang="en-US" dirty="0" err="1"/>
              <a:t>dan</a:t>
            </a:r>
            <a:r>
              <a:rPr lang="en-US" dirty="0"/>
              <a:t> RB </a:t>
            </a:r>
            <a:r>
              <a:rPr lang="en-US" dirty="0" err="1"/>
              <a:t>Nomor</a:t>
            </a:r>
            <a:r>
              <a:rPr lang="en-US" dirty="0"/>
              <a:t> 20 </a:t>
            </a:r>
            <a:r>
              <a:rPr lang="en-US" dirty="0" err="1"/>
              <a:t>tahun</a:t>
            </a:r>
            <a:r>
              <a:rPr lang="en-US" dirty="0"/>
              <a:t> 2010 </a:t>
            </a:r>
            <a:r>
              <a:rPr lang="en-US" dirty="0" err="1"/>
              <a:t>tentang</a:t>
            </a:r>
            <a:r>
              <a:rPr lang="en-US" dirty="0"/>
              <a:t> </a:t>
            </a:r>
            <a:r>
              <a:rPr lang="en-US" i="1" dirty="0"/>
              <a:t>Road Map </a:t>
            </a:r>
            <a:r>
              <a:rPr lang="en-US" dirty="0" err="1"/>
              <a:t>Reformasi</a:t>
            </a:r>
            <a:r>
              <a:rPr lang="en-US" dirty="0"/>
              <a:t> </a:t>
            </a:r>
            <a:r>
              <a:rPr lang="en-US" dirty="0" err="1"/>
              <a:t>Birokrasi</a:t>
            </a:r>
            <a:r>
              <a:rPr lang="en-US" dirty="0"/>
              <a:t> </a:t>
            </a:r>
            <a:r>
              <a:rPr lang="en-US" dirty="0" smtClean="0"/>
              <a:t>2010-2014</a:t>
            </a:r>
          </a:p>
          <a:p>
            <a:r>
              <a:rPr lang="en-US" dirty="0" err="1" smtClean="0"/>
              <a:t>Keppres</a:t>
            </a:r>
            <a:r>
              <a:rPr lang="en-US" dirty="0" smtClean="0"/>
              <a:t> </a:t>
            </a:r>
            <a:r>
              <a:rPr lang="en-US" dirty="0"/>
              <a:t>14 </a:t>
            </a:r>
            <a:r>
              <a:rPr lang="en-US" dirty="0" err="1"/>
              <a:t>Tahun</a:t>
            </a:r>
            <a:r>
              <a:rPr lang="en-US" dirty="0"/>
              <a:t> 2010 </a:t>
            </a:r>
            <a:r>
              <a:rPr lang="en-US" dirty="0" err="1"/>
              <a:t>tentang</a:t>
            </a:r>
            <a:r>
              <a:rPr lang="en-US" dirty="0"/>
              <a:t> </a:t>
            </a:r>
            <a:r>
              <a:rPr lang="en-US" dirty="0" err="1"/>
              <a:t>Pembentukan</a:t>
            </a:r>
            <a:r>
              <a:rPr lang="en-US" dirty="0"/>
              <a:t> </a:t>
            </a:r>
            <a:r>
              <a:rPr lang="en-US" dirty="0" err="1"/>
              <a:t>Komite</a:t>
            </a:r>
            <a:r>
              <a:rPr lang="en-US" dirty="0"/>
              <a:t> </a:t>
            </a:r>
            <a:r>
              <a:rPr lang="en-US" dirty="0" err="1"/>
              <a:t>Pengarah</a:t>
            </a:r>
            <a:r>
              <a:rPr lang="en-US" dirty="0"/>
              <a:t> </a:t>
            </a:r>
            <a:r>
              <a:rPr lang="en-US" dirty="0" err="1"/>
              <a:t>Reformasi</a:t>
            </a:r>
            <a:r>
              <a:rPr lang="en-US" dirty="0"/>
              <a:t> </a:t>
            </a:r>
            <a:r>
              <a:rPr lang="en-US" dirty="0" err="1"/>
              <a:t>Birokrasi</a:t>
            </a:r>
            <a:r>
              <a:rPr lang="en-US" dirty="0"/>
              <a:t> </a:t>
            </a:r>
            <a:r>
              <a:rPr lang="en-US" dirty="0" err="1"/>
              <a:t>Nasional</a:t>
            </a:r>
            <a:r>
              <a:rPr lang="en-US" dirty="0"/>
              <a:t> </a:t>
            </a:r>
            <a:r>
              <a:rPr lang="en-US" dirty="0" err="1"/>
              <a:t>dan</a:t>
            </a:r>
            <a:r>
              <a:rPr lang="en-US" dirty="0"/>
              <a:t> Tim </a:t>
            </a:r>
            <a:r>
              <a:rPr lang="en-US" dirty="0" err="1"/>
              <a:t>Reformasi</a:t>
            </a:r>
            <a:r>
              <a:rPr lang="en-US" dirty="0"/>
              <a:t> </a:t>
            </a:r>
            <a:r>
              <a:rPr lang="en-US" dirty="0" err="1"/>
              <a:t>Birokrasi</a:t>
            </a:r>
            <a:r>
              <a:rPr lang="en-US" dirty="0"/>
              <a:t> </a:t>
            </a:r>
            <a:r>
              <a:rPr lang="en-US" dirty="0" err="1" smtClean="0"/>
              <a:t>Nasional</a:t>
            </a:r>
            <a:endParaRPr lang="en-US" dirty="0" smtClean="0"/>
          </a:p>
          <a:p>
            <a:r>
              <a:rPr lang="en-US" dirty="0" err="1"/>
              <a:t>Keputusan</a:t>
            </a:r>
            <a:r>
              <a:rPr lang="en-US" dirty="0"/>
              <a:t> </a:t>
            </a:r>
            <a:r>
              <a:rPr lang="en-US" dirty="0" err="1"/>
              <a:t>Menpan</a:t>
            </a:r>
            <a:r>
              <a:rPr lang="en-US" dirty="0"/>
              <a:t> </a:t>
            </a:r>
            <a:r>
              <a:rPr lang="en-US" dirty="0" err="1"/>
              <a:t>dan</a:t>
            </a:r>
            <a:r>
              <a:rPr lang="en-US" dirty="0"/>
              <a:t> RB </a:t>
            </a:r>
            <a:r>
              <a:rPr lang="en-US" dirty="0" err="1"/>
              <a:t>Nomor</a:t>
            </a:r>
            <a:r>
              <a:rPr lang="en-US" dirty="0"/>
              <a:t> 355 </a:t>
            </a:r>
            <a:r>
              <a:rPr lang="en-US" dirty="0" err="1"/>
              <a:t>Tahun</a:t>
            </a:r>
            <a:r>
              <a:rPr lang="en-US" dirty="0"/>
              <a:t> 2010 </a:t>
            </a:r>
            <a:r>
              <a:rPr lang="en-US" dirty="0" err="1"/>
              <a:t>tentang</a:t>
            </a:r>
            <a:r>
              <a:rPr lang="en-US" dirty="0"/>
              <a:t> </a:t>
            </a:r>
            <a:r>
              <a:rPr lang="en-US" dirty="0" err="1"/>
              <a:t>Pembentukan</a:t>
            </a:r>
            <a:r>
              <a:rPr lang="en-US" dirty="0"/>
              <a:t> Tim </a:t>
            </a:r>
            <a:r>
              <a:rPr lang="en-US" dirty="0" err="1" smtClean="0"/>
              <a:t>Independen</a:t>
            </a:r>
            <a:r>
              <a:rPr lang="en-US" dirty="0" smtClean="0"/>
              <a:t>. </a:t>
            </a:r>
          </a:p>
          <a:p>
            <a:r>
              <a:rPr lang="en-US" dirty="0" err="1" smtClean="0"/>
              <a:t>Keputusan</a:t>
            </a:r>
            <a:r>
              <a:rPr lang="en-US" dirty="0" smtClean="0"/>
              <a:t> </a:t>
            </a:r>
            <a:r>
              <a:rPr lang="en-US" dirty="0" err="1"/>
              <a:t>Menpan</a:t>
            </a:r>
            <a:r>
              <a:rPr lang="en-US" dirty="0"/>
              <a:t> </a:t>
            </a:r>
            <a:r>
              <a:rPr lang="en-US" dirty="0" err="1"/>
              <a:t>dan</a:t>
            </a:r>
            <a:r>
              <a:rPr lang="en-US" dirty="0"/>
              <a:t> RB </a:t>
            </a:r>
            <a:r>
              <a:rPr lang="en-US" dirty="0" err="1"/>
              <a:t>Nomor</a:t>
            </a:r>
            <a:r>
              <a:rPr lang="en-US" dirty="0"/>
              <a:t> 356 </a:t>
            </a:r>
            <a:r>
              <a:rPr lang="en-US" dirty="0" err="1"/>
              <a:t>Tahun</a:t>
            </a:r>
            <a:r>
              <a:rPr lang="en-US" dirty="0"/>
              <a:t> 2010 </a:t>
            </a:r>
            <a:r>
              <a:rPr lang="en-US" dirty="0" err="1"/>
              <a:t>tentang</a:t>
            </a:r>
            <a:r>
              <a:rPr lang="en-US" dirty="0"/>
              <a:t> </a:t>
            </a:r>
            <a:r>
              <a:rPr lang="en-US" dirty="0" err="1"/>
              <a:t>Pembentukan</a:t>
            </a:r>
            <a:r>
              <a:rPr lang="en-US" dirty="0"/>
              <a:t> Tim </a:t>
            </a:r>
            <a:r>
              <a:rPr lang="en-US" dirty="0" err="1"/>
              <a:t>Penjamin</a:t>
            </a:r>
            <a:r>
              <a:rPr lang="en-US" dirty="0"/>
              <a:t> </a:t>
            </a:r>
            <a:r>
              <a:rPr lang="en-US" dirty="0" err="1"/>
              <a:t>Kualitas</a:t>
            </a:r>
            <a:r>
              <a:rPr lang="en-US" dirty="0"/>
              <a:t> (</a:t>
            </a:r>
            <a:r>
              <a:rPr lang="en-US" i="1" dirty="0"/>
              <a:t>Quality </a:t>
            </a:r>
            <a:r>
              <a:rPr lang="en-US" i="1" dirty="0" smtClean="0"/>
              <a:t>Assurance)</a:t>
            </a:r>
          </a:p>
          <a:p>
            <a:r>
              <a:rPr lang="en-US" i="1" dirty="0" err="1" smtClean="0"/>
              <a:t>Permenpan</a:t>
            </a:r>
            <a:r>
              <a:rPr lang="en-US" i="1" dirty="0" smtClean="0"/>
              <a:t> no 14 </a:t>
            </a:r>
            <a:r>
              <a:rPr lang="en-US" i="1" dirty="0" err="1" smtClean="0"/>
              <a:t>tahun</a:t>
            </a:r>
            <a:r>
              <a:rPr lang="en-US" i="1" dirty="0" smtClean="0"/>
              <a:t> 2014 </a:t>
            </a:r>
            <a:r>
              <a:rPr lang="en-US" i="1" dirty="0" err="1" smtClean="0"/>
              <a:t>ttg</a:t>
            </a:r>
            <a:r>
              <a:rPr lang="en-US" i="1" dirty="0" smtClean="0"/>
              <a:t>  </a:t>
            </a:r>
            <a:r>
              <a:rPr lang="en-US" i="1" dirty="0" err="1" smtClean="0"/>
              <a:t>Pedoman</a:t>
            </a:r>
            <a:r>
              <a:rPr lang="en-US" i="1" dirty="0" smtClean="0"/>
              <a:t> </a:t>
            </a:r>
            <a:r>
              <a:rPr lang="en-US" i="1" dirty="0" err="1" smtClean="0"/>
              <a:t>Evaluasi</a:t>
            </a:r>
            <a:r>
              <a:rPr lang="en-US" i="1" dirty="0" smtClean="0"/>
              <a:t> RB</a:t>
            </a:r>
          </a:p>
          <a:p>
            <a:r>
              <a:rPr lang="en-US" i="1" dirty="0" err="1" smtClean="0"/>
              <a:t>Permenpan</a:t>
            </a:r>
            <a:r>
              <a:rPr lang="en-US" i="1" dirty="0" smtClean="0"/>
              <a:t> 11 </a:t>
            </a:r>
            <a:r>
              <a:rPr lang="en-US" i="1" dirty="0" err="1" smtClean="0"/>
              <a:t>tahun</a:t>
            </a:r>
            <a:r>
              <a:rPr lang="en-US" i="1" dirty="0" smtClean="0"/>
              <a:t> 2015 </a:t>
            </a:r>
            <a:r>
              <a:rPr lang="en-US" i="1" dirty="0" err="1" smtClean="0"/>
              <a:t>ttg</a:t>
            </a:r>
            <a:r>
              <a:rPr lang="en-US" i="1" dirty="0" smtClean="0"/>
              <a:t> Road </a:t>
            </a:r>
            <a:r>
              <a:rPr lang="en-US" i="1" dirty="0" err="1" smtClean="0"/>
              <a:t>MapRB</a:t>
            </a:r>
            <a:r>
              <a:rPr lang="en-US" i="1" smtClean="0"/>
              <a:t> 2015 - 2019</a:t>
            </a:r>
            <a:endParaRPr lang="en-US" i="1" dirty="0" smtClean="0"/>
          </a:p>
          <a:p>
            <a:endParaRPr lang="en-US" dirty="0"/>
          </a:p>
        </p:txBody>
      </p:sp>
    </p:spTree>
    <p:extLst>
      <p:ext uri="{BB962C8B-B14F-4D97-AF65-F5344CB8AC3E}">
        <p14:creationId xmlns:p14="http://schemas.microsoft.com/office/powerpoint/2010/main" val="616872789"/>
      </p:ext>
    </p:extLst>
  </p:cSld>
  <p:clrMapOvr>
    <a:masterClrMapping/>
  </p:clrMapOvr>
  <p:transition spd="slow">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1485900" y="152403"/>
            <a:ext cx="5772150" cy="762001"/>
          </a:xfrm>
        </p:spPr>
        <p:txBody>
          <a:bodyPr>
            <a:normAutofit fontScale="90000"/>
          </a:bodyPr>
          <a:lstStyle/>
          <a:p>
            <a:r>
              <a:rPr lang="id-ID" dirty="0" smtClean="0"/>
              <a:t>PROSES PELAKSANAAN REFORMASI BIROKRASI </a:t>
            </a:r>
            <a:endParaRPr lang="id-ID" dirty="0"/>
          </a:p>
        </p:txBody>
      </p:sp>
      <p:sp>
        <p:nvSpPr>
          <p:cNvPr id="4" name="Slide Number Placeholder 3"/>
          <p:cNvSpPr>
            <a:spLocks noGrp="1"/>
          </p:cNvSpPr>
          <p:nvPr>
            <p:ph type="sldNum" sz="quarter" idx="10"/>
          </p:nvPr>
        </p:nvSpPr>
        <p:spPr/>
        <p:txBody>
          <a:bodyPr/>
          <a:lstStyle/>
          <a:p>
            <a:fld id="{24A1455A-1174-4134-A4F9-D4D5CAFC45C0}" type="slidenum">
              <a:rPr lang="en-US" smtClean="0">
                <a:solidFill>
                  <a:prstClr val="white"/>
                </a:solidFill>
              </a:rPr>
              <a:pPr/>
              <a:t>9</a:t>
            </a:fld>
            <a:endParaRPr lang="en-US">
              <a:solidFill>
                <a:prstClr val="white"/>
              </a:solidFill>
            </a:endParaRPr>
          </a:p>
        </p:txBody>
      </p:sp>
      <p:sp>
        <p:nvSpPr>
          <p:cNvPr id="6" name="Rectangle 5"/>
          <p:cNvSpPr/>
          <p:nvPr/>
        </p:nvSpPr>
        <p:spPr>
          <a:xfrm>
            <a:off x="1557340" y="1352552"/>
            <a:ext cx="6977060" cy="4612353"/>
          </a:xfrm>
          <a:prstGeom prst="rect">
            <a:avLst/>
          </a:prstGeom>
        </p:spPr>
        <p:style>
          <a:lnRef idx="3">
            <a:schemeClr val="lt1"/>
          </a:lnRef>
          <a:fillRef idx="1">
            <a:schemeClr val="accent6"/>
          </a:fillRef>
          <a:effectRef idx="1">
            <a:schemeClr val="accent6"/>
          </a:effectRef>
          <a:fontRef idx="minor">
            <a:schemeClr val="lt1"/>
          </a:fontRef>
        </p:style>
        <p:txBody>
          <a:bodyPr wrap="square">
            <a:spAutoFit/>
          </a:bodyPr>
          <a:lstStyle/>
          <a:p>
            <a:pPr algn="just">
              <a:lnSpc>
                <a:spcPct val="150000"/>
              </a:lnSpc>
            </a:pPr>
            <a:r>
              <a:rPr lang="id-ID" dirty="0"/>
              <a:t>Reformasi  Birokrasi  pada  hakikatnya  telah  dilaksanakan  oleh  Mahkamah Agung  RI  sejak  tahun  2004  yang  diumumkan  tahun  2009  kemudian dilakukan revisi  dan  menghasilkan cetak Biru Tahun 2010  –  2035, dimana dalam  Cetak  Biru  tersebut  secara  jelas  digariskan  bahwa  reformasi peradilan  menjadi  bagian  penting  yang  tidak  dapat  dipisahkan  dari reformasi  birokrasi.  Selain  itu  cetak  biru  memuat  quickwin  dalam perkembangannya  telah  menjadi  pengungkit  bagi  proses  pembaharuan peradilan dan memberi manfaat bagi perkembangan proses peradilan serta terintegrasi dengan Grand Design Reformasi Birokrasi.</a:t>
            </a:r>
          </a:p>
        </p:txBody>
      </p:sp>
    </p:spTree>
    <p:extLst>
      <p:ext uri="{BB962C8B-B14F-4D97-AF65-F5344CB8AC3E}">
        <p14:creationId xmlns:p14="http://schemas.microsoft.com/office/powerpoint/2010/main" val="4215153533"/>
      </p:ext>
    </p:extLst>
  </p:cSld>
  <p:clrMapOvr>
    <a:masterClrMapping/>
  </p:clrMapOvr>
  <p:transition spd="slow">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VSECTIONID" val="FWTzd7aXBssOmYs9yuGiml"/>
</p:tagLst>
</file>

<file path=ppt/tags/tag2.xml><?xml version="1.0" encoding="utf-8"?>
<p:tagLst xmlns:a="http://schemas.openxmlformats.org/drawingml/2006/main" xmlns:r="http://schemas.openxmlformats.org/officeDocument/2006/relationships" xmlns:p="http://schemas.openxmlformats.org/presentationml/2006/main">
  <p:tag name="DVSHAPEID" val="fEx7i1o5WFYMUt4c6svz0o"/>
</p:tagLst>
</file>

<file path=ppt/tags/tag3.xml><?xml version="1.0" encoding="utf-8"?>
<p:tagLst xmlns:a="http://schemas.openxmlformats.org/drawingml/2006/main" xmlns:r="http://schemas.openxmlformats.org/officeDocument/2006/relationships" xmlns:p="http://schemas.openxmlformats.org/presentationml/2006/main">
  <p:tag name="DVSECTIONID" val="FWTzd7aXBssOmYs9yuGiml"/>
</p:tagLst>
</file>

<file path=ppt/tags/tag4.xml><?xml version="1.0" encoding="utf-8"?>
<p:tagLst xmlns:a="http://schemas.openxmlformats.org/drawingml/2006/main" xmlns:r="http://schemas.openxmlformats.org/officeDocument/2006/relationships" xmlns:p="http://schemas.openxmlformats.org/presentationml/2006/main">
  <p:tag name="DVSHAPEID" val="fEx7i1o5WFYMUt4c6svz0o"/>
</p:tagLst>
</file>

<file path=ppt/tags/tag5.xml><?xml version="1.0" encoding="utf-8"?>
<p:tagLst xmlns:a="http://schemas.openxmlformats.org/drawingml/2006/main" xmlns:r="http://schemas.openxmlformats.org/officeDocument/2006/relationships" xmlns:p="http://schemas.openxmlformats.org/presentationml/2006/main">
  <p:tag name="DVSECTIONID" val="wjzqUzkCEyRs7MDbtn22K6"/>
</p:tagLst>
</file>

<file path=ppt/theme/theme1.xml><?xml version="1.0" encoding="utf-8"?>
<a:theme xmlns:a="http://schemas.openxmlformats.org/drawingml/2006/main" name="Project Status Repor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ProjectStatusReport</Template>
  <TotalTime>0</TotalTime>
  <Words>1031</Words>
  <Application>Microsoft Office PowerPoint</Application>
  <PresentationFormat>On-screen Show (4:3)</PresentationFormat>
  <Paragraphs>173</Paragraphs>
  <Slides>23</Slides>
  <Notes>6</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Project Status Report</vt:lpstr>
      <vt:lpstr>PowerPoint Presentation</vt:lpstr>
      <vt:lpstr>RAPAT KOORDINASI &amp; PEMBINAAN SEKRETARIS TK BANDING se-INDONESIA Badiklat – Megamendung, Rabu 31 Agustus 2016</vt:lpstr>
      <vt:lpstr>Reformasi Birokrasi  Kemajuan Negara</vt:lpstr>
      <vt:lpstr>Pengertian</vt:lpstr>
      <vt:lpstr>Cita-cita Reformasi Birokrasi</vt:lpstr>
      <vt:lpstr>Hakikat Reformasi Birokrasi</vt:lpstr>
      <vt:lpstr>Tujuan ber – RB :</vt:lpstr>
      <vt:lpstr>Dasar Reformasi Birokrasi</vt:lpstr>
      <vt:lpstr>PROSES PELAKSANAAN REFORMASI BIROKRASI </vt:lpstr>
      <vt:lpstr>Keberhasilan Reformasi Birokrasi</vt:lpstr>
      <vt:lpstr>Reformasi Birokrasi Mahkamah Agung </vt:lpstr>
      <vt:lpstr>Sasaran Reformasi Birokrasi</vt:lpstr>
      <vt:lpstr>Reformasi Birokrasi di Mahkamah Agung dilakukan pada 8 Area Perubahan</vt:lpstr>
      <vt:lpstr>Kerangka Logis Evaluasi RB (Internal dan Eksternal)</vt:lpstr>
      <vt:lpstr>PROSES BISNIS PELAKSANAAN REFORMASI BIROKRASI</vt:lpstr>
      <vt:lpstr>PENGUNGKIT (60%) </vt:lpstr>
      <vt:lpstr>HASIL (40)</vt:lpstr>
      <vt:lpstr>REFORMASI BIROKRASI MARI 2014-2015</vt:lpstr>
      <vt:lpstr>HASIL  LKE PMPRB MA RI APRIL 2016</vt:lpstr>
      <vt:lpstr>HASIL  LKE PMPRB MA RI APRIL 2016</vt:lpstr>
      <vt:lpstr>LAPORAN REALISASI ANGGARAN MA RI TA 2015 </vt:lpstr>
      <vt:lpstr> Capaian Kinerja Keuangan Berdasar  Monev Kemenkeu TA 2015 </vt:lpstr>
      <vt:lpstr>Terima kasih</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2015-10-16T07:47:54Z</dcterms:created>
  <dcterms:modified xsi:type="dcterms:W3CDTF">2016-08-31T20:10:24Z</dcterms:modified>
</cp:coreProperties>
</file>