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4" r:id="rId5"/>
    <p:sldId id="265" r:id="rId6"/>
    <p:sldId id="261" r:id="rId7"/>
    <p:sldId id="262" r:id="rId8"/>
  </p:sldIdLst>
  <p:sldSz cx="12192000" cy="6858000"/>
  <p:notesSz cx="6797675" cy="9928225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d-ID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 dirty="0" smtClean="0"/>
              <a:t>Grafik Hasil Monitoring</a:t>
            </a:r>
            <a:endParaRPr lang="id-ID" dirty="0"/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8861958661417334E-2"/>
          <c:y val="7.3992182948315527E-2"/>
          <c:w val="0.94613804133858281"/>
          <c:h val="0.774474607869426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Peradilan Umum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Gedung Kantor yang sudah Prototype</c:v>
                </c:pt>
                <c:pt idx="1">
                  <c:v>Rumah Negara</c:v>
                </c:pt>
                <c:pt idx="2">
                  <c:v>Kendaraan Dinas Roda 4</c:v>
                </c:pt>
                <c:pt idx="3">
                  <c:v>Kendaraan Dinas Roda 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212</c:v>
                </c:pt>
                <c:pt idx="2">
                  <c:v>90</c:v>
                </c:pt>
                <c:pt idx="3">
                  <c:v>170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Peradilan Agama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Gedung Kantor yang sudah Prototype</c:v>
                </c:pt>
                <c:pt idx="1">
                  <c:v>Rumah Negara</c:v>
                </c:pt>
                <c:pt idx="2">
                  <c:v>Kendaraan Dinas Roda 4</c:v>
                </c:pt>
                <c:pt idx="3">
                  <c:v>Kendaraan Dinas Roda 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</c:v>
                </c:pt>
                <c:pt idx="1">
                  <c:v>69</c:v>
                </c:pt>
                <c:pt idx="2">
                  <c:v>77</c:v>
                </c:pt>
                <c:pt idx="3">
                  <c:v>135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Peradilan Miltun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Gedung Kantor yang sudah Prototype</c:v>
                </c:pt>
                <c:pt idx="1">
                  <c:v>Rumah Negara</c:v>
                </c:pt>
                <c:pt idx="2">
                  <c:v>Kendaraan Dinas Roda 4</c:v>
                </c:pt>
                <c:pt idx="3">
                  <c:v>Kendaraan Dinas Roda 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</c:v>
                </c:pt>
                <c:pt idx="1">
                  <c:v>66</c:v>
                </c:pt>
                <c:pt idx="2">
                  <c:v>44</c:v>
                </c:pt>
                <c:pt idx="3">
                  <c:v>111</c:v>
                </c:pt>
              </c:numCache>
            </c:numRef>
          </c:val>
        </c:ser>
        <c:dLbls/>
        <c:gapWidth val="219"/>
        <c:overlap val="-27"/>
        <c:axId val="75120000"/>
        <c:axId val="86221952"/>
      </c:barChart>
      <c:catAx>
        <c:axId val="751200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86221952"/>
        <c:crosses val="autoZero"/>
        <c:auto val="1"/>
        <c:lblAlgn val="ctr"/>
        <c:lblOffset val="100"/>
      </c:catAx>
      <c:valAx>
        <c:axId val="862219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75120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134030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68935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910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171815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58056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38828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707741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41279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981529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545220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386782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614974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61923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2643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209131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769591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E776B-4611-47C5-BA7A-58E6CEE4700B}" type="datetimeFigureOut">
              <a:rPr lang="id-ID" smtClean="0"/>
              <a:pPr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F9F9C3-41FE-47B6-9D34-ECD4791527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94045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id-ID" sz="3600" dirty="0" smtClean="0"/>
              <a:t>BAGIAN BIMBINGAN DAN MONITORING BIRO </a:t>
            </a:r>
            <a:r>
              <a:rPr lang="id-ID" sz="3600" smtClean="0"/>
              <a:t>PERLENGKAPAN  </a:t>
            </a:r>
            <a:endParaRPr lang="id-ID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id-ID" dirty="0" smtClean="0"/>
              <a:t>BADAN URUSAN ADMINISTRASI MAHKAMAH AGUNG RI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396770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Tugas Bagian Bimbingan dan Monitoring Biro Perlengkapan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Memberikan </a:t>
            </a:r>
            <a:r>
              <a:rPr lang="id-ID" dirty="0"/>
              <a:t>b</a:t>
            </a:r>
            <a:r>
              <a:rPr lang="id-ID" dirty="0" smtClean="0"/>
              <a:t>imbingan teknis dan sosialisasi terhadap Peraturan yang berlaku dan terbaru kepada Pengadilan di Seluruh Indonesia;</a:t>
            </a:r>
          </a:p>
          <a:p>
            <a:r>
              <a:rPr lang="id-ID" dirty="0" smtClean="0"/>
              <a:t>Melakukan monitoring terhadap Pengelolaan BMN di 4 Lingkungan Peradilan.</a:t>
            </a:r>
          </a:p>
          <a:p>
            <a:endParaRPr lang="id-ID" dirty="0"/>
          </a:p>
          <a:p>
            <a:endParaRPr lang="id-ID" dirty="0" smtClean="0"/>
          </a:p>
          <a:p>
            <a:pPr marL="0" indent="0">
              <a:buNone/>
            </a:pPr>
            <a:endParaRPr lang="id-ID" dirty="0" smtClean="0"/>
          </a:p>
        </p:txBody>
      </p:sp>
    </p:spTree>
    <p:extLst>
      <p:ext uri="{BB962C8B-B14F-4D97-AF65-F5344CB8AC3E}">
        <p14:creationId xmlns:p14="http://schemas.microsoft.com/office/powerpoint/2010/main" xmlns="" val="178603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030" y="609599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Hasil Monitoring Bagian Bimbingan dan Monitoring per 31 Agustus 2016</a:t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9072" y="2139569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id-ID" dirty="0" smtClean="0"/>
              <a:t>Kondisi Gedung Kantor Pengadilan secara keseluruhan sudah sesuai prototype Mahkamah Agung RI.</a:t>
            </a:r>
          </a:p>
          <a:p>
            <a:pPr algn="just"/>
            <a:r>
              <a:rPr lang="id-ID" dirty="0" smtClean="0"/>
              <a:t>Kondisi ruangan baik ruang kantor maupun ruang pelayanan sudah tertata dengan baik walaupun masih ada ruang pelayanan yang belum terpenuhi di beberapa pengadilan seperti akses bagi penyandang difable. </a:t>
            </a:r>
          </a:p>
          <a:p>
            <a:pPr algn="just"/>
            <a:r>
              <a:rPr lang="id-ID" dirty="0" smtClean="0"/>
              <a:t>Sertifikat tanah gedung kantor pada umumnya telah sesuai dengan surat edaran Ka Bua yaitu atas nama Pemerintah RI cq. Mahkamah Agung RI.</a:t>
            </a:r>
          </a:p>
          <a:p>
            <a:pPr algn="just"/>
            <a:r>
              <a:rPr lang="id-ID" dirty="0" smtClean="0"/>
              <a:t>Pada umumnya, gedung kantor pengadilan telah memiliki IMB (Izin Mendirikan Bangunan).</a:t>
            </a:r>
          </a:p>
          <a:p>
            <a:pPr algn="just"/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377812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562" y="691979"/>
            <a:ext cx="8596668" cy="5349384"/>
          </a:xfrm>
        </p:spPr>
        <p:txBody>
          <a:bodyPr>
            <a:normAutofit/>
          </a:bodyPr>
          <a:lstStyle/>
          <a:p>
            <a:pPr algn="just"/>
            <a:r>
              <a:rPr lang="id-ID" dirty="0" smtClean="0"/>
              <a:t>Kondisi </a:t>
            </a:r>
            <a:r>
              <a:rPr lang="id-ID" dirty="0"/>
              <a:t>Rumah Negara pada umumnya layak huni walaupun sebagian rumah negara masih perlu diperhatikan dikarenakan biaya pemeliharaan yang sangat minim</a:t>
            </a:r>
            <a:r>
              <a:rPr lang="id-ID" dirty="0" smtClean="0"/>
              <a:t>.</a:t>
            </a:r>
          </a:p>
          <a:p>
            <a:pPr algn="just"/>
            <a:r>
              <a:rPr lang="id-ID" dirty="0" smtClean="0"/>
              <a:t>Sertifikat rumah negara pada sebagian pengadilan masih belum atas nama Pemerintah RI cq. Mahkamah Agung RI.</a:t>
            </a:r>
          </a:p>
          <a:p>
            <a:pPr algn="just"/>
            <a:r>
              <a:rPr lang="id-ID" dirty="0" smtClean="0"/>
              <a:t>Sebagian besar rumah negara belum memiliki IMB (Izin Mendirikan Bangunan).</a:t>
            </a:r>
            <a:endParaRPr lang="id-ID" dirty="0"/>
          </a:p>
          <a:p>
            <a:pPr algn="just"/>
            <a:r>
              <a:rPr lang="id-ID" dirty="0"/>
              <a:t>Kondisi Kendaraan Dinas baik roda 4 maupun roda 2, umumnya layak </a:t>
            </a:r>
            <a:r>
              <a:rPr lang="id-ID" dirty="0" smtClean="0"/>
              <a:t>pakai, ada </a:t>
            </a:r>
            <a:r>
              <a:rPr lang="id-ID" dirty="0"/>
              <a:t>sebagian satker yang telah mengajukan penghapusan terhadap </a:t>
            </a:r>
            <a:r>
              <a:rPr lang="id-ID" dirty="0" smtClean="0"/>
              <a:t>kendaraan dinas dikarenakan </a:t>
            </a:r>
            <a:r>
              <a:rPr lang="id-ID" dirty="0"/>
              <a:t>masa manfaat yang telah </a:t>
            </a:r>
            <a:r>
              <a:rPr lang="id-ID" dirty="0" smtClean="0"/>
              <a:t>habis, berharap dapat prioritas pengganti.</a:t>
            </a:r>
            <a:endParaRPr lang="id-ID" dirty="0"/>
          </a:p>
          <a:p>
            <a:pPr algn="just"/>
            <a:r>
              <a:rPr lang="id-ID" dirty="0" smtClean="0"/>
              <a:t>Kondisi </a:t>
            </a:r>
            <a:r>
              <a:rPr lang="id-ID" dirty="0"/>
              <a:t>Meubelair pada Pengadilan, </a:t>
            </a:r>
            <a:r>
              <a:rPr lang="id-ID" dirty="0" smtClean="0"/>
              <a:t>umumnya sudah perlu penggantian dikarenakan banyak meubelair yang telah usang dan meubelair </a:t>
            </a:r>
            <a:r>
              <a:rPr lang="id-ID" dirty="0"/>
              <a:t>yang telah </a:t>
            </a:r>
            <a:r>
              <a:rPr lang="id-ID" dirty="0" smtClean="0"/>
              <a:t>dihapus, tetapi </a:t>
            </a:r>
            <a:r>
              <a:rPr lang="id-ID" dirty="0"/>
              <a:t>belum ada penggantinya</a:t>
            </a:r>
            <a:r>
              <a:rPr lang="id-ID" dirty="0" smtClean="0"/>
              <a:t>.</a:t>
            </a:r>
          </a:p>
          <a:p>
            <a:pPr algn="just"/>
            <a:r>
              <a:rPr lang="id-ID" dirty="0"/>
              <a:t>Kondisi alat pengolah data sangat minim sekali, masih banyak yang menggunakan komputer pentium 4, sehingga tidak dapat menunjang proses pelayanan dengan cepat kepada para pencari keadilan.</a:t>
            </a:r>
          </a:p>
          <a:p>
            <a:pPr marL="0" indent="0" algn="just">
              <a:buNone/>
            </a:pPr>
            <a:endParaRPr lang="id-ID" dirty="0"/>
          </a:p>
          <a:p>
            <a:pPr marL="0" indent="0" algn="just">
              <a:buNone/>
            </a:pPr>
            <a:endParaRPr lang="id-ID" dirty="0"/>
          </a:p>
          <a:p>
            <a:pPr algn="just"/>
            <a:endParaRPr lang="id-ID" dirty="0"/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966085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453081"/>
            <a:ext cx="8596668" cy="477795"/>
          </a:xfrm>
        </p:spPr>
        <p:txBody>
          <a:bodyPr>
            <a:normAutofit fontScale="90000"/>
          </a:bodyPr>
          <a:lstStyle/>
          <a:p>
            <a:pPr algn="ctr"/>
            <a:r>
              <a:rPr lang="id-ID" sz="1600" dirty="0" smtClean="0"/>
              <a:t>Hasil Monitoring </a:t>
            </a:r>
            <a:br>
              <a:rPr lang="id-ID" sz="1600" dirty="0" smtClean="0"/>
            </a:br>
            <a:r>
              <a:rPr lang="id-ID" sz="1600" dirty="0" smtClean="0"/>
              <a:t>Periode 1 Januari s/d 31 Agustus 2016  </a:t>
            </a:r>
            <a:endParaRPr lang="id-ID" sz="1600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8971975"/>
              </p:ext>
            </p:extLst>
          </p:nvPr>
        </p:nvGraphicFramePr>
        <p:xfrm>
          <a:off x="947350" y="1354144"/>
          <a:ext cx="8561178" cy="2546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76"/>
                <a:gridCol w="1651084"/>
                <a:gridCol w="1631429"/>
                <a:gridCol w="1827985"/>
                <a:gridCol w="1266704"/>
              </a:tblGrid>
              <a:tr h="48654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Arial Narrow" panose="020B0606020202030204" pitchFamily="34" charset="0"/>
                        </a:rPr>
                        <a:t>Keterangan</a:t>
                      </a:r>
                      <a:endParaRPr lang="id-ID" sz="14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Arial Narrow" panose="020B0606020202030204" pitchFamily="34" charset="0"/>
                        </a:rPr>
                        <a:t>Peradilan Umum</a:t>
                      </a:r>
                      <a:endParaRPr lang="id-ID" sz="14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Arial Narrow" panose="020B0606020202030204" pitchFamily="34" charset="0"/>
                        </a:rPr>
                        <a:t>Peradilan Agama</a:t>
                      </a:r>
                      <a:endParaRPr lang="id-ID" sz="14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Arial Narrow" panose="020B0606020202030204" pitchFamily="34" charset="0"/>
                        </a:rPr>
                        <a:t>Peradilan Miltun</a:t>
                      </a:r>
                      <a:endParaRPr lang="id-ID" sz="14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Arial Narrow" panose="020B0606020202030204" pitchFamily="34" charset="0"/>
                        </a:rPr>
                        <a:t>Total</a:t>
                      </a:r>
                      <a:endParaRPr lang="id-ID" sz="14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599855">
                <a:tc>
                  <a:txBody>
                    <a:bodyPr/>
                    <a:lstStyle/>
                    <a:p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Gedung Kantor yang sudah Prototype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19 satker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21 satker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12 satker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52 satker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486549">
                <a:tc>
                  <a:txBody>
                    <a:bodyPr/>
                    <a:lstStyle/>
                    <a:p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Rumah</a:t>
                      </a:r>
                      <a:r>
                        <a:rPr lang="id-ID" sz="1200" baseline="0" dirty="0" smtClean="0">
                          <a:latin typeface="Arial Narrow" panose="020B0606020202030204" pitchFamily="34" charset="0"/>
                        </a:rPr>
                        <a:t> Negara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212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69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66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347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486549">
                <a:tc>
                  <a:txBody>
                    <a:bodyPr/>
                    <a:lstStyle/>
                    <a:p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Kendaraan Dinas Roda 4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90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77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44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211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  <a:tr h="486549">
                <a:tc>
                  <a:txBody>
                    <a:bodyPr/>
                    <a:lstStyle/>
                    <a:p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Kendaraan Dinas Roda 2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170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135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111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 smtClean="0">
                          <a:latin typeface="Arial Narrow" panose="020B0606020202030204" pitchFamily="34" charset="0"/>
                        </a:rPr>
                        <a:t>416 unit</a:t>
                      </a:r>
                      <a:endParaRPr lang="id-ID" sz="12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2472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540" y="908434"/>
            <a:ext cx="8596668" cy="514343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id-ID" dirty="0" smtClean="0"/>
              <a:t>Target Monitoring sesuai dengan SKP Tahun 2016 adalah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Umum sebanyak </a:t>
            </a:r>
            <a:r>
              <a:rPr lang="id-ID" dirty="0" smtClean="0"/>
              <a:t>39 </a:t>
            </a:r>
            <a:r>
              <a:rPr lang="id-ID" dirty="0"/>
              <a:t>satker;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Agama sebanyak </a:t>
            </a:r>
            <a:r>
              <a:rPr lang="id-ID" dirty="0" smtClean="0"/>
              <a:t>37 </a:t>
            </a:r>
            <a:r>
              <a:rPr lang="id-ID" dirty="0"/>
              <a:t>satker;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Militer dan Tata Usaha Negara sebanyak </a:t>
            </a:r>
            <a:r>
              <a:rPr lang="id-ID" dirty="0" smtClean="0"/>
              <a:t>20 </a:t>
            </a:r>
            <a:r>
              <a:rPr lang="id-ID" dirty="0"/>
              <a:t>satker.</a:t>
            </a:r>
          </a:p>
          <a:p>
            <a:pPr marL="0" indent="0">
              <a:buNone/>
            </a:pPr>
            <a:endParaRPr lang="id-ID" dirty="0"/>
          </a:p>
          <a:p>
            <a:pPr>
              <a:buFont typeface="Wingdings" panose="05000000000000000000" pitchFamily="2" charset="2"/>
              <a:buChar char="q"/>
            </a:pPr>
            <a:r>
              <a:rPr lang="id-ID" dirty="0" smtClean="0"/>
              <a:t>Monitoring yang telah terealisasi sesuai dengan SKP Tahun 2016 adalah</a:t>
            </a:r>
            <a:endParaRPr lang="id-ID" dirty="0"/>
          </a:p>
          <a:p>
            <a:pPr>
              <a:buFont typeface="+mj-lt"/>
              <a:buAutoNum type="arabicPeriod"/>
            </a:pPr>
            <a:r>
              <a:rPr lang="id-ID" dirty="0" smtClean="0"/>
              <a:t>Peradilan Umum sebanyak 20 satker;</a:t>
            </a:r>
          </a:p>
          <a:p>
            <a:pPr>
              <a:buFont typeface="+mj-lt"/>
              <a:buAutoNum type="arabicPeriod"/>
            </a:pPr>
            <a:r>
              <a:rPr lang="id-ID" dirty="0" smtClean="0"/>
              <a:t>Peradilan Agama sebanyak 22 satker;</a:t>
            </a:r>
          </a:p>
          <a:p>
            <a:pPr>
              <a:buFont typeface="+mj-lt"/>
              <a:buAutoNum type="arabicPeriod"/>
            </a:pPr>
            <a:r>
              <a:rPr lang="id-ID" dirty="0" smtClean="0"/>
              <a:t>Peradilan Militer dan Tata Usaha Negara sebanyak 14 satker.</a:t>
            </a:r>
          </a:p>
          <a:p>
            <a:pPr marL="0" indent="0">
              <a:buNone/>
            </a:pPr>
            <a:endParaRPr lang="id-ID" dirty="0"/>
          </a:p>
          <a:p>
            <a:pPr>
              <a:buFont typeface="Wingdings" panose="05000000000000000000" pitchFamily="2" charset="2"/>
              <a:buChar char="q"/>
            </a:pPr>
            <a:r>
              <a:rPr lang="id-ID" dirty="0" smtClean="0"/>
              <a:t>Monitoring yang belum terealisasi sesuai dengan SKP Tahun 2016 adalah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Umum sebanyak </a:t>
            </a:r>
            <a:r>
              <a:rPr lang="id-ID" dirty="0" smtClean="0"/>
              <a:t>19 </a:t>
            </a:r>
            <a:r>
              <a:rPr lang="id-ID" dirty="0"/>
              <a:t>satker;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Agama sebanyak </a:t>
            </a:r>
            <a:r>
              <a:rPr lang="id-ID" dirty="0" smtClean="0"/>
              <a:t>15 </a:t>
            </a:r>
            <a:r>
              <a:rPr lang="id-ID" dirty="0"/>
              <a:t>satker;</a:t>
            </a:r>
          </a:p>
          <a:p>
            <a:pPr>
              <a:buFont typeface="+mj-lt"/>
              <a:buAutoNum type="arabicPeriod"/>
            </a:pPr>
            <a:r>
              <a:rPr lang="id-ID" dirty="0"/>
              <a:t>Peradilan Militer dan Tata Usaha Negara sebanyak 6</a:t>
            </a:r>
            <a:r>
              <a:rPr lang="id-ID" dirty="0" smtClean="0"/>
              <a:t> </a:t>
            </a:r>
            <a:r>
              <a:rPr lang="id-ID" dirty="0"/>
              <a:t>satker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r>
              <a:rPr lang="id-ID" dirty="0"/>
              <a:t> </a:t>
            </a:r>
            <a:r>
              <a:rPr lang="id-ID" dirty="0" smtClean="0"/>
              <a:t>   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78253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3266008840"/>
              </p:ext>
            </p:extLst>
          </p:nvPr>
        </p:nvGraphicFramePr>
        <p:xfrm>
          <a:off x="938830" y="709156"/>
          <a:ext cx="8130746" cy="5153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925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276</TotalTime>
  <Words>433</Words>
  <Application>Microsoft Office PowerPoint</Application>
  <PresentationFormat>Custom</PresentationFormat>
  <Paragraphs>63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Facet</vt:lpstr>
      <vt:lpstr>BAGIAN BIMBINGAN DAN MONITORING BIRO PERLENGKAPAN  </vt:lpstr>
      <vt:lpstr>Tugas Bagian Bimbingan dan Monitoring Biro Perlengkapan</vt:lpstr>
      <vt:lpstr>Hasil Monitoring Bagian Bimbingan dan Monitoring per 31 Agustus 2016   </vt:lpstr>
      <vt:lpstr>Slide 4</vt:lpstr>
      <vt:lpstr>Hasil Monitoring  Periode 1 Januari s/d 31 Agustus 2016  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BAGIAN BIMBINGAN DAN MONITORING BIRO PERLENGKAPAN</dc:title>
  <dc:creator>User</dc:creator>
  <cp:lastModifiedBy>ROKAP</cp:lastModifiedBy>
  <cp:revision>27</cp:revision>
  <cp:lastPrinted>2016-08-30T09:51:51Z</cp:lastPrinted>
  <dcterms:created xsi:type="dcterms:W3CDTF">2016-08-30T05:05:26Z</dcterms:created>
  <dcterms:modified xsi:type="dcterms:W3CDTF">2016-08-30T10:46:41Z</dcterms:modified>
</cp:coreProperties>
</file>