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317" r:id="rId3"/>
    <p:sldId id="568" r:id="rId4"/>
    <p:sldId id="569" r:id="rId5"/>
    <p:sldId id="561" r:id="rId6"/>
    <p:sldId id="272" r:id="rId7"/>
    <p:sldId id="282" r:id="rId8"/>
    <p:sldId id="284" r:id="rId9"/>
    <p:sldId id="570" r:id="rId10"/>
    <p:sldId id="258" r:id="rId11"/>
    <p:sldId id="301" r:id="rId12"/>
    <p:sldId id="303" r:id="rId13"/>
    <p:sldId id="305" r:id="rId14"/>
    <p:sldId id="308" r:id="rId15"/>
    <p:sldId id="313" r:id="rId16"/>
    <p:sldId id="307" r:id="rId17"/>
    <p:sldId id="306" r:id="rId18"/>
    <p:sldId id="310" r:id="rId19"/>
    <p:sldId id="571" r:id="rId20"/>
    <p:sldId id="311" r:id="rId21"/>
    <p:sldId id="312" r:id="rId22"/>
    <p:sldId id="315" r:id="rId23"/>
    <p:sldId id="314" r:id="rId24"/>
    <p:sldId id="567" r:id="rId25"/>
    <p:sldId id="572" r:id="rId26"/>
    <p:sldId id="259" r:id="rId27"/>
    <p:sldId id="286" r:id="rId28"/>
    <p:sldId id="287" r:id="rId29"/>
    <p:sldId id="262" r:id="rId30"/>
    <p:sldId id="269" r:id="rId31"/>
    <p:sldId id="288" r:id="rId32"/>
    <p:sldId id="266" r:id="rId33"/>
    <p:sldId id="573" r:id="rId34"/>
    <p:sldId id="574" r:id="rId35"/>
    <p:sldId id="289" r:id="rId36"/>
    <p:sldId id="268" r:id="rId37"/>
    <p:sldId id="270" r:id="rId38"/>
    <p:sldId id="271" r:id="rId39"/>
    <p:sldId id="566" r:id="rId40"/>
    <p:sldId id="260" r:id="rId41"/>
    <p:sldId id="565" r:id="rId42"/>
    <p:sldId id="559" r:id="rId43"/>
    <p:sldId id="320" r:id="rId44"/>
    <p:sldId id="563" r:id="rId45"/>
    <p:sldId id="31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907" autoAdjust="0"/>
  </p:normalViewPr>
  <p:slideViewPr>
    <p:cSldViewPr snapToGrid="0">
      <p:cViewPr varScale="1">
        <p:scale>
          <a:sx n="60" d="100"/>
          <a:sy n="60" d="100"/>
        </p:scale>
        <p:origin x="840" y="48"/>
      </p:cViewPr>
      <p:guideLst/>
    </p:cSldViewPr>
  </p:slideViewPr>
  <p:outlineViewPr>
    <p:cViewPr>
      <p:scale>
        <a:sx n="33" d="100"/>
        <a:sy n="33" d="100"/>
      </p:scale>
      <p:origin x="0" y="-2239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sz="2400" b="1" dirty="0" err="1"/>
              <a:t>Grafik</a:t>
            </a:r>
            <a:r>
              <a:rPr lang="en-US" sz="2400" b="1" dirty="0"/>
              <a:t> </a:t>
            </a:r>
            <a:r>
              <a:rPr lang="en-US" sz="2400" b="1" dirty="0" err="1"/>
              <a:t>Pendaftaran</a:t>
            </a:r>
            <a:r>
              <a:rPr lang="en-US" sz="2400" b="1" dirty="0"/>
              <a:t> e-Court pada 3 </a:t>
            </a:r>
            <a:r>
              <a:rPr lang="en-US" sz="2400" b="1" dirty="0" err="1"/>
              <a:t>Lingkungan</a:t>
            </a:r>
            <a:r>
              <a:rPr lang="en-US" sz="2400" b="1" dirty="0"/>
              <a:t> </a:t>
            </a:r>
            <a:r>
              <a:rPr lang="en-US" sz="2400" b="1" dirty="0" err="1"/>
              <a:t>Peradilan</a:t>
            </a:r>
            <a:endParaRPr lang="en-ID" sz="2400" b="1" dirty="0"/>
          </a:p>
          <a:p>
            <a:pPr>
              <a:defRPr/>
            </a:pPr>
            <a:r>
              <a:rPr lang="en-US" sz="2400" b="1" dirty="0" err="1"/>
              <a:t>Juli</a:t>
            </a:r>
            <a:r>
              <a:rPr lang="en-US" sz="2400" b="1" dirty="0"/>
              <a:t> 2018 - 07 </a:t>
            </a:r>
            <a:r>
              <a:rPr lang="en-US" sz="2400" b="1" dirty="0" err="1"/>
              <a:t>Agustus</a:t>
            </a:r>
            <a:r>
              <a:rPr lang="en-US" sz="2400" b="1" dirty="0"/>
              <a:t> 2019</a:t>
            </a:r>
            <a:endParaRPr lang="en-ID" sz="2400" b="1" dirty="0"/>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Sheet2!$F$5</c:f>
              <c:strCache>
                <c:ptCount val="1"/>
                <c:pt idx="0">
                  <c:v>Jumlah Daftar</c:v>
                </c:pt>
              </c:strCache>
            </c:strRef>
          </c:tx>
          <c:spPr>
            <a:solidFill>
              <a:schemeClr val="accent1">
                <a:lumMod val="75000"/>
              </a:schemeClr>
            </a:solidFill>
            <a:ln>
              <a:noFill/>
            </a:ln>
            <a:effectLst/>
          </c:spPr>
          <c:invertIfNegative val="0"/>
          <c:dLbls>
            <c:spPr>
              <a:solidFill>
                <a:srgbClr val="ED7D31"/>
              </a:solidFill>
              <a:ln w="12700" cap="flat" cmpd="sng" algn="ctr">
                <a:solidFill>
                  <a:srgbClr val="ED7D31">
                    <a:shade val="50000"/>
                  </a:srgbClr>
                </a:solidFill>
                <a:prstDash val="solid"/>
                <a:miter lim="800000"/>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Sheet2!$G$4:$T$4</c:f>
              <c:numCache>
                <c:formatCode>[$-409]mmm\-yy;@</c:formatCode>
                <c:ptCount val="14"/>
                <c:pt idx="0">
                  <c:v>43282</c:v>
                </c:pt>
                <c:pt idx="1">
                  <c:v>43313</c:v>
                </c:pt>
                <c:pt idx="2">
                  <c:v>43344</c:v>
                </c:pt>
                <c:pt idx="3">
                  <c:v>43374</c:v>
                </c:pt>
                <c:pt idx="4">
                  <c:v>43405</c:v>
                </c:pt>
                <c:pt idx="5">
                  <c:v>43435</c:v>
                </c:pt>
                <c:pt idx="6">
                  <c:v>43466</c:v>
                </c:pt>
                <c:pt idx="7">
                  <c:v>43497</c:v>
                </c:pt>
                <c:pt idx="8">
                  <c:v>43525</c:v>
                </c:pt>
                <c:pt idx="9">
                  <c:v>43556</c:v>
                </c:pt>
                <c:pt idx="10">
                  <c:v>43586</c:v>
                </c:pt>
                <c:pt idx="11">
                  <c:v>43617</c:v>
                </c:pt>
                <c:pt idx="12">
                  <c:v>43647</c:v>
                </c:pt>
                <c:pt idx="13">
                  <c:v>43678</c:v>
                </c:pt>
              </c:numCache>
            </c:numRef>
          </c:cat>
          <c:val>
            <c:numRef>
              <c:f>Sheet2!$G$5:$T$5</c:f>
              <c:numCache>
                <c:formatCode>_(* #,##0_);_(* \(#,##0\);_(* "-"_);_(@_)</c:formatCode>
                <c:ptCount val="14"/>
                <c:pt idx="0">
                  <c:v>34</c:v>
                </c:pt>
                <c:pt idx="1">
                  <c:v>88</c:v>
                </c:pt>
                <c:pt idx="2">
                  <c:v>86</c:v>
                </c:pt>
                <c:pt idx="3">
                  <c:v>103</c:v>
                </c:pt>
                <c:pt idx="4">
                  <c:v>278</c:v>
                </c:pt>
                <c:pt idx="5">
                  <c:v>650</c:v>
                </c:pt>
                <c:pt idx="6">
                  <c:v>1473</c:v>
                </c:pt>
                <c:pt idx="7">
                  <c:v>1273</c:v>
                </c:pt>
                <c:pt idx="8">
                  <c:v>1455</c:v>
                </c:pt>
                <c:pt idx="9">
                  <c:v>1464</c:v>
                </c:pt>
                <c:pt idx="10">
                  <c:v>1624</c:v>
                </c:pt>
                <c:pt idx="11" formatCode="General">
                  <c:v>1468</c:v>
                </c:pt>
                <c:pt idx="12" formatCode="General">
                  <c:v>3812</c:v>
                </c:pt>
                <c:pt idx="13" formatCode="General">
                  <c:v>1113</c:v>
                </c:pt>
              </c:numCache>
            </c:numRef>
          </c:val>
          <c:extLst>
            <c:ext xmlns:c16="http://schemas.microsoft.com/office/drawing/2014/chart" uri="{C3380CC4-5D6E-409C-BE32-E72D297353CC}">
              <c16:uniqueId val="{00000000-29C6-47CD-AC1A-C3C70417294E}"/>
            </c:ext>
          </c:extLst>
        </c:ser>
        <c:dLbls>
          <c:showLegendKey val="0"/>
          <c:showVal val="0"/>
          <c:showCatName val="0"/>
          <c:showSerName val="0"/>
          <c:showPercent val="0"/>
          <c:showBubbleSize val="0"/>
        </c:dLbls>
        <c:gapWidth val="219"/>
        <c:axId val="1459575167"/>
        <c:axId val="1658490879"/>
      </c:barChart>
      <c:lineChart>
        <c:grouping val="standard"/>
        <c:varyColors val="0"/>
        <c:ser>
          <c:idx val="1"/>
          <c:order val="1"/>
          <c:tx>
            <c:strRef>
              <c:f>Sheet2!$F$6</c:f>
              <c:strCache>
                <c:ptCount val="1"/>
                <c:pt idx="0">
                  <c:v>Berhasil Nomor Perkara</c:v>
                </c:pt>
              </c:strCache>
            </c:strRef>
          </c:tx>
          <c:spPr>
            <a:ln w="28575" cap="rnd">
              <a:solidFill>
                <a:schemeClr val="accent2"/>
              </a:solidFill>
              <a:round/>
            </a:ln>
            <a:effectLst/>
          </c:spPr>
          <c:marker>
            <c:symbol val="none"/>
          </c:marker>
          <c:dLbls>
            <c:spPr>
              <a:solidFill>
                <a:srgbClr val="FFC000">
                  <a:lumMod val="60000"/>
                  <a:lumOff val="40000"/>
                </a:srgbClr>
              </a:solidFill>
              <a:ln w="19050" cap="flat" cmpd="sng" algn="ctr">
                <a:solidFill>
                  <a:sysClr val="window" lastClr="FFFFFF"/>
                </a:solidFill>
                <a:prstDash val="solid"/>
                <a:miter lim="800000"/>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dk1">
                        <a:lumMod val="65000"/>
                        <a:lumOff val="3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Sheet2!$G$4:$T$4</c:f>
              <c:numCache>
                <c:formatCode>[$-409]mmm\-yy;@</c:formatCode>
                <c:ptCount val="14"/>
                <c:pt idx="0">
                  <c:v>43282</c:v>
                </c:pt>
                <c:pt idx="1">
                  <c:v>43313</c:v>
                </c:pt>
                <c:pt idx="2">
                  <c:v>43344</c:v>
                </c:pt>
                <c:pt idx="3">
                  <c:v>43374</c:v>
                </c:pt>
                <c:pt idx="4">
                  <c:v>43405</c:v>
                </c:pt>
                <c:pt idx="5">
                  <c:v>43435</c:v>
                </c:pt>
                <c:pt idx="6">
                  <c:v>43466</c:v>
                </c:pt>
                <c:pt idx="7">
                  <c:v>43497</c:v>
                </c:pt>
                <c:pt idx="8">
                  <c:v>43525</c:v>
                </c:pt>
                <c:pt idx="9">
                  <c:v>43556</c:v>
                </c:pt>
                <c:pt idx="10">
                  <c:v>43586</c:v>
                </c:pt>
                <c:pt idx="11">
                  <c:v>43617</c:v>
                </c:pt>
                <c:pt idx="12">
                  <c:v>43647</c:v>
                </c:pt>
                <c:pt idx="13">
                  <c:v>43678</c:v>
                </c:pt>
              </c:numCache>
            </c:numRef>
          </c:cat>
          <c:val>
            <c:numRef>
              <c:f>Sheet2!$G$6:$T$6</c:f>
              <c:numCache>
                <c:formatCode>_(* #,##0_);_(* \(#,##0\);_(* "-"_);_(@_)</c:formatCode>
                <c:ptCount val="14"/>
                <c:pt idx="0">
                  <c:v>13</c:v>
                </c:pt>
                <c:pt idx="1">
                  <c:v>34</c:v>
                </c:pt>
                <c:pt idx="2">
                  <c:v>43</c:v>
                </c:pt>
                <c:pt idx="3">
                  <c:v>50</c:v>
                </c:pt>
                <c:pt idx="4">
                  <c:v>212</c:v>
                </c:pt>
                <c:pt idx="5">
                  <c:v>540</c:v>
                </c:pt>
                <c:pt idx="6">
                  <c:v>1312</c:v>
                </c:pt>
                <c:pt idx="7">
                  <c:v>1058</c:v>
                </c:pt>
                <c:pt idx="8">
                  <c:v>1228</c:v>
                </c:pt>
                <c:pt idx="9">
                  <c:v>1308</c:v>
                </c:pt>
                <c:pt idx="10">
                  <c:v>1362</c:v>
                </c:pt>
                <c:pt idx="11" formatCode="General">
                  <c:v>1314</c:v>
                </c:pt>
                <c:pt idx="12" formatCode="General">
                  <c:v>3136</c:v>
                </c:pt>
                <c:pt idx="13" formatCode="General">
                  <c:v>580</c:v>
                </c:pt>
              </c:numCache>
            </c:numRef>
          </c:val>
          <c:smooth val="0"/>
          <c:extLst>
            <c:ext xmlns:c16="http://schemas.microsoft.com/office/drawing/2014/chart" uri="{C3380CC4-5D6E-409C-BE32-E72D297353CC}">
              <c16:uniqueId val="{00000001-29C6-47CD-AC1A-C3C70417294E}"/>
            </c:ext>
          </c:extLst>
        </c:ser>
        <c:dLbls>
          <c:showLegendKey val="0"/>
          <c:showVal val="0"/>
          <c:showCatName val="0"/>
          <c:showSerName val="0"/>
          <c:showPercent val="0"/>
          <c:showBubbleSize val="0"/>
        </c:dLbls>
        <c:marker val="1"/>
        <c:smooth val="0"/>
        <c:axId val="1658230127"/>
        <c:axId val="1658228431"/>
      </c:lineChart>
      <c:dateAx>
        <c:axId val="1459575167"/>
        <c:scaling>
          <c:orientation val="minMax"/>
        </c:scaling>
        <c:delete val="0"/>
        <c:axPos val="b"/>
        <c:numFmt formatCode="[$-409]mmm\-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658490879"/>
        <c:crosses val="autoZero"/>
        <c:auto val="1"/>
        <c:lblOffset val="100"/>
        <c:baseTimeUnit val="months"/>
      </c:dateAx>
      <c:valAx>
        <c:axId val="1658490879"/>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59575167"/>
        <c:crosses val="autoZero"/>
        <c:crossBetween val="between"/>
      </c:valAx>
      <c:valAx>
        <c:axId val="1658228431"/>
        <c:scaling>
          <c:orientation val="minMax"/>
        </c:scaling>
        <c:delete val="1"/>
        <c:axPos val="r"/>
        <c:numFmt formatCode="_(* #,##0_);_(* \(#,##0\);_(* &quot;-&quot;_);_(@_)" sourceLinked="1"/>
        <c:majorTickMark val="out"/>
        <c:minorTickMark val="none"/>
        <c:tickLblPos val="nextTo"/>
        <c:crossAx val="1658230127"/>
        <c:crosses val="max"/>
        <c:crossBetween val="between"/>
      </c:valAx>
      <c:dateAx>
        <c:axId val="1658230127"/>
        <c:scaling>
          <c:orientation val="minMax"/>
        </c:scaling>
        <c:delete val="1"/>
        <c:axPos val="b"/>
        <c:numFmt formatCode="[$-409]mmm\-yy;@" sourceLinked="1"/>
        <c:majorTickMark val="out"/>
        <c:minorTickMark val="none"/>
        <c:tickLblPos val="nextTo"/>
        <c:crossAx val="1658228431"/>
        <c:crosses val="autoZero"/>
        <c:auto val="1"/>
        <c:lblOffset val="100"/>
        <c:baseTimeUnit val="months"/>
      </c:date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hyperlink" Target="http://smrtplayr.deviantart.com/art/conceptual-space-81086520" TargetMode="External"/><Relationship Id="rId2" Type="http://schemas.openxmlformats.org/officeDocument/2006/relationships/image" Target="../media/image3.jpg"/><Relationship Id="rId1" Type="http://schemas.openxmlformats.org/officeDocument/2006/relationships/image" Target="../media/image2.jpg"/><Relationship Id="rId6" Type="http://schemas.openxmlformats.org/officeDocument/2006/relationships/image" Target="../media/image6.jpg"/><Relationship Id="rId5" Type="http://schemas.openxmlformats.org/officeDocument/2006/relationships/image" Target="../media/image5.svg"/><Relationship Id="rId4" Type="http://schemas.openxmlformats.org/officeDocument/2006/relationships/image" Target="../media/image4.png"/></Relationships>
</file>

<file path=ppt/diagrams/_rels/data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8.jp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3" Type="http://schemas.openxmlformats.org/officeDocument/2006/relationships/hyperlink" Target="http://smrtplayr.deviantart.com/art/conceptual-space-81086520" TargetMode="External"/><Relationship Id="rId2" Type="http://schemas.openxmlformats.org/officeDocument/2006/relationships/image" Target="../media/image3.jpg"/><Relationship Id="rId1" Type="http://schemas.openxmlformats.org/officeDocument/2006/relationships/image" Target="../media/image2.jpg"/><Relationship Id="rId6" Type="http://schemas.openxmlformats.org/officeDocument/2006/relationships/image" Target="../media/image6.jpg"/><Relationship Id="rId5" Type="http://schemas.openxmlformats.org/officeDocument/2006/relationships/image" Target="../media/image5.svg"/><Relationship Id="rId4" Type="http://schemas.openxmlformats.org/officeDocument/2006/relationships/image" Target="../media/image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8.jp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4D9EE0-E086-43BC-8567-695A809CEE0F}" type="doc">
      <dgm:prSet loTypeId="urn:microsoft.com/office/officeart/2005/8/layout/vList3" loCatId="list" qsTypeId="urn:microsoft.com/office/officeart/2005/8/quickstyle/simple1" qsCatId="simple" csTypeId="urn:microsoft.com/office/officeart/2005/8/colors/colorful5" csCatId="colorful" phldr="1"/>
      <dgm:spPr/>
    </dgm:pt>
    <dgm:pt modelId="{0706BECD-C39A-4CB5-99CB-30AA3F4E528E}">
      <dgm:prSet phldrT="[Text]"/>
      <dgm:spPr>
        <a:effectLst>
          <a:outerShdw blurRad="50800" dist="38100" dir="2700000" algn="tl" rotWithShape="0">
            <a:prstClr val="black">
              <a:alpha val="40000"/>
            </a:prstClr>
          </a:outerShdw>
        </a:effectLst>
      </dgm:spPr>
      <dgm:t>
        <a:bodyPr/>
        <a:lstStyle/>
        <a:p>
          <a:r>
            <a:rPr lang="id-ID" dirty="0"/>
            <a:t>Urgensi Modernisasi</a:t>
          </a:r>
          <a:endParaRPr lang="en-ID" dirty="0"/>
        </a:p>
      </dgm:t>
    </dgm:pt>
    <dgm:pt modelId="{5853FDA6-C07C-407F-B8BF-F0DAAFD4ABB7}" type="parTrans" cxnId="{2C39F119-6FAD-47B2-875E-6C42904809B2}">
      <dgm:prSet/>
      <dgm:spPr/>
      <dgm:t>
        <a:bodyPr/>
        <a:lstStyle/>
        <a:p>
          <a:endParaRPr lang="en-ID"/>
        </a:p>
      </dgm:t>
    </dgm:pt>
    <dgm:pt modelId="{037F38A8-3110-424B-A285-583833887770}" type="sibTrans" cxnId="{2C39F119-6FAD-47B2-875E-6C42904809B2}">
      <dgm:prSet/>
      <dgm:spPr/>
      <dgm:t>
        <a:bodyPr/>
        <a:lstStyle/>
        <a:p>
          <a:endParaRPr lang="en-ID"/>
        </a:p>
      </dgm:t>
    </dgm:pt>
    <dgm:pt modelId="{2CC8651E-78D1-4077-A1CA-B3913EC0C294}">
      <dgm:prSet phldrT="[Text]"/>
      <dgm:spPr>
        <a:effectLst>
          <a:outerShdw blurRad="50800" dist="38100" dir="2700000" algn="tl" rotWithShape="0">
            <a:prstClr val="black">
              <a:alpha val="40000"/>
            </a:prstClr>
          </a:outerShdw>
        </a:effectLst>
      </dgm:spPr>
      <dgm:t>
        <a:bodyPr/>
        <a:lstStyle/>
        <a:p>
          <a:r>
            <a:rPr lang="en-ID" dirty="0" err="1"/>
            <a:t>Beberapa</a:t>
          </a:r>
          <a:r>
            <a:rPr lang="en-ID" dirty="0"/>
            <a:t> </a:t>
          </a:r>
          <a:r>
            <a:rPr lang="en-ID" dirty="0" err="1"/>
            <a:t>Konsep</a:t>
          </a:r>
          <a:r>
            <a:rPr lang="en-ID" dirty="0"/>
            <a:t> </a:t>
          </a:r>
          <a:r>
            <a:rPr lang="en-ID" dirty="0" err="1"/>
            <a:t>Penting</a:t>
          </a:r>
          <a:endParaRPr lang="en-ID" dirty="0"/>
        </a:p>
      </dgm:t>
    </dgm:pt>
    <dgm:pt modelId="{8B2E49EA-170C-4826-B082-F55C68127BA9}" type="parTrans" cxnId="{1D266F65-7074-4462-A6B8-C002CE0287AE}">
      <dgm:prSet/>
      <dgm:spPr/>
      <dgm:t>
        <a:bodyPr/>
        <a:lstStyle/>
        <a:p>
          <a:endParaRPr lang="en-ID"/>
        </a:p>
      </dgm:t>
    </dgm:pt>
    <dgm:pt modelId="{67D48AEE-1AB4-47C6-8FCF-5A6760C3FE3E}" type="sibTrans" cxnId="{1D266F65-7074-4462-A6B8-C002CE0287AE}">
      <dgm:prSet/>
      <dgm:spPr/>
      <dgm:t>
        <a:bodyPr/>
        <a:lstStyle/>
        <a:p>
          <a:endParaRPr lang="en-ID"/>
        </a:p>
      </dgm:t>
    </dgm:pt>
    <dgm:pt modelId="{BC5E24AC-A738-4E49-87C4-01955BD6D458}">
      <dgm:prSet phldrT="[Text]"/>
      <dgm:spPr>
        <a:effectLst>
          <a:outerShdw blurRad="50800" dist="38100" dir="2700000" algn="tl" rotWithShape="0">
            <a:prstClr val="black">
              <a:alpha val="40000"/>
            </a:prstClr>
          </a:outerShdw>
        </a:effectLst>
      </dgm:spPr>
      <dgm:t>
        <a:bodyPr/>
        <a:lstStyle/>
        <a:p>
          <a:r>
            <a:rPr lang="id-ID" dirty="0"/>
            <a:t>Persidangan Secara Elektronik</a:t>
          </a:r>
          <a:endParaRPr lang="en-ID" dirty="0"/>
        </a:p>
      </dgm:t>
    </dgm:pt>
    <dgm:pt modelId="{BE6C2FBF-D3B2-42E8-B09A-649CA87869B4}" type="parTrans" cxnId="{138DB70E-64F4-4BBD-8441-739766C49C3D}">
      <dgm:prSet/>
      <dgm:spPr/>
      <dgm:t>
        <a:bodyPr/>
        <a:lstStyle/>
        <a:p>
          <a:endParaRPr lang="en-ID"/>
        </a:p>
      </dgm:t>
    </dgm:pt>
    <dgm:pt modelId="{09B921D2-9A97-4304-A3C6-3E9CAFC4BD09}" type="sibTrans" cxnId="{138DB70E-64F4-4BBD-8441-739766C49C3D}">
      <dgm:prSet/>
      <dgm:spPr/>
      <dgm:t>
        <a:bodyPr/>
        <a:lstStyle/>
        <a:p>
          <a:endParaRPr lang="en-ID"/>
        </a:p>
      </dgm:t>
    </dgm:pt>
    <dgm:pt modelId="{F675C8D7-AF7E-4F23-98DD-2B91E16F0B0B}">
      <dgm:prSet phldrT="[Text]"/>
      <dgm:spPr>
        <a:effectLst>
          <a:outerShdw blurRad="50800" dist="38100" dir="2700000" algn="tl" rotWithShape="0">
            <a:prstClr val="black">
              <a:alpha val="40000"/>
            </a:prstClr>
          </a:outerShdw>
        </a:effectLst>
      </dgm:spPr>
      <dgm:t>
        <a:bodyPr/>
        <a:lstStyle/>
        <a:p>
          <a:r>
            <a:rPr lang="id-ID" dirty="0"/>
            <a:t>Administrasi Perkara Secara Elektronik</a:t>
          </a:r>
          <a:endParaRPr lang="en-ID" dirty="0"/>
        </a:p>
      </dgm:t>
    </dgm:pt>
    <dgm:pt modelId="{6BF916F7-D31D-4C4A-A371-3A1AD62AE371}" type="parTrans" cxnId="{F36D366D-D488-4AEB-BDC8-7441768E834B}">
      <dgm:prSet/>
      <dgm:spPr/>
      <dgm:t>
        <a:bodyPr/>
        <a:lstStyle/>
        <a:p>
          <a:endParaRPr lang="id-ID"/>
        </a:p>
      </dgm:t>
    </dgm:pt>
    <dgm:pt modelId="{6E2F1487-B1D7-4F65-8633-CC750A29ED5E}" type="sibTrans" cxnId="{F36D366D-D488-4AEB-BDC8-7441768E834B}">
      <dgm:prSet/>
      <dgm:spPr/>
      <dgm:t>
        <a:bodyPr/>
        <a:lstStyle/>
        <a:p>
          <a:endParaRPr lang="id-ID"/>
        </a:p>
      </dgm:t>
    </dgm:pt>
    <dgm:pt modelId="{492AC82B-D588-4A12-A284-BA2EACFEEFEE}" type="pres">
      <dgm:prSet presAssocID="{2A4D9EE0-E086-43BC-8567-695A809CEE0F}" presName="linearFlow" presStyleCnt="0">
        <dgm:presLayoutVars>
          <dgm:dir/>
          <dgm:resizeHandles val="exact"/>
        </dgm:presLayoutVars>
      </dgm:prSet>
      <dgm:spPr/>
    </dgm:pt>
    <dgm:pt modelId="{DC86E5C5-4AD3-4282-A36F-05F87245F759}" type="pres">
      <dgm:prSet presAssocID="{0706BECD-C39A-4CB5-99CB-30AA3F4E528E}" presName="composite" presStyleCnt="0"/>
      <dgm:spPr/>
    </dgm:pt>
    <dgm:pt modelId="{A20E6715-51B9-4995-A1F5-C9F6D25F3171}" type="pres">
      <dgm:prSet presAssocID="{0706BECD-C39A-4CB5-99CB-30AA3F4E528E}"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6F7FFEA4-C387-4CEE-8D23-B7F3BFA129D6}" type="pres">
      <dgm:prSet presAssocID="{0706BECD-C39A-4CB5-99CB-30AA3F4E528E}" presName="txShp" presStyleLbl="node1" presStyleIdx="0" presStyleCnt="4">
        <dgm:presLayoutVars>
          <dgm:bulletEnabled val="1"/>
        </dgm:presLayoutVars>
      </dgm:prSet>
      <dgm:spPr/>
    </dgm:pt>
    <dgm:pt modelId="{C5F32137-341B-4FA5-A33E-68902E6DADBB}" type="pres">
      <dgm:prSet presAssocID="{037F38A8-3110-424B-A285-583833887770}" presName="spacing" presStyleCnt="0"/>
      <dgm:spPr/>
    </dgm:pt>
    <dgm:pt modelId="{4B18536A-15BF-44C8-A55E-3488BF2FFC57}" type="pres">
      <dgm:prSet presAssocID="{2CC8651E-78D1-4077-A1CA-B3913EC0C294}" presName="composite" presStyleCnt="0"/>
      <dgm:spPr/>
    </dgm:pt>
    <dgm:pt modelId="{F3A2BF4F-FC5D-4B8B-858B-C5160624BD28}" type="pres">
      <dgm:prSet presAssocID="{2CC8651E-78D1-4077-A1CA-B3913EC0C294}"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l="-19000" r="-19000"/>
          </a:stretch>
        </a:blipFill>
      </dgm:spPr>
    </dgm:pt>
    <dgm:pt modelId="{8C3E4470-F06F-4E0E-BC7F-85518F7335C6}" type="pres">
      <dgm:prSet presAssocID="{2CC8651E-78D1-4077-A1CA-B3913EC0C294}" presName="txShp" presStyleLbl="node1" presStyleIdx="1" presStyleCnt="4">
        <dgm:presLayoutVars>
          <dgm:bulletEnabled val="1"/>
        </dgm:presLayoutVars>
      </dgm:prSet>
      <dgm:spPr/>
    </dgm:pt>
    <dgm:pt modelId="{87733782-748E-44AB-B1A1-123B0E67EDA5}" type="pres">
      <dgm:prSet presAssocID="{67D48AEE-1AB4-47C6-8FCF-5A6760C3FE3E}" presName="spacing" presStyleCnt="0"/>
      <dgm:spPr/>
    </dgm:pt>
    <dgm:pt modelId="{9D37C668-0ADE-44C5-B3E7-60E6849C6B8E}" type="pres">
      <dgm:prSet presAssocID="{F675C8D7-AF7E-4F23-98DD-2B91E16F0B0B}" presName="composite" presStyleCnt="0"/>
      <dgm:spPr/>
    </dgm:pt>
    <dgm:pt modelId="{5AE16EA2-A99A-48CA-AA27-6F1891DBED81}" type="pres">
      <dgm:prSet presAssocID="{F675C8D7-AF7E-4F23-98DD-2B91E16F0B0B}" presName="imgShp" presStyleLbl="fgImgPlace1" presStyleIdx="2" presStyleCnt="4"/>
      <dgm:spPr>
        <a:blipFill>
          <a:blip xmlns:r="http://schemas.openxmlformats.org/officeDocument/2006/relationships" r:embed="rId4">
            <a:extLst>
              <a:ext uri="{96DAC541-7B7A-43D3-8B79-37D633B846F1}">
                <asvg:svgBlip xmlns:asvg="http://schemas.microsoft.com/office/drawing/2016/SVG/main" r:embed="rId5"/>
              </a:ext>
            </a:extLst>
          </a:blip>
          <a:srcRect/>
          <a:stretch>
            <a:fillRect/>
          </a:stretch>
        </a:blipFill>
      </dgm:spPr>
      <dgm:extLst>
        <a:ext uri="{E40237B7-FDA0-4F09-8148-C483321AD2D9}">
          <dgm14:cNvPr xmlns:dgm14="http://schemas.microsoft.com/office/drawing/2010/diagram" id="0" name="" descr="Checklist"/>
        </a:ext>
      </dgm:extLst>
    </dgm:pt>
    <dgm:pt modelId="{E8E5F891-B6C2-46AC-845A-A69E0DE4B05A}" type="pres">
      <dgm:prSet presAssocID="{F675C8D7-AF7E-4F23-98DD-2B91E16F0B0B}" presName="txShp" presStyleLbl="node1" presStyleIdx="2" presStyleCnt="4">
        <dgm:presLayoutVars>
          <dgm:bulletEnabled val="1"/>
        </dgm:presLayoutVars>
      </dgm:prSet>
      <dgm:spPr/>
    </dgm:pt>
    <dgm:pt modelId="{7CFDA325-52A2-4DD5-95E7-DC257ED4B339}" type="pres">
      <dgm:prSet presAssocID="{6E2F1487-B1D7-4F65-8633-CC750A29ED5E}" presName="spacing" presStyleCnt="0"/>
      <dgm:spPr/>
    </dgm:pt>
    <dgm:pt modelId="{318C00B1-6D06-45B1-9D97-ED2BC38B55E5}" type="pres">
      <dgm:prSet presAssocID="{BC5E24AC-A738-4E49-87C4-01955BD6D458}" presName="composite" presStyleCnt="0"/>
      <dgm:spPr/>
    </dgm:pt>
    <dgm:pt modelId="{FC416978-C8AA-4690-A3A3-46E8E5E3C314}" type="pres">
      <dgm:prSet presAssocID="{BC5E24AC-A738-4E49-87C4-01955BD6D458}" presName="imgShp" presStyleLbl="fgImgPlace1" presStyleIdx="3" presStyleCnt="4"/>
      <dgm:spPr>
        <a:blipFill>
          <a:blip xmlns:r="http://schemas.openxmlformats.org/officeDocument/2006/relationships" r:embed="rId6"/>
          <a:srcRect/>
          <a:stretch>
            <a:fillRect l="-37000" r="-37000"/>
          </a:stretch>
        </a:blipFill>
      </dgm:spPr>
    </dgm:pt>
    <dgm:pt modelId="{2C13C98B-E2D3-4E92-8303-9FF19885FD96}" type="pres">
      <dgm:prSet presAssocID="{BC5E24AC-A738-4E49-87C4-01955BD6D458}" presName="txShp" presStyleLbl="node1" presStyleIdx="3" presStyleCnt="4">
        <dgm:presLayoutVars>
          <dgm:bulletEnabled val="1"/>
        </dgm:presLayoutVars>
      </dgm:prSet>
      <dgm:spPr/>
    </dgm:pt>
  </dgm:ptLst>
  <dgm:cxnLst>
    <dgm:cxn modelId="{138DB70E-64F4-4BBD-8441-739766C49C3D}" srcId="{2A4D9EE0-E086-43BC-8567-695A809CEE0F}" destId="{BC5E24AC-A738-4E49-87C4-01955BD6D458}" srcOrd="3" destOrd="0" parTransId="{BE6C2FBF-D3B2-42E8-B09A-649CA87869B4}" sibTransId="{09B921D2-9A97-4304-A3C6-3E9CAFC4BD09}"/>
    <dgm:cxn modelId="{2C39F119-6FAD-47B2-875E-6C42904809B2}" srcId="{2A4D9EE0-E086-43BC-8567-695A809CEE0F}" destId="{0706BECD-C39A-4CB5-99CB-30AA3F4E528E}" srcOrd="0" destOrd="0" parTransId="{5853FDA6-C07C-407F-B8BF-F0DAAFD4ABB7}" sibTransId="{037F38A8-3110-424B-A285-583833887770}"/>
    <dgm:cxn modelId="{1D266F65-7074-4462-A6B8-C002CE0287AE}" srcId="{2A4D9EE0-E086-43BC-8567-695A809CEE0F}" destId="{2CC8651E-78D1-4077-A1CA-B3913EC0C294}" srcOrd="1" destOrd="0" parTransId="{8B2E49EA-170C-4826-B082-F55C68127BA9}" sibTransId="{67D48AEE-1AB4-47C6-8FCF-5A6760C3FE3E}"/>
    <dgm:cxn modelId="{5303216B-5C5A-4F20-A1DE-91A8C7CAE0EF}" type="presOf" srcId="{F675C8D7-AF7E-4F23-98DD-2B91E16F0B0B}" destId="{E8E5F891-B6C2-46AC-845A-A69E0DE4B05A}" srcOrd="0" destOrd="0" presId="urn:microsoft.com/office/officeart/2005/8/layout/vList3"/>
    <dgm:cxn modelId="{0F20496C-7D18-4BD2-B03B-3D87EF6C6AAB}" type="presOf" srcId="{2CC8651E-78D1-4077-A1CA-B3913EC0C294}" destId="{8C3E4470-F06F-4E0E-BC7F-85518F7335C6}" srcOrd="0" destOrd="0" presId="urn:microsoft.com/office/officeart/2005/8/layout/vList3"/>
    <dgm:cxn modelId="{F36D366D-D488-4AEB-BDC8-7441768E834B}" srcId="{2A4D9EE0-E086-43BC-8567-695A809CEE0F}" destId="{F675C8D7-AF7E-4F23-98DD-2B91E16F0B0B}" srcOrd="2" destOrd="0" parTransId="{6BF916F7-D31D-4C4A-A371-3A1AD62AE371}" sibTransId="{6E2F1487-B1D7-4F65-8633-CC750A29ED5E}"/>
    <dgm:cxn modelId="{7F327A50-D4D4-41B9-96F3-86BC18535058}" type="presOf" srcId="{0706BECD-C39A-4CB5-99CB-30AA3F4E528E}" destId="{6F7FFEA4-C387-4CEE-8D23-B7F3BFA129D6}" srcOrd="0" destOrd="0" presId="urn:microsoft.com/office/officeart/2005/8/layout/vList3"/>
    <dgm:cxn modelId="{EB9E0175-1F82-4D5F-898C-541E3D1DAF66}" type="presOf" srcId="{2A4D9EE0-E086-43BC-8567-695A809CEE0F}" destId="{492AC82B-D588-4A12-A284-BA2EACFEEFEE}" srcOrd="0" destOrd="0" presId="urn:microsoft.com/office/officeart/2005/8/layout/vList3"/>
    <dgm:cxn modelId="{7C1E9CD3-3F59-4C64-94B5-6A756CCA3C6C}" type="presOf" srcId="{BC5E24AC-A738-4E49-87C4-01955BD6D458}" destId="{2C13C98B-E2D3-4E92-8303-9FF19885FD96}" srcOrd="0" destOrd="0" presId="urn:microsoft.com/office/officeart/2005/8/layout/vList3"/>
    <dgm:cxn modelId="{7E42EA06-94C0-46BD-A21F-668A91604243}" type="presParOf" srcId="{492AC82B-D588-4A12-A284-BA2EACFEEFEE}" destId="{DC86E5C5-4AD3-4282-A36F-05F87245F759}" srcOrd="0" destOrd="0" presId="urn:microsoft.com/office/officeart/2005/8/layout/vList3"/>
    <dgm:cxn modelId="{84169F00-8309-4DEB-AB43-0DF55E9BFC9D}" type="presParOf" srcId="{DC86E5C5-4AD3-4282-A36F-05F87245F759}" destId="{A20E6715-51B9-4995-A1F5-C9F6D25F3171}" srcOrd="0" destOrd="0" presId="urn:microsoft.com/office/officeart/2005/8/layout/vList3"/>
    <dgm:cxn modelId="{46C74D71-1C66-4D92-BF2C-CE21F6E7AA80}" type="presParOf" srcId="{DC86E5C5-4AD3-4282-A36F-05F87245F759}" destId="{6F7FFEA4-C387-4CEE-8D23-B7F3BFA129D6}" srcOrd="1" destOrd="0" presId="urn:microsoft.com/office/officeart/2005/8/layout/vList3"/>
    <dgm:cxn modelId="{6DA47B69-B965-4BB5-B742-36D36B47AA9E}" type="presParOf" srcId="{492AC82B-D588-4A12-A284-BA2EACFEEFEE}" destId="{C5F32137-341B-4FA5-A33E-68902E6DADBB}" srcOrd="1" destOrd="0" presId="urn:microsoft.com/office/officeart/2005/8/layout/vList3"/>
    <dgm:cxn modelId="{38A21393-0CD9-4AFA-974A-BC65ACC5F4A4}" type="presParOf" srcId="{492AC82B-D588-4A12-A284-BA2EACFEEFEE}" destId="{4B18536A-15BF-44C8-A55E-3488BF2FFC57}" srcOrd="2" destOrd="0" presId="urn:microsoft.com/office/officeart/2005/8/layout/vList3"/>
    <dgm:cxn modelId="{E96A1274-2906-46CF-9B27-70E4360BAA15}" type="presParOf" srcId="{4B18536A-15BF-44C8-A55E-3488BF2FFC57}" destId="{F3A2BF4F-FC5D-4B8B-858B-C5160624BD28}" srcOrd="0" destOrd="0" presId="urn:microsoft.com/office/officeart/2005/8/layout/vList3"/>
    <dgm:cxn modelId="{B66A4A60-375A-4820-8E52-55C746E6A55A}" type="presParOf" srcId="{4B18536A-15BF-44C8-A55E-3488BF2FFC57}" destId="{8C3E4470-F06F-4E0E-BC7F-85518F7335C6}" srcOrd="1" destOrd="0" presId="urn:microsoft.com/office/officeart/2005/8/layout/vList3"/>
    <dgm:cxn modelId="{E158B308-9380-40AB-B3F9-5F96DB3C11FF}" type="presParOf" srcId="{492AC82B-D588-4A12-A284-BA2EACFEEFEE}" destId="{87733782-748E-44AB-B1A1-123B0E67EDA5}" srcOrd="3" destOrd="0" presId="urn:microsoft.com/office/officeart/2005/8/layout/vList3"/>
    <dgm:cxn modelId="{E77853F4-093F-48BA-A6D3-A9598E24B9C9}" type="presParOf" srcId="{492AC82B-D588-4A12-A284-BA2EACFEEFEE}" destId="{9D37C668-0ADE-44C5-B3E7-60E6849C6B8E}" srcOrd="4" destOrd="0" presId="urn:microsoft.com/office/officeart/2005/8/layout/vList3"/>
    <dgm:cxn modelId="{1719CA69-6F40-4206-9B10-C08CD63CFAF4}" type="presParOf" srcId="{9D37C668-0ADE-44C5-B3E7-60E6849C6B8E}" destId="{5AE16EA2-A99A-48CA-AA27-6F1891DBED81}" srcOrd="0" destOrd="0" presId="urn:microsoft.com/office/officeart/2005/8/layout/vList3"/>
    <dgm:cxn modelId="{5A053D3F-E243-47C4-AD8A-4F710AA0C420}" type="presParOf" srcId="{9D37C668-0ADE-44C5-B3E7-60E6849C6B8E}" destId="{E8E5F891-B6C2-46AC-845A-A69E0DE4B05A}" srcOrd="1" destOrd="0" presId="urn:microsoft.com/office/officeart/2005/8/layout/vList3"/>
    <dgm:cxn modelId="{856164E8-0A84-432A-834C-8812C9D6A5F1}" type="presParOf" srcId="{492AC82B-D588-4A12-A284-BA2EACFEEFEE}" destId="{7CFDA325-52A2-4DD5-95E7-DC257ED4B339}" srcOrd="5" destOrd="0" presId="urn:microsoft.com/office/officeart/2005/8/layout/vList3"/>
    <dgm:cxn modelId="{D3346F6E-BD81-4D96-A43B-06D37F566BB3}" type="presParOf" srcId="{492AC82B-D588-4A12-A284-BA2EACFEEFEE}" destId="{318C00B1-6D06-45B1-9D97-ED2BC38B55E5}" srcOrd="6" destOrd="0" presId="urn:microsoft.com/office/officeart/2005/8/layout/vList3"/>
    <dgm:cxn modelId="{FBD9CAAE-BEE8-429F-AB21-37B90C7ED11A}" type="presParOf" srcId="{318C00B1-6D06-45B1-9D97-ED2BC38B55E5}" destId="{FC416978-C8AA-4690-A3A3-46E8E5E3C314}" srcOrd="0" destOrd="0" presId="urn:microsoft.com/office/officeart/2005/8/layout/vList3"/>
    <dgm:cxn modelId="{58A10957-E3ED-4DA5-927F-330B2936AA2B}" type="presParOf" srcId="{318C00B1-6D06-45B1-9D97-ED2BC38B55E5}" destId="{2C13C98B-E2D3-4E92-8303-9FF19885FD96}" srcOrd="1" destOrd="0" presId="urn:microsoft.com/office/officeart/2005/8/layout/vList3"/>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1A6867-E59D-4BCB-9BD1-3AADF636BC17}"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id-ID"/>
        </a:p>
      </dgm:t>
    </dgm:pt>
    <dgm:pt modelId="{D7A5893F-4147-4ED1-99D6-5505E8527FE1}">
      <dgm:prSet/>
      <dgm:spPr/>
      <dgm:t>
        <a:bodyPr/>
        <a:lstStyle/>
        <a:p>
          <a:r>
            <a:rPr lang="id-ID"/>
            <a:t>Cetak Biru Pembaruan Peradilan 2010-2035</a:t>
          </a:r>
        </a:p>
      </dgm:t>
    </dgm:pt>
    <dgm:pt modelId="{088521D7-C4D3-4B3B-9208-E886E208A787}" type="parTrans" cxnId="{E5617CCD-B23A-4160-9D6C-3546D56707DE}">
      <dgm:prSet/>
      <dgm:spPr/>
      <dgm:t>
        <a:bodyPr/>
        <a:lstStyle/>
        <a:p>
          <a:endParaRPr lang="id-ID"/>
        </a:p>
      </dgm:t>
    </dgm:pt>
    <dgm:pt modelId="{4587C746-A9A4-4C2E-A26B-379C004F6148}" type="sibTrans" cxnId="{E5617CCD-B23A-4160-9D6C-3546D56707DE}">
      <dgm:prSet/>
      <dgm:spPr/>
      <dgm:t>
        <a:bodyPr/>
        <a:lstStyle/>
        <a:p>
          <a:endParaRPr lang="id-ID"/>
        </a:p>
      </dgm:t>
    </dgm:pt>
    <dgm:pt modelId="{A7B44528-22B0-4C43-8DE7-AA94B779D48B}">
      <dgm:prSet/>
      <dgm:spPr/>
      <dgm:t>
        <a:bodyPr/>
        <a:lstStyle/>
        <a:p>
          <a:r>
            <a:rPr lang="id-ID" dirty="0"/>
            <a:t>Arah pembaruan </a:t>
          </a:r>
          <a:r>
            <a:rPr lang="id-ID" b="1" dirty="0"/>
            <a:t>teknologi informasi yang mendukung seluruh proses kerja peradilan </a:t>
          </a:r>
          <a:r>
            <a:rPr lang="id-ID" dirty="0"/>
            <a:t>untuk mencapai efektivitas, efisiensi, transparansi dan akuntabilitas</a:t>
          </a:r>
        </a:p>
      </dgm:t>
    </dgm:pt>
    <dgm:pt modelId="{CB1023B4-5C49-4FB3-BA06-84C919CD96B7}" type="parTrans" cxnId="{31DE39EA-E862-4824-AED0-41AAEB284DB7}">
      <dgm:prSet/>
      <dgm:spPr/>
      <dgm:t>
        <a:bodyPr/>
        <a:lstStyle/>
        <a:p>
          <a:endParaRPr lang="id-ID"/>
        </a:p>
      </dgm:t>
    </dgm:pt>
    <dgm:pt modelId="{191106CA-C0AE-42F1-B8AD-92F8157FF073}" type="sibTrans" cxnId="{31DE39EA-E862-4824-AED0-41AAEB284DB7}">
      <dgm:prSet/>
      <dgm:spPr/>
      <dgm:t>
        <a:bodyPr/>
        <a:lstStyle/>
        <a:p>
          <a:endParaRPr lang="id-ID"/>
        </a:p>
      </dgm:t>
    </dgm:pt>
    <dgm:pt modelId="{B0B78B76-C2E9-4267-A442-7F8A8CAEE4AB}">
      <dgm:prSet/>
      <dgm:spPr/>
      <dgm:t>
        <a:bodyPr/>
        <a:lstStyle/>
        <a:p>
          <a:r>
            <a:rPr lang="id-ID"/>
            <a:t>Prioritas Pemerintah</a:t>
          </a:r>
        </a:p>
      </dgm:t>
    </dgm:pt>
    <dgm:pt modelId="{E031E1D0-79C2-43B5-A5A8-17F413E25651}" type="parTrans" cxnId="{E1252C6E-E189-4B08-8307-92A4565465BF}">
      <dgm:prSet/>
      <dgm:spPr/>
      <dgm:t>
        <a:bodyPr/>
        <a:lstStyle/>
        <a:p>
          <a:endParaRPr lang="id-ID"/>
        </a:p>
      </dgm:t>
    </dgm:pt>
    <dgm:pt modelId="{7BD8FC40-8F11-48C3-9B21-0EE66F456BC0}" type="sibTrans" cxnId="{E1252C6E-E189-4B08-8307-92A4565465BF}">
      <dgm:prSet/>
      <dgm:spPr/>
      <dgm:t>
        <a:bodyPr/>
        <a:lstStyle/>
        <a:p>
          <a:endParaRPr lang="id-ID"/>
        </a:p>
      </dgm:t>
    </dgm:pt>
    <dgm:pt modelId="{196DD525-D11A-466D-9B4E-3711842A3AF2}">
      <dgm:prSet/>
      <dgm:spPr/>
      <dgm:t>
        <a:bodyPr/>
        <a:lstStyle/>
        <a:p>
          <a:r>
            <a:rPr lang="id-ID" dirty="0"/>
            <a:t>Dorongan pemerintah agar pelayanan kepada publik berbasis teknologi</a:t>
          </a:r>
        </a:p>
      </dgm:t>
    </dgm:pt>
    <dgm:pt modelId="{FECA18A9-D1F5-431B-8073-FE453037F3E8}" type="parTrans" cxnId="{F5CBCACA-AC8D-441A-996D-DBA9B22E9104}">
      <dgm:prSet/>
      <dgm:spPr/>
      <dgm:t>
        <a:bodyPr/>
        <a:lstStyle/>
        <a:p>
          <a:endParaRPr lang="id-ID"/>
        </a:p>
      </dgm:t>
    </dgm:pt>
    <dgm:pt modelId="{B5094B2F-5FC8-4B79-9F78-0B10A55D1ED1}" type="sibTrans" cxnId="{F5CBCACA-AC8D-441A-996D-DBA9B22E9104}">
      <dgm:prSet/>
      <dgm:spPr/>
      <dgm:t>
        <a:bodyPr/>
        <a:lstStyle/>
        <a:p>
          <a:endParaRPr lang="id-ID"/>
        </a:p>
      </dgm:t>
    </dgm:pt>
    <dgm:pt modelId="{6DEAA4C2-802F-4E9E-A476-B4B2F39367EE}">
      <dgm:prSet/>
      <dgm:spPr/>
      <dgm:t>
        <a:bodyPr/>
        <a:lstStyle/>
        <a:p>
          <a:r>
            <a:rPr lang="id-ID" dirty="0"/>
            <a:t>Prioritas pemerintah dalam upaya peningkatan kemudahan berusaha di Indonesia</a:t>
          </a:r>
        </a:p>
      </dgm:t>
    </dgm:pt>
    <dgm:pt modelId="{64BAB28F-BAE2-4139-8E8E-D08DB2C26342}" type="parTrans" cxnId="{D4C7876D-0324-455A-B551-0E5C5AADD38D}">
      <dgm:prSet/>
      <dgm:spPr/>
      <dgm:t>
        <a:bodyPr/>
        <a:lstStyle/>
        <a:p>
          <a:endParaRPr lang="id-ID"/>
        </a:p>
      </dgm:t>
    </dgm:pt>
    <dgm:pt modelId="{78BF3DA7-B0A8-476C-8054-5DCE89A199ED}" type="sibTrans" cxnId="{D4C7876D-0324-455A-B551-0E5C5AADD38D}">
      <dgm:prSet/>
      <dgm:spPr/>
      <dgm:t>
        <a:bodyPr/>
        <a:lstStyle/>
        <a:p>
          <a:endParaRPr lang="id-ID"/>
        </a:p>
      </dgm:t>
    </dgm:pt>
    <dgm:pt modelId="{7067E029-FC16-45D3-AE17-EC0C8F0C099E}">
      <dgm:prSet/>
      <dgm:spPr/>
      <dgm:t>
        <a:bodyPr/>
        <a:lstStyle/>
        <a:p>
          <a:r>
            <a:rPr lang="id-ID" dirty="0"/>
            <a:t>Kebutuhan Masyarakat</a:t>
          </a:r>
        </a:p>
      </dgm:t>
    </dgm:pt>
    <dgm:pt modelId="{580A653E-BE27-4D73-B181-F76A1FA091E1}" type="parTrans" cxnId="{FEA16181-CE33-4F3A-BDD7-F7362A1096B4}">
      <dgm:prSet/>
      <dgm:spPr/>
      <dgm:t>
        <a:bodyPr/>
        <a:lstStyle/>
        <a:p>
          <a:endParaRPr lang="id-ID"/>
        </a:p>
      </dgm:t>
    </dgm:pt>
    <dgm:pt modelId="{2C9B9F0D-3518-4C79-923D-C83DAF42F49D}" type="sibTrans" cxnId="{FEA16181-CE33-4F3A-BDD7-F7362A1096B4}">
      <dgm:prSet/>
      <dgm:spPr/>
      <dgm:t>
        <a:bodyPr/>
        <a:lstStyle/>
        <a:p>
          <a:endParaRPr lang="id-ID"/>
        </a:p>
      </dgm:t>
    </dgm:pt>
    <dgm:pt modelId="{D4DA8601-1845-4DC8-8543-70756958771A}">
      <dgm:prSet/>
      <dgm:spPr/>
      <dgm:t>
        <a:bodyPr/>
        <a:lstStyle/>
        <a:p>
          <a:r>
            <a:rPr lang="id-ID" dirty="0"/>
            <a:t>Kebutuhan pelayanan yang lebih mudah, murah dan efisien</a:t>
          </a:r>
        </a:p>
      </dgm:t>
    </dgm:pt>
    <dgm:pt modelId="{7015FB2B-B44B-48BA-B120-7B3B2ED6E8DD}" type="parTrans" cxnId="{44E07E42-D465-4BC1-9D67-C3FC9DA8F4C0}">
      <dgm:prSet/>
      <dgm:spPr/>
      <dgm:t>
        <a:bodyPr/>
        <a:lstStyle/>
        <a:p>
          <a:endParaRPr lang="id-ID"/>
        </a:p>
      </dgm:t>
    </dgm:pt>
    <dgm:pt modelId="{1D1E753C-D32F-44B7-ADBC-D410E3B9688A}" type="sibTrans" cxnId="{44E07E42-D465-4BC1-9D67-C3FC9DA8F4C0}">
      <dgm:prSet/>
      <dgm:spPr/>
      <dgm:t>
        <a:bodyPr/>
        <a:lstStyle/>
        <a:p>
          <a:endParaRPr lang="id-ID"/>
        </a:p>
      </dgm:t>
    </dgm:pt>
    <dgm:pt modelId="{D9EC8975-6D56-467B-8E29-311054D26F97}">
      <dgm:prSet/>
      <dgm:spPr/>
      <dgm:t>
        <a:bodyPr/>
        <a:lstStyle/>
        <a:p>
          <a:r>
            <a:rPr lang="id-ID" dirty="0"/>
            <a:t>Peningkatan produktivitas masyarakat yang ditopang kemudahan teknologi informasi</a:t>
          </a:r>
        </a:p>
      </dgm:t>
    </dgm:pt>
    <dgm:pt modelId="{792E74D0-661D-4791-9ACE-9600DD2A97F1}" type="parTrans" cxnId="{EAF2EB0F-F1C9-4139-8A3E-4E677D222167}">
      <dgm:prSet/>
      <dgm:spPr/>
      <dgm:t>
        <a:bodyPr/>
        <a:lstStyle/>
        <a:p>
          <a:endParaRPr lang="id-ID"/>
        </a:p>
      </dgm:t>
    </dgm:pt>
    <dgm:pt modelId="{E20F7652-805B-43EB-87D2-0AD3BDAC4D8B}" type="sibTrans" cxnId="{EAF2EB0F-F1C9-4139-8A3E-4E677D222167}">
      <dgm:prSet/>
      <dgm:spPr/>
      <dgm:t>
        <a:bodyPr/>
        <a:lstStyle/>
        <a:p>
          <a:endParaRPr lang="id-ID"/>
        </a:p>
      </dgm:t>
    </dgm:pt>
    <dgm:pt modelId="{2D87D9F9-1A1E-4771-850D-BC0B7C42EB26}" type="pres">
      <dgm:prSet presAssocID="{681A6867-E59D-4BCB-9BD1-3AADF636BC17}" presName="diagram" presStyleCnt="0">
        <dgm:presLayoutVars>
          <dgm:dir/>
          <dgm:animLvl val="lvl"/>
          <dgm:resizeHandles val="exact"/>
        </dgm:presLayoutVars>
      </dgm:prSet>
      <dgm:spPr/>
    </dgm:pt>
    <dgm:pt modelId="{E14495C2-1FD6-4814-8797-13F8ABA77693}" type="pres">
      <dgm:prSet presAssocID="{D7A5893F-4147-4ED1-99D6-5505E8527FE1}" presName="compNode" presStyleCnt="0"/>
      <dgm:spPr/>
    </dgm:pt>
    <dgm:pt modelId="{D93C67A8-72AE-42F8-9899-84EF5256F131}" type="pres">
      <dgm:prSet presAssocID="{D7A5893F-4147-4ED1-99D6-5505E8527FE1}" presName="childRect" presStyleLbl="bgAcc1" presStyleIdx="0" presStyleCnt="3">
        <dgm:presLayoutVars>
          <dgm:bulletEnabled val="1"/>
        </dgm:presLayoutVars>
      </dgm:prSet>
      <dgm:spPr/>
    </dgm:pt>
    <dgm:pt modelId="{91D77DCD-C45D-402A-BDC4-90E0914C728B}" type="pres">
      <dgm:prSet presAssocID="{D7A5893F-4147-4ED1-99D6-5505E8527FE1}" presName="parentText" presStyleLbl="node1" presStyleIdx="0" presStyleCnt="0">
        <dgm:presLayoutVars>
          <dgm:chMax val="0"/>
          <dgm:bulletEnabled val="1"/>
        </dgm:presLayoutVars>
      </dgm:prSet>
      <dgm:spPr/>
    </dgm:pt>
    <dgm:pt modelId="{C674AB0C-C1C7-41E6-955F-9C5078F2BD12}" type="pres">
      <dgm:prSet presAssocID="{D7A5893F-4147-4ED1-99D6-5505E8527FE1}" presName="parentRect" presStyleLbl="alignNode1" presStyleIdx="0" presStyleCnt="3"/>
      <dgm:spPr/>
    </dgm:pt>
    <dgm:pt modelId="{EBEA3F62-0853-4427-AD92-E2DD667B4A4A}" type="pres">
      <dgm:prSet presAssocID="{D7A5893F-4147-4ED1-99D6-5505E8527FE1}" presName="adorn" presStyleLbl="fgAccFollowNode1" presStyleIdx="0" presStyleCnt="3"/>
      <dgm:spPr>
        <a:blipFill>
          <a:blip xmlns:r="http://schemas.openxmlformats.org/officeDocument/2006/relationships" r:embed="rId1"/>
          <a:srcRect/>
          <a:stretch>
            <a:fillRect t="-14000" b="-14000"/>
          </a:stretch>
        </a:blipFill>
      </dgm:spPr>
    </dgm:pt>
    <dgm:pt modelId="{5CBE0249-455A-40A9-8F5C-5FB492E13388}" type="pres">
      <dgm:prSet presAssocID="{4587C746-A9A4-4C2E-A26B-379C004F6148}" presName="sibTrans" presStyleLbl="sibTrans2D1" presStyleIdx="0" presStyleCnt="0"/>
      <dgm:spPr/>
    </dgm:pt>
    <dgm:pt modelId="{E416E9CC-0644-4DED-9CAE-D15210516141}" type="pres">
      <dgm:prSet presAssocID="{B0B78B76-C2E9-4267-A442-7F8A8CAEE4AB}" presName="compNode" presStyleCnt="0"/>
      <dgm:spPr/>
    </dgm:pt>
    <dgm:pt modelId="{4A1B5108-A6E6-464A-8AA5-8154BF729031}" type="pres">
      <dgm:prSet presAssocID="{B0B78B76-C2E9-4267-A442-7F8A8CAEE4AB}" presName="childRect" presStyleLbl="bgAcc1" presStyleIdx="1" presStyleCnt="3">
        <dgm:presLayoutVars>
          <dgm:bulletEnabled val="1"/>
        </dgm:presLayoutVars>
      </dgm:prSet>
      <dgm:spPr/>
    </dgm:pt>
    <dgm:pt modelId="{75BDA242-B316-410C-867E-1C5431D56D56}" type="pres">
      <dgm:prSet presAssocID="{B0B78B76-C2E9-4267-A442-7F8A8CAEE4AB}" presName="parentText" presStyleLbl="node1" presStyleIdx="0" presStyleCnt="0">
        <dgm:presLayoutVars>
          <dgm:chMax val="0"/>
          <dgm:bulletEnabled val="1"/>
        </dgm:presLayoutVars>
      </dgm:prSet>
      <dgm:spPr/>
    </dgm:pt>
    <dgm:pt modelId="{23CA2EB7-A4D8-4B76-A01F-F391B8D1E039}" type="pres">
      <dgm:prSet presAssocID="{B0B78B76-C2E9-4267-A442-7F8A8CAEE4AB}" presName="parentRect" presStyleLbl="alignNode1" presStyleIdx="1" presStyleCnt="3"/>
      <dgm:spPr/>
    </dgm:pt>
    <dgm:pt modelId="{90288BF8-D0FD-4C1F-B2A5-B8A755E96B93}" type="pres">
      <dgm:prSet presAssocID="{B0B78B76-C2E9-4267-A442-7F8A8CAEE4AB}" presName="adorn" presStyleLbl="fgAccFollowNod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dgm:spPr>
    </dgm:pt>
    <dgm:pt modelId="{C4D6D54E-E26B-42E0-92BA-1A741D49379B}" type="pres">
      <dgm:prSet presAssocID="{7BD8FC40-8F11-48C3-9B21-0EE66F456BC0}" presName="sibTrans" presStyleLbl="sibTrans2D1" presStyleIdx="0" presStyleCnt="0"/>
      <dgm:spPr/>
    </dgm:pt>
    <dgm:pt modelId="{A54A33E3-3A1E-4A69-9E3F-117EC461E288}" type="pres">
      <dgm:prSet presAssocID="{7067E029-FC16-45D3-AE17-EC0C8F0C099E}" presName="compNode" presStyleCnt="0"/>
      <dgm:spPr/>
    </dgm:pt>
    <dgm:pt modelId="{851F00B6-0D10-4152-A89A-8291B32D1187}" type="pres">
      <dgm:prSet presAssocID="{7067E029-FC16-45D3-AE17-EC0C8F0C099E}" presName="childRect" presStyleLbl="bgAcc1" presStyleIdx="2" presStyleCnt="3">
        <dgm:presLayoutVars>
          <dgm:bulletEnabled val="1"/>
        </dgm:presLayoutVars>
      </dgm:prSet>
      <dgm:spPr/>
    </dgm:pt>
    <dgm:pt modelId="{0ED23352-C26A-4BD2-BBF8-4CD167EC64D2}" type="pres">
      <dgm:prSet presAssocID="{7067E029-FC16-45D3-AE17-EC0C8F0C099E}" presName="parentText" presStyleLbl="node1" presStyleIdx="0" presStyleCnt="0">
        <dgm:presLayoutVars>
          <dgm:chMax val="0"/>
          <dgm:bulletEnabled val="1"/>
        </dgm:presLayoutVars>
      </dgm:prSet>
      <dgm:spPr/>
    </dgm:pt>
    <dgm:pt modelId="{71C5A0B7-FC71-46F9-83AE-73393E106688}" type="pres">
      <dgm:prSet presAssocID="{7067E029-FC16-45D3-AE17-EC0C8F0C099E}" presName="parentRect" presStyleLbl="alignNode1" presStyleIdx="2" presStyleCnt="3"/>
      <dgm:spPr/>
    </dgm:pt>
    <dgm:pt modelId="{88965FB0-879D-4369-94CB-546D0199F92F}" type="pres">
      <dgm:prSet presAssocID="{7067E029-FC16-45D3-AE17-EC0C8F0C099E}" presName="adorn" presStyleLbl="fgAccFollowNode1" presStyleIdx="2" presStyleCnt="3"/>
      <dgm:spPr>
        <a:blipFill>
          <a:blip xmlns:r="http://schemas.openxmlformats.org/officeDocument/2006/relationships" r:embed="rId3"/>
          <a:srcRect/>
          <a:stretch>
            <a:fillRect l="-37000" r="-37000"/>
          </a:stretch>
        </a:blipFill>
      </dgm:spPr>
    </dgm:pt>
  </dgm:ptLst>
  <dgm:cxnLst>
    <dgm:cxn modelId="{EAF2EB0F-F1C9-4139-8A3E-4E677D222167}" srcId="{7067E029-FC16-45D3-AE17-EC0C8F0C099E}" destId="{D9EC8975-6D56-467B-8E29-311054D26F97}" srcOrd="1" destOrd="0" parTransId="{792E74D0-661D-4791-9ACE-9600DD2A97F1}" sibTransId="{E20F7652-805B-43EB-87D2-0AD3BDAC4D8B}"/>
    <dgm:cxn modelId="{FBAD0F2E-509C-4B2D-88A6-343F7E5AA2A4}" type="presOf" srcId="{7067E029-FC16-45D3-AE17-EC0C8F0C099E}" destId="{0ED23352-C26A-4BD2-BBF8-4CD167EC64D2}" srcOrd="0" destOrd="0" presId="urn:microsoft.com/office/officeart/2005/8/layout/bList2"/>
    <dgm:cxn modelId="{0BD5BF35-8298-4C64-97A9-A7C3C9942FFF}" type="presOf" srcId="{4587C746-A9A4-4C2E-A26B-379C004F6148}" destId="{5CBE0249-455A-40A9-8F5C-5FB492E13388}" srcOrd="0" destOrd="0" presId="urn:microsoft.com/office/officeart/2005/8/layout/bList2"/>
    <dgm:cxn modelId="{858B9036-B910-43B4-AB80-BC97D043881C}" type="presOf" srcId="{D4DA8601-1845-4DC8-8543-70756958771A}" destId="{851F00B6-0D10-4152-A89A-8291B32D1187}" srcOrd="0" destOrd="0" presId="urn:microsoft.com/office/officeart/2005/8/layout/bList2"/>
    <dgm:cxn modelId="{A999183B-436E-402C-837A-46CA8A10F84C}" type="presOf" srcId="{7BD8FC40-8F11-48C3-9B21-0EE66F456BC0}" destId="{C4D6D54E-E26B-42E0-92BA-1A741D49379B}" srcOrd="0" destOrd="0" presId="urn:microsoft.com/office/officeart/2005/8/layout/bList2"/>
    <dgm:cxn modelId="{C7999B5F-8D82-484A-9F52-5F21FB1BF493}" type="presOf" srcId="{B0B78B76-C2E9-4267-A442-7F8A8CAEE4AB}" destId="{23CA2EB7-A4D8-4B76-A01F-F391B8D1E039}" srcOrd="1" destOrd="0" presId="urn:microsoft.com/office/officeart/2005/8/layout/bList2"/>
    <dgm:cxn modelId="{44E07E42-D465-4BC1-9D67-C3FC9DA8F4C0}" srcId="{7067E029-FC16-45D3-AE17-EC0C8F0C099E}" destId="{D4DA8601-1845-4DC8-8543-70756958771A}" srcOrd="0" destOrd="0" parTransId="{7015FB2B-B44B-48BA-B120-7B3B2ED6E8DD}" sibTransId="{1D1E753C-D32F-44B7-ADBC-D410E3B9688A}"/>
    <dgm:cxn modelId="{3F0EFE4C-D797-452D-A1CD-86E9E2F0119A}" type="presOf" srcId="{D7A5893F-4147-4ED1-99D6-5505E8527FE1}" destId="{C674AB0C-C1C7-41E6-955F-9C5078F2BD12}" srcOrd="1" destOrd="0" presId="urn:microsoft.com/office/officeart/2005/8/layout/bList2"/>
    <dgm:cxn modelId="{D4C7876D-0324-455A-B551-0E5C5AADD38D}" srcId="{B0B78B76-C2E9-4267-A442-7F8A8CAEE4AB}" destId="{6DEAA4C2-802F-4E9E-A476-B4B2F39367EE}" srcOrd="1" destOrd="0" parTransId="{64BAB28F-BAE2-4139-8E8E-D08DB2C26342}" sibTransId="{78BF3DA7-B0A8-476C-8054-5DCE89A199ED}"/>
    <dgm:cxn modelId="{E1252C6E-E189-4B08-8307-92A4565465BF}" srcId="{681A6867-E59D-4BCB-9BD1-3AADF636BC17}" destId="{B0B78B76-C2E9-4267-A442-7F8A8CAEE4AB}" srcOrd="1" destOrd="0" parTransId="{E031E1D0-79C2-43B5-A5A8-17F413E25651}" sibTransId="{7BD8FC40-8F11-48C3-9B21-0EE66F456BC0}"/>
    <dgm:cxn modelId="{578E7252-4647-4B45-8F95-F25B0A9FEB3E}" type="presOf" srcId="{D9EC8975-6D56-467B-8E29-311054D26F97}" destId="{851F00B6-0D10-4152-A89A-8291B32D1187}" srcOrd="0" destOrd="1" presId="urn:microsoft.com/office/officeart/2005/8/layout/bList2"/>
    <dgm:cxn modelId="{FEA16181-CE33-4F3A-BDD7-F7362A1096B4}" srcId="{681A6867-E59D-4BCB-9BD1-3AADF636BC17}" destId="{7067E029-FC16-45D3-AE17-EC0C8F0C099E}" srcOrd="2" destOrd="0" parTransId="{580A653E-BE27-4D73-B181-F76A1FA091E1}" sibTransId="{2C9B9F0D-3518-4C79-923D-C83DAF42F49D}"/>
    <dgm:cxn modelId="{CEA7869C-A4B7-444B-A1C5-158E12217DE5}" type="presOf" srcId="{6DEAA4C2-802F-4E9E-A476-B4B2F39367EE}" destId="{4A1B5108-A6E6-464A-8AA5-8154BF729031}" srcOrd="0" destOrd="1" presId="urn:microsoft.com/office/officeart/2005/8/layout/bList2"/>
    <dgm:cxn modelId="{1011A9A2-35DF-4784-A52A-EAFAB4654731}" type="presOf" srcId="{B0B78B76-C2E9-4267-A442-7F8A8CAEE4AB}" destId="{75BDA242-B316-410C-867E-1C5431D56D56}" srcOrd="0" destOrd="0" presId="urn:microsoft.com/office/officeart/2005/8/layout/bList2"/>
    <dgm:cxn modelId="{0A66DCAF-7082-42E2-8E13-F5803EDCFBF8}" type="presOf" srcId="{A7B44528-22B0-4C43-8DE7-AA94B779D48B}" destId="{D93C67A8-72AE-42F8-9899-84EF5256F131}" srcOrd="0" destOrd="0" presId="urn:microsoft.com/office/officeart/2005/8/layout/bList2"/>
    <dgm:cxn modelId="{F5CBCACA-AC8D-441A-996D-DBA9B22E9104}" srcId="{B0B78B76-C2E9-4267-A442-7F8A8CAEE4AB}" destId="{196DD525-D11A-466D-9B4E-3711842A3AF2}" srcOrd="0" destOrd="0" parTransId="{FECA18A9-D1F5-431B-8073-FE453037F3E8}" sibTransId="{B5094B2F-5FC8-4B79-9F78-0B10A55D1ED1}"/>
    <dgm:cxn modelId="{E5617CCD-B23A-4160-9D6C-3546D56707DE}" srcId="{681A6867-E59D-4BCB-9BD1-3AADF636BC17}" destId="{D7A5893F-4147-4ED1-99D6-5505E8527FE1}" srcOrd="0" destOrd="0" parTransId="{088521D7-C4D3-4B3B-9208-E886E208A787}" sibTransId="{4587C746-A9A4-4C2E-A26B-379C004F6148}"/>
    <dgm:cxn modelId="{0E7EFFDF-4506-4435-835B-0FABB52EF981}" type="presOf" srcId="{196DD525-D11A-466D-9B4E-3711842A3AF2}" destId="{4A1B5108-A6E6-464A-8AA5-8154BF729031}" srcOrd="0" destOrd="0" presId="urn:microsoft.com/office/officeart/2005/8/layout/bList2"/>
    <dgm:cxn modelId="{31DE39EA-E862-4824-AED0-41AAEB284DB7}" srcId="{D7A5893F-4147-4ED1-99D6-5505E8527FE1}" destId="{A7B44528-22B0-4C43-8DE7-AA94B779D48B}" srcOrd="0" destOrd="0" parTransId="{CB1023B4-5C49-4FB3-BA06-84C919CD96B7}" sibTransId="{191106CA-C0AE-42F1-B8AD-92F8157FF073}"/>
    <dgm:cxn modelId="{F1F72EF5-68C8-4A03-84C8-A37177CFDEA0}" type="presOf" srcId="{681A6867-E59D-4BCB-9BD1-3AADF636BC17}" destId="{2D87D9F9-1A1E-4771-850D-BC0B7C42EB26}" srcOrd="0" destOrd="0" presId="urn:microsoft.com/office/officeart/2005/8/layout/bList2"/>
    <dgm:cxn modelId="{B77ECDF8-EC88-4C83-9106-20F3ADBE3E0A}" type="presOf" srcId="{D7A5893F-4147-4ED1-99D6-5505E8527FE1}" destId="{91D77DCD-C45D-402A-BDC4-90E0914C728B}" srcOrd="0" destOrd="0" presId="urn:microsoft.com/office/officeart/2005/8/layout/bList2"/>
    <dgm:cxn modelId="{D8E037FF-1397-4924-A565-1D1F2C3D81B0}" type="presOf" srcId="{7067E029-FC16-45D3-AE17-EC0C8F0C099E}" destId="{71C5A0B7-FC71-46F9-83AE-73393E106688}" srcOrd="1" destOrd="0" presId="urn:microsoft.com/office/officeart/2005/8/layout/bList2"/>
    <dgm:cxn modelId="{D2616998-C4D3-4686-AC37-79BEA0FABDA2}" type="presParOf" srcId="{2D87D9F9-1A1E-4771-850D-BC0B7C42EB26}" destId="{E14495C2-1FD6-4814-8797-13F8ABA77693}" srcOrd="0" destOrd="0" presId="urn:microsoft.com/office/officeart/2005/8/layout/bList2"/>
    <dgm:cxn modelId="{E1004368-83BD-47D0-A046-CB6A108AE117}" type="presParOf" srcId="{E14495C2-1FD6-4814-8797-13F8ABA77693}" destId="{D93C67A8-72AE-42F8-9899-84EF5256F131}" srcOrd="0" destOrd="0" presId="urn:microsoft.com/office/officeart/2005/8/layout/bList2"/>
    <dgm:cxn modelId="{5EDA808A-0442-4E09-891C-0320A0C2D140}" type="presParOf" srcId="{E14495C2-1FD6-4814-8797-13F8ABA77693}" destId="{91D77DCD-C45D-402A-BDC4-90E0914C728B}" srcOrd="1" destOrd="0" presId="urn:microsoft.com/office/officeart/2005/8/layout/bList2"/>
    <dgm:cxn modelId="{FDA25631-8D09-4A5E-B1F3-BBF9CB97910F}" type="presParOf" srcId="{E14495C2-1FD6-4814-8797-13F8ABA77693}" destId="{C674AB0C-C1C7-41E6-955F-9C5078F2BD12}" srcOrd="2" destOrd="0" presId="urn:microsoft.com/office/officeart/2005/8/layout/bList2"/>
    <dgm:cxn modelId="{2EFECAB5-2573-4E12-824E-87BFFE26B45D}" type="presParOf" srcId="{E14495C2-1FD6-4814-8797-13F8ABA77693}" destId="{EBEA3F62-0853-4427-AD92-E2DD667B4A4A}" srcOrd="3" destOrd="0" presId="urn:microsoft.com/office/officeart/2005/8/layout/bList2"/>
    <dgm:cxn modelId="{0BA6AE5F-E798-4B76-B2F0-0F8237597992}" type="presParOf" srcId="{2D87D9F9-1A1E-4771-850D-BC0B7C42EB26}" destId="{5CBE0249-455A-40A9-8F5C-5FB492E13388}" srcOrd="1" destOrd="0" presId="urn:microsoft.com/office/officeart/2005/8/layout/bList2"/>
    <dgm:cxn modelId="{B29E3809-713C-4A72-B3E9-11955F87B6B4}" type="presParOf" srcId="{2D87D9F9-1A1E-4771-850D-BC0B7C42EB26}" destId="{E416E9CC-0644-4DED-9CAE-D15210516141}" srcOrd="2" destOrd="0" presId="urn:microsoft.com/office/officeart/2005/8/layout/bList2"/>
    <dgm:cxn modelId="{D57228D1-E403-41C4-99F2-0B89413884EE}" type="presParOf" srcId="{E416E9CC-0644-4DED-9CAE-D15210516141}" destId="{4A1B5108-A6E6-464A-8AA5-8154BF729031}" srcOrd="0" destOrd="0" presId="urn:microsoft.com/office/officeart/2005/8/layout/bList2"/>
    <dgm:cxn modelId="{E03317D7-75C1-40D0-AD19-3953B0660AA3}" type="presParOf" srcId="{E416E9CC-0644-4DED-9CAE-D15210516141}" destId="{75BDA242-B316-410C-867E-1C5431D56D56}" srcOrd="1" destOrd="0" presId="urn:microsoft.com/office/officeart/2005/8/layout/bList2"/>
    <dgm:cxn modelId="{7EFB830F-27FA-41AA-BB9C-5A67AE3783CB}" type="presParOf" srcId="{E416E9CC-0644-4DED-9CAE-D15210516141}" destId="{23CA2EB7-A4D8-4B76-A01F-F391B8D1E039}" srcOrd="2" destOrd="0" presId="urn:microsoft.com/office/officeart/2005/8/layout/bList2"/>
    <dgm:cxn modelId="{601FB687-F4D4-4DB0-B2D8-CE4F227EC518}" type="presParOf" srcId="{E416E9CC-0644-4DED-9CAE-D15210516141}" destId="{90288BF8-D0FD-4C1F-B2A5-B8A755E96B93}" srcOrd="3" destOrd="0" presId="urn:microsoft.com/office/officeart/2005/8/layout/bList2"/>
    <dgm:cxn modelId="{147C7E51-442B-4477-AEAE-3956B02D7059}" type="presParOf" srcId="{2D87D9F9-1A1E-4771-850D-BC0B7C42EB26}" destId="{C4D6D54E-E26B-42E0-92BA-1A741D49379B}" srcOrd="3" destOrd="0" presId="urn:microsoft.com/office/officeart/2005/8/layout/bList2"/>
    <dgm:cxn modelId="{2A052781-BF1B-4A2B-B066-CE817C6C19A2}" type="presParOf" srcId="{2D87D9F9-1A1E-4771-850D-BC0B7C42EB26}" destId="{A54A33E3-3A1E-4A69-9E3F-117EC461E288}" srcOrd="4" destOrd="0" presId="urn:microsoft.com/office/officeart/2005/8/layout/bList2"/>
    <dgm:cxn modelId="{8C8BC470-4327-4264-AE81-B25842BFF2BE}" type="presParOf" srcId="{A54A33E3-3A1E-4A69-9E3F-117EC461E288}" destId="{851F00B6-0D10-4152-A89A-8291B32D1187}" srcOrd="0" destOrd="0" presId="urn:microsoft.com/office/officeart/2005/8/layout/bList2"/>
    <dgm:cxn modelId="{D8984436-E997-4D84-A97C-CF3A94EF89A0}" type="presParOf" srcId="{A54A33E3-3A1E-4A69-9E3F-117EC461E288}" destId="{0ED23352-C26A-4BD2-BBF8-4CD167EC64D2}" srcOrd="1" destOrd="0" presId="urn:microsoft.com/office/officeart/2005/8/layout/bList2"/>
    <dgm:cxn modelId="{258CE20F-6623-4FF7-A8FA-BE48507935CD}" type="presParOf" srcId="{A54A33E3-3A1E-4A69-9E3F-117EC461E288}" destId="{71C5A0B7-FC71-46F9-83AE-73393E106688}" srcOrd="2" destOrd="0" presId="urn:microsoft.com/office/officeart/2005/8/layout/bList2"/>
    <dgm:cxn modelId="{DD9A6C89-EFC6-4589-9EFB-9A79BA4341E9}" type="presParOf" srcId="{A54A33E3-3A1E-4A69-9E3F-117EC461E288}" destId="{88965FB0-879D-4369-94CB-546D0199F92F}"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FFEA4-C387-4CEE-8D23-B7F3BFA129D6}">
      <dsp:nvSpPr>
        <dsp:cNvPr id="0" name=""/>
        <dsp:cNvSpPr/>
      </dsp:nvSpPr>
      <dsp:spPr>
        <a:xfrm rot="10800000">
          <a:off x="1860157" y="72"/>
          <a:ext cx="6354912" cy="1037936"/>
        </a:xfrm>
        <a:prstGeom prst="homePlat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701" tIns="110490" rIns="206248" bIns="110490" numCol="1" spcCol="1270" anchor="ctr" anchorCtr="0">
          <a:noAutofit/>
        </a:bodyPr>
        <a:lstStyle/>
        <a:p>
          <a:pPr marL="0" lvl="0" indent="0" algn="ctr" defTabSz="1289050">
            <a:lnSpc>
              <a:spcPct val="90000"/>
            </a:lnSpc>
            <a:spcBef>
              <a:spcPct val="0"/>
            </a:spcBef>
            <a:spcAft>
              <a:spcPct val="35000"/>
            </a:spcAft>
            <a:buNone/>
          </a:pPr>
          <a:r>
            <a:rPr lang="id-ID" sz="2900" kern="1200" dirty="0"/>
            <a:t>Urgensi Modernisasi</a:t>
          </a:r>
          <a:endParaRPr lang="en-ID" sz="2900" kern="1200" dirty="0"/>
        </a:p>
      </dsp:txBody>
      <dsp:txXfrm rot="10800000">
        <a:off x="2119641" y="72"/>
        <a:ext cx="6095428" cy="1037936"/>
      </dsp:txXfrm>
    </dsp:sp>
    <dsp:sp modelId="{A20E6715-51B9-4995-A1F5-C9F6D25F3171}">
      <dsp:nvSpPr>
        <dsp:cNvPr id="0" name=""/>
        <dsp:cNvSpPr/>
      </dsp:nvSpPr>
      <dsp:spPr>
        <a:xfrm>
          <a:off x="1341189" y="72"/>
          <a:ext cx="1037936" cy="103793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3E4470-F06F-4E0E-BC7F-85518F7335C6}">
      <dsp:nvSpPr>
        <dsp:cNvPr id="0" name=""/>
        <dsp:cNvSpPr/>
      </dsp:nvSpPr>
      <dsp:spPr>
        <a:xfrm rot="10800000">
          <a:off x="1860157" y="1347841"/>
          <a:ext cx="6354912" cy="1037936"/>
        </a:xfrm>
        <a:prstGeom prst="homePlate">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701" tIns="110490" rIns="206248" bIns="110490" numCol="1" spcCol="1270" anchor="ctr" anchorCtr="0">
          <a:noAutofit/>
        </a:bodyPr>
        <a:lstStyle/>
        <a:p>
          <a:pPr marL="0" lvl="0" indent="0" algn="ctr" defTabSz="1289050">
            <a:lnSpc>
              <a:spcPct val="90000"/>
            </a:lnSpc>
            <a:spcBef>
              <a:spcPct val="0"/>
            </a:spcBef>
            <a:spcAft>
              <a:spcPct val="35000"/>
            </a:spcAft>
            <a:buNone/>
          </a:pPr>
          <a:r>
            <a:rPr lang="en-ID" sz="2900" kern="1200" dirty="0" err="1"/>
            <a:t>Beberapa</a:t>
          </a:r>
          <a:r>
            <a:rPr lang="en-ID" sz="2900" kern="1200" dirty="0"/>
            <a:t> </a:t>
          </a:r>
          <a:r>
            <a:rPr lang="en-ID" sz="2900" kern="1200" dirty="0" err="1"/>
            <a:t>Konsep</a:t>
          </a:r>
          <a:r>
            <a:rPr lang="en-ID" sz="2900" kern="1200" dirty="0"/>
            <a:t> </a:t>
          </a:r>
          <a:r>
            <a:rPr lang="en-ID" sz="2900" kern="1200" dirty="0" err="1"/>
            <a:t>Penting</a:t>
          </a:r>
          <a:endParaRPr lang="en-ID" sz="2900" kern="1200" dirty="0"/>
        </a:p>
      </dsp:txBody>
      <dsp:txXfrm rot="10800000">
        <a:off x="2119641" y="1347841"/>
        <a:ext cx="6095428" cy="1037936"/>
      </dsp:txXfrm>
    </dsp:sp>
    <dsp:sp modelId="{F3A2BF4F-FC5D-4B8B-858B-C5160624BD28}">
      <dsp:nvSpPr>
        <dsp:cNvPr id="0" name=""/>
        <dsp:cNvSpPr/>
      </dsp:nvSpPr>
      <dsp:spPr>
        <a:xfrm>
          <a:off x="1341189" y="1347841"/>
          <a:ext cx="1037936" cy="1037936"/>
        </a:xfrm>
        <a:prstGeom prst="ellipse">
          <a:avLst/>
        </a:prstGeom>
        <a:blipFill>
          <a:blip xmlns:r="http://schemas.openxmlformats.org/officeDocument/2006/relationships"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a:fillRect l="-19000" r="-1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E5F891-B6C2-46AC-845A-A69E0DE4B05A}">
      <dsp:nvSpPr>
        <dsp:cNvPr id="0" name=""/>
        <dsp:cNvSpPr/>
      </dsp:nvSpPr>
      <dsp:spPr>
        <a:xfrm rot="10800000">
          <a:off x="1860157" y="2695609"/>
          <a:ext cx="6354912" cy="1037936"/>
        </a:xfrm>
        <a:prstGeom prst="homePlate">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701" tIns="110490" rIns="206248" bIns="110490" numCol="1" spcCol="1270" anchor="ctr" anchorCtr="0">
          <a:noAutofit/>
        </a:bodyPr>
        <a:lstStyle/>
        <a:p>
          <a:pPr marL="0" lvl="0" indent="0" algn="ctr" defTabSz="1289050">
            <a:lnSpc>
              <a:spcPct val="90000"/>
            </a:lnSpc>
            <a:spcBef>
              <a:spcPct val="0"/>
            </a:spcBef>
            <a:spcAft>
              <a:spcPct val="35000"/>
            </a:spcAft>
            <a:buNone/>
          </a:pPr>
          <a:r>
            <a:rPr lang="id-ID" sz="2900" kern="1200" dirty="0"/>
            <a:t>Administrasi Perkara Secara Elektronik</a:t>
          </a:r>
          <a:endParaRPr lang="en-ID" sz="2900" kern="1200" dirty="0"/>
        </a:p>
      </dsp:txBody>
      <dsp:txXfrm rot="10800000">
        <a:off x="2119641" y="2695609"/>
        <a:ext cx="6095428" cy="1037936"/>
      </dsp:txXfrm>
    </dsp:sp>
    <dsp:sp modelId="{5AE16EA2-A99A-48CA-AA27-6F1891DBED81}">
      <dsp:nvSpPr>
        <dsp:cNvPr id="0" name=""/>
        <dsp:cNvSpPr/>
      </dsp:nvSpPr>
      <dsp:spPr>
        <a:xfrm>
          <a:off x="1341189" y="2695609"/>
          <a:ext cx="1037936" cy="1037936"/>
        </a:xfrm>
        <a:prstGeom prst="ellipse">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13C98B-E2D3-4E92-8303-9FF19885FD96}">
      <dsp:nvSpPr>
        <dsp:cNvPr id="0" name=""/>
        <dsp:cNvSpPr/>
      </dsp:nvSpPr>
      <dsp:spPr>
        <a:xfrm rot="10800000">
          <a:off x="1860157" y="4043378"/>
          <a:ext cx="6354912" cy="1037936"/>
        </a:xfrm>
        <a:prstGeom prst="homePlat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701" tIns="110490" rIns="206248" bIns="110490" numCol="1" spcCol="1270" anchor="ctr" anchorCtr="0">
          <a:noAutofit/>
        </a:bodyPr>
        <a:lstStyle/>
        <a:p>
          <a:pPr marL="0" lvl="0" indent="0" algn="ctr" defTabSz="1289050">
            <a:lnSpc>
              <a:spcPct val="90000"/>
            </a:lnSpc>
            <a:spcBef>
              <a:spcPct val="0"/>
            </a:spcBef>
            <a:spcAft>
              <a:spcPct val="35000"/>
            </a:spcAft>
            <a:buNone/>
          </a:pPr>
          <a:r>
            <a:rPr lang="id-ID" sz="2900" kern="1200" dirty="0"/>
            <a:t>Persidangan Secara Elektronik</a:t>
          </a:r>
          <a:endParaRPr lang="en-ID" sz="2900" kern="1200" dirty="0"/>
        </a:p>
      </dsp:txBody>
      <dsp:txXfrm rot="10800000">
        <a:off x="2119641" y="4043378"/>
        <a:ext cx="6095428" cy="1037936"/>
      </dsp:txXfrm>
    </dsp:sp>
    <dsp:sp modelId="{FC416978-C8AA-4690-A3A3-46E8E5E3C314}">
      <dsp:nvSpPr>
        <dsp:cNvPr id="0" name=""/>
        <dsp:cNvSpPr/>
      </dsp:nvSpPr>
      <dsp:spPr>
        <a:xfrm>
          <a:off x="1341189" y="4043378"/>
          <a:ext cx="1037936" cy="1037936"/>
        </a:xfrm>
        <a:prstGeom prst="ellipse">
          <a:avLst/>
        </a:prstGeom>
        <a:blipFill>
          <a:blip xmlns:r="http://schemas.openxmlformats.org/officeDocument/2006/relationships" r:embed="rId6"/>
          <a:srcRect/>
          <a:stretch>
            <a:fillRect l="-37000" r="-3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3C67A8-72AE-42F8-9899-84EF5256F131}">
      <dsp:nvSpPr>
        <dsp:cNvPr id="0" name=""/>
        <dsp:cNvSpPr/>
      </dsp:nvSpPr>
      <dsp:spPr>
        <a:xfrm>
          <a:off x="7107" y="414473"/>
          <a:ext cx="3069717" cy="229147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id-ID" sz="1900" kern="1200" dirty="0"/>
            <a:t>Arah pembaruan </a:t>
          </a:r>
          <a:r>
            <a:rPr lang="id-ID" sz="1900" b="1" kern="1200" dirty="0"/>
            <a:t>teknologi informasi yang mendukung seluruh proses kerja peradilan </a:t>
          </a:r>
          <a:r>
            <a:rPr lang="id-ID" sz="1900" kern="1200" dirty="0"/>
            <a:t>untuk mencapai efektivitas, efisiensi, transparansi dan akuntabilitas</a:t>
          </a:r>
        </a:p>
      </dsp:txBody>
      <dsp:txXfrm>
        <a:off x="60799" y="468165"/>
        <a:ext cx="2962333" cy="2237787"/>
      </dsp:txXfrm>
    </dsp:sp>
    <dsp:sp modelId="{C674AB0C-C1C7-41E6-955F-9C5078F2BD12}">
      <dsp:nvSpPr>
        <dsp:cNvPr id="0" name=""/>
        <dsp:cNvSpPr/>
      </dsp:nvSpPr>
      <dsp:spPr>
        <a:xfrm>
          <a:off x="7107" y="2705952"/>
          <a:ext cx="3069717" cy="98533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id-ID" sz="1900" kern="1200"/>
            <a:t>Cetak Biru Pembaruan Peradilan 2010-2035</a:t>
          </a:r>
        </a:p>
      </dsp:txBody>
      <dsp:txXfrm>
        <a:off x="7107" y="2705952"/>
        <a:ext cx="2161772" cy="985335"/>
      </dsp:txXfrm>
    </dsp:sp>
    <dsp:sp modelId="{EBEA3F62-0853-4427-AD92-E2DD667B4A4A}">
      <dsp:nvSpPr>
        <dsp:cNvPr id="0" name=""/>
        <dsp:cNvSpPr/>
      </dsp:nvSpPr>
      <dsp:spPr>
        <a:xfrm>
          <a:off x="2255717" y="2862463"/>
          <a:ext cx="1074401" cy="1074401"/>
        </a:xfrm>
        <a:prstGeom prst="ellipse">
          <a:avLst/>
        </a:prstGeom>
        <a:blipFill>
          <a:blip xmlns:r="http://schemas.openxmlformats.org/officeDocument/2006/relationships" r:embed="rId1"/>
          <a:srcRect/>
          <a:stretch>
            <a:fillRect t="-14000" b="-14000"/>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1B5108-A6E6-464A-8AA5-8154BF729031}">
      <dsp:nvSpPr>
        <dsp:cNvPr id="0" name=""/>
        <dsp:cNvSpPr/>
      </dsp:nvSpPr>
      <dsp:spPr>
        <a:xfrm>
          <a:off x="3596294" y="414473"/>
          <a:ext cx="3069717" cy="229147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id-ID" sz="1900" kern="1200" dirty="0"/>
            <a:t>Dorongan pemerintah agar pelayanan kepada publik berbasis teknologi</a:t>
          </a:r>
        </a:p>
        <a:p>
          <a:pPr marL="171450" lvl="1" indent="-171450" algn="l" defTabSz="844550">
            <a:lnSpc>
              <a:spcPct val="90000"/>
            </a:lnSpc>
            <a:spcBef>
              <a:spcPct val="0"/>
            </a:spcBef>
            <a:spcAft>
              <a:spcPct val="15000"/>
            </a:spcAft>
            <a:buChar char="•"/>
          </a:pPr>
          <a:r>
            <a:rPr lang="id-ID" sz="1900" kern="1200" dirty="0"/>
            <a:t>Prioritas pemerintah dalam upaya peningkatan kemudahan berusaha di Indonesia</a:t>
          </a:r>
        </a:p>
      </dsp:txBody>
      <dsp:txXfrm>
        <a:off x="3649986" y="468165"/>
        <a:ext cx="2962333" cy="2237787"/>
      </dsp:txXfrm>
    </dsp:sp>
    <dsp:sp modelId="{23CA2EB7-A4D8-4B76-A01F-F391B8D1E039}">
      <dsp:nvSpPr>
        <dsp:cNvPr id="0" name=""/>
        <dsp:cNvSpPr/>
      </dsp:nvSpPr>
      <dsp:spPr>
        <a:xfrm>
          <a:off x="3596294" y="2705952"/>
          <a:ext cx="3069717" cy="98533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id-ID" sz="1900" kern="1200"/>
            <a:t>Prioritas Pemerintah</a:t>
          </a:r>
        </a:p>
      </dsp:txBody>
      <dsp:txXfrm>
        <a:off x="3596294" y="2705952"/>
        <a:ext cx="2161772" cy="985335"/>
      </dsp:txXfrm>
    </dsp:sp>
    <dsp:sp modelId="{90288BF8-D0FD-4C1F-B2A5-B8A755E96B93}">
      <dsp:nvSpPr>
        <dsp:cNvPr id="0" name=""/>
        <dsp:cNvSpPr/>
      </dsp:nvSpPr>
      <dsp:spPr>
        <a:xfrm>
          <a:off x="5844904" y="2862463"/>
          <a:ext cx="1074401" cy="1074401"/>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2000" r="-12000"/>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1F00B6-0D10-4152-A89A-8291B32D1187}">
      <dsp:nvSpPr>
        <dsp:cNvPr id="0" name=""/>
        <dsp:cNvSpPr/>
      </dsp:nvSpPr>
      <dsp:spPr>
        <a:xfrm>
          <a:off x="7185481" y="414473"/>
          <a:ext cx="3069717" cy="2291479"/>
        </a:xfrm>
        <a:prstGeom prst="round2SameRect">
          <a:avLst>
            <a:gd name="adj1" fmla="val 8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130" tIns="72390" rIns="24130" bIns="24130" numCol="1" spcCol="1270" anchor="t" anchorCtr="0">
          <a:noAutofit/>
        </a:bodyPr>
        <a:lstStyle/>
        <a:p>
          <a:pPr marL="171450" lvl="1" indent="-171450" algn="l" defTabSz="844550">
            <a:lnSpc>
              <a:spcPct val="90000"/>
            </a:lnSpc>
            <a:spcBef>
              <a:spcPct val="0"/>
            </a:spcBef>
            <a:spcAft>
              <a:spcPct val="15000"/>
            </a:spcAft>
            <a:buChar char="•"/>
          </a:pPr>
          <a:r>
            <a:rPr lang="id-ID" sz="1900" kern="1200" dirty="0"/>
            <a:t>Kebutuhan pelayanan yang lebih mudah, murah dan efisien</a:t>
          </a:r>
        </a:p>
        <a:p>
          <a:pPr marL="171450" lvl="1" indent="-171450" algn="l" defTabSz="844550">
            <a:lnSpc>
              <a:spcPct val="90000"/>
            </a:lnSpc>
            <a:spcBef>
              <a:spcPct val="0"/>
            </a:spcBef>
            <a:spcAft>
              <a:spcPct val="15000"/>
            </a:spcAft>
            <a:buChar char="•"/>
          </a:pPr>
          <a:r>
            <a:rPr lang="id-ID" sz="1900" kern="1200" dirty="0"/>
            <a:t>Peningkatan produktivitas masyarakat yang ditopang kemudahan teknologi informasi</a:t>
          </a:r>
        </a:p>
      </dsp:txBody>
      <dsp:txXfrm>
        <a:off x="7239173" y="468165"/>
        <a:ext cx="2962333" cy="2237787"/>
      </dsp:txXfrm>
    </dsp:sp>
    <dsp:sp modelId="{71C5A0B7-FC71-46F9-83AE-73393E106688}">
      <dsp:nvSpPr>
        <dsp:cNvPr id="0" name=""/>
        <dsp:cNvSpPr/>
      </dsp:nvSpPr>
      <dsp:spPr>
        <a:xfrm>
          <a:off x="7185481" y="2705952"/>
          <a:ext cx="3069717" cy="98533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id-ID" sz="1900" kern="1200" dirty="0"/>
            <a:t>Kebutuhan Masyarakat</a:t>
          </a:r>
        </a:p>
      </dsp:txBody>
      <dsp:txXfrm>
        <a:off x="7185481" y="2705952"/>
        <a:ext cx="2161772" cy="985335"/>
      </dsp:txXfrm>
    </dsp:sp>
    <dsp:sp modelId="{88965FB0-879D-4369-94CB-546D0199F92F}">
      <dsp:nvSpPr>
        <dsp:cNvPr id="0" name=""/>
        <dsp:cNvSpPr/>
      </dsp:nvSpPr>
      <dsp:spPr>
        <a:xfrm>
          <a:off x="9434091" y="2862463"/>
          <a:ext cx="1074401" cy="1074401"/>
        </a:xfrm>
        <a:prstGeom prst="ellipse">
          <a:avLst/>
        </a:prstGeom>
        <a:blipFill>
          <a:blip xmlns:r="http://schemas.openxmlformats.org/officeDocument/2006/relationships" r:embed="rId3"/>
          <a:srcRect/>
          <a:stretch>
            <a:fillRect l="-37000" r="-37000"/>
          </a:stretch>
        </a:blip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4A1F54-E1A5-494B-8F03-531D62889DA8}" type="datetimeFigureOut">
              <a:rPr lang="en-US" smtClean="0"/>
              <a:t>8/14/2019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1F4E66-BD8C-48F1-8B71-FF2A5171750D}" type="slidenum">
              <a:rPr lang="en-US" smtClean="0"/>
              <a:t>‹#›</a:t>
            </a:fld>
            <a:endParaRPr lang="en-US"/>
          </a:p>
        </p:txBody>
      </p:sp>
    </p:spTree>
    <p:extLst>
      <p:ext uri="{BB962C8B-B14F-4D97-AF65-F5344CB8AC3E}">
        <p14:creationId xmlns:p14="http://schemas.microsoft.com/office/powerpoint/2010/main" val="497937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D886CF98-8C19-4040-922E-92ADC7AFDC8E}" type="slidenum">
              <a:rPr lang="id-ID" smtClean="0"/>
              <a:t>7</a:t>
            </a:fld>
            <a:endParaRPr lang="id-ID"/>
          </a:p>
        </p:txBody>
      </p:sp>
    </p:spTree>
    <p:extLst>
      <p:ext uri="{BB962C8B-B14F-4D97-AF65-F5344CB8AC3E}">
        <p14:creationId xmlns:p14="http://schemas.microsoft.com/office/powerpoint/2010/main" val="1751890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51e647ec3b_0_5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8" name="Google Shape;258;g51e647ec3b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055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51e647ec3b_0_5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8" name="Google Shape;258;g51e647ec3b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0556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51e647ec3b_0_5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4" name="Google Shape;264;g51e647ec3b_0_5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ec5094ebc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2" name="Google Shape;282;g4ec5094ebc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8" name="Google Shape;17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51dc2733e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3" name="Google Shape;233;g51dc2733e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11863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9" name="Google Shape;23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6208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51e647ec3b_0_5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51e647ec3b_0_5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ec5094ebc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0" name="Google Shape;270;g4ec5094eb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51e647ec3b_0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2" name="Google Shape;252;g51e647ec3b_0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6049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51e647ec3b_0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2" name="Google Shape;252;g51e647ec3b_0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51e647ec3b_0_5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8" name="Google Shape;258;g51e647ec3b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AC594-EB07-4914-A97F-02AD8F0651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3" name="Subtitle 2">
            <a:extLst>
              <a:ext uri="{FF2B5EF4-FFF2-40B4-BE49-F238E27FC236}">
                <a16:creationId xmlns:a16="http://schemas.microsoft.com/office/drawing/2014/main" id="{D38B0D40-4EF8-4B29-98CD-8931347FEC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4" name="Date Placeholder 3">
            <a:extLst>
              <a:ext uri="{FF2B5EF4-FFF2-40B4-BE49-F238E27FC236}">
                <a16:creationId xmlns:a16="http://schemas.microsoft.com/office/drawing/2014/main" id="{A205E833-A0F3-424C-B5DF-E924931A3A0C}"/>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15F4C426-E7AA-4439-A8F2-C62FA04C94B6}"/>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1F4DAEE3-FC5D-4045-A1AB-E557378C3C26}"/>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3565488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9858-B0F3-487D-BD4F-9EAC0233B643}"/>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AEF1B9AE-763E-43F7-A1C3-9E0819B302B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AFD601D7-E383-4A87-BB61-3A06904FA419}"/>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84D02B20-11C6-4FF5-BA20-936194001C15}"/>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CA05AC1C-4BA6-4516-8919-2E072BB02174}"/>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4292109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2B9900-7277-4586-A234-EBA9C9A90E0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id="{CDAFE2EF-6006-4856-8E53-6E5F995EBDC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2B5F290B-112A-4E4A-BD71-C28AF9C522E7}"/>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EFE681C1-E363-4667-A946-29880C4FBF53}"/>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F5906DC5-89A3-4DEF-805E-7E8A5508A0D9}"/>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2795131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F48D1-D96E-4957-97D3-2D16DAA59F8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F06BE6DB-1423-4D16-B13E-098D7F6E8C22}"/>
              </a:ext>
            </a:extLst>
          </p:cNvPr>
          <p:cNvSpPr>
            <a:spLocks noGrp="1"/>
          </p:cNvSpPr>
          <p:nvPr>
            <p:ph idx="1"/>
          </p:nvPr>
        </p:nvSpPr>
        <p:spPr>
          <a:xfrm>
            <a:off x="914400" y="2005012"/>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ECC98EEA-46F4-4630-97B1-BA363BE1501F}"/>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115DFDE9-09E6-4755-8EDB-2AD8401D5D19}"/>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CABD54B2-5E92-40C3-9B10-ABA6CD0BF7D4}"/>
              </a:ext>
            </a:extLst>
          </p:cNvPr>
          <p:cNvSpPr>
            <a:spLocks noGrp="1"/>
          </p:cNvSpPr>
          <p:nvPr>
            <p:ph type="sldNum" sz="quarter" idx="12"/>
          </p:nvPr>
        </p:nvSpPr>
        <p:spPr/>
        <p:txBody>
          <a:bodyPr/>
          <a:lstStyle/>
          <a:p>
            <a:fld id="{C6197A61-3840-455F-BC43-2F9726116A5C}" type="slidenum">
              <a:rPr lang="en-ID" smtClean="0"/>
              <a:t>‹#›</a:t>
            </a:fld>
            <a:endParaRPr lang="en-ID"/>
          </a:p>
        </p:txBody>
      </p:sp>
      <p:sp>
        <p:nvSpPr>
          <p:cNvPr id="7" name="Rectangle 6">
            <a:extLst>
              <a:ext uri="{FF2B5EF4-FFF2-40B4-BE49-F238E27FC236}">
                <a16:creationId xmlns:a16="http://schemas.microsoft.com/office/drawing/2014/main" id="{5CFACA5C-E57F-445B-B98E-A5D3A66DA6D5}"/>
              </a:ext>
            </a:extLst>
          </p:cNvPr>
          <p:cNvSpPr/>
          <p:nvPr userDrawn="1"/>
        </p:nvSpPr>
        <p:spPr>
          <a:xfrm>
            <a:off x="11811000" y="0"/>
            <a:ext cx="381000" cy="6858000"/>
          </a:xfrm>
          <a:prstGeom prst="rect">
            <a:avLst/>
          </a:prstGeom>
          <a:gradFill flip="none" rotWithShape="1">
            <a:gsLst>
              <a:gs pos="0">
                <a:schemeClr val="accent3">
                  <a:lumMod val="67000"/>
                </a:schemeClr>
              </a:gs>
              <a:gs pos="55000">
                <a:schemeClr val="accent3">
                  <a:lumMod val="97000"/>
                  <a:lumOff val="3000"/>
                </a:schemeClr>
              </a:gs>
              <a:gs pos="100000">
                <a:schemeClr val="accent3">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8" name="Picture 4" descr="File:Logo Mahkamah Agung RI.png">
            <a:extLst>
              <a:ext uri="{FF2B5EF4-FFF2-40B4-BE49-F238E27FC236}">
                <a16:creationId xmlns:a16="http://schemas.microsoft.com/office/drawing/2014/main" id="{08B72C76-8368-4192-A404-CB0271D3F4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571514" y="6247845"/>
            <a:ext cx="478972" cy="610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451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4B1601D-2AC1-4EFD-BFE5-A19265F47813}"/>
              </a:ext>
            </a:extLst>
          </p:cNvPr>
          <p:cNvSpPr/>
          <p:nvPr userDrawn="1"/>
        </p:nvSpPr>
        <p:spPr>
          <a:xfrm>
            <a:off x="11811000" y="0"/>
            <a:ext cx="381000" cy="6858000"/>
          </a:xfrm>
          <a:prstGeom prst="rect">
            <a:avLst/>
          </a:prstGeom>
          <a:gradFill flip="none" rotWithShape="1">
            <a:gsLst>
              <a:gs pos="0">
                <a:schemeClr val="accent3">
                  <a:lumMod val="67000"/>
                </a:schemeClr>
              </a:gs>
              <a:gs pos="37000">
                <a:schemeClr val="accent3">
                  <a:lumMod val="97000"/>
                  <a:lumOff val="3000"/>
                </a:schemeClr>
              </a:gs>
              <a:gs pos="100000">
                <a:schemeClr val="accent3">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8B7F98C4-FBB2-4C0A-A27B-6672B6C5A1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id="{A73FB0EF-2F7A-4F61-B37D-D961E50B4D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4E8C536-C2B4-4133-BA9F-47C8BD147F6E}"/>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61775574-07B2-48CF-BFDC-0B92F73E70A0}"/>
              </a:ext>
            </a:extLst>
          </p:cNvPr>
          <p:cNvSpPr>
            <a:spLocks noGrp="1"/>
          </p:cNvSpPr>
          <p:nvPr>
            <p:ph type="ftr" sz="quarter" idx="11"/>
          </p:nvPr>
        </p:nvSpPr>
        <p:spPr/>
        <p:txBody>
          <a:bodyPr/>
          <a:lstStyle/>
          <a:p>
            <a:endParaRPr lang="en-ID"/>
          </a:p>
        </p:txBody>
      </p:sp>
      <p:sp>
        <p:nvSpPr>
          <p:cNvPr id="6" name="Slide Number Placeholder 5">
            <a:extLst>
              <a:ext uri="{FF2B5EF4-FFF2-40B4-BE49-F238E27FC236}">
                <a16:creationId xmlns:a16="http://schemas.microsoft.com/office/drawing/2014/main" id="{B42F461D-AD04-43D6-97C5-0DCE39C440AD}"/>
              </a:ext>
            </a:extLst>
          </p:cNvPr>
          <p:cNvSpPr>
            <a:spLocks noGrp="1"/>
          </p:cNvSpPr>
          <p:nvPr>
            <p:ph type="sldNum" sz="quarter" idx="12"/>
          </p:nvPr>
        </p:nvSpPr>
        <p:spPr/>
        <p:txBody>
          <a:bodyPr/>
          <a:lstStyle/>
          <a:p>
            <a:fld id="{C6197A61-3840-455F-BC43-2F9726116A5C}" type="slidenum">
              <a:rPr lang="en-ID" smtClean="0"/>
              <a:t>‹#›</a:t>
            </a:fld>
            <a:endParaRPr lang="en-ID"/>
          </a:p>
        </p:txBody>
      </p:sp>
      <p:pic>
        <p:nvPicPr>
          <p:cNvPr id="8" name="Picture 4" descr="File:Logo Mahkamah Agung RI.png">
            <a:extLst>
              <a:ext uri="{FF2B5EF4-FFF2-40B4-BE49-F238E27FC236}">
                <a16:creationId xmlns:a16="http://schemas.microsoft.com/office/drawing/2014/main" id="{81FCAFDC-1259-4037-AD26-7C1AF01F1FD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571514" y="6247845"/>
            <a:ext cx="478972" cy="610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609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F08CB0B-663E-40AB-BEA1-FCDAE2865D53}"/>
              </a:ext>
            </a:extLst>
          </p:cNvPr>
          <p:cNvSpPr/>
          <p:nvPr userDrawn="1"/>
        </p:nvSpPr>
        <p:spPr>
          <a:xfrm>
            <a:off x="11811000" y="0"/>
            <a:ext cx="381000" cy="6858000"/>
          </a:xfrm>
          <a:prstGeom prst="rect">
            <a:avLst/>
          </a:prstGeom>
          <a:gradFill flip="none" rotWithShape="1">
            <a:gsLst>
              <a:gs pos="25000">
                <a:schemeClr val="accent3">
                  <a:lumMod val="67000"/>
                  <a:alpha val="89000"/>
                </a:schemeClr>
              </a:gs>
              <a:gs pos="48000">
                <a:schemeClr val="accent3">
                  <a:lumMod val="97000"/>
                  <a:lumOff val="3000"/>
                </a:schemeClr>
              </a:gs>
              <a:gs pos="100000">
                <a:schemeClr val="accent3">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itle 1">
            <a:extLst>
              <a:ext uri="{FF2B5EF4-FFF2-40B4-BE49-F238E27FC236}">
                <a16:creationId xmlns:a16="http://schemas.microsoft.com/office/drawing/2014/main" id="{D446C8A1-908C-4611-94FE-DFFE96DF8329}"/>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id="{AFD3A5BB-54A5-4976-9FF7-218D9E9463E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id="{88C23623-8EBD-4327-A634-DFB85392FF5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Date Placeholder 4">
            <a:extLst>
              <a:ext uri="{FF2B5EF4-FFF2-40B4-BE49-F238E27FC236}">
                <a16:creationId xmlns:a16="http://schemas.microsoft.com/office/drawing/2014/main" id="{055AB115-81FA-401E-A27E-DDDC4FF1C1C5}"/>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6" name="Footer Placeholder 5">
            <a:extLst>
              <a:ext uri="{FF2B5EF4-FFF2-40B4-BE49-F238E27FC236}">
                <a16:creationId xmlns:a16="http://schemas.microsoft.com/office/drawing/2014/main" id="{95AC21BE-B6BD-413D-822F-E35A198B7FDC}"/>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5419D1B3-F14F-414F-8A2C-0FD58A9086B2}"/>
              </a:ext>
            </a:extLst>
          </p:cNvPr>
          <p:cNvSpPr>
            <a:spLocks noGrp="1"/>
          </p:cNvSpPr>
          <p:nvPr>
            <p:ph type="sldNum" sz="quarter" idx="12"/>
          </p:nvPr>
        </p:nvSpPr>
        <p:spPr/>
        <p:txBody>
          <a:bodyPr/>
          <a:lstStyle/>
          <a:p>
            <a:fld id="{C6197A61-3840-455F-BC43-2F9726116A5C}" type="slidenum">
              <a:rPr lang="en-ID" smtClean="0"/>
              <a:t>‹#›</a:t>
            </a:fld>
            <a:endParaRPr lang="en-ID"/>
          </a:p>
        </p:txBody>
      </p:sp>
      <p:pic>
        <p:nvPicPr>
          <p:cNvPr id="9" name="Picture 4" descr="File:Logo Mahkamah Agung RI.png">
            <a:extLst>
              <a:ext uri="{FF2B5EF4-FFF2-40B4-BE49-F238E27FC236}">
                <a16:creationId xmlns:a16="http://schemas.microsoft.com/office/drawing/2014/main" id="{C9B389D3-498F-4C24-AE50-D339655AB20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571514" y="6247845"/>
            <a:ext cx="478972" cy="6101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4092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FA339-A7FF-418C-8611-6900B5D98A18}"/>
              </a:ext>
            </a:extLst>
          </p:cNvPr>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3" name="Text Placeholder 2">
            <a:extLst>
              <a:ext uri="{FF2B5EF4-FFF2-40B4-BE49-F238E27FC236}">
                <a16:creationId xmlns:a16="http://schemas.microsoft.com/office/drawing/2014/main" id="{DF8B9E3F-06C3-496F-BE3A-F40295D64D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50DCC64-9BE7-4884-9E8A-BFC763392E8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5" name="Text Placeholder 4">
            <a:extLst>
              <a:ext uri="{FF2B5EF4-FFF2-40B4-BE49-F238E27FC236}">
                <a16:creationId xmlns:a16="http://schemas.microsoft.com/office/drawing/2014/main" id="{116B0C3E-D394-4548-83CD-3083AF465B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808765D-72FF-4852-A771-85C367ED9CE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7" name="Date Placeholder 6">
            <a:extLst>
              <a:ext uri="{FF2B5EF4-FFF2-40B4-BE49-F238E27FC236}">
                <a16:creationId xmlns:a16="http://schemas.microsoft.com/office/drawing/2014/main" id="{35A26FA6-9D98-4425-B432-D36887D38747}"/>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8" name="Footer Placeholder 7">
            <a:extLst>
              <a:ext uri="{FF2B5EF4-FFF2-40B4-BE49-F238E27FC236}">
                <a16:creationId xmlns:a16="http://schemas.microsoft.com/office/drawing/2014/main" id="{A025572B-46B1-4807-BB1F-4B90B43B9B34}"/>
              </a:ext>
            </a:extLst>
          </p:cNvPr>
          <p:cNvSpPr>
            <a:spLocks noGrp="1"/>
          </p:cNvSpPr>
          <p:nvPr>
            <p:ph type="ftr" sz="quarter" idx="11"/>
          </p:nvPr>
        </p:nvSpPr>
        <p:spPr/>
        <p:txBody>
          <a:bodyPr/>
          <a:lstStyle/>
          <a:p>
            <a:endParaRPr lang="en-ID"/>
          </a:p>
        </p:txBody>
      </p:sp>
      <p:sp>
        <p:nvSpPr>
          <p:cNvPr id="9" name="Slide Number Placeholder 8">
            <a:extLst>
              <a:ext uri="{FF2B5EF4-FFF2-40B4-BE49-F238E27FC236}">
                <a16:creationId xmlns:a16="http://schemas.microsoft.com/office/drawing/2014/main" id="{49CA30BC-5976-474C-BA66-309AE4E0E526}"/>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3212970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48B07-154A-453D-9C6E-5FEBF4BDB588}"/>
              </a:ext>
            </a:extLst>
          </p:cNvPr>
          <p:cNvSpPr>
            <a:spLocks noGrp="1"/>
          </p:cNvSpPr>
          <p:nvPr>
            <p:ph type="title"/>
          </p:nvPr>
        </p:nvSpPr>
        <p:spPr/>
        <p:txBody>
          <a:bodyPr/>
          <a:lstStyle/>
          <a:p>
            <a:r>
              <a:rPr lang="en-US"/>
              <a:t>Click to edit Master title style</a:t>
            </a:r>
            <a:endParaRPr lang="en-ID"/>
          </a:p>
        </p:txBody>
      </p:sp>
      <p:sp>
        <p:nvSpPr>
          <p:cNvPr id="3" name="Date Placeholder 2">
            <a:extLst>
              <a:ext uri="{FF2B5EF4-FFF2-40B4-BE49-F238E27FC236}">
                <a16:creationId xmlns:a16="http://schemas.microsoft.com/office/drawing/2014/main" id="{C89F2CBC-45DD-463C-8A8A-7368D2BCA17A}"/>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4" name="Footer Placeholder 3">
            <a:extLst>
              <a:ext uri="{FF2B5EF4-FFF2-40B4-BE49-F238E27FC236}">
                <a16:creationId xmlns:a16="http://schemas.microsoft.com/office/drawing/2014/main" id="{8137D051-04CD-486F-A459-B91F82524612}"/>
              </a:ext>
            </a:extLst>
          </p:cNvPr>
          <p:cNvSpPr>
            <a:spLocks noGrp="1"/>
          </p:cNvSpPr>
          <p:nvPr>
            <p:ph type="ftr" sz="quarter" idx="11"/>
          </p:nvPr>
        </p:nvSpPr>
        <p:spPr/>
        <p:txBody>
          <a:bodyPr/>
          <a:lstStyle/>
          <a:p>
            <a:endParaRPr lang="en-ID"/>
          </a:p>
        </p:txBody>
      </p:sp>
      <p:sp>
        <p:nvSpPr>
          <p:cNvPr id="5" name="Slide Number Placeholder 4">
            <a:extLst>
              <a:ext uri="{FF2B5EF4-FFF2-40B4-BE49-F238E27FC236}">
                <a16:creationId xmlns:a16="http://schemas.microsoft.com/office/drawing/2014/main" id="{36CA8A4F-C6AC-45EB-8940-BFE6388DE739}"/>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308655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F68DD6-1321-4094-96DD-370344317727}"/>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3" name="Footer Placeholder 2">
            <a:extLst>
              <a:ext uri="{FF2B5EF4-FFF2-40B4-BE49-F238E27FC236}">
                <a16:creationId xmlns:a16="http://schemas.microsoft.com/office/drawing/2014/main" id="{CDA4846E-804D-4D78-840C-C3E0717A3ADC}"/>
              </a:ext>
            </a:extLst>
          </p:cNvPr>
          <p:cNvSpPr>
            <a:spLocks noGrp="1"/>
          </p:cNvSpPr>
          <p:nvPr>
            <p:ph type="ftr" sz="quarter" idx="11"/>
          </p:nvPr>
        </p:nvSpPr>
        <p:spPr/>
        <p:txBody>
          <a:bodyPr/>
          <a:lstStyle/>
          <a:p>
            <a:endParaRPr lang="en-ID"/>
          </a:p>
        </p:txBody>
      </p:sp>
      <p:sp>
        <p:nvSpPr>
          <p:cNvPr id="4" name="Slide Number Placeholder 3">
            <a:extLst>
              <a:ext uri="{FF2B5EF4-FFF2-40B4-BE49-F238E27FC236}">
                <a16:creationId xmlns:a16="http://schemas.microsoft.com/office/drawing/2014/main" id="{87CAC9E4-69DF-47A2-B415-01E1F4E003F8}"/>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3945758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D578F-62D7-4420-8A46-8CC3343266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id="{79F893A8-4095-403F-87C1-1A626BE27C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id="{7C0B70CB-73F6-4074-9670-6DB4D8B1C0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6D75794-6F2D-4F58-BE3C-E07CB0A169C8}"/>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6" name="Footer Placeholder 5">
            <a:extLst>
              <a:ext uri="{FF2B5EF4-FFF2-40B4-BE49-F238E27FC236}">
                <a16:creationId xmlns:a16="http://schemas.microsoft.com/office/drawing/2014/main" id="{646C1AE9-5D05-4F81-A9B0-F6315CFBE713}"/>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64345A9B-C4B7-4CFF-80FE-08BA06C58224}"/>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1345759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7A4A5-FAF0-419A-B53B-07828B62FD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id="{6C4ABA3F-78E8-4235-BF77-9AE328C3B0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a:p>
        </p:txBody>
      </p:sp>
      <p:sp>
        <p:nvSpPr>
          <p:cNvPr id="4" name="Text Placeholder 3">
            <a:extLst>
              <a:ext uri="{FF2B5EF4-FFF2-40B4-BE49-F238E27FC236}">
                <a16:creationId xmlns:a16="http://schemas.microsoft.com/office/drawing/2014/main" id="{2FB812D8-70BC-4AB4-8346-3DC496199A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CEF19E-A16F-4A6B-8DEB-2869F4883516}"/>
              </a:ext>
            </a:extLst>
          </p:cNvPr>
          <p:cNvSpPr>
            <a:spLocks noGrp="1"/>
          </p:cNvSpPr>
          <p:nvPr>
            <p:ph type="dt" sz="half" idx="10"/>
          </p:nvPr>
        </p:nvSpPr>
        <p:spPr/>
        <p:txBody>
          <a:bodyPr/>
          <a:lstStyle/>
          <a:p>
            <a:fld id="{8395D45F-B60B-49ED-96B0-13D1AC84EA32}" type="datetimeFigureOut">
              <a:rPr lang="en-ID" smtClean="0"/>
              <a:t>14/08/2019</a:t>
            </a:fld>
            <a:endParaRPr lang="en-ID"/>
          </a:p>
        </p:txBody>
      </p:sp>
      <p:sp>
        <p:nvSpPr>
          <p:cNvPr id="6" name="Footer Placeholder 5">
            <a:extLst>
              <a:ext uri="{FF2B5EF4-FFF2-40B4-BE49-F238E27FC236}">
                <a16:creationId xmlns:a16="http://schemas.microsoft.com/office/drawing/2014/main" id="{6275CDDA-8163-4ED5-99A7-D7CEC1FC9A7E}"/>
              </a:ext>
            </a:extLst>
          </p:cNvPr>
          <p:cNvSpPr>
            <a:spLocks noGrp="1"/>
          </p:cNvSpPr>
          <p:nvPr>
            <p:ph type="ftr" sz="quarter" idx="11"/>
          </p:nvPr>
        </p:nvSpPr>
        <p:spPr/>
        <p:txBody>
          <a:bodyPr/>
          <a:lstStyle/>
          <a:p>
            <a:endParaRPr lang="en-ID"/>
          </a:p>
        </p:txBody>
      </p:sp>
      <p:sp>
        <p:nvSpPr>
          <p:cNvPr id="7" name="Slide Number Placeholder 6">
            <a:extLst>
              <a:ext uri="{FF2B5EF4-FFF2-40B4-BE49-F238E27FC236}">
                <a16:creationId xmlns:a16="http://schemas.microsoft.com/office/drawing/2014/main" id="{7DDD6EEA-D983-4BBB-B553-841E4F07A5CF}"/>
              </a:ext>
            </a:extLst>
          </p:cNvPr>
          <p:cNvSpPr>
            <a:spLocks noGrp="1"/>
          </p:cNvSpPr>
          <p:nvPr>
            <p:ph type="sldNum" sz="quarter" idx="12"/>
          </p:nvPr>
        </p:nvSpPr>
        <p:spPr/>
        <p:txBody>
          <a:bodyPr/>
          <a:lstStyle/>
          <a:p>
            <a:fld id="{C6197A61-3840-455F-BC43-2F9726116A5C}" type="slidenum">
              <a:rPr lang="en-ID" smtClean="0"/>
              <a:t>‹#›</a:t>
            </a:fld>
            <a:endParaRPr lang="en-ID"/>
          </a:p>
        </p:txBody>
      </p:sp>
    </p:spTree>
    <p:extLst>
      <p:ext uri="{BB962C8B-B14F-4D97-AF65-F5344CB8AC3E}">
        <p14:creationId xmlns:p14="http://schemas.microsoft.com/office/powerpoint/2010/main" val="3133304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0E2732-E59E-436C-A600-6F7BC648A0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F161424-4D4A-4DFB-AB92-E8E649C1BB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FE8C2A2E-EA54-4460-9866-C147C489AE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95D45F-B60B-49ED-96B0-13D1AC84EA32}" type="datetimeFigureOut">
              <a:rPr lang="en-ID" smtClean="0"/>
              <a:t>14/08/2019</a:t>
            </a:fld>
            <a:endParaRPr lang="en-ID"/>
          </a:p>
        </p:txBody>
      </p:sp>
      <p:sp>
        <p:nvSpPr>
          <p:cNvPr id="5" name="Footer Placeholder 4">
            <a:extLst>
              <a:ext uri="{FF2B5EF4-FFF2-40B4-BE49-F238E27FC236}">
                <a16:creationId xmlns:a16="http://schemas.microsoft.com/office/drawing/2014/main" id="{B795ED3B-63FE-45E9-851F-67FE4CCBF6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1AC0AC0-5D0B-40C2-B0B2-75E462019F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197A61-3840-455F-BC43-2F9726116A5C}" type="slidenum">
              <a:rPr lang="en-ID" smtClean="0"/>
              <a:t>‹#›</a:t>
            </a:fld>
            <a:endParaRPr lang="en-ID"/>
          </a:p>
        </p:txBody>
      </p:sp>
      <p:sp>
        <p:nvSpPr>
          <p:cNvPr id="7" name="Rectangle 6">
            <a:extLst>
              <a:ext uri="{FF2B5EF4-FFF2-40B4-BE49-F238E27FC236}">
                <a16:creationId xmlns:a16="http://schemas.microsoft.com/office/drawing/2014/main" id="{6333859A-D0D8-46DB-B862-594523312949}"/>
              </a:ext>
            </a:extLst>
          </p:cNvPr>
          <p:cNvSpPr/>
          <p:nvPr userDrawn="1"/>
        </p:nvSpPr>
        <p:spPr>
          <a:xfrm>
            <a:off x="0" y="6551640"/>
            <a:ext cx="12192000" cy="3396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Tree>
    <p:extLst>
      <p:ext uri="{BB962C8B-B14F-4D97-AF65-F5344CB8AC3E}">
        <p14:creationId xmlns:p14="http://schemas.microsoft.com/office/powerpoint/2010/main" val="3473445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pembaruanperadilan.net/"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D2E19-C8FB-474D-B2AF-245DDA0D5741}"/>
              </a:ext>
            </a:extLst>
          </p:cNvPr>
          <p:cNvSpPr>
            <a:spLocks noGrp="1"/>
          </p:cNvSpPr>
          <p:nvPr>
            <p:ph type="ctrTitle"/>
          </p:nvPr>
        </p:nvSpPr>
        <p:spPr>
          <a:xfrm>
            <a:off x="742336" y="1492101"/>
            <a:ext cx="10707328" cy="2387600"/>
          </a:xfrm>
        </p:spPr>
        <p:txBody>
          <a:bodyPr>
            <a:noAutofit/>
          </a:bodyPr>
          <a:lstStyle/>
          <a:p>
            <a:r>
              <a:rPr lang="en-ID" sz="3600" dirty="0" err="1">
                <a:latin typeface="Tw Cen MT" panose="020B0602020104020603" pitchFamily="34" charset="0"/>
              </a:rPr>
              <a:t>Peraturan</a:t>
            </a:r>
            <a:r>
              <a:rPr lang="en-ID" sz="3600" dirty="0">
                <a:latin typeface="Tw Cen MT" panose="020B0602020104020603" pitchFamily="34" charset="0"/>
              </a:rPr>
              <a:t> Mahkamah Agung RI </a:t>
            </a:r>
            <a:r>
              <a:rPr lang="en-ID" sz="3600" dirty="0" err="1">
                <a:latin typeface="Tw Cen MT" panose="020B0602020104020603" pitchFamily="34" charset="0"/>
              </a:rPr>
              <a:t>Nomor</a:t>
            </a:r>
            <a:r>
              <a:rPr lang="en-ID" sz="3600" dirty="0">
                <a:latin typeface="Tw Cen MT" panose="020B0602020104020603" pitchFamily="34" charset="0"/>
              </a:rPr>
              <a:t> </a:t>
            </a:r>
            <a:r>
              <a:rPr lang="id-ID" sz="3600" dirty="0">
                <a:latin typeface="Tw Cen MT" panose="020B0602020104020603" pitchFamily="34" charset="0"/>
              </a:rPr>
              <a:t>1</a:t>
            </a:r>
            <a:r>
              <a:rPr lang="en-ID" sz="3600" dirty="0" err="1">
                <a:latin typeface="Tw Cen MT" panose="020B0602020104020603" pitchFamily="34" charset="0"/>
              </a:rPr>
              <a:t>Tahun</a:t>
            </a:r>
            <a:r>
              <a:rPr lang="en-ID" sz="3600" dirty="0">
                <a:latin typeface="Tw Cen MT" panose="020B0602020104020603" pitchFamily="34" charset="0"/>
              </a:rPr>
              <a:t> 201</a:t>
            </a:r>
            <a:r>
              <a:rPr lang="id-ID" sz="3600" dirty="0">
                <a:latin typeface="Tw Cen MT" panose="020B0602020104020603" pitchFamily="34" charset="0"/>
              </a:rPr>
              <a:t>9</a:t>
            </a:r>
            <a:br>
              <a:rPr lang="en-ID" sz="3600" dirty="0">
                <a:latin typeface="Tw Cen MT" panose="020B0602020104020603" pitchFamily="34" charset="0"/>
              </a:rPr>
            </a:br>
            <a:r>
              <a:rPr lang="en-ID" sz="3600" dirty="0" err="1">
                <a:latin typeface="Tw Cen MT" panose="020B0602020104020603" pitchFamily="34" charset="0"/>
              </a:rPr>
              <a:t>tentang</a:t>
            </a:r>
            <a:r>
              <a:rPr lang="en-ID" sz="3600" dirty="0">
                <a:latin typeface="Tw Cen MT" panose="020B0602020104020603" pitchFamily="34" charset="0"/>
              </a:rPr>
              <a:t> </a:t>
            </a:r>
            <a:br>
              <a:rPr lang="en-ID" sz="3600" dirty="0">
                <a:latin typeface="Tw Cen MT" panose="020B0602020104020603" pitchFamily="34" charset="0"/>
              </a:rPr>
            </a:br>
            <a:r>
              <a:rPr lang="en-ID" sz="3600" dirty="0" err="1">
                <a:latin typeface="Tw Cen MT" panose="020B0602020104020603" pitchFamily="34" charset="0"/>
              </a:rPr>
              <a:t>Administrasi</a:t>
            </a:r>
            <a:r>
              <a:rPr lang="en-ID" sz="3600" dirty="0">
                <a:latin typeface="Tw Cen MT" panose="020B0602020104020603" pitchFamily="34" charset="0"/>
              </a:rPr>
              <a:t> </a:t>
            </a:r>
            <a:r>
              <a:rPr lang="en-ID" sz="3600" dirty="0" err="1">
                <a:latin typeface="Tw Cen MT" panose="020B0602020104020603" pitchFamily="34" charset="0"/>
              </a:rPr>
              <a:t>Perkara</a:t>
            </a:r>
            <a:r>
              <a:rPr lang="id-ID" sz="3600" dirty="0">
                <a:latin typeface="Tw Cen MT" panose="020B0602020104020603" pitchFamily="34" charset="0"/>
              </a:rPr>
              <a:t> dan Persidangan</a:t>
            </a:r>
            <a:r>
              <a:rPr lang="en-ID" sz="3600" dirty="0">
                <a:latin typeface="Tw Cen MT" panose="020B0602020104020603" pitchFamily="34" charset="0"/>
              </a:rPr>
              <a:t> di </a:t>
            </a:r>
            <a:r>
              <a:rPr lang="en-ID" sz="3600" dirty="0" err="1">
                <a:latin typeface="Tw Cen MT" panose="020B0602020104020603" pitchFamily="34" charset="0"/>
              </a:rPr>
              <a:t>Pengadilan</a:t>
            </a:r>
            <a:r>
              <a:rPr lang="en-ID" sz="3600" dirty="0">
                <a:latin typeface="Tw Cen MT" panose="020B0602020104020603" pitchFamily="34" charset="0"/>
              </a:rPr>
              <a:t> </a:t>
            </a:r>
            <a:r>
              <a:rPr lang="en-ID" sz="3600" dirty="0" err="1">
                <a:latin typeface="Tw Cen MT" panose="020B0602020104020603" pitchFamily="34" charset="0"/>
              </a:rPr>
              <a:t>Secara</a:t>
            </a:r>
            <a:r>
              <a:rPr lang="en-ID" sz="3600" dirty="0">
                <a:latin typeface="Tw Cen MT" panose="020B0602020104020603" pitchFamily="34" charset="0"/>
              </a:rPr>
              <a:t> </a:t>
            </a:r>
            <a:r>
              <a:rPr lang="en-ID" sz="3600" dirty="0" err="1">
                <a:latin typeface="Tw Cen MT" panose="020B0602020104020603" pitchFamily="34" charset="0"/>
              </a:rPr>
              <a:t>Elektronik</a:t>
            </a:r>
            <a:endParaRPr lang="en-ID" sz="3600" dirty="0">
              <a:latin typeface="Tw Cen MT" panose="020B0602020104020603" pitchFamily="34" charset="0"/>
            </a:endParaRPr>
          </a:p>
        </p:txBody>
      </p:sp>
      <p:sp>
        <p:nvSpPr>
          <p:cNvPr id="3" name="Subtitle 2">
            <a:extLst>
              <a:ext uri="{FF2B5EF4-FFF2-40B4-BE49-F238E27FC236}">
                <a16:creationId xmlns:a16="http://schemas.microsoft.com/office/drawing/2014/main" id="{BD129F3F-10FA-4B71-B585-86E2D5CFD408}"/>
              </a:ext>
            </a:extLst>
          </p:cNvPr>
          <p:cNvSpPr>
            <a:spLocks noGrp="1"/>
          </p:cNvSpPr>
          <p:nvPr>
            <p:ph type="subTitle" idx="1"/>
          </p:nvPr>
        </p:nvSpPr>
        <p:spPr>
          <a:xfrm>
            <a:off x="1524000" y="4347148"/>
            <a:ext cx="9144000" cy="2100355"/>
          </a:xfrm>
        </p:spPr>
        <p:txBody>
          <a:bodyPr>
            <a:normAutofit fontScale="85000" lnSpcReduction="20000"/>
          </a:bodyPr>
          <a:lstStyle/>
          <a:p>
            <a:r>
              <a:rPr lang="en-ID" dirty="0" err="1"/>
              <a:t>Suatu</a:t>
            </a:r>
            <a:r>
              <a:rPr lang="en-ID" dirty="0"/>
              <a:t> </a:t>
            </a:r>
            <a:r>
              <a:rPr lang="en-ID" dirty="0" err="1"/>
              <a:t>Pengantar</a:t>
            </a:r>
            <a:endParaRPr lang="en-ID" dirty="0"/>
          </a:p>
          <a:p>
            <a:pPr>
              <a:lnSpc>
                <a:spcPct val="120000"/>
              </a:lnSpc>
              <a:spcBef>
                <a:spcPts val="0"/>
              </a:spcBef>
            </a:pPr>
            <a:r>
              <a:rPr lang="en-ID" sz="2800" b="1" dirty="0" err="1"/>
              <a:t>Syamsul</a:t>
            </a:r>
            <a:r>
              <a:rPr lang="en-ID" sz="2800" b="1" dirty="0"/>
              <a:t> </a:t>
            </a:r>
            <a:r>
              <a:rPr lang="en-ID" sz="2800" b="1" dirty="0" err="1"/>
              <a:t>Maarif</a:t>
            </a:r>
            <a:r>
              <a:rPr lang="en-ID" sz="2800" b="1" dirty="0"/>
              <a:t>, SH., LLM., PhD</a:t>
            </a:r>
            <a:endParaRPr lang="id-ID" sz="2800" b="1" dirty="0"/>
          </a:p>
          <a:p>
            <a:pPr>
              <a:lnSpc>
                <a:spcPct val="120000"/>
              </a:lnSpc>
              <a:spcBef>
                <a:spcPts val="0"/>
              </a:spcBef>
            </a:pPr>
            <a:r>
              <a:rPr lang="id-ID" sz="2800" b="1" dirty="0"/>
              <a:t>Hakim Agung</a:t>
            </a:r>
            <a:br>
              <a:rPr lang="en-ID" sz="2800" b="1" dirty="0"/>
            </a:br>
            <a:r>
              <a:rPr lang="id-ID" sz="2200" dirty="0"/>
              <a:t>Wakil Ketua </a:t>
            </a:r>
            <a:r>
              <a:rPr lang="en-ID" dirty="0" err="1"/>
              <a:t>Kelompok</a:t>
            </a:r>
            <a:r>
              <a:rPr lang="en-ID" dirty="0"/>
              <a:t> </a:t>
            </a:r>
            <a:r>
              <a:rPr lang="en-ID" dirty="0" err="1"/>
              <a:t>Kerja</a:t>
            </a:r>
            <a:r>
              <a:rPr lang="en-ID" dirty="0"/>
              <a:t> </a:t>
            </a:r>
            <a:r>
              <a:rPr lang="en-ID" dirty="0" err="1"/>
              <a:t>Kemudahan</a:t>
            </a:r>
            <a:r>
              <a:rPr lang="en-ID" dirty="0"/>
              <a:t> </a:t>
            </a:r>
            <a:r>
              <a:rPr lang="en-ID" dirty="0" err="1"/>
              <a:t>Berusaha</a:t>
            </a:r>
            <a:endParaRPr lang="en-ID" dirty="0"/>
          </a:p>
          <a:p>
            <a:pPr>
              <a:lnSpc>
                <a:spcPct val="120000"/>
              </a:lnSpc>
              <a:spcBef>
                <a:spcPts val="0"/>
              </a:spcBef>
            </a:pPr>
            <a:r>
              <a:rPr lang="en-ID" dirty="0" err="1"/>
              <a:t>Mahkamah</a:t>
            </a:r>
            <a:r>
              <a:rPr lang="en-ID" dirty="0"/>
              <a:t> Agung RI</a:t>
            </a:r>
          </a:p>
          <a:p>
            <a:r>
              <a:rPr lang="en-ID" dirty="0"/>
              <a:t>201</a:t>
            </a:r>
            <a:r>
              <a:rPr lang="id-ID" dirty="0"/>
              <a:t>9</a:t>
            </a:r>
            <a:endParaRPr lang="en-ID" dirty="0"/>
          </a:p>
        </p:txBody>
      </p:sp>
      <p:pic>
        <p:nvPicPr>
          <p:cNvPr id="4" name="Picture 4" descr="File:Logo Mahkamah Agung RI.png">
            <a:extLst>
              <a:ext uri="{FF2B5EF4-FFF2-40B4-BE49-F238E27FC236}">
                <a16:creationId xmlns:a16="http://schemas.microsoft.com/office/drawing/2014/main" id="{BFEA46C0-1D10-43EE-B6B7-046977ECA9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3192" y="181689"/>
            <a:ext cx="1105616" cy="1408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28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Pentagon 1">
            <a:extLst>
              <a:ext uri="{FF2B5EF4-FFF2-40B4-BE49-F238E27FC236}">
                <a16:creationId xmlns:a16="http://schemas.microsoft.com/office/drawing/2014/main" id="{04FE8D82-477A-4EE1-BEF2-CC91DD23E250}"/>
              </a:ext>
            </a:extLst>
          </p:cNvPr>
          <p:cNvSpPr/>
          <p:nvPr/>
        </p:nvSpPr>
        <p:spPr>
          <a:xfrm>
            <a:off x="654721" y="1622656"/>
            <a:ext cx="6309605" cy="5067068"/>
          </a:xfrm>
          <a:prstGeom prst="homePlate">
            <a:avLst>
              <a:gd name="adj" fmla="val 21043"/>
            </a:avLst>
          </a:prstGeom>
          <a:solidFill>
            <a:schemeClr val="accent1">
              <a:alpha val="23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itle 2">
            <a:extLst>
              <a:ext uri="{FF2B5EF4-FFF2-40B4-BE49-F238E27FC236}">
                <a16:creationId xmlns:a16="http://schemas.microsoft.com/office/drawing/2014/main" id="{E207AD39-4CC9-43D0-B0AD-C081C092A084}"/>
              </a:ext>
            </a:extLst>
          </p:cNvPr>
          <p:cNvSpPr>
            <a:spLocks noGrp="1"/>
          </p:cNvSpPr>
          <p:nvPr>
            <p:ph type="title"/>
          </p:nvPr>
        </p:nvSpPr>
        <p:spPr>
          <a:xfrm>
            <a:off x="767684" y="200653"/>
            <a:ext cx="11424315" cy="850108"/>
          </a:xfrm>
        </p:spPr>
        <p:txBody>
          <a:bodyPr>
            <a:noAutofit/>
          </a:bodyPr>
          <a:lstStyle/>
          <a:p>
            <a:r>
              <a:rPr lang="id-ID" sz="3600" b="1" dirty="0">
                <a:latin typeface="+mn-lt"/>
              </a:rPr>
              <a:t>Dasar Hukum dan Pertimbangan</a:t>
            </a:r>
            <a:br>
              <a:rPr lang="id-ID" sz="3600" b="1" dirty="0">
                <a:latin typeface="+mn-lt"/>
              </a:rPr>
            </a:br>
            <a:r>
              <a:rPr lang="en-ID" sz="3600" b="1" dirty="0" err="1">
                <a:latin typeface="+mn-lt"/>
              </a:rPr>
              <a:t>Administrasi</a:t>
            </a:r>
            <a:r>
              <a:rPr lang="en-ID" sz="3600" b="1" dirty="0">
                <a:latin typeface="+mn-lt"/>
              </a:rPr>
              <a:t> </a:t>
            </a:r>
            <a:r>
              <a:rPr lang="en-ID" sz="3600" b="1" dirty="0" err="1">
                <a:latin typeface="+mn-lt"/>
              </a:rPr>
              <a:t>Perkara</a:t>
            </a:r>
            <a:r>
              <a:rPr lang="en-ID" sz="3600" b="1" dirty="0">
                <a:latin typeface="+mn-lt"/>
              </a:rPr>
              <a:t> </a:t>
            </a:r>
            <a:r>
              <a:rPr lang="id-ID" sz="3600" b="1" dirty="0">
                <a:latin typeface="+mn-lt"/>
              </a:rPr>
              <a:t>&amp; Persidangan</a:t>
            </a:r>
            <a:r>
              <a:rPr lang="en-ID" sz="3600" b="1" dirty="0">
                <a:latin typeface="+mn-lt"/>
              </a:rPr>
              <a:t> </a:t>
            </a:r>
            <a:r>
              <a:rPr lang="en-ID" sz="3600" b="1" dirty="0" err="1">
                <a:latin typeface="+mn-lt"/>
              </a:rPr>
              <a:t>Secara</a:t>
            </a:r>
            <a:r>
              <a:rPr lang="en-ID" sz="3600" b="1" dirty="0">
                <a:latin typeface="+mn-lt"/>
              </a:rPr>
              <a:t> </a:t>
            </a:r>
            <a:r>
              <a:rPr lang="en-ID" sz="3600" b="1" dirty="0" err="1">
                <a:latin typeface="+mn-lt"/>
              </a:rPr>
              <a:t>Elektronik</a:t>
            </a:r>
            <a:endParaRPr lang="en-ID" sz="3600" b="1" dirty="0">
              <a:latin typeface="+mn-lt"/>
            </a:endParaRPr>
          </a:p>
        </p:txBody>
      </p:sp>
      <p:sp>
        <p:nvSpPr>
          <p:cNvPr id="6" name="Text Placeholder 5"/>
          <p:cNvSpPr>
            <a:spLocks noGrp="1"/>
          </p:cNvSpPr>
          <p:nvPr>
            <p:ph type="body" idx="4294967295"/>
          </p:nvPr>
        </p:nvSpPr>
        <p:spPr>
          <a:xfrm>
            <a:off x="767685" y="1131169"/>
            <a:ext cx="5386388" cy="639762"/>
          </a:xfrm>
        </p:spPr>
        <p:txBody>
          <a:bodyPr>
            <a:normAutofit/>
          </a:bodyPr>
          <a:lstStyle/>
          <a:p>
            <a:r>
              <a:rPr lang="id-ID" sz="3200" dirty="0"/>
              <a:t>Dasar Hukum</a:t>
            </a:r>
          </a:p>
        </p:txBody>
      </p:sp>
      <p:sp>
        <p:nvSpPr>
          <p:cNvPr id="5" name="Content Placeholder 4"/>
          <p:cNvSpPr>
            <a:spLocks noGrp="1"/>
          </p:cNvSpPr>
          <p:nvPr>
            <p:ph sz="half" idx="4294967295"/>
          </p:nvPr>
        </p:nvSpPr>
        <p:spPr>
          <a:xfrm>
            <a:off x="767685" y="1817008"/>
            <a:ext cx="5386388" cy="4678363"/>
          </a:xfrm>
        </p:spPr>
        <p:txBody>
          <a:bodyPr>
            <a:normAutofit fontScale="92500"/>
          </a:bodyPr>
          <a:lstStyle/>
          <a:p>
            <a:pPr>
              <a:buFont typeface="Wingdings" panose="05000000000000000000" pitchFamily="2" charset="2"/>
              <a:buChar char="§"/>
            </a:pPr>
            <a:r>
              <a:rPr lang="id-ID" sz="1800" dirty="0" err="1">
                <a:latin typeface="+mn-lt"/>
              </a:rPr>
              <a:t>Reglement</a:t>
            </a:r>
            <a:r>
              <a:rPr lang="id-ID" sz="1800" dirty="0">
                <a:latin typeface="+mn-lt"/>
              </a:rPr>
              <a:t> op </a:t>
            </a:r>
            <a:r>
              <a:rPr lang="id-ID" sz="1800" dirty="0" err="1">
                <a:latin typeface="+mn-lt"/>
              </a:rPr>
              <a:t>de</a:t>
            </a:r>
            <a:r>
              <a:rPr lang="id-ID" sz="1800" dirty="0">
                <a:latin typeface="+mn-lt"/>
              </a:rPr>
              <a:t> </a:t>
            </a:r>
            <a:r>
              <a:rPr lang="id-ID" sz="1800" dirty="0" err="1">
                <a:latin typeface="+mn-lt"/>
              </a:rPr>
              <a:t>Burgerlijk</a:t>
            </a:r>
            <a:r>
              <a:rPr lang="id-ID" sz="1800" dirty="0">
                <a:latin typeface="+mn-lt"/>
              </a:rPr>
              <a:t> </a:t>
            </a:r>
            <a:r>
              <a:rPr lang="id-ID" sz="1800" dirty="0" err="1">
                <a:latin typeface="+mn-lt"/>
              </a:rPr>
              <a:t>Rechsyordering</a:t>
            </a:r>
            <a:r>
              <a:rPr lang="id-ID" sz="1800" dirty="0">
                <a:latin typeface="+mn-lt"/>
              </a:rPr>
              <a:t> (</a:t>
            </a:r>
            <a:r>
              <a:rPr lang="id-ID" sz="1800" dirty="0" err="1">
                <a:latin typeface="+mn-lt"/>
              </a:rPr>
              <a:t>Rv</a:t>
            </a:r>
            <a:r>
              <a:rPr lang="id-ID" sz="1800" dirty="0">
                <a:latin typeface="+mn-lt"/>
              </a:rPr>
              <a:t>) </a:t>
            </a:r>
          </a:p>
          <a:p>
            <a:pPr>
              <a:buFont typeface="Wingdings" panose="05000000000000000000" pitchFamily="2" charset="2"/>
              <a:buChar char="§"/>
            </a:pPr>
            <a:r>
              <a:rPr lang="id-ID" sz="1800" dirty="0" err="1">
                <a:latin typeface="+mn-lt"/>
              </a:rPr>
              <a:t>Herziene</a:t>
            </a:r>
            <a:r>
              <a:rPr lang="id-ID" sz="1800" dirty="0">
                <a:latin typeface="+mn-lt"/>
              </a:rPr>
              <a:t> </a:t>
            </a:r>
            <a:r>
              <a:rPr lang="id-ID" sz="1800" dirty="0" err="1">
                <a:latin typeface="+mn-lt"/>
              </a:rPr>
              <a:t>Indonesisch</a:t>
            </a:r>
            <a:r>
              <a:rPr lang="id-ID" sz="1800" dirty="0">
                <a:latin typeface="+mn-lt"/>
              </a:rPr>
              <a:t> </a:t>
            </a:r>
            <a:r>
              <a:rPr lang="id-ID" sz="1800" dirty="0" err="1">
                <a:latin typeface="+mn-lt"/>
              </a:rPr>
              <a:t>Reglement</a:t>
            </a:r>
            <a:r>
              <a:rPr lang="id-ID" sz="1800" dirty="0">
                <a:latin typeface="+mn-lt"/>
              </a:rPr>
              <a:t> (HIR)</a:t>
            </a:r>
          </a:p>
          <a:p>
            <a:pPr>
              <a:buFont typeface="Wingdings" panose="05000000000000000000" pitchFamily="2" charset="2"/>
              <a:buChar char="§"/>
            </a:pPr>
            <a:r>
              <a:rPr lang="id-ID" sz="1800" dirty="0" err="1">
                <a:latin typeface="+mn-lt"/>
              </a:rPr>
              <a:t>Rechtlsreglement</a:t>
            </a:r>
            <a:r>
              <a:rPr lang="id-ID" sz="1800" dirty="0">
                <a:latin typeface="+mn-lt"/>
              </a:rPr>
              <a:t> </a:t>
            </a:r>
            <a:r>
              <a:rPr lang="id-ID" sz="1800" dirty="0" err="1">
                <a:latin typeface="+mn-lt"/>
              </a:rPr>
              <a:t>voor</a:t>
            </a:r>
            <a:r>
              <a:rPr lang="id-ID" sz="1800" dirty="0">
                <a:latin typeface="+mn-lt"/>
              </a:rPr>
              <a:t> </a:t>
            </a:r>
            <a:r>
              <a:rPr lang="id-ID" sz="1800" dirty="0" err="1">
                <a:latin typeface="+mn-lt"/>
              </a:rPr>
              <a:t>de</a:t>
            </a:r>
            <a:r>
              <a:rPr lang="id-ID" sz="1800" dirty="0">
                <a:latin typeface="+mn-lt"/>
              </a:rPr>
              <a:t> </a:t>
            </a:r>
            <a:r>
              <a:rPr lang="id-ID" sz="1800" dirty="0" err="1">
                <a:latin typeface="+mn-lt"/>
              </a:rPr>
              <a:t>Buitengewesten</a:t>
            </a:r>
            <a:r>
              <a:rPr lang="id-ID" sz="1800" dirty="0">
                <a:latin typeface="+mn-lt"/>
              </a:rPr>
              <a:t> (</a:t>
            </a:r>
            <a:r>
              <a:rPr lang="id-ID" sz="1800" dirty="0" err="1">
                <a:latin typeface="+mn-lt"/>
              </a:rPr>
              <a:t>Rbg</a:t>
            </a:r>
            <a:r>
              <a:rPr lang="id-ID" sz="1800" dirty="0">
                <a:latin typeface="+mn-lt"/>
              </a:rPr>
              <a:t>), </a:t>
            </a:r>
          </a:p>
          <a:p>
            <a:pPr>
              <a:buFont typeface="Wingdings" panose="05000000000000000000" pitchFamily="2" charset="2"/>
              <a:buChar char="§"/>
            </a:pPr>
            <a:r>
              <a:rPr lang="id-ID" sz="1800" dirty="0">
                <a:latin typeface="+mn-lt"/>
              </a:rPr>
              <a:t>UU 14/1985 tentang Mahkamah Agung dan perubahannya </a:t>
            </a:r>
          </a:p>
          <a:p>
            <a:pPr>
              <a:buFont typeface="Wingdings" panose="05000000000000000000" pitchFamily="2" charset="2"/>
              <a:buChar char="§"/>
            </a:pPr>
            <a:r>
              <a:rPr lang="id-ID" sz="1800" dirty="0">
                <a:latin typeface="+mn-lt"/>
              </a:rPr>
              <a:t>UU 2/1986 tentang Peradilan Umum dan perubahannya</a:t>
            </a:r>
            <a:endParaRPr lang="en-ID" sz="1800" dirty="0">
              <a:latin typeface="+mn-lt"/>
            </a:endParaRPr>
          </a:p>
          <a:p>
            <a:pPr>
              <a:buFont typeface="Wingdings" panose="05000000000000000000" pitchFamily="2" charset="2"/>
              <a:buChar char="§"/>
            </a:pPr>
            <a:r>
              <a:rPr lang="id-ID" sz="1700" dirty="0" err="1"/>
              <a:t>Undang-Undang</a:t>
            </a:r>
            <a:r>
              <a:rPr lang="id-ID" sz="1700" dirty="0"/>
              <a:t> Nomor 31 Tahun 1997 tentang Peradilan Militer </a:t>
            </a:r>
            <a:endParaRPr lang="id-ID" sz="1700" dirty="0">
              <a:latin typeface="+mn-lt"/>
            </a:endParaRPr>
          </a:p>
          <a:p>
            <a:pPr>
              <a:buFont typeface="Wingdings" panose="05000000000000000000" pitchFamily="2" charset="2"/>
              <a:buChar char="§"/>
            </a:pPr>
            <a:r>
              <a:rPr lang="id-ID" sz="1800" dirty="0">
                <a:latin typeface="+mn-lt"/>
              </a:rPr>
              <a:t>UU 5/1986 tentang PTUN dan perubahannya</a:t>
            </a:r>
          </a:p>
          <a:p>
            <a:pPr>
              <a:buFont typeface="Wingdings" panose="05000000000000000000" pitchFamily="2" charset="2"/>
              <a:buChar char="§"/>
            </a:pPr>
            <a:r>
              <a:rPr lang="id-ID" sz="1800" dirty="0">
                <a:latin typeface="+mn-lt"/>
              </a:rPr>
              <a:t>UU 7/1989 tentang Peradilan Agama dan perubahannya</a:t>
            </a:r>
          </a:p>
          <a:p>
            <a:pPr>
              <a:buFont typeface="Wingdings" panose="05000000000000000000" pitchFamily="2" charset="2"/>
              <a:buChar char="§"/>
            </a:pPr>
            <a:r>
              <a:rPr lang="id-ID" sz="1800" dirty="0">
                <a:latin typeface="+mn-lt"/>
              </a:rPr>
              <a:t>UU 11/2008 tentang Informasi dan Transaksi Elektronik dan perubahannya </a:t>
            </a:r>
          </a:p>
          <a:p>
            <a:pPr>
              <a:buFont typeface="Wingdings" panose="05000000000000000000" pitchFamily="2" charset="2"/>
              <a:buChar char="§"/>
            </a:pPr>
            <a:r>
              <a:rPr lang="id-ID" sz="1800" dirty="0">
                <a:latin typeface="+mn-lt"/>
              </a:rPr>
              <a:t>UU 14/2008 tentang Keterbukaan Informasi Publik</a:t>
            </a:r>
          </a:p>
          <a:p>
            <a:pPr>
              <a:buFont typeface="Wingdings" panose="05000000000000000000" pitchFamily="2" charset="2"/>
              <a:buChar char="§"/>
            </a:pPr>
            <a:r>
              <a:rPr lang="id-ID" sz="1800" dirty="0">
                <a:latin typeface="+mn-lt"/>
              </a:rPr>
              <a:t>UU 48/2009 tentang Kekuasaan Kehakiman</a:t>
            </a:r>
          </a:p>
        </p:txBody>
      </p:sp>
      <p:sp>
        <p:nvSpPr>
          <p:cNvPr id="4" name="Text Placeholder 3"/>
          <p:cNvSpPr>
            <a:spLocks noGrp="1"/>
          </p:cNvSpPr>
          <p:nvPr>
            <p:ph type="body" sz="quarter" idx="4294967295"/>
          </p:nvPr>
        </p:nvSpPr>
        <p:spPr>
          <a:xfrm>
            <a:off x="6451564" y="1194133"/>
            <a:ext cx="5389562" cy="639763"/>
          </a:xfrm>
        </p:spPr>
        <p:txBody>
          <a:bodyPr>
            <a:normAutofit/>
          </a:bodyPr>
          <a:lstStyle/>
          <a:p>
            <a:pPr algn="ctr"/>
            <a:r>
              <a:rPr lang="id-ID" sz="3200" dirty="0"/>
              <a:t>Pertimbangan</a:t>
            </a:r>
          </a:p>
        </p:txBody>
      </p:sp>
      <p:sp>
        <p:nvSpPr>
          <p:cNvPr id="7" name="Content Placeholder 6"/>
          <p:cNvSpPr>
            <a:spLocks noGrp="1"/>
          </p:cNvSpPr>
          <p:nvPr>
            <p:ph sz="quarter" idx="4294967295"/>
          </p:nvPr>
        </p:nvSpPr>
        <p:spPr>
          <a:xfrm>
            <a:off x="6802438" y="2540000"/>
            <a:ext cx="5389562" cy="3152775"/>
          </a:xfrm>
        </p:spPr>
        <p:txBody>
          <a:bodyPr>
            <a:noAutofit/>
          </a:bodyPr>
          <a:lstStyle/>
          <a:p>
            <a:r>
              <a:rPr lang="id-ID" sz="1800" dirty="0">
                <a:latin typeface="+mn-lt"/>
              </a:rPr>
              <a:t>pengadilan </a:t>
            </a:r>
            <a:r>
              <a:rPr lang="id-ID" sz="1800" u="sng" dirty="0">
                <a:latin typeface="+mn-lt"/>
              </a:rPr>
              <a:t>berusaha mengatasi </a:t>
            </a:r>
            <a:r>
              <a:rPr lang="id-ID" sz="1800" dirty="0">
                <a:latin typeface="+mn-lt"/>
              </a:rPr>
              <a:t>segala hambatan dan rintangan untuk dapat tercapainya peradilan yang sederhana, cepat dan biaya ringan</a:t>
            </a:r>
            <a:r>
              <a:rPr lang="en-ID" sz="1800" dirty="0">
                <a:latin typeface="+mn-lt"/>
              </a:rPr>
              <a:t> </a:t>
            </a:r>
          </a:p>
          <a:p>
            <a:pPr marL="0" indent="0">
              <a:buNone/>
            </a:pPr>
            <a:r>
              <a:rPr lang="en-ID" sz="1800" dirty="0">
                <a:latin typeface="+mn-lt"/>
              </a:rPr>
              <a:t>    (</a:t>
            </a:r>
            <a:r>
              <a:rPr lang="en-ID" sz="1800" dirty="0" err="1">
                <a:latin typeface="+mn-lt"/>
              </a:rPr>
              <a:t>ps</a:t>
            </a:r>
            <a:r>
              <a:rPr lang="en-ID" sz="1800" dirty="0">
                <a:latin typeface="+mn-lt"/>
              </a:rPr>
              <a:t> 4 (2) UU 48 </a:t>
            </a:r>
            <a:r>
              <a:rPr lang="en-ID" sz="1800" dirty="0" err="1">
                <a:latin typeface="+mn-lt"/>
              </a:rPr>
              <a:t>Tahun</a:t>
            </a:r>
            <a:r>
              <a:rPr lang="en-ID" sz="1800" dirty="0">
                <a:latin typeface="+mn-lt"/>
              </a:rPr>
              <a:t> 2009)</a:t>
            </a:r>
            <a:r>
              <a:rPr lang="id-ID" sz="1800" dirty="0">
                <a:latin typeface="+mn-lt"/>
              </a:rPr>
              <a:t>;</a:t>
            </a:r>
          </a:p>
          <a:p>
            <a:r>
              <a:rPr lang="id-ID" sz="1800" dirty="0">
                <a:latin typeface="+mn-lt"/>
              </a:rPr>
              <a:t>tuntutan pencari keadilan dan perkembangan zaman mengharuskan pelayanan administrasi perkara di pengadilan berbasis teknologi informasi;</a:t>
            </a:r>
          </a:p>
          <a:p>
            <a:r>
              <a:rPr lang="id-ID" sz="1800" dirty="0">
                <a:latin typeface="+mn-lt"/>
              </a:rPr>
              <a:t>MA dapat mengatur lebih lanjut hal-hal yang diperlukan bagi kelancaran penyelenggaraan peradilan</a:t>
            </a:r>
          </a:p>
          <a:p>
            <a:r>
              <a:rPr lang="id-ID" sz="1800" dirty="0"/>
              <a:t>Tuntutan Survei Kemudahan Berusaha</a:t>
            </a:r>
          </a:p>
          <a:p>
            <a:endParaRPr lang="id-ID" sz="1800" dirty="0">
              <a:latin typeface="+mn-lt"/>
            </a:endParaRPr>
          </a:p>
        </p:txBody>
      </p:sp>
    </p:spTree>
    <p:extLst>
      <p:ext uri="{BB962C8B-B14F-4D97-AF65-F5344CB8AC3E}">
        <p14:creationId xmlns:p14="http://schemas.microsoft.com/office/powerpoint/2010/main" val="2311203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Judul 9">
            <a:extLst>
              <a:ext uri="{FF2B5EF4-FFF2-40B4-BE49-F238E27FC236}">
                <a16:creationId xmlns:a16="http://schemas.microsoft.com/office/drawing/2014/main" id="{4888090C-DA8A-4075-826C-83E6433CA3D3}"/>
              </a:ext>
            </a:extLst>
          </p:cNvPr>
          <p:cNvSpPr>
            <a:spLocks noGrp="1"/>
          </p:cNvSpPr>
          <p:nvPr>
            <p:ph type="title"/>
          </p:nvPr>
        </p:nvSpPr>
        <p:spPr/>
        <p:txBody>
          <a:bodyPr>
            <a:normAutofit/>
          </a:bodyPr>
          <a:lstStyle/>
          <a:p>
            <a:r>
              <a:rPr lang="id-ID" b="1" dirty="0">
                <a:latin typeface="+mn-lt"/>
              </a:rPr>
              <a:t>Substansi Poko</a:t>
            </a:r>
            <a:r>
              <a:rPr lang="en-US" b="1" dirty="0">
                <a:latin typeface="+mn-lt"/>
              </a:rPr>
              <a:t>k</a:t>
            </a:r>
            <a:endParaRPr lang="id-ID" b="1" dirty="0">
              <a:latin typeface="+mn-lt"/>
            </a:endParaRPr>
          </a:p>
        </p:txBody>
      </p:sp>
      <p:sp>
        <p:nvSpPr>
          <p:cNvPr id="7" name="Content Placeholder 6"/>
          <p:cNvSpPr>
            <a:spLocks noGrp="1"/>
          </p:cNvSpPr>
          <p:nvPr>
            <p:ph idx="1"/>
          </p:nvPr>
        </p:nvSpPr>
        <p:spPr>
          <a:xfrm>
            <a:off x="3987209" y="1825625"/>
            <a:ext cx="7366590" cy="4351338"/>
          </a:xfrm>
        </p:spPr>
        <p:txBody>
          <a:bodyPr anchor="ctr">
            <a:noAutofit/>
          </a:bodyPr>
          <a:lstStyle/>
          <a:p>
            <a:r>
              <a:rPr lang="id-ID" sz="2400" dirty="0"/>
              <a:t>Sebagai landasan/payung hukum</a:t>
            </a:r>
          </a:p>
          <a:p>
            <a:r>
              <a:rPr lang="id-ID" sz="2400" dirty="0"/>
              <a:t>Tidak menghapus/menganulir norma yang berlaku, namun menambah atau menyempurnakan.</a:t>
            </a:r>
          </a:p>
          <a:p>
            <a:r>
              <a:rPr lang="id-ID" sz="2400" dirty="0"/>
              <a:t>Memberikan kewenangan kepada pengadilan untuk menerima pendaftaran perkara dan pembayaran panjar biaya secara elektronik</a:t>
            </a:r>
          </a:p>
          <a:p>
            <a:r>
              <a:rPr lang="id-ID" sz="2400" dirty="0"/>
              <a:t>Memberikan kewenangan kepada </a:t>
            </a:r>
            <a:r>
              <a:rPr lang="id-ID" sz="2400" dirty="0" err="1"/>
              <a:t>Jurusita</a:t>
            </a:r>
            <a:r>
              <a:rPr lang="id-ID" sz="2400" dirty="0"/>
              <a:t> pengadilan untuk menyampaikan panggilan secara elektronik</a:t>
            </a:r>
          </a:p>
          <a:p>
            <a:r>
              <a:rPr lang="id-ID" sz="2400" dirty="0"/>
              <a:t>Mengatur pengguna terdaftar yang dapat melakukan pendaftaran perkara secara elektronik</a:t>
            </a:r>
          </a:p>
        </p:txBody>
      </p:sp>
      <p:pic>
        <p:nvPicPr>
          <p:cNvPr id="1026" name="Picture 2" descr="Image result for principles">
            <a:extLst>
              <a:ext uri="{FF2B5EF4-FFF2-40B4-BE49-F238E27FC236}">
                <a16:creationId xmlns:a16="http://schemas.microsoft.com/office/drawing/2014/main" id="{6407C894-0458-402D-9327-B2D1A6086B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3264"/>
            <a:ext cx="3886496" cy="2543503"/>
          </a:xfrm>
          <a:prstGeom prst="ellipse">
            <a:avLst/>
          </a:prstGeom>
          <a:ln>
            <a:noFill/>
          </a:ln>
          <a:effectLst>
            <a:softEdge rad="139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920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4818A2-5D1B-4A37-9AE5-5C8189857A68}"/>
              </a:ext>
            </a:extLst>
          </p:cNvPr>
          <p:cNvSpPr>
            <a:spLocks noGrp="1"/>
          </p:cNvSpPr>
          <p:nvPr>
            <p:ph type="title"/>
          </p:nvPr>
        </p:nvSpPr>
        <p:spPr/>
        <p:txBody>
          <a:bodyPr/>
          <a:lstStyle/>
          <a:p>
            <a:r>
              <a:rPr lang="en-ID" dirty="0" err="1"/>
              <a:t>Beberapa</a:t>
            </a:r>
            <a:r>
              <a:rPr lang="en-ID" dirty="0"/>
              <a:t> </a:t>
            </a:r>
            <a:r>
              <a:rPr lang="en-ID" dirty="0" err="1"/>
              <a:t>Konsep</a:t>
            </a:r>
            <a:r>
              <a:rPr lang="en-ID" dirty="0"/>
              <a:t> </a:t>
            </a:r>
            <a:r>
              <a:rPr lang="en-ID" dirty="0" err="1"/>
              <a:t>Penting</a:t>
            </a:r>
            <a:endParaRPr lang="en-ID" dirty="0"/>
          </a:p>
        </p:txBody>
      </p:sp>
      <p:sp>
        <p:nvSpPr>
          <p:cNvPr id="4" name="Content Placeholder 3">
            <a:extLst>
              <a:ext uri="{FF2B5EF4-FFF2-40B4-BE49-F238E27FC236}">
                <a16:creationId xmlns:a16="http://schemas.microsoft.com/office/drawing/2014/main" id="{DB98809D-53C4-4E4D-AE70-ACB5FABA411D}"/>
              </a:ext>
            </a:extLst>
          </p:cNvPr>
          <p:cNvSpPr>
            <a:spLocks noGrp="1"/>
          </p:cNvSpPr>
          <p:nvPr>
            <p:ph idx="1"/>
          </p:nvPr>
        </p:nvSpPr>
        <p:spPr>
          <a:xfrm>
            <a:off x="531628" y="1825625"/>
            <a:ext cx="10822172" cy="4667250"/>
          </a:xfrm>
        </p:spPr>
        <p:txBody>
          <a:bodyPr>
            <a:normAutofit fontScale="85000" lnSpcReduction="20000"/>
          </a:bodyPr>
          <a:lstStyle/>
          <a:p>
            <a:pPr lvl="0"/>
            <a:endParaRPr lang="en-US" dirty="0"/>
          </a:p>
          <a:p>
            <a:pPr lvl="0"/>
            <a:r>
              <a:rPr lang="id-ID" sz="3200" dirty="0"/>
              <a:t>Sistem Informasi Pengadilan</a:t>
            </a:r>
            <a:endParaRPr lang="en-ID" sz="3200" dirty="0"/>
          </a:p>
          <a:p>
            <a:r>
              <a:rPr lang="id-ID" sz="3200" dirty="0"/>
              <a:t>Pengguna Terdaftar &amp; Pengguna Lain</a:t>
            </a:r>
            <a:endParaRPr lang="en-ID" sz="3200" dirty="0"/>
          </a:p>
          <a:p>
            <a:pPr lvl="0"/>
            <a:r>
              <a:rPr lang="id-ID" sz="3200" dirty="0"/>
              <a:t>Domisili Elektronik</a:t>
            </a:r>
            <a:endParaRPr lang="en-ID" sz="3200" dirty="0"/>
          </a:p>
          <a:p>
            <a:pPr lvl="0"/>
            <a:r>
              <a:rPr lang="id-ID" sz="3200" dirty="0"/>
              <a:t>Administrasi Perkara Secara Elektronik</a:t>
            </a:r>
          </a:p>
          <a:p>
            <a:pPr lvl="1"/>
            <a:r>
              <a:rPr lang="id-ID" sz="2800" dirty="0"/>
              <a:t>Pendaftaran </a:t>
            </a:r>
          </a:p>
          <a:p>
            <a:pPr lvl="1"/>
            <a:r>
              <a:rPr lang="id-ID" sz="2800" dirty="0"/>
              <a:t>Pembayaran </a:t>
            </a:r>
          </a:p>
          <a:p>
            <a:pPr lvl="1"/>
            <a:r>
              <a:rPr lang="id-ID" sz="2800" dirty="0"/>
              <a:t>Panggilan</a:t>
            </a:r>
          </a:p>
          <a:p>
            <a:r>
              <a:rPr lang="id-ID" sz="3200" dirty="0"/>
              <a:t>Persidangan Secara Elektronik</a:t>
            </a:r>
          </a:p>
          <a:p>
            <a:pPr lvl="1"/>
            <a:r>
              <a:rPr lang="id-ID" sz="2800" dirty="0"/>
              <a:t>Jawab-</a:t>
            </a:r>
            <a:r>
              <a:rPr lang="id-ID" sz="2800" dirty="0" err="1"/>
              <a:t>jinawab</a:t>
            </a:r>
            <a:r>
              <a:rPr lang="id-ID" sz="2800" dirty="0"/>
              <a:t> dalam Sistem Informasi Pengadilan</a:t>
            </a:r>
          </a:p>
          <a:p>
            <a:pPr lvl="1"/>
            <a:r>
              <a:rPr lang="id-ID" sz="2800" dirty="0"/>
              <a:t>Pemeriksaan saksi/ahli melalui media komunikasi audio visual</a:t>
            </a:r>
          </a:p>
          <a:p>
            <a:r>
              <a:rPr lang="id-ID" sz="3200" dirty="0"/>
              <a:t>Salinan Putusan Elektronik</a:t>
            </a:r>
          </a:p>
          <a:p>
            <a:pPr lvl="0"/>
            <a:endParaRPr lang="en-ID" sz="3200" dirty="0"/>
          </a:p>
        </p:txBody>
      </p:sp>
      <p:pic>
        <p:nvPicPr>
          <p:cNvPr id="1026" name="Picture 2" descr="Image result for important concept">
            <a:extLst>
              <a:ext uri="{FF2B5EF4-FFF2-40B4-BE49-F238E27FC236}">
                <a16:creationId xmlns:a16="http://schemas.microsoft.com/office/drawing/2014/main" id="{0A9C6409-2466-4C92-B6FB-531510B5AF0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667" b="12713"/>
          <a:stretch/>
        </p:blipFill>
        <p:spPr bwMode="auto">
          <a:xfrm>
            <a:off x="7034175" y="1361521"/>
            <a:ext cx="4319625" cy="3723849"/>
          </a:xfrm>
          <a:prstGeom prst="rect">
            <a:avLst/>
          </a:prstGeom>
          <a:noFill/>
          <a:effectLst>
            <a:softEdge rad="2032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667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lated image">
            <a:extLst>
              <a:ext uri="{FF2B5EF4-FFF2-40B4-BE49-F238E27FC236}">
                <a16:creationId xmlns:a16="http://schemas.microsoft.com/office/drawing/2014/main" id="{4CD0F1CD-8C35-49FC-A7F7-E108D91D39B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t="5324" b="9931"/>
          <a:stretch/>
        </p:blipFill>
        <p:spPr bwMode="auto">
          <a:xfrm>
            <a:off x="1692164" y="3586956"/>
            <a:ext cx="8531225" cy="5811838"/>
          </a:xfrm>
          <a:prstGeom prst="rect">
            <a:avLst/>
          </a:prstGeom>
          <a:noFill/>
          <a:effectLst>
            <a:softEdge rad="584200"/>
          </a:effectLst>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9C4818A2-5D1B-4A37-9AE5-5C8189857A68}"/>
              </a:ext>
            </a:extLst>
          </p:cNvPr>
          <p:cNvSpPr>
            <a:spLocks noGrp="1"/>
          </p:cNvSpPr>
          <p:nvPr>
            <p:ph type="title"/>
          </p:nvPr>
        </p:nvSpPr>
        <p:spPr/>
        <p:txBody>
          <a:bodyPr/>
          <a:lstStyle/>
          <a:p>
            <a:r>
              <a:rPr lang="en-ID" b="1" dirty="0" err="1">
                <a:latin typeface="+mn-lt"/>
              </a:rPr>
              <a:t>Beberapa</a:t>
            </a:r>
            <a:r>
              <a:rPr lang="en-ID" b="1" dirty="0">
                <a:latin typeface="+mn-lt"/>
              </a:rPr>
              <a:t> </a:t>
            </a:r>
            <a:r>
              <a:rPr lang="en-ID" b="1" dirty="0" err="1">
                <a:latin typeface="+mn-lt"/>
              </a:rPr>
              <a:t>Konsep</a:t>
            </a:r>
            <a:r>
              <a:rPr lang="en-ID" b="1" dirty="0">
                <a:latin typeface="+mn-lt"/>
              </a:rPr>
              <a:t> </a:t>
            </a:r>
            <a:r>
              <a:rPr lang="en-ID" b="1" dirty="0" err="1">
                <a:latin typeface="+mn-lt"/>
              </a:rPr>
              <a:t>Penting</a:t>
            </a:r>
            <a:br>
              <a:rPr lang="en-ID" dirty="0"/>
            </a:br>
            <a:r>
              <a:rPr lang="en-ID" sz="3600" b="1" dirty="0" err="1"/>
              <a:t>Sistem</a:t>
            </a:r>
            <a:r>
              <a:rPr lang="en-ID" sz="3600" b="1" dirty="0"/>
              <a:t> </a:t>
            </a:r>
            <a:r>
              <a:rPr lang="en-ID" sz="3600" b="1" dirty="0" err="1"/>
              <a:t>Informasi</a:t>
            </a:r>
            <a:r>
              <a:rPr lang="en-ID" sz="3600" b="1" dirty="0"/>
              <a:t> </a:t>
            </a:r>
            <a:r>
              <a:rPr lang="en-ID" sz="3600" b="1" dirty="0" err="1"/>
              <a:t>Pengadilan</a:t>
            </a:r>
            <a:endParaRPr lang="en-ID" b="1" dirty="0"/>
          </a:p>
        </p:txBody>
      </p:sp>
      <p:sp>
        <p:nvSpPr>
          <p:cNvPr id="4" name="Content Placeholder 3">
            <a:extLst>
              <a:ext uri="{FF2B5EF4-FFF2-40B4-BE49-F238E27FC236}">
                <a16:creationId xmlns:a16="http://schemas.microsoft.com/office/drawing/2014/main" id="{DB98809D-53C4-4E4D-AE70-ACB5FABA411D}"/>
              </a:ext>
            </a:extLst>
          </p:cNvPr>
          <p:cNvSpPr>
            <a:spLocks noGrp="1"/>
          </p:cNvSpPr>
          <p:nvPr>
            <p:ph idx="1"/>
          </p:nvPr>
        </p:nvSpPr>
        <p:spPr/>
        <p:txBody>
          <a:bodyPr>
            <a:normAutofit/>
          </a:bodyPr>
          <a:lstStyle/>
          <a:p>
            <a:pPr marL="0" indent="0">
              <a:buNone/>
            </a:pPr>
            <a:r>
              <a:rPr lang="en-ID" dirty="0"/>
              <a:t>S</a:t>
            </a:r>
            <a:r>
              <a:rPr lang="id-ID" dirty="0" err="1"/>
              <a:t>eluruh</a:t>
            </a:r>
            <a:r>
              <a:rPr lang="id-ID" dirty="0"/>
              <a:t> sistem informasi yang disediakan oleh Mahkamah Agung untuk memberi pelayanan terhadap pencari keadilan yang meliputi administrasi dan pelayanan perkara.</a:t>
            </a:r>
            <a:r>
              <a:rPr lang="en-ID" dirty="0"/>
              <a:t>(</a:t>
            </a:r>
            <a:r>
              <a:rPr lang="en-ID" dirty="0" err="1"/>
              <a:t>ps</a:t>
            </a:r>
            <a:r>
              <a:rPr lang="en-ID" dirty="0"/>
              <a:t> 1(2))</a:t>
            </a:r>
          </a:p>
          <a:p>
            <a:pPr marL="0" indent="0">
              <a:buNone/>
            </a:pPr>
            <a:endParaRPr lang="en-ID" dirty="0"/>
          </a:p>
          <a:p>
            <a:pPr marL="0" indent="0">
              <a:buNone/>
            </a:pPr>
            <a:r>
              <a:rPr lang="en-ID" dirty="0" err="1"/>
              <a:t>Tautan</a:t>
            </a:r>
            <a:r>
              <a:rPr lang="en-ID" dirty="0"/>
              <a:t> </a:t>
            </a:r>
            <a:r>
              <a:rPr lang="en-ID" dirty="0" err="1"/>
              <a:t>kepada</a:t>
            </a:r>
            <a:r>
              <a:rPr lang="en-ID" dirty="0"/>
              <a:t> </a:t>
            </a:r>
            <a:r>
              <a:rPr lang="en-ID" dirty="0" err="1"/>
              <a:t>aturan</a:t>
            </a:r>
            <a:r>
              <a:rPr lang="en-ID" dirty="0"/>
              <a:t> </a:t>
            </a:r>
            <a:r>
              <a:rPr lang="en-ID" dirty="0" err="1"/>
              <a:t>tentang</a:t>
            </a:r>
            <a:r>
              <a:rPr lang="en-ID" dirty="0"/>
              <a:t> Tata </a:t>
            </a:r>
            <a:r>
              <a:rPr lang="en-ID" dirty="0" err="1"/>
              <a:t>Kelola</a:t>
            </a:r>
            <a:r>
              <a:rPr lang="en-ID" dirty="0"/>
              <a:t> </a:t>
            </a:r>
            <a:r>
              <a:rPr lang="en-ID" dirty="0" err="1"/>
              <a:t>Sistem</a:t>
            </a:r>
            <a:r>
              <a:rPr lang="en-ID" dirty="0"/>
              <a:t> </a:t>
            </a:r>
            <a:r>
              <a:rPr lang="en-ID" dirty="0" err="1"/>
              <a:t>Informasi</a:t>
            </a:r>
            <a:r>
              <a:rPr lang="en-ID" dirty="0"/>
              <a:t> </a:t>
            </a:r>
            <a:r>
              <a:rPr lang="en-ID" dirty="0" err="1"/>
              <a:t>Peradilan</a:t>
            </a:r>
            <a:r>
              <a:rPr lang="en-ID" dirty="0"/>
              <a:t> yang </a:t>
            </a:r>
            <a:r>
              <a:rPr lang="en-ID" dirty="0" err="1"/>
              <a:t>akan</a:t>
            </a:r>
            <a:r>
              <a:rPr lang="en-ID" dirty="0"/>
              <a:t> </a:t>
            </a:r>
            <a:r>
              <a:rPr lang="en-ID" dirty="0" err="1"/>
              <a:t>segera</a:t>
            </a:r>
            <a:r>
              <a:rPr lang="en-ID" dirty="0"/>
              <a:t> </a:t>
            </a:r>
            <a:r>
              <a:rPr lang="en-ID" dirty="0" err="1"/>
              <a:t>disahkan</a:t>
            </a:r>
            <a:r>
              <a:rPr lang="en-ID" dirty="0"/>
              <a:t> </a:t>
            </a:r>
            <a:r>
              <a:rPr lang="en-ID" dirty="0" err="1"/>
              <a:t>Mahkamah</a:t>
            </a:r>
            <a:r>
              <a:rPr lang="en-ID" dirty="0"/>
              <a:t> Agung.</a:t>
            </a:r>
          </a:p>
          <a:p>
            <a:pPr marL="0" indent="0">
              <a:buNone/>
            </a:pPr>
            <a:endParaRPr lang="en-ID" dirty="0"/>
          </a:p>
          <a:p>
            <a:pPr marL="0" indent="0">
              <a:buNone/>
            </a:pPr>
            <a:r>
              <a:rPr lang="en-ID" dirty="0"/>
              <a:t> </a:t>
            </a:r>
          </a:p>
          <a:p>
            <a:pPr marL="0" indent="0">
              <a:buNone/>
            </a:pPr>
            <a:endParaRPr lang="en-ID" dirty="0"/>
          </a:p>
          <a:p>
            <a:pPr marL="0" indent="0">
              <a:buNone/>
            </a:pPr>
            <a:endParaRPr lang="en-ID" dirty="0"/>
          </a:p>
          <a:p>
            <a:pPr lvl="0"/>
            <a:endParaRPr lang="en-ID" dirty="0"/>
          </a:p>
        </p:txBody>
      </p:sp>
    </p:spTree>
    <p:extLst>
      <p:ext uri="{BB962C8B-B14F-4D97-AF65-F5344CB8AC3E}">
        <p14:creationId xmlns:p14="http://schemas.microsoft.com/office/powerpoint/2010/main" val="2832437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4818A2-5D1B-4A37-9AE5-5C8189857A68}"/>
              </a:ext>
            </a:extLst>
          </p:cNvPr>
          <p:cNvSpPr>
            <a:spLocks noGrp="1"/>
          </p:cNvSpPr>
          <p:nvPr>
            <p:ph type="title"/>
          </p:nvPr>
        </p:nvSpPr>
        <p:spPr/>
        <p:txBody>
          <a:bodyPr>
            <a:normAutofit/>
          </a:bodyPr>
          <a:lstStyle/>
          <a:p>
            <a:r>
              <a:rPr lang="en-ID" sz="4000" b="1" dirty="0" err="1">
                <a:latin typeface="+mn-lt"/>
              </a:rPr>
              <a:t>Beberapa</a:t>
            </a:r>
            <a:r>
              <a:rPr lang="en-ID" sz="4000" b="1" dirty="0">
                <a:latin typeface="+mn-lt"/>
              </a:rPr>
              <a:t> </a:t>
            </a:r>
            <a:r>
              <a:rPr lang="en-ID" sz="4000" b="1" dirty="0" err="1">
                <a:latin typeface="+mn-lt"/>
              </a:rPr>
              <a:t>Konsep</a:t>
            </a:r>
            <a:r>
              <a:rPr lang="en-ID" sz="4000" b="1" dirty="0">
                <a:latin typeface="+mn-lt"/>
              </a:rPr>
              <a:t> </a:t>
            </a:r>
            <a:r>
              <a:rPr lang="en-ID" sz="4000" b="1" dirty="0" err="1">
                <a:latin typeface="+mn-lt"/>
              </a:rPr>
              <a:t>Penting</a:t>
            </a:r>
            <a:br>
              <a:rPr lang="en-ID" sz="4000" dirty="0"/>
            </a:br>
            <a:r>
              <a:rPr lang="en-ID" sz="4000" dirty="0" err="1"/>
              <a:t>Pengguna</a:t>
            </a:r>
            <a:endParaRPr lang="en-ID" sz="4000" dirty="0"/>
          </a:p>
        </p:txBody>
      </p:sp>
      <p:sp>
        <p:nvSpPr>
          <p:cNvPr id="4" name="Content Placeholder 3">
            <a:extLst>
              <a:ext uri="{FF2B5EF4-FFF2-40B4-BE49-F238E27FC236}">
                <a16:creationId xmlns:a16="http://schemas.microsoft.com/office/drawing/2014/main" id="{DB98809D-53C4-4E4D-AE70-ACB5FABA411D}"/>
              </a:ext>
            </a:extLst>
          </p:cNvPr>
          <p:cNvSpPr>
            <a:spLocks noGrp="1"/>
          </p:cNvSpPr>
          <p:nvPr>
            <p:ph idx="1"/>
          </p:nvPr>
        </p:nvSpPr>
        <p:spPr>
          <a:xfrm>
            <a:off x="914400" y="1488558"/>
            <a:ext cx="10515600" cy="4867792"/>
          </a:xfrm>
        </p:spPr>
        <p:txBody>
          <a:bodyPr>
            <a:normAutofit fontScale="85000" lnSpcReduction="20000"/>
          </a:bodyPr>
          <a:lstStyle/>
          <a:p>
            <a:pPr lvl="0"/>
            <a:r>
              <a:rPr lang="id-ID" dirty="0"/>
              <a:t>Pengguna Terdaftar: </a:t>
            </a:r>
            <a:r>
              <a:rPr lang="en-ID" dirty="0" err="1"/>
              <a:t>Advokat</a:t>
            </a:r>
            <a:r>
              <a:rPr lang="en-ID" dirty="0"/>
              <a:t> </a:t>
            </a:r>
            <a:r>
              <a:rPr lang="id-ID" dirty="0"/>
              <a:t>(Ps.5 )</a:t>
            </a:r>
            <a:endParaRPr lang="en-ID" dirty="0"/>
          </a:p>
          <a:p>
            <a:pPr lvl="1"/>
            <a:r>
              <a:rPr lang="en-ID" dirty="0" err="1"/>
              <a:t>Persyaratan</a:t>
            </a:r>
            <a:endParaRPr lang="en-ID" dirty="0"/>
          </a:p>
          <a:p>
            <a:pPr lvl="2"/>
            <a:r>
              <a:rPr lang="id-ID" dirty="0"/>
              <a:t>KTP;</a:t>
            </a:r>
            <a:endParaRPr lang="en-ID" dirty="0"/>
          </a:p>
          <a:p>
            <a:pPr lvl="2"/>
            <a:r>
              <a:rPr lang="id-ID" dirty="0"/>
              <a:t>Kartu keanggotaan advokat; dan</a:t>
            </a:r>
            <a:endParaRPr lang="en-ID" dirty="0"/>
          </a:p>
          <a:p>
            <a:pPr lvl="2"/>
            <a:r>
              <a:rPr lang="id-ID" dirty="0"/>
              <a:t>bukti berita acara sumpah advokat oleh pengadilan tinggi</a:t>
            </a:r>
            <a:endParaRPr lang="en-ID" dirty="0"/>
          </a:p>
          <a:p>
            <a:pPr lvl="1"/>
            <a:r>
              <a:rPr lang="en-ID" dirty="0" err="1"/>
              <a:t>Pendaftaran</a:t>
            </a:r>
            <a:r>
              <a:rPr lang="en-ID" dirty="0"/>
              <a:t> </a:t>
            </a:r>
            <a:r>
              <a:rPr lang="en-ID" dirty="0" err="1"/>
              <a:t>melalui</a:t>
            </a:r>
            <a:r>
              <a:rPr lang="en-ID" dirty="0"/>
              <a:t> </a:t>
            </a:r>
            <a:r>
              <a:rPr lang="en-ID" dirty="0" err="1"/>
              <a:t>Sistim</a:t>
            </a:r>
            <a:r>
              <a:rPr lang="en-ID" dirty="0"/>
              <a:t> </a:t>
            </a:r>
            <a:r>
              <a:rPr lang="en-ID" dirty="0" err="1"/>
              <a:t>Informasi</a:t>
            </a:r>
            <a:r>
              <a:rPr lang="en-ID" dirty="0"/>
              <a:t> </a:t>
            </a:r>
            <a:r>
              <a:rPr lang="en-ID" dirty="0" err="1"/>
              <a:t>Pengadilan</a:t>
            </a:r>
            <a:r>
              <a:rPr lang="id-ID" dirty="0"/>
              <a:t>, d</a:t>
            </a:r>
            <a:r>
              <a:rPr lang="en-ID" dirty="0" err="1"/>
              <a:t>ikelola</a:t>
            </a:r>
            <a:r>
              <a:rPr lang="en-ID" dirty="0"/>
              <a:t> oleh Mahkamah Agung </a:t>
            </a:r>
            <a:r>
              <a:rPr lang="en-ID" dirty="0" err="1"/>
              <a:t>secara</a:t>
            </a:r>
            <a:r>
              <a:rPr lang="en-ID" dirty="0"/>
              <a:t> </a:t>
            </a:r>
            <a:r>
              <a:rPr lang="en-ID" dirty="0" err="1"/>
              <a:t>terpusat</a:t>
            </a:r>
            <a:r>
              <a:rPr lang="en-ID" dirty="0"/>
              <a:t>.</a:t>
            </a:r>
          </a:p>
          <a:p>
            <a:pPr lvl="0"/>
            <a:r>
              <a:rPr lang="id-ID" dirty="0"/>
              <a:t>Pengguna Lain</a:t>
            </a:r>
            <a:endParaRPr lang="en-ID" dirty="0"/>
          </a:p>
          <a:p>
            <a:pPr lvl="1"/>
            <a:r>
              <a:rPr lang="id-ID" dirty="0"/>
              <a:t>Adalah subjek hukum selain advokat yang memenuhi syarat untuk menggunakan sistem informasi pengadilan dengan hak dan kewajiban yang diatur oleh Mahkamah Agung meliputi antara lain Jaksa Pengacara Negara, Biro Hukum Pemerintah/TNI/Kejaksaan RI, direksi/pengurus atau karyawan yang ditunjuk badan hukum (in-</a:t>
            </a:r>
            <a:r>
              <a:rPr lang="id-ID" dirty="0" err="1"/>
              <a:t>house</a:t>
            </a:r>
            <a:r>
              <a:rPr lang="id-ID" dirty="0"/>
              <a:t> </a:t>
            </a:r>
            <a:r>
              <a:rPr lang="id-ID" dirty="0" err="1"/>
              <a:t>lawyer</a:t>
            </a:r>
            <a:r>
              <a:rPr lang="id-ID" dirty="0"/>
              <a:t>), kuasa </a:t>
            </a:r>
            <a:r>
              <a:rPr lang="id-ID" dirty="0" err="1"/>
              <a:t>insidentil</a:t>
            </a:r>
            <a:r>
              <a:rPr lang="id-ID" dirty="0"/>
              <a:t> yang ditentukan Undang-undang</a:t>
            </a:r>
          </a:p>
          <a:p>
            <a:r>
              <a:rPr lang="en-ID" dirty="0" err="1"/>
              <a:t>Pengguna</a:t>
            </a:r>
            <a:r>
              <a:rPr lang="en-ID" dirty="0"/>
              <a:t> </a:t>
            </a:r>
            <a:r>
              <a:rPr lang="en-ID" dirty="0" err="1"/>
              <a:t>Terdaftar</a:t>
            </a:r>
            <a:r>
              <a:rPr lang="en-ID" dirty="0"/>
              <a:t>, </a:t>
            </a:r>
            <a:r>
              <a:rPr lang="en-ID" dirty="0" err="1"/>
              <a:t>akses</a:t>
            </a:r>
            <a:r>
              <a:rPr lang="en-ID" dirty="0"/>
              <a:t> </a:t>
            </a:r>
            <a:r>
              <a:rPr lang="en-ID" dirty="0" err="1"/>
              <a:t>terhadap</a:t>
            </a:r>
            <a:r>
              <a:rPr lang="en-ID" dirty="0"/>
              <a:t> </a:t>
            </a:r>
            <a:r>
              <a:rPr lang="en-ID" dirty="0" err="1"/>
              <a:t>fasilitas</a:t>
            </a:r>
            <a:r>
              <a:rPr lang="en-ID" dirty="0"/>
              <a:t> </a:t>
            </a:r>
            <a:r>
              <a:rPr lang="en-ID" dirty="0" err="1"/>
              <a:t>administrasi</a:t>
            </a:r>
            <a:r>
              <a:rPr lang="en-ID" dirty="0"/>
              <a:t> </a:t>
            </a:r>
            <a:r>
              <a:rPr lang="en-ID" dirty="0" err="1"/>
              <a:t>pengadilan</a:t>
            </a:r>
            <a:r>
              <a:rPr lang="en-ID" dirty="0"/>
              <a:t> </a:t>
            </a:r>
            <a:r>
              <a:rPr lang="en-ID" dirty="0" err="1"/>
              <a:t>secara</a:t>
            </a:r>
            <a:r>
              <a:rPr lang="en-ID" dirty="0"/>
              <a:t> </a:t>
            </a:r>
            <a:r>
              <a:rPr lang="en-ID" dirty="0" err="1"/>
              <a:t>elektronik</a:t>
            </a:r>
            <a:r>
              <a:rPr lang="en-ID" dirty="0"/>
              <a:t> </a:t>
            </a:r>
            <a:r>
              <a:rPr lang="en-ID" dirty="0" err="1"/>
              <a:t>berikut</a:t>
            </a:r>
            <a:r>
              <a:rPr lang="en-ID" dirty="0"/>
              <a:t> </a:t>
            </a:r>
            <a:r>
              <a:rPr lang="en-ID" dirty="0" err="1"/>
              <a:t>fitur</a:t>
            </a:r>
            <a:r>
              <a:rPr lang="en-ID" dirty="0"/>
              <a:t> </a:t>
            </a:r>
            <a:r>
              <a:rPr lang="en-ID" dirty="0" err="1"/>
              <a:t>pendukungnya</a:t>
            </a:r>
            <a:r>
              <a:rPr lang="en-ID" dirty="0"/>
              <a:t> (Ps </a:t>
            </a:r>
            <a:r>
              <a:rPr lang="id-ID" dirty="0"/>
              <a:t>6 (1)</a:t>
            </a:r>
            <a:r>
              <a:rPr lang="en-ID" dirty="0"/>
              <a:t>)</a:t>
            </a:r>
          </a:p>
          <a:p>
            <a:r>
              <a:rPr lang="en-ID" dirty="0" err="1"/>
              <a:t>Pengguna</a:t>
            </a:r>
            <a:r>
              <a:rPr lang="en-ID" dirty="0"/>
              <a:t> </a:t>
            </a:r>
            <a:r>
              <a:rPr lang="en-ID" dirty="0" err="1"/>
              <a:t>tidak</a:t>
            </a:r>
            <a:r>
              <a:rPr lang="en-ID" dirty="0"/>
              <a:t> </a:t>
            </a:r>
            <a:r>
              <a:rPr lang="en-ID" dirty="0" err="1"/>
              <a:t>terdaftar</a:t>
            </a:r>
            <a:r>
              <a:rPr lang="en-ID" dirty="0"/>
              <a:t>, </a:t>
            </a:r>
            <a:r>
              <a:rPr lang="en-ID" dirty="0" err="1"/>
              <a:t>akses</a:t>
            </a:r>
            <a:r>
              <a:rPr lang="en-ID" dirty="0"/>
              <a:t> </a:t>
            </a:r>
            <a:r>
              <a:rPr lang="en-ID" dirty="0" err="1"/>
              <a:t>terbatas</a:t>
            </a:r>
            <a:r>
              <a:rPr lang="en-ID" dirty="0"/>
              <a:t> </a:t>
            </a:r>
            <a:r>
              <a:rPr lang="en-ID" dirty="0" err="1"/>
              <a:t>sepanjang</a:t>
            </a:r>
            <a:r>
              <a:rPr lang="en-ID" dirty="0"/>
              <a:t> </a:t>
            </a:r>
            <a:r>
              <a:rPr lang="en-ID" dirty="0" err="1"/>
              <a:t>ketentuan</a:t>
            </a:r>
            <a:r>
              <a:rPr lang="en-ID" dirty="0"/>
              <a:t> </a:t>
            </a:r>
            <a:r>
              <a:rPr lang="en-ID" dirty="0" err="1"/>
              <a:t>hak</a:t>
            </a:r>
            <a:r>
              <a:rPr lang="en-ID" dirty="0"/>
              <a:t> </a:t>
            </a:r>
            <a:r>
              <a:rPr lang="en-ID" dirty="0" err="1"/>
              <a:t>keterbukaan</a:t>
            </a:r>
            <a:r>
              <a:rPr lang="en-ID" dirty="0"/>
              <a:t> </a:t>
            </a:r>
            <a:r>
              <a:rPr lang="en-ID" dirty="0" err="1"/>
              <a:t>informasi</a:t>
            </a:r>
            <a:r>
              <a:rPr lang="en-ID" dirty="0"/>
              <a:t> </a:t>
            </a:r>
            <a:r>
              <a:rPr lang="en-ID" dirty="0" err="1"/>
              <a:t>pengadilan</a:t>
            </a:r>
            <a:r>
              <a:rPr lang="en-ID" dirty="0"/>
              <a:t> (</a:t>
            </a:r>
            <a:r>
              <a:rPr lang="en-ID" dirty="0" err="1"/>
              <a:t>putusan</a:t>
            </a:r>
            <a:r>
              <a:rPr lang="en-ID" dirty="0"/>
              <a:t>, </a:t>
            </a:r>
            <a:r>
              <a:rPr lang="en-ID" dirty="0" err="1"/>
              <a:t>jadual</a:t>
            </a:r>
            <a:r>
              <a:rPr lang="en-ID" dirty="0"/>
              <a:t> </a:t>
            </a:r>
            <a:r>
              <a:rPr lang="en-ID" dirty="0" err="1"/>
              <a:t>sidang</a:t>
            </a:r>
            <a:r>
              <a:rPr lang="en-ID" dirty="0"/>
              <a:t>, </a:t>
            </a:r>
            <a:r>
              <a:rPr lang="en-ID" dirty="0" err="1"/>
              <a:t>statistik</a:t>
            </a:r>
            <a:r>
              <a:rPr lang="en-ID" dirty="0"/>
              <a:t>)</a:t>
            </a:r>
          </a:p>
          <a:p>
            <a:endParaRPr lang="en-ID" dirty="0"/>
          </a:p>
          <a:p>
            <a:pPr marL="0" indent="0">
              <a:buNone/>
            </a:pPr>
            <a:endParaRPr lang="en-ID" dirty="0"/>
          </a:p>
        </p:txBody>
      </p:sp>
    </p:spTree>
    <p:extLst>
      <p:ext uri="{BB962C8B-B14F-4D97-AF65-F5344CB8AC3E}">
        <p14:creationId xmlns:p14="http://schemas.microsoft.com/office/powerpoint/2010/main" val="2750549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4818A2-5D1B-4A37-9AE5-5C8189857A68}"/>
              </a:ext>
            </a:extLst>
          </p:cNvPr>
          <p:cNvSpPr>
            <a:spLocks noGrp="1"/>
          </p:cNvSpPr>
          <p:nvPr>
            <p:ph type="title"/>
          </p:nvPr>
        </p:nvSpPr>
        <p:spPr/>
        <p:txBody>
          <a:bodyPr>
            <a:normAutofit/>
          </a:bodyPr>
          <a:lstStyle/>
          <a:p>
            <a:r>
              <a:rPr lang="en-ID" sz="4000" b="1" dirty="0" err="1">
                <a:latin typeface="+mn-lt"/>
              </a:rPr>
              <a:t>Beberapa</a:t>
            </a:r>
            <a:r>
              <a:rPr lang="en-ID" sz="4000" b="1" dirty="0">
                <a:latin typeface="+mn-lt"/>
              </a:rPr>
              <a:t> </a:t>
            </a:r>
            <a:r>
              <a:rPr lang="en-ID" sz="4000" b="1" dirty="0" err="1">
                <a:latin typeface="+mn-lt"/>
              </a:rPr>
              <a:t>Konsep</a:t>
            </a:r>
            <a:r>
              <a:rPr lang="en-ID" sz="4000" b="1" dirty="0">
                <a:latin typeface="+mn-lt"/>
              </a:rPr>
              <a:t> </a:t>
            </a:r>
            <a:r>
              <a:rPr lang="en-ID" sz="4000" b="1" dirty="0" err="1">
                <a:latin typeface="+mn-lt"/>
              </a:rPr>
              <a:t>Penting</a:t>
            </a:r>
            <a:br>
              <a:rPr lang="en-ID" sz="4000" dirty="0"/>
            </a:br>
            <a:r>
              <a:rPr lang="en-ID" sz="4000" dirty="0" err="1"/>
              <a:t>Pengguna</a:t>
            </a:r>
            <a:r>
              <a:rPr lang="en-ID" sz="4000" dirty="0"/>
              <a:t> </a:t>
            </a:r>
            <a:r>
              <a:rPr lang="en-ID" sz="4000" dirty="0" err="1"/>
              <a:t>Terdaftar</a:t>
            </a:r>
            <a:r>
              <a:rPr lang="en-ID" sz="4000" dirty="0"/>
              <a:t> (2)</a:t>
            </a:r>
          </a:p>
        </p:txBody>
      </p:sp>
      <p:sp>
        <p:nvSpPr>
          <p:cNvPr id="4" name="Content Placeholder 3">
            <a:extLst>
              <a:ext uri="{FF2B5EF4-FFF2-40B4-BE49-F238E27FC236}">
                <a16:creationId xmlns:a16="http://schemas.microsoft.com/office/drawing/2014/main" id="{DB98809D-53C4-4E4D-AE70-ACB5FABA411D}"/>
              </a:ext>
            </a:extLst>
          </p:cNvPr>
          <p:cNvSpPr>
            <a:spLocks noGrp="1"/>
          </p:cNvSpPr>
          <p:nvPr>
            <p:ph idx="1"/>
          </p:nvPr>
        </p:nvSpPr>
        <p:spPr/>
        <p:txBody>
          <a:bodyPr>
            <a:normAutofit/>
          </a:bodyPr>
          <a:lstStyle/>
          <a:p>
            <a:endParaRPr lang="en-ID" sz="2400" dirty="0"/>
          </a:p>
          <a:p>
            <a:r>
              <a:rPr lang="en-ID" sz="2400" dirty="0" err="1"/>
              <a:t>Pendaftar</a:t>
            </a:r>
            <a:r>
              <a:rPr lang="en-ID" sz="2400" dirty="0"/>
              <a:t> </a:t>
            </a:r>
            <a:r>
              <a:rPr lang="en-ID" sz="2400" dirty="0" err="1"/>
              <a:t>hanya</a:t>
            </a:r>
            <a:r>
              <a:rPr lang="en-ID" sz="2400" dirty="0"/>
              <a:t> </a:t>
            </a:r>
            <a:r>
              <a:rPr lang="en-ID" sz="2400" dirty="0" err="1"/>
              <a:t>dapat</a:t>
            </a:r>
            <a:r>
              <a:rPr lang="en-ID" sz="2400" dirty="0"/>
              <a:t> </a:t>
            </a:r>
            <a:r>
              <a:rPr lang="en-ID" sz="2400" dirty="0" err="1"/>
              <a:t>diberikan</a:t>
            </a:r>
            <a:r>
              <a:rPr lang="en-ID" sz="2400" dirty="0"/>
              <a:t> status </a:t>
            </a:r>
            <a:r>
              <a:rPr lang="en-ID" sz="2400" dirty="0" err="1"/>
              <a:t>terdaftar</a:t>
            </a:r>
            <a:r>
              <a:rPr lang="en-ID" sz="2400" dirty="0"/>
              <a:t> </a:t>
            </a:r>
            <a:r>
              <a:rPr lang="en-ID" sz="2400" dirty="0" err="1"/>
              <a:t>apabila</a:t>
            </a:r>
            <a:r>
              <a:rPr lang="en-ID" sz="2400" dirty="0"/>
              <a:t> </a:t>
            </a:r>
            <a:r>
              <a:rPr lang="en-ID" sz="2400" dirty="0" err="1"/>
              <a:t>dapat</a:t>
            </a:r>
            <a:r>
              <a:rPr lang="en-ID" sz="2400" dirty="0"/>
              <a:t> di </a:t>
            </a:r>
            <a:r>
              <a:rPr lang="en-ID" sz="2400" u="sng" dirty="0" err="1"/>
              <a:t>verifikasi</a:t>
            </a:r>
            <a:r>
              <a:rPr lang="en-ID" sz="2400" dirty="0"/>
              <a:t> (</a:t>
            </a:r>
            <a:r>
              <a:rPr lang="en-ID" sz="2400" dirty="0" err="1"/>
              <a:t>ps</a:t>
            </a:r>
            <a:r>
              <a:rPr lang="en-ID" sz="2400" dirty="0"/>
              <a:t> </a:t>
            </a:r>
            <a:r>
              <a:rPr lang="id-ID" sz="2400" dirty="0"/>
              <a:t>7 </a:t>
            </a:r>
            <a:r>
              <a:rPr lang="en-ID" sz="2400" dirty="0"/>
              <a:t>(2)).</a:t>
            </a:r>
          </a:p>
          <a:p>
            <a:r>
              <a:rPr lang="en-ID" sz="2400" dirty="0" err="1"/>
              <a:t>Penggunaan</a:t>
            </a:r>
            <a:r>
              <a:rPr lang="en-ID" sz="2400" dirty="0"/>
              <a:t> </a:t>
            </a:r>
            <a:r>
              <a:rPr lang="en-ID" sz="2400" dirty="0" err="1"/>
              <a:t>Sistem</a:t>
            </a:r>
            <a:r>
              <a:rPr lang="en-ID" sz="2400" dirty="0"/>
              <a:t> </a:t>
            </a:r>
            <a:r>
              <a:rPr lang="en-ID" sz="2400" dirty="0" err="1"/>
              <a:t>Informasi</a:t>
            </a:r>
            <a:r>
              <a:rPr lang="en-ID" sz="2400" dirty="0"/>
              <a:t> </a:t>
            </a:r>
            <a:r>
              <a:rPr lang="en-ID" sz="2400" dirty="0" err="1"/>
              <a:t>tunduk</a:t>
            </a:r>
            <a:r>
              <a:rPr lang="en-ID" sz="2400" dirty="0"/>
              <a:t> </a:t>
            </a:r>
            <a:r>
              <a:rPr lang="en-ID" sz="2400" dirty="0" err="1"/>
              <a:t>kepada</a:t>
            </a:r>
            <a:r>
              <a:rPr lang="en-ID" sz="2400" dirty="0"/>
              <a:t> </a:t>
            </a:r>
            <a:r>
              <a:rPr lang="en-ID" sz="2400" dirty="0" err="1"/>
              <a:t>syarat</a:t>
            </a:r>
            <a:r>
              <a:rPr lang="en-ID" sz="2400" dirty="0"/>
              <a:t> dan </a:t>
            </a:r>
            <a:r>
              <a:rPr lang="en-ID" sz="2400" dirty="0" err="1"/>
              <a:t>ketentuan</a:t>
            </a:r>
            <a:r>
              <a:rPr lang="en-ID" sz="2400" dirty="0"/>
              <a:t> yang </a:t>
            </a:r>
            <a:r>
              <a:rPr lang="en-ID" sz="2400" dirty="0" err="1"/>
              <a:t>berlaku</a:t>
            </a:r>
            <a:r>
              <a:rPr lang="en-ID" sz="2400" dirty="0"/>
              <a:t> (SK KMA </a:t>
            </a:r>
            <a:r>
              <a:rPr lang="en-ID" sz="2400" dirty="0" err="1"/>
              <a:t>Nomor</a:t>
            </a:r>
            <a:r>
              <a:rPr lang="en-ID" sz="2400" dirty="0"/>
              <a:t> 129/KMA/SK/VIII/2019</a:t>
            </a:r>
          </a:p>
          <a:p>
            <a:r>
              <a:rPr lang="en-ID" sz="2400" dirty="0" err="1"/>
              <a:t>Pelanggaran</a:t>
            </a:r>
            <a:r>
              <a:rPr lang="en-ID" sz="2400" dirty="0"/>
              <a:t> </a:t>
            </a:r>
            <a:r>
              <a:rPr lang="en-ID" sz="2400" dirty="0" err="1"/>
              <a:t>terhadap</a:t>
            </a:r>
            <a:r>
              <a:rPr lang="en-ID" sz="2400" dirty="0"/>
              <a:t> </a:t>
            </a:r>
            <a:r>
              <a:rPr lang="en-ID" sz="2400" dirty="0" err="1"/>
              <a:t>syarat</a:t>
            </a:r>
            <a:r>
              <a:rPr lang="en-ID" sz="2400" dirty="0"/>
              <a:t> dan </a:t>
            </a:r>
            <a:r>
              <a:rPr lang="en-ID" sz="2400" dirty="0" err="1"/>
              <a:t>ketentuan</a:t>
            </a:r>
            <a:r>
              <a:rPr lang="en-ID" sz="2400" dirty="0"/>
              <a:t>:</a:t>
            </a:r>
          </a:p>
          <a:p>
            <a:pPr lvl="1"/>
            <a:r>
              <a:rPr lang="id-ID" dirty="0"/>
              <a:t>teguran;</a:t>
            </a:r>
            <a:endParaRPr lang="en-ID" dirty="0"/>
          </a:p>
          <a:p>
            <a:pPr lvl="1"/>
            <a:r>
              <a:rPr lang="id-ID" dirty="0"/>
              <a:t>penghentian hak akses sementara; dan</a:t>
            </a:r>
            <a:endParaRPr lang="en-ID" dirty="0"/>
          </a:p>
          <a:p>
            <a:pPr lvl="1"/>
            <a:r>
              <a:rPr lang="id-ID" dirty="0"/>
              <a:t>penghentian hak akses permanen (penghapusan akun).</a:t>
            </a:r>
            <a:r>
              <a:rPr lang="en-ID" dirty="0"/>
              <a:t>(</a:t>
            </a:r>
            <a:r>
              <a:rPr lang="en-ID" dirty="0" err="1"/>
              <a:t>ps</a:t>
            </a:r>
            <a:r>
              <a:rPr lang="en-ID" dirty="0"/>
              <a:t> </a:t>
            </a:r>
            <a:r>
              <a:rPr lang="id-ID" dirty="0"/>
              <a:t>7 </a:t>
            </a:r>
            <a:r>
              <a:rPr lang="en-ID" dirty="0"/>
              <a:t>(3)).</a:t>
            </a:r>
          </a:p>
          <a:p>
            <a:endParaRPr lang="en-ID" sz="2400" dirty="0"/>
          </a:p>
          <a:p>
            <a:endParaRPr lang="en-ID" sz="2400" dirty="0"/>
          </a:p>
          <a:p>
            <a:pPr marL="0" indent="0">
              <a:buNone/>
            </a:pPr>
            <a:endParaRPr lang="en-ID" sz="2400" dirty="0"/>
          </a:p>
        </p:txBody>
      </p:sp>
    </p:spTree>
    <p:extLst>
      <p:ext uri="{BB962C8B-B14F-4D97-AF65-F5344CB8AC3E}">
        <p14:creationId xmlns:p14="http://schemas.microsoft.com/office/powerpoint/2010/main" val="3013182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4818A2-5D1B-4A37-9AE5-5C8189857A68}"/>
              </a:ext>
            </a:extLst>
          </p:cNvPr>
          <p:cNvSpPr>
            <a:spLocks noGrp="1"/>
          </p:cNvSpPr>
          <p:nvPr>
            <p:ph type="title"/>
          </p:nvPr>
        </p:nvSpPr>
        <p:spPr/>
        <p:txBody>
          <a:bodyPr/>
          <a:lstStyle/>
          <a:p>
            <a:r>
              <a:rPr lang="en-ID" b="1" dirty="0" err="1">
                <a:latin typeface="+mn-lt"/>
              </a:rPr>
              <a:t>Beberapa</a:t>
            </a:r>
            <a:r>
              <a:rPr lang="en-ID" b="1" dirty="0">
                <a:latin typeface="+mn-lt"/>
              </a:rPr>
              <a:t> </a:t>
            </a:r>
            <a:r>
              <a:rPr lang="en-ID" b="1" dirty="0" err="1">
                <a:latin typeface="+mn-lt"/>
              </a:rPr>
              <a:t>Konsep</a:t>
            </a:r>
            <a:r>
              <a:rPr lang="en-ID" b="1" dirty="0">
                <a:latin typeface="+mn-lt"/>
              </a:rPr>
              <a:t> </a:t>
            </a:r>
            <a:r>
              <a:rPr lang="en-ID" b="1" dirty="0" err="1">
                <a:latin typeface="+mn-lt"/>
              </a:rPr>
              <a:t>Penting</a:t>
            </a:r>
            <a:br>
              <a:rPr lang="en-ID" dirty="0"/>
            </a:br>
            <a:r>
              <a:rPr lang="en-ID" sz="4000" b="1" dirty="0" err="1"/>
              <a:t>Domisili</a:t>
            </a:r>
            <a:r>
              <a:rPr lang="en-ID" sz="4000" b="1" dirty="0"/>
              <a:t> </a:t>
            </a:r>
            <a:r>
              <a:rPr lang="en-ID" sz="4000" b="1" dirty="0" err="1"/>
              <a:t>Elektronik</a:t>
            </a:r>
            <a:endParaRPr lang="en-ID" b="1" dirty="0"/>
          </a:p>
        </p:txBody>
      </p:sp>
      <p:sp>
        <p:nvSpPr>
          <p:cNvPr id="4" name="Content Placeholder 3">
            <a:extLst>
              <a:ext uri="{FF2B5EF4-FFF2-40B4-BE49-F238E27FC236}">
                <a16:creationId xmlns:a16="http://schemas.microsoft.com/office/drawing/2014/main" id="{DB98809D-53C4-4E4D-AE70-ACB5FABA411D}"/>
              </a:ext>
            </a:extLst>
          </p:cNvPr>
          <p:cNvSpPr>
            <a:spLocks noGrp="1"/>
          </p:cNvSpPr>
          <p:nvPr>
            <p:ph idx="1"/>
          </p:nvPr>
        </p:nvSpPr>
        <p:spPr/>
        <p:txBody>
          <a:bodyPr>
            <a:normAutofit fontScale="92500" lnSpcReduction="20000"/>
          </a:bodyPr>
          <a:lstStyle/>
          <a:p>
            <a:pPr marL="0" lvl="0" indent="0">
              <a:buNone/>
            </a:pPr>
            <a:r>
              <a:rPr lang="en-ID" dirty="0"/>
              <a:t>D</a:t>
            </a:r>
            <a:r>
              <a:rPr lang="id-ID" dirty="0" err="1"/>
              <a:t>omisili</a:t>
            </a:r>
            <a:r>
              <a:rPr lang="id-ID" dirty="0"/>
              <a:t> para pihak berupa alamat surat elektronik dan/atau nomor telepon seluler yang telah </a:t>
            </a:r>
            <a:r>
              <a:rPr lang="id-ID" dirty="0" err="1"/>
              <a:t>terverifikasi</a:t>
            </a:r>
            <a:r>
              <a:rPr lang="id-ID" dirty="0"/>
              <a:t>.</a:t>
            </a:r>
            <a:endParaRPr lang="en-ID" dirty="0"/>
          </a:p>
          <a:p>
            <a:pPr marL="0" lvl="0" indent="0">
              <a:buNone/>
            </a:pPr>
            <a:endParaRPr lang="en-ID" dirty="0"/>
          </a:p>
          <a:p>
            <a:pPr lvl="0"/>
            <a:r>
              <a:rPr lang="en-ID" dirty="0"/>
              <a:t>Akan </a:t>
            </a:r>
            <a:r>
              <a:rPr lang="en-ID" dirty="0" err="1"/>
              <a:t>ada</a:t>
            </a:r>
            <a:r>
              <a:rPr lang="en-ID" dirty="0"/>
              <a:t> </a:t>
            </a:r>
            <a:r>
              <a:rPr lang="en-ID" dirty="0" err="1"/>
              <a:t>mekanisme</a:t>
            </a:r>
            <a:r>
              <a:rPr lang="en-ID" dirty="0"/>
              <a:t> </a:t>
            </a:r>
            <a:r>
              <a:rPr lang="en-ID" dirty="0" err="1"/>
              <a:t>verifikasi</a:t>
            </a:r>
            <a:r>
              <a:rPr lang="en-ID" dirty="0"/>
              <a:t> </a:t>
            </a:r>
          </a:p>
          <a:p>
            <a:pPr lvl="0"/>
            <a:r>
              <a:rPr lang="en-ID" dirty="0" err="1"/>
              <a:t>Pengguna</a:t>
            </a:r>
            <a:r>
              <a:rPr lang="en-ID" dirty="0"/>
              <a:t> </a:t>
            </a:r>
            <a:r>
              <a:rPr lang="en-ID" dirty="0" err="1"/>
              <a:t>Terdaftar</a:t>
            </a:r>
            <a:r>
              <a:rPr lang="en-ID" dirty="0"/>
              <a:t> </a:t>
            </a:r>
            <a:r>
              <a:rPr lang="en-ID" dirty="0" err="1"/>
              <a:t>otomatis</a:t>
            </a:r>
            <a:r>
              <a:rPr lang="en-ID" dirty="0"/>
              <a:t> </a:t>
            </a:r>
            <a:r>
              <a:rPr lang="en-ID" dirty="0" err="1"/>
              <a:t>terverifikasi</a:t>
            </a:r>
            <a:r>
              <a:rPr lang="en-ID" dirty="0"/>
              <a:t> </a:t>
            </a:r>
            <a:r>
              <a:rPr lang="en-ID" dirty="0" err="1"/>
              <a:t>dan</a:t>
            </a:r>
            <a:r>
              <a:rPr lang="en-ID" dirty="0"/>
              <a:t> </a:t>
            </a:r>
            <a:r>
              <a:rPr lang="en-ID" dirty="0" err="1"/>
              <a:t>dianggap</a:t>
            </a:r>
            <a:r>
              <a:rPr lang="en-ID" dirty="0"/>
              <a:t> </a:t>
            </a:r>
            <a:r>
              <a:rPr lang="en-ID" dirty="0" err="1"/>
              <a:t>memilih</a:t>
            </a:r>
            <a:r>
              <a:rPr lang="en-ID" dirty="0"/>
              <a:t> </a:t>
            </a:r>
            <a:r>
              <a:rPr lang="en-ID" dirty="0" err="1"/>
              <a:t>domisili</a:t>
            </a:r>
            <a:r>
              <a:rPr lang="en-ID" dirty="0"/>
              <a:t> </a:t>
            </a:r>
            <a:r>
              <a:rPr lang="en-ID" dirty="0" err="1"/>
              <a:t>pada</a:t>
            </a:r>
            <a:r>
              <a:rPr lang="en-ID" dirty="0"/>
              <a:t> </a:t>
            </a:r>
            <a:r>
              <a:rPr lang="en-ID" dirty="0" err="1"/>
              <a:t>alamat</a:t>
            </a:r>
            <a:r>
              <a:rPr lang="en-ID" dirty="0"/>
              <a:t> </a:t>
            </a:r>
            <a:r>
              <a:rPr lang="en-ID" dirty="0" err="1"/>
              <a:t>surat</a:t>
            </a:r>
            <a:r>
              <a:rPr lang="en-ID" dirty="0"/>
              <a:t> </a:t>
            </a:r>
            <a:r>
              <a:rPr lang="en-ID" dirty="0" err="1"/>
              <a:t>elektronik</a:t>
            </a:r>
            <a:r>
              <a:rPr lang="en-ID" dirty="0"/>
              <a:t> / </a:t>
            </a:r>
            <a:r>
              <a:rPr lang="en-ID" dirty="0" err="1"/>
              <a:t>nomor</a:t>
            </a:r>
            <a:r>
              <a:rPr lang="en-ID" dirty="0"/>
              <a:t> </a:t>
            </a:r>
            <a:r>
              <a:rPr lang="en-ID" dirty="0" err="1"/>
              <a:t>telepon</a:t>
            </a:r>
            <a:r>
              <a:rPr lang="en-ID" dirty="0"/>
              <a:t> </a:t>
            </a:r>
            <a:r>
              <a:rPr lang="en-ID" dirty="0" err="1"/>
              <a:t>seluler</a:t>
            </a:r>
            <a:r>
              <a:rPr lang="en-ID" dirty="0"/>
              <a:t> yang </a:t>
            </a:r>
            <a:r>
              <a:rPr lang="en-ID" dirty="0" err="1"/>
              <a:t>telah</a:t>
            </a:r>
            <a:r>
              <a:rPr lang="en-ID" dirty="0"/>
              <a:t> </a:t>
            </a:r>
            <a:r>
              <a:rPr lang="en-ID" dirty="0" err="1"/>
              <a:t>terverifikasi</a:t>
            </a:r>
            <a:r>
              <a:rPr lang="en-ID" dirty="0"/>
              <a:t>.</a:t>
            </a:r>
          </a:p>
          <a:p>
            <a:pPr lvl="0"/>
            <a:r>
              <a:rPr lang="en-ID" dirty="0" err="1"/>
              <a:t>Tidak</a:t>
            </a:r>
            <a:r>
              <a:rPr lang="en-ID" dirty="0"/>
              <a:t> </a:t>
            </a:r>
            <a:r>
              <a:rPr lang="en-ID" dirty="0" err="1"/>
              <a:t>diperlukan</a:t>
            </a:r>
            <a:r>
              <a:rPr lang="en-ID" dirty="0"/>
              <a:t> </a:t>
            </a:r>
            <a:r>
              <a:rPr lang="en-ID" dirty="0" err="1"/>
              <a:t>lagi</a:t>
            </a:r>
            <a:r>
              <a:rPr lang="en-ID" dirty="0"/>
              <a:t> </a:t>
            </a:r>
            <a:r>
              <a:rPr lang="en-ID" dirty="0" err="1"/>
              <a:t>pengiriman</a:t>
            </a:r>
            <a:r>
              <a:rPr lang="en-ID" dirty="0"/>
              <a:t> </a:t>
            </a:r>
            <a:r>
              <a:rPr lang="en-ID" dirty="0" err="1"/>
              <a:t>fisik</a:t>
            </a:r>
            <a:r>
              <a:rPr lang="en-ID" dirty="0"/>
              <a:t>, </a:t>
            </a:r>
            <a:r>
              <a:rPr lang="en-ID" dirty="0" err="1"/>
              <a:t>panggilan</a:t>
            </a:r>
            <a:r>
              <a:rPr lang="en-ID" dirty="0"/>
              <a:t> </a:t>
            </a:r>
            <a:r>
              <a:rPr lang="en-ID" dirty="0" err="1"/>
              <a:t>sudah</a:t>
            </a:r>
            <a:r>
              <a:rPr lang="en-ID" dirty="0"/>
              <a:t> </a:t>
            </a:r>
            <a:r>
              <a:rPr lang="en-ID" dirty="0" err="1"/>
              <a:t>dianggap</a:t>
            </a:r>
            <a:r>
              <a:rPr lang="en-ID" dirty="0"/>
              <a:t> </a:t>
            </a:r>
            <a:r>
              <a:rPr lang="en-ID" dirty="0" err="1"/>
              <a:t>sah</a:t>
            </a:r>
            <a:r>
              <a:rPr lang="en-ID" dirty="0"/>
              <a:t> </a:t>
            </a:r>
            <a:r>
              <a:rPr lang="en-ID" dirty="0" err="1"/>
              <a:t>apabila</a:t>
            </a:r>
            <a:r>
              <a:rPr lang="en-ID" dirty="0"/>
              <a:t> </a:t>
            </a:r>
            <a:r>
              <a:rPr lang="en-ID" dirty="0" err="1"/>
              <a:t>sudah</a:t>
            </a:r>
            <a:r>
              <a:rPr lang="en-ID" dirty="0"/>
              <a:t> </a:t>
            </a:r>
            <a:r>
              <a:rPr lang="en-ID" dirty="0" err="1"/>
              <a:t>terkirim</a:t>
            </a:r>
            <a:r>
              <a:rPr lang="en-ID" dirty="0"/>
              <a:t> </a:t>
            </a:r>
            <a:r>
              <a:rPr lang="en-ID" dirty="0" err="1"/>
              <a:t>ke</a:t>
            </a:r>
            <a:r>
              <a:rPr lang="en-ID" dirty="0"/>
              <a:t> </a:t>
            </a:r>
            <a:r>
              <a:rPr lang="en-ID" dirty="0" err="1"/>
              <a:t>domisili</a:t>
            </a:r>
            <a:r>
              <a:rPr lang="en-ID" dirty="0"/>
              <a:t> </a:t>
            </a:r>
            <a:r>
              <a:rPr lang="en-ID" dirty="0" err="1"/>
              <a:t>elektronik</a:t>
            </a:r>
            <a:r>
              <a:rPr lang="en-ID" dirty="0"/>
              <a:t> para </a:t>
            </a:r>
            <a:r>
              <a:rPr lang="en-ID" dirty="0" err="1"/>
              <a:t>pihak</a:t>
            </a:r>
            <a:r>
              <a:rPr lang="en-ID" dirty="0"/>
              <a:t> </a:t>
            </a:r>
            <a:r>
              <a:rPr lang="en-ID" dirty="0" err="1"/>
              <a:t>dalam</a:t>
            </a:r>
            <a:r>
              <a:rPr lang="en-ID" dirty="0"/>
              <a:t> </a:t>
            </a:r>
            <a:r>
              <a:rPr lang="en-ID" dirty="0" err="1"/>
              <a:t>tenggang</a:t>
            </a:r>
            <a:r>
              <a:rPr lang="en-ID" dirty="0"/>
              <a:t> </a:t>
            </a:r>
            <a:r>
              <a:rPr lang="en-ID" dirty="0" err="1"/>
              <a:t>waktu</a:t>
            </a:r>
            <a:r>
              <a:rPr lang="en-ID" dirty="0"/>
              <a:t> yang </a:t>
            </a:r>
            <a:r>
              <a:rPr lang="en-ID" dirty="0" err="1"/>
              <a:t>ditentukan</a:t>
            </a:r>
            <a:r>
              <a:rPr lang="en-ID" dirty="0"/>
              <a:t> </a:t>
            </a:r>
            <a:r>
              <a:rPr lang="en-ID" dirty="0" err="1"/>
              <a:t>undang-undang</a:t>
            </a:r>
            <a:r>
              <a:rPr lang="en-ID" dirty="0"/>
              <a:t>. (</a:t>
            </a:r>
            <a:r>
              <a:rPr lang="en-ID" dirty="0" err="1"/>
              <a:t>pasal</a:t>
            </a:r>
            <a:r>
              <a:rPr lang="en-ID" dirty="0"/>
              <a:t> 1</a:t>
            </a:r>
            <a:r>
              <a:rPr lang="id-ID" dirty="0"/>
              <a:t>8</a:t>
            </a:r>
            <a:r>
              <a:rPr lang="en-ID" dirty="0"/>
              <a:t>)</a:t>
            </a:r>
          </a:p>
          <a:p>
            <a:pPr lvl="0"/>
            <a:r>
              <a:rPr lang="en-ID" dirty="0" err="1"/>
              <a:t>Apabila</a:t>
            </a:r>
            <a:r>
              <a:rPr lang="en-ID" dirty="0"/>
              <a:t> </a:t>
            </a:r>
            <a:r>
              <a:rPr lang="en-ID" dirty="0" err="1"/>
              <a:t>diperlukan</a:t>
            </a:r>
            <a:r>
              <a:rPr lang="en-ID" dirty="0"/>
              <a:t> </a:t>
            </a:r>
            <a:r>
              <a:rPr lang="en-ID" dirty="0" err="1"/>
              <a:t>panggilan</a:t>
            </a:r>
            <a:r>
              <a:rPr lang="en-ID" dirty="0"/>
              <a:t> </a:t>
            </a:r>
            <a:r>
              <a:rPr lang="en-ID" dirty="0" err="1"/>
              <a:t>asli</a:t>
            </a:r>
            <a:r>
              <a:rPr lang="en-ID" dirty="0"/>
              <a:t> </a:t>
            </a:r>
            <a:r>
              <a:rPr lang="en-ID" dirty="0" err="1"/>
              <a:t>diserahkan</a:t>
            </a:r>
            <a:r>
              <a:rPr lang="en-ID" dirty="0"/>
              <a:t> </a:t>
            </a:r>
            <a:r>
              <a:rPr lang="en-ID" dirty="0" err="1"/>
              <a:t>pada</a:t>
            </a:r>
            <a:r>
              <a:rPr lang="en-ID" dirty="0"/>
              <a:t> </a:t>
            </a:r>
            <a:r>
              <a:rPr lang="en-ID" dirty="0" err="1"/>
              <a:t>saat</a:t>
            </a:r>
            <a:r>
              <a:rPr lang="en-ID" dirty="0"/>
              <a:t> para </a:t>
            </a:r>
            <a:r>
              <a:rPr lang="en-ID" dirty="0" err="1"/>
              <a:t>pihak</a:t>
            </a:r>
            <a:r>
              <a:rPr lang="en-ID" dirty="0"/>
              <a:t> </a:t>
            </a:r>
            <a:r>
              <a:rPr lang="en-ID" dirty="0" err="1"/>
              <a:t>hadir</a:t>
            </a:r>
            <a:r>
              <a:rPr lang="en-ID" dirty="0"/>
              <a:t> di </a:t>
            </a:r>
            <a:r>
              <a:rPr lang="en-ID" dirty="0" err="1"/>
              <a:t>persidangan</a:t>
            </a:r>
            <a:r>
              <a:rPr lang="en-ID" dirty="0"/>
              <a:t>.</a:t>
            </a:r>
          </a:p>
          <a:p>
            <a:pPr lvl="0"/>
            <a:endParaRPr lang="en-ID" dirty="0"/>
          </a:p>
        </p:txBody>
      </p:sp>
    </p:spTree>
    <p:extLst>
      <p:ext uri="{BB962C8B-B14F-4D97-AF65-F5344CB8AC3E}">
        <p14:creationId xmlns:p14="http://schemas.microsoft.com/office/powerpoint/2010/main" val="37874226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03086-0780-4A46-9E62-BD38F36621CD}"/>
              </a:ext>
            </a:extLst>
          </p:cNvPr>
          <p:cNvSpPr>
            <a:spLocks noGrp="1"/>
          </p:cNvSpPr>
          <p:nvPr>
            <p:ph type="title"/>
          </p:nvPr>
        </p:nvSpPr>
        <p:spPr/>
        <p:txBody>
          <a:bodyPr/>
          <a:lstStyle/>
          <a:p>
            <a:r>
              <a:rPr lang="en-ID" b="1" dirty="0" err="1">
                <a:latin typeface="+mn-lt"/>
              </a:rPr>
              <a:t>Beberapa</a:t>
            </a:r>
            <a:r>
              <a:rPr lang="en-ID" b="1" dirty="0">
                <a:latin typeface="+mn-lt"/>
              </a:rPr>
              <a:t> </a:t>
            </a:r>
            <a:r>
              <a:rPr lang="en-ID" b="1" dirty="0" err="1">
                <a:latin typeface="+mn-lt"/>
              </a:rPr>
              <a:t>Konsep</a:t>
            </a:r>
            <a:r>
              <a:rPr lang="en-ID" b="1" dirty="0">
                <a:latin typeface="+mn-lt"/>
              </a:rPr>
              <a:t> </a:t>
            </a:r>
            <a:r>
              <a:rPr lang="en-ID" b="1" dirty="0" err="1">
                <a:latin typeface="+mn-lt"/>
              </a:rPr>
              <a:t>Penting</a:t>
            </a:r>
            <a:br>
              <a:rPr lang="en-ID" dirty="0"/>
            </a:br>
            <a:r>
              <a:rPr lang="en-ID" sz="3600" b="1" dirty="0" err="1"/>
              <a:t>Lingkup</a:t>
            </a:r>
            <a:r>
              <a:rPr lang="en-ID" sz="3600" b="1" dirty="0"/>
              <a:t> </a:t>
            </a:r>
            <a:r>
              <a:rPr lang="en-ID" sz="3600" b="1" dirty="0" err="1"/>
              <a:t>Administrasi</a:t>
            </a:r>
            <a:r>
              <a:rPr lang="en-ID" sz="3600" b="1" dirty="0"/>
              <a:t> </a:t>
            </a:r>
            <a:r>
              <a:rPr lang="en-ID" sz="3600" b="1" dirty="0" err="1"/>
              <a:t>Perkara</a:t>
            </a:r>
            <a:r>
              <a:rPr lang="en-ID" sz="3600" b="1" dirty="0"/>
              <a:t> </a:t>
            </a:r>
            <a:r>
              <a:rPr lang="en-ID" sz="3600" b="1" dirty="0" err="1"/>
              <a:t>Elektronik</a:t>
            </a:r>
            <a:endParaRPr lang="en-ID" dirty="0"/>
          </a:p>
        </p:txBody>
      </p:sp>
      <p:sp>
        <p:nvSpPr>
          <p:cNvPr id="3" name="Content Placeholder 2">
            <a:extLst>
              <a:ext uri="{FF2B5EF4-FFF2-40B4-BE49-F238E27FC236}">
                <a16:creationId xmlns:a16="http://schemas.microsoft.com/office/drawing/2014/main" id="{4F45B77C-1313-47EA-B5EE-0700B0339742}"/>
              </a:ext>
            </a:extLst>
          </p:cNvPr>
          <p:cNvSpPr>
            <a:spLocks noGrp="1"/>
          </p:cNvSpPr>
          <p:nvPr>
            <p:ph idx="1"/>
          </p:nvPr>
        </p:nvSpPr>
        <p:spPr/>
        <p:txBody>
          <a:bodyPr>
            <a:normAutofit/>
          </a:bodyPr>
          <a:lstStyle/>
          <a:p>
            <a:pPr marL="0" indent="0">
              <a:buNone/>
            </a:pPr>
            <a:r>
              <a:rPr lang="en-ID" u="sng" dirty="0" err="1"/>
              <a:t>Keberlakuan</a:t>
            </a:r>
            <a:endParaRPr lang="en-ID" u="sng" dirty="0"/>
          </a:p>
          <a:p>
            <a:pPr marL="457200" lvl="1" indent="0">
              <a:buNone/>
            </a:pPr>
            <a:r>
              <a:rPr lang="en-ID" dirty="0" err="1"/>
              <a:t>Berlaku</a:t>
            </a:r>
            <a:r>
              <a:rPr lang="en-ID" dirty="0"/>
              <a:t> </a:t>
            </a:r>
            <a:r>
              <a:rPr lang="en-ID" dirty="0" err="1"/>
              <a:t>bagi</a:t>
            </a:r>
            <a:r>
              <a:rPr lang="en-ID" dirty="0"/>
              <a:t> </a:t>
            </a:r>
            <a:r>
              <a:rPr lang="id-ID" dirty="0"/>
              <a:t>perkara perdata/agama/tata usaha militer/tata usaha negara dengan menggunakan sistem elektronik yang berlaku di masing-masing lingkungan peradilan.</a:t>
            </a:r>
            <a:endParaRPr lang="en-ID" dirty="0"/>
          </a:p>
          <a:p>
            <a:pPr marL="0" indent="0">
              <a:buNone/>
            </a:pPr>
            <a:r>
              <a:rPr lang="en-ID" u="sng" dirty="0" err="1"/>
              <a:t>Jenis</a:t>
            </a:r>
            <a:r>
              <a:rPr lang="en-ID" u="sng" dirty="0"/>
              <a:t> Proses</a:t>
            </a:r>
          </a:p>
          <a:p>
            <a:pPr lvl="1"/>
            <a:r>
              <a:rPr lang="id-ID" dirty="0"/>
              <a:t>penerimaan gugatan/permohonan, </a:t>
            </a:r>
            <a:endParaRPr lang="en-ID" dirty="0"/>
          </a:p>
          <a:p>
            <a:pPr lvl="1"/>
            <a:r>
              <a:rPr lang="id-ID" dirty="0"/>
              <a:t>jawaban, </a:t>
            </a:r>
            <a:endParaRPr lang="en-ID" dirty="0"/>
          </a:p>
          <a:p>
            <a:pPr lvl="1"/>
            <a:r>
              <a:rPr lang="id-ID" dirty="0"/>
              <a:t>replik, duplik dan kesimpulan, </a:t>
            </a:r>
          </a:p>
          <a:p>
            <a:pPr lvl="1"/>
            <a:r>
              <a:rPr lang="id-ID" b="1" dirty="0"/>
              <a:t>Upaya Hukum (Kasasi/ PK)</a:t>
            </a:r>
            <a:endParaRPr lang="en-ID" b="1" dirty="0"/>
          </a:p>
          <a:p>
            <a:pPr lvl="1"/>
            <a:r>
              <a:rPr lang="id-ID" dirty="0"/>
              <a:t>pengelolaan, penyampaian dan penyimpanan dokumen </a:t>
            </a:r>
            <a:endParaRPr lang="en-ID" dirty="0"/>
          </a:p>
          <a:p>
            <a:pPr marL="457200" lvl="1" indent="0">
              <a:buNone/>
            </a:pPr>
            <a:endParaRPr lang="en-ID" dirty="0"/>
          </a:p>
        </p:txBody>
      </p:sp>
    </p:spTree>
    <p:extLst>
      <p:ext uri="{BB962C8B-B14F-4D97-AF65-F5344CB8AC3E}">
        <p14:creationId xmlns:p14="http://schemas.microsoft.com/office/powerpoint/2010/main" val="2677308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3FCB4-A2F6-4114-BD41-094FCC01D40D}"/>
              </a:ext>
            </a:extLst>
          </p:cNvPr>
          <p:cNvSpPr>
            <a:spLocks noGrp="1"/>
          </p:cNvSpPr>
          <p:nvPr>
            <p:ph type="title"/>
          </p:nvPr>
        </p:nvSpPr>
        <p:spPr/>
        <p:txBody>
          <a:bodyPr/>
          <a:lstStyle/>
          <a:p>
            <a:r>
              <a:rPr lang="en-ID" b="1" dirty="0" err="1">
                <a:latin typeface="+mn-lt"/>
              </a:rPr>
              <a:t>Beberapa</a:t>
            </a:r>
            <a:r>
              <a:rPr lang="en-ID" b="1" dirty="0">
                <a:latin typeface="+mn-lt"/>
              </a:rPr>
              <a:t> </a:t>
            </a:r>
            <a:r>
              <a:rPr lang="en-ID" b="1" dirty="0" err="1">
                <a:latin typeface="+mn-lt"/>
              </a:rPr>
              <a:t>Konsep</a:t>
            </a:r>
            <a:r>
              <a:rPr lang="en-ID" b="1" dirty="0">
                <a:latin typeface="+mn-lt"/>
              </a:rPr>
              <a:t> </a:t>
            </a:r>
            <a:r>
              <a:rPr lang="en-ID" b="1" dirty="0" err="1">
                <a:latin typeface="+mn-lt"/>
              </a:rPr>
              <a:t>Penting</a:t>
            </a:r>
            <a:br>
              <a:rPr lang="en-ID" dirty="0"/>
            </a:br>
            <a:r>
              <a:rPr lang="en-ID" sz="3600" b="1" dirty="0"/>
              <a:t>Register </a:t>
            </a:r>
            <a:r>
              <a:rPr lang="en-ID" sz="3600" b="1" dirty="0" err="1"/>
              <a:t>Elektronik</a:t>
            </a:r>
            <a:endParaRPr lang="en-ID" dirty="0"/>
          </a:p>
        </p:txBody>
      </p:sp>
      <p:sp>
        <p:nvSpPr>
          <p:cNvPr id="3" name="Content Placeholder 2">
            <a:extLst>
              <a:ext uri="{FF2B5EF4-FFF2-40B4-BE49-F238E27FC236}">
                <a16:creationId xmlns:a16="http://schemas.microsoft.com/office/drawing/2014/main" id="{63F3BB7C-C3C9-434A-B176-2BB504E09C44}"/>
              </a:ext>
            </a:extLst>
          </p:cNvPr>
          <p:cNvSpPr>
            <a:spLocks noGrp="1"/>
          </p:cNvSpPr>
          <p:nvPr>
            <p:ph idx="1"/>
          </p:nvPr>
        </p:nvSpPr>
        <p:spPr/>
        <p:txBody>
          <a:bodyPr>
            <a:normAutofit/>
          </a:bodyPr>
          <a:lstStyle/>
          <a:p>
            <a:r>
              <a:rPr lang="en-ID" dirty="0" err="1"/>
              <a:t>Mengakui</a:t>
            </a:r>
            <a:r>
              <a:rPr lang="en-ID" dirty="0"/>
              <a:t> </a:t>
            </a:r>
            <a:r>
              <a:rPr lang="en-ID" dirty="0" err="1"/>
              <a:t>Kekuatan</a:t>
            </a:r>
            <a:r>
              <a:rPr lang="en-ID" dirty="0"/>
              <a:t> </a:t>
            </a:r>
            <a:r>
              <a:rPr lang="en-ID" dirty="0" err="1"/>
              <a:t>Hukum</a:t>
            </a:r>
            <a:r>
              <a:rPr lang="en-ID" dirty="0"/>
              <a:t> Register </a:t>
            </a:r>
            <a:r>
              <a:rPr lang="en-ID" dirty="0" err="1"/>
              <a:t>Perkara</a:t>
            </a:r>
            <a:r>
              <a:rPr lang="en-ID" dirty="0"/>
              <a:t> </a:t>
            </a:r>
            <a:r>
              <a:rPr lang="en-ID" dirty="0" err="1"/>
              <a:t>Elektronik</a:t>
            </a:r>
            <a:r>
              <a:rPr lang="en-ID" dirty="0"/>
              <a:t> </a:t>
            </a:r>
            <a:r>
              <a:rPr lang="en-ID" dirty="0" err="1"/>
              <a:t>setara</a:t>
            </a:r>
            <a:r>
              <a:rPr lang="en-ID" dirty="0"/>
              <a:t> </a:t>
            </a:r>
            <a:r>
              <a:rPr lang="en-ID" dirty="0" err="1"/>
              <a:t>dengan</a:t>
            </a:r>
            <a:r>
              <a:rPr lang="en-ID" dirty="0"/>
              <a:t> </a:t>
            </a:r>
            <a:r>
              <a:rPr lang="en-ID" dirty="0" err="1"/>
              <a:t>Buku</a:t>
            </a:r>
            <a:r>
              <a:rPr lang="en-ID" dirty="0"/>
              <a:t> Register </a:t>
            </a:r>
            <a:r>
              <a:rPr lang="en-ID" dirty="0" err="1"/>
              <a:t>Perkara</a:t>
            </a:r>
            <a:r>
              <a:rPr lang="en-ID" dirty="0"/>
              <a:t> </a:t>
            </a:r>
            <a:r>
              <a:rPr lang="en-ID" dirty="0" err="1"/>
              <a:t>sebagaimana</a:t>
            </a:r>
            <a:r>
              <a:rPr lang="en-ID" dirty="0"/>
              <a:t> </a:t>
            </a:r>
            <a:r>
              <a:rPr lang="en-ID" dirty="0" err="1"/>
              <a:t>dimaksud</a:t>
            </a:r>
            <a:r>
              <a:rPr lang="en-ID" dirty="0"/>
              <a:t> </a:t>
            </a:r>
            <a:r>
              <a:rPr lang="en-ID" dirty="0" err="1"/>
              <a:t>dalam</a:t>
            </a:r>
            <a:r>
              <a:rPr lang="en-ID" dirty="0"/>
              <a:t> </a:t>
            </a:r>
            <a:r>
              <a:rPr lang="en-ID" dirty="0" err="1"/>
              <a:t>Peraturan</a:t>
            </a:r>
            <a:r>
              <a:rPr lang="en-ID" dirty="0"/>
              <a:t> </a:t>
            </a:r>
            <a:r>
              <a:rPr lang="en-ID" dirty="0" err="1"/>
              <a:t>Perundang-undangan</a:t>
            </a:r>
            <a:endParaRPr lang="en-ID" dirty="0"/>
          </a:p>
          <a:p>
            <a:r>
              <a:rPr lang="en-ID" dirty="0" err="1"/>
              <a:t>Membuka</a:t>
            </a:r>
            <a:r>
              <a:rPr lang="en-ID" dirty="0"/>
              <a:t> </a:t>
            </a:r>
            <a:r>
              <a:rPr lang="en-ID" dirty="0" err="1"/>
              <a:t>peluang</a:t>
            </a:r>
            <a:r>
              <a:rPr lang="en-ID" dirty="0"/>
              <a:t> </a:t>
            </a:r>
            <a:r>
              <a:rPr lang="en-ID" dirty="0" err="1"/>
              <a:t>migrasi</a:t>
            </a:r>
            <a:r>
              <a:rPr lang="en-ID" dirty="0"/>
              <a:t> </a:t>
            </a:r>
            <a:r>
              <a:rPr lang="en-ID" dirty="0" err="1"/>
              <a:t>sepenuhnya</a:t>
            </a:r>
            <a:r>
              <a:rPr lang="en-ID" dirty="0"/>
              <a:t> </a:t>
            </a:r>
            <a:r>
              <a:rPr lang="en-ID" dirty="0" err="1"/>
              <a:t>ke</a:t>
            </a:r>
            <a:r>
              <a:rPr lang="en-ID" dirty="0"/>
              <a:t> Register </a:t>
            </a:r>
            <a:r>
              <a:rPr lang="en-ID" dirty="0" err="1"/>
              <a:t>Elektronik</a:t>
            </a:r>
            <a:r>
              <a:rPr lang="en-ID" dirty="0"/>
              <a:t> dan </a:t>
            </a:r>
            <a:r>
              <a:rPr lang="en-ID" dirty="0" err="1"/>
              <a:t>meninggalkan</a:t>
            </a:r>
            <a:r>
              <a:rPr lang="en-ID" dirty="0"/>
              <a:t> </a:t>
            </a:r>
            <a:r>
              <a:rPr lang="en-ID" dirty="0" err="1"/>
              <a:t>pengelolaan</a:t>
            </a:r>
            <a:r>
              <a:rPr lang="en-ID" dirty="0"/>
              <a:t> register </a:t>
            </a:r>
            <a:r>
              <a:rPr lang="en-ID" dirty="0" err="1"/>
              <a:t>secara</a:t>
            </a:r>
            <a:r>
              <a:rPr lang="en-ID" dirty="0"/>
              <a:t> manual</a:t>
            </a:r>
          </a:p>
          <a:p>
            <a:pPr lvl="1"/>
            <a:r>
              <a:rPr lang="en-ID" dirty="0" err="1"/>
              <a:t>Ijin</a:t>
            </a:r>
            <a:r>
              <a:rPr lang="en-ID" dirty="0"/>
              <a:t> </a:t>
            </a:r>
            <a:r>
              <a:rPr lang="en-ID" dirty="0" err="1"/>
              <a:t>akan</a:t>
            </a:r>
            <a:r>
              <a:rPr lang="en-ID" dirty="0"/>
              <a:t> </a:t>
            </a:r>
            <a:r>
              <a:rPr lang="en-ID" dirty="0" err="1"/>
              <a:t>diberikan</a:t>
            </a:r>
            <a:r>
              <a:rPr lang="en-ID" dirty="0"/>
              <a:t> </a:t>
            </a:r>
            <a:r>
              <a:rPr lang="en-ID" dirty="0" err="1"/>
              <a:t>oleh</a:t>
            </a:r>
            <a:r>
              <a:rPr lang="en-ID" dirty="0"/>
              <a:t> </a:t>
            </a:r>
            <a:r>
              <a:rPr lang="en-ID" dirty="0" err="1"/>
              <a:t>Direktur</a:t>
            </a:r>
            <a:r>
              <a:rPr lang="en-ID" dirty="0"/>
              <a:t> </a:t>
            </a:r>
            <a:r>
              <a:rPr lang="en-ID" dirty="0" err="1"/>
              <a:t>Jenderal</a:t>
            </a:r>
            <a:r>
              <a:rPr lang="en-ID" dirty="0"/>
              <a:t> </a:t>
            </a:r>
            <a:r>
              <a:rPr lang="en-ID" dirty="0" err="1"/>
              <a:t>Badan</a:t>
            </a:r>
            <a:r>
              <a:rPr lang="en-ID" dirty="0"/>
              <a:t> </a:t>
            </a:r>
            <a:r>
              <a:rPr lang="en-ID" dirty="0" err="1"/>
              <a:t>Peradilan</a:t>
            </a:r>
            <a:r>
              <a:rPr lang="en-ID" dirty="0"/>
              <a:t> </a:t>
            </a:r>
            <a:r>
              <a:rPr lang="en-ID" dirty="0" err="1"/>
              <a:t>dengan</a:t>
            </a:r>
            <a:r>
              <a:rPr lang="en-ID" dirty="0"/>
              <a:t> </a:t>
            </a:r>
            <a:r>
              <a:rPr lang="en-ID" dirty="0" err="1"/>
              <a:t>mempertimbangkan</a:t>
            </a:r>
            <a:r>
              <a:rPr lang="en-ID" dirty="0"/>
              <a:t> </a:t>
            </a:r>
            <a:r>
              <a:rPr lang="en-ID" dirty="0" err="1"/>
              <a:t>kesiapan</a:t>
            </a:r>
            <a:r>
              <a:rPr lang="en-ID" dirty="0"/>
              <a:t> </a:t>
            </a:r>
            <a:r>
              <a:rPr lang="en-ID" dirty="0" err="1"/>
              <a:t>pengadilan</a:t>
            </a:r>
            <a:r>
              <a:rPr lang="en-ID" dirty="0"/>
              <a:t> yang </a:t>
            </a:r>
            <a:r>
              <a:rPr lang="en-ID" dirty="0" err="1"/>
              <a:t>bersangkutan</a:t>
            </a:r>
            <a:r>
              <a:rPr lang="en-ID" dirty="0"/>
              <a:t> </a:t>
            </a:r>
            <a:r>
              <a:rPr lang="en-ID" dirty="0" err="1"/>
              <a:t>melalui</a:t>
            </a:r>
            <a:r>
              <a:rPr lang="en-ID" dirty="0"/>
              <a:t> </a:t>
            </a:r>
            <a:r>
              <a:rPr lang="en-ID" dirty="0" err="1"/>
              <a:t>mekanisme</a:t>
            </a:r>
            <a:r>
              <a:rPr lang="en-ID" dirty="0"/>
              <a:t> yang </a:t>
            </a:r>
            <a:r>
              <a:rPr lang="en-ID" dirty="0" err="1"/>
              <a:t>ditentukan</a:t>
            </a:r>
            <a:r>
              <a:rPr lang="en-ID" dirty="0"/>
              <a:t> </a:t>
            </a:r>
            <a:r>
              <a:rPr lang="en-ID" dirty="0" err="1"/>
              <a:t>Direktur</a:t>
            </a:r>
            <a:r>
              <a:rPr lang="en-ID" dirty="0"/>
              <a:t> </a:t>
            </a:r>
            <a:r>
              <a:rPr lang="en-ID" dirty="0" err="1"/>
              <a:t>Jenderal</a:t>
            </a:r>
            <a:r>
              <a:rPr lang="en-ID" dirty="0"/>
              <a:t>, (</a:t>
            </a:r>
            <a:r>
              <a:rPr lang="en-ID" dirty="0" err="1"/>
              <a:t>misalnya</a:t>
            </a:r>
            <a:r>
              <a:rPr lang="en-ID" dirty="0"/>
              <a:t> </a:t>
            </a:r>
            <a:r>
              <a:rPr lang="en-ID" dirty="0" err="1"/>
              <a:t>akreditasi</a:t>
            </a:r>
            <a:r>
              <a:rPr lang="en-ID" dirty="0"/>
              <a:t>).</a:t>
            </a:r>
          </a:p>
          <a:p>
            <a:pPr lvl="1"/>
            <a:r>
              <a:rPr lang="en-ID" dirty="0" err="1"/>
              <a:t>Menghapus</a:t>
            </a:r>
            <a:r>
              <a:rPr lang="en-ID" dirty="0"/>
              <a:t> </a:t>
            </a:r>
            <a:r>
              <a:rPr lang="en-ID" dirty="0" err="1"/>
              <a:t>redundansi</a:t>
            </a:r>
            <a:r>
              <a:rPr lang="en-ID" dirty="0"/>
              <a:t> </a:t>
            </a:r>
            <a:r>
              <a:rPr lang="en-ID" dirty="0" err="1"/>
              <a:t>pengelolaan</a:t>
            </a:r>
            <a:r>
              <a:rPr lang="en-ID" dirty="0"/>
              <a:t> register manual / SIPP </a:t>
            </a:r>
            <a:r>
              <a:rPr lang="en-ID" dirty="0" err="1"/>
              <a:t>dan</a:t>
            </a:r>
            <a:r>
              <a:rPr lang="en-ID" dirty="0"/>
              <a:t> </a:t>
            </a:r>
            <a:r>
              <a:rPr lang="en-ID" dirty="0" err="1"/>
              <a:t>mengukuhkan</a:t>
            </a:r>
            <a:r>
              <a:rPr lang="en-ID" dirty="0"/>
              <a:t> SIPP </a:t>
            </a:r>
            <a:r>
              <a:rPr lang="en-ID" dirty="0" err="1"/>
              <a:t>sebagai</a:t>
            </a:r>
            <a:r>
              <a:rPr lang="en-ID" dirty="0"/>
              <a:t> </a:t>
            </a:r>
            <a:r>
              <a:rPr lang="en-ID" dirty="0" err="1"/>
              <a:t>satu-satunya</a:t>
            </a:r>
            <a:r>
              <a:rPr lang="en-ID" dirty="0"/>
              <a:t> </a:t>
            </a:r>
            <a:r>
              <a:rPr lang="en-ID" dirty="0" err="1"/>
              <a:t>mekanisme</a:t>
            </a:r>
            <a:r>
              <a:rPr lang="en-ID" dirty="0"/>
              <a:t> </a:t>
            </a:r>
            <a:r>
              <a:rPr lang="en-ID" dirty="0" err="1"/>
              <a:t>pengelolaan</a:t>
            </a:r>
            <a:r>
              <a:rPr lang="en-ID" dirty="0"/>
              <a:t> data </a:t>
            </a:r>
            <a:r>
              <a:rPr lang="en-ID" dirty="0" err="1"/>
              <a:t>perkara</a:t>
            </a:r>
            <a:r>
              <a:rPr lang="en-ID" dirty="0"/>
              <a:t>.</a:t>
            </a:r>
          </a:p>
          <a:p>
            <a:pPr lvl="1"/>
            <a:endParaRPr lang="en-ID" dirty="0"/>
          </a:p>
          <a:p>
            <a:endParaRPr lang="en-ID" dirty="0"/>
          </a:p>
        </p:txBody>
      </p:sp>
    </p:spTree>
    <p:extLst>
      <p:ext uri="{BB962C8B-B14F-4D97-AF65-F5344CB8AC3E}">
        <p14:creationId xmlns:p14="http://schemas.microsoft.com/office/powerpoint/2010/main" val="3470147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427269-5409-4326-8617-3161627D2826}"/>
              </a:ext>
            </a:extLst>
          </p:cNvPr>
          <p:cNvSpPr>
            <a:spLocks noGrp="1"/>
          </p:cNvSpPr>
          <p:nvPr>
            <p:ph type="title"/>
          </p:nvPr>
        </p:nvSpPr>
        <p:spPr/>
        <p:txBody>
          <a:bodyPr>
            <a:normAutofit/>
          </a:bodyPr>
          <a:lstStyle/>
          <a:p>
            <a:r>
              <a:rPr lang="id-ID" sz="5400" b="1" dirty="0">
                <a:latin typeface="+mn-lt"/>
              </a:rPr>
              <a:t>Administrasi Perkara </a:t>
            </a:r>
            <a:br>
              <a:rPr lang="id-ID" sz="5400" b="1" dirty="0">
                <a:latin typeface="+mn-lt"/>
              </a:rPr>
            </a:br>
            <a:r>
              <a:rPr lang="id-ID" sz="5400" b="1" dirty="0">
                <a:latin typeface="+mn-lt"/>
              </a:rPr>
              <a:t>Secara Elektronik</a:t>
            </a:r>
          </a:p>
        </p:txBody>
      </p:sp>
      <p:sp>
        <p:nvSpPr>
          <p:cNvPr id="5" name="Text Placeholder 4">
            <a:extLst>
              <a:ext uri="{FF2B5EF4-FFF2-40B4-BE49-F238E27FC236}">
                <a16:creationId xmlns:a16="http://schemas.microsoft.com/office/drawing/2014/main" id="{EE765E54-CED8-41A7-88FB-2A2DC227DCF1}"/>
              </a:ext>
            </a:extLst>
          </p:cNvPr>
          <p:cNvSpPr>
            <a:spLocks noGrp="1"/>
          </p:cNvSpPr>
          <p:nvPr>
            <p:ph type="body" idx="1"/>
          </p:nvPr>
        </p:nvSpPr>
        <p:spPr/>
        <p:txBody>
          <a:bodyPr/>
          <a:lstStyle/>
          <a:p>
            <a:endParaRPr lang="id-ID"/>
          </a:p>
        </p:txBody>
      </p:sp>
    </p:spTree>
    <p:extLst>
      <p:ext uri="{BB962C8B-B14F-4D97-AF65-F5344CB8AC3E}">
        <p14:creationId xmlns:p14="http://schemas.microsoft.com/office/powerpoint/2010/main" val="1066797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5EC87-D90E-4F19-8DAE-A1A11848D3BB}"/>
              </a:ext>
            </a:extLst>
          </p:cNvPr>
          <p:cNvSpPr>
            <a:spLocks noGrp="1"/>
          </p:cNvSpPr>
          <p:nvPr>
            <p:ph type="title"/>
          </p:nvPr>
        </p:nvSpPr>
        <p:spPr>
          <a:xfrm>
            <a:off x="817179" y="113770"/>
            <a:ext cx="5919952" cy="1325563"/>
          </a:xfrm>
        </p:spPr>
        <p:txBody>
          <a:bodyPr/>
          <a:lstStyle/>
          <a:p>
            <a:r>
              <a:rPr lang="en-ID" b="1" dirty="0" err="1"/>
              <a:t>Mengenai</a:t>
            </a:r>
            <a:r>
              <a:rPr lang="en-ID" b="1" dirty="0"/>
              <a:t> </a:t>
            </a:r>
            <a:r>
              <a:rPr lang="en-ID" b="1" dirty="0" err="1"/>
              <a:t>Presentasi</a:t>
            </a:r>
            <a:r>
              <a:rPr lang="en-ID" b="1" dirty="0"/>
              <a:t> </a:t>
            </a:r>
            <a:r>
              <a:rPr lang="en-ID" b="1" dirty="0" err="1"/>
              <a:t>Ini</a:t>
            </a:r>
            <a:endParaRPr lang="en-ID" b="1" dirty="0"/>
          </a:p>
        </p:txBody>
      </p:sp>
      <p:graphicFrame>
        <p:nvGraphicFramePr>
          <p:cNvPr id="4" name="Diagram 3">
            <a:extLst>
              <a:ext uri="{FF2B5EF4-FFF2-40B4-BE49-F238E27FC236}">
                <a16:creationId xmlns:a16="http://schemas.microsoft.com/office/drawing/2014/main" id="{EF5BA822-4124-4098-B530-21D19CC9D958}"/>
              </a:ext>
            </a:extLst>
          </p:cNvPr>
          <p:cNvGraphicFramePr/>
          <p:nvPr>
            <p:extLst>
              <p:ext uri="{D42A27DB-BD31-4B8C-83A1-F6EECF244321}">
                <p14:modId xmlns:p14="http://schemas.microsoft.com/office/powerpoint/2010/main" val="1055097187"/>
              </p:ext>
            </p:extLst>
          </p:nvPr>
        </p:nvGraphicFramePr>
        <p:xfrm>
          <a:off x="1506482" y="1439334"/>
          <a:ext cx="9556260" cy="5081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7788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95B8C-7A79-4F7F-BFE9-04035A578F3A}"/>
              </a:ext>
            </a:extLst>
          </p:cNvPr>
          <p:cNvSpPr>
            <a:spLocks noGrp="1"/>
          </p:cNvSpPr>
          <p:nvPr>
            <p:ph type="title"/>
          </p:nvPr>
        </p:nvSpPr>
        <p:spPr/>
        <p:txBody>
          <a:bodyPr/>
          <a:lstStyle/>
          <a:p>
            <a:r>
              <a:rPr lang="en-ID" b="1" dirty="0">
                <a:latin typeface="+mn-lt"/>
              </a:rPr>
              <a:t>Proses </a:t>
            </a:r>
            <a:r>
              <a:rPr lang="en-ID" b="1" dirty="0" err="1">
                <a:latin typeface="+mn-lt"/>
              </a:rPr>
              <a:t>Kerja</a:t>
            </a:r>
            <a:br>
              <a:rPr lang="en-ID" dirty="0"/>
            </a:br>
            <a:r>
              <a:rPr lang="en-ID" dirty="0" err="1"/>
              <a:t>Pendaftaran</a:t>
            </a:r>
            <a:r>
              <a:rPr lang="en-ID" dirty="0"/>
              <a:t> </a:t>
            </a:r>
            <a:r>
              <a:rPr lang="en-ID" dirty="0" err="1"/>
              <a:t>Perkara</a:t>
            </a:r>
            <a:r>
              <a:rPr lang="en-ID" dirty="0"/>
              <a:t> </a:t>
            </a:r>
            <a:r>
              <a:rPr lang="en-ID" dirty="0" err="1"/>
              <a:t>Elektronik</a:t>
            </a:r>
            <a:endParaRPr lang="en-ID" dirty="0"/>
          </a:p>
        </p:txBody>
      </p:sp>
      <p:sp>
        <p:nvSpPr>
          <p:cNvPr id="3" name="Content Placeholder 2">
            <a:extLst>
              <a:ext uri="{FF2B5EF4-FFF2-40B4-BE49-F238E27FC236}">
                <a16:creationId xmlns:a16="http://schemas.microsoft.com/office/drawing/2014/main" id="{EC8DCB3A-6B38-4CAF-AFEE-31ACB18A7032}"/>
              </a:ext>
            </a:extLst>
          </p:cNvPr>
          <p:cNvSpPr>
            <a:spLocks noGrp="1"/>
          </p:cNvSpPr>
          <p:nvPr>
            <p:ph idx="1"/>
          </p:nvPr>
        </p:nvSpPr>
        <p:spPr/>
        <p:txBody>
          <a:bodyPr>
            <a:normAutofit lnSpcReduction="10000"/>
          </a:bodyPr>
          <a:lstStyle/>
          <a:p>
            <a:r>
              <a:rPr lang="en-ID" dirty="0" err="1"/>
              <a:t>Meliputi</a:t>
            </a:r>
            <a:r>
              <a:rPr lang="en-ID" dirty="0"/>
              <a:t> </a:t>
            </a:r>
            <a:r>
              <a:rPr lang="en-ID" dirty="0" err="1"/>
              <a:t>pendaftaran</a:t>
            </a:r>
            <a:r>
              <a:rPr lang="en-ID" dirty="0"/>
              <a:t> </a:t>
            </a:r>
            <a:r>
              <a:rPr lang="en-ID" dirty="0" err="1"/>
              <a:t>perkara</a:t>
            </a:r>
            <a:r>
              <a:rPr lang="en-ID" dirty="0"/>
              <a:t> </a:t>
            </a:r>
            <a:r>
              <a:rPr lang="en-ID" dirty="0" err="1"/>
              <a:t>dan</a:t>
            </a:r>
            <a:r>
              <a:rPr lang="en-ID" dirty="0"/>
              <a:t> </a:t>
            </a:r>
            <a:r>
              <a:rPr lang="en-ID" dirty="0" err="1"/>
              <a:t>pengiriman</a:t>
            </a:r>
            <a:r>
              <a:rPr lang="en-ID" dirty="0"/>
              <a:t> </a:t>
            </a:r>
            <a:r>
              <a:rPr lang="en-ID" dirty="0" err="1"/>
              <a:t>semua</a:t>
            </a:r>
            <a:r>
              <a:rPr lang="en-ID" dirty="0"/>
              <a:t> </a:t>
            </a:r>
            <a:r>
              <a:rPr lang="en-ID" dirty="0" err="1"/>
              <a:t>dokumen</a:t>
            </a:r>
            <a:r>
              <a:rPr lang="en-ID" dirty="0"/>
              <a:t>.</a:t>
            </a:r>
          </a:p>
          <a:p>
            <a:r>
              <a:rPr lang="en-ID" dirty="0"/>
              <a:t>Akan </a:t>
            </a:r>
            <a:r>
              <a:rPr lang="en-ID" dirty="0" err="1"/>
              <a:t>dibuat</a:t>
            </a:r>
            <a:r>
              <a:rPr lang="en-ID" dirty="0"/>
              <a:t> </a:t>
            </a:r>
            <a:r>
              <a:rPr lang="en-ID" dirty="0" err="1"/>
              <a:t>kebijakan</a:t>
            </a:r>
            <a:r>
              <a:rPr lang="en-ID" dirty="0"/>
              <a:t> </a:t>
            </a:r>
            <a:r>
              <a:rPr lang="en-ID" dirty="0" err="1"/>
              <a:t>standardisasi</a:t>
            </a:r>
            <a:r>
              <a:rPr lang="en-ID" dirty="0"/>
              <a:t> format </a:t>
            </a:r>
            <a:r>
              <a:rPr lang="en-ID" dirty="0" err="1"/>
              <a:t>dokumen</a:t>
            </a:r>
            <a:r>
              <a:rPr lang="en-ID" dirty="0"/>
              <a:t> yang </a:t>
            </a:r>
            <a:r>
              <a:rPr lang="en-ID" dirty="0" err="1"/>
              <a:t>dapat</a:t>
            </a:r>
            <a:r>
              <a:rPr lang="en-ID" dirty="0"/>
              <a:t> di upload </a:t>
            </a:r>
            <a:r>
              <a:rPr lang="en-ID" dirty="0" err="1"/>
              <a:t>ke</a:t>
            </a:r>
            <a:r>
              <a:rPr lang="en-ID" dirty="0"/>
              <a:t> </a:t>
            </a:r>
            <a:r>
              <a:rPr lang="en-ID" dirty="0" err="1"/>
              <a:t>dalam</a:t>
            </a:r>
            <a:r>
              <a:rPr lang="en-ID" dirty="0"/>
              <a:t> </a:t>
            </a:r>
            <a:r>
              <a:rPr lang="en-ID" dirty="0" err="1"/>
              <a:t>sistem</a:t>
            </a:r>
            <a:r>
              <a:rPr lang="en-ID" dirty="0"/>
              <a:t>.-&gt; </a:t>
            </a:r>
            <a:r>
              <a:rPr lang="en-ID" dirty="0" err="1"/>
              <a:t>umumnya</a:t>
            </a:r>
            <a:r>
              <a:rPr lang="en-ID" dirty="0"/>
              <a:t> </a:t>
            </a:r>
            <a:r>
              <a:rPr lang="en-ID" dirty="0" err="1"/>
              <a:t>setiap</a:t>
            </a:r>
            <a:r>
              <a:rPr lang="en-ID" dirty="0"/>
              <a:t> </a:t>
            </a:r>
            <a:r>
              <a:rPr lang="en-ID" dirty="0" err="1"/>
              <a:t>dokumen</a:t>
            </a:r>
            <a:r>
              <a:rPr lang="en-ID" dirty="0"/>
              <a:t> yang </a:t>
            </a:r>
            <a:r>
              <a:rPr lang="en-ID" dirty="0" err="1"/>
              <a:t>diserahkan</a:t>
            </a:r>
            <a:r>
              <a:rPr lang="en-ID" dirty="0"/>
              <a:t> </a:t>
            </a:r>
            <a:r>
              <a:rPr lang="en-ID" dirty="0" err="1"/>
              <a:t>harus</a:t>
            </a:r>
            <a:r>
              <a:rPr lang="en-ID" dirty="0"/>
              <a:t> </a:t>
            </a:r>
            <a:r>
              <a:rPr lang="en-ID" dirty="0" err="1"/>
              <a:t>dapat</a:t>
            </a:r>
            <a:r>
              <a:rPr lang="en-ID" dirty="0"/>
              <a:t> </a:t>
            </a:r>
            <a:r>
              <a:rPr lang="en-ID" dirty="0" err="1"/>
              <a:t>diolah</a:t>
            </a:r>
            <a:r>
              <a:rPr lang="en-ID" dirty="0"/>
              <a:t> </a:t>
            </a:r>
            <a:r>
              <a:rPr lang="en-ID" dirty="0" err="1"/>
              <a:t>oleh</a:t>
            </a:r>
            <a:r>
              <a:rPr lang="en-ID" dirty="0"/>
              <a:t> </a:t>
            </a:r>
            <a:r>
              <a:rPr lang="en-ID" dirty="0" err="1"/>
              <a:t>pengadilan</a:t>
            </a:r>
            <a:r>
              <a:rPr lang="en-ID" dirty="0"/>
              <a:t> </a:t>
            </a:r>
            <a:r>
              <a:rPr lang="en-ID" dirty="0" err="1"/>
              <a:t>dalam</a:t>
            </a:r>
            <a:r>
              <a:rPr lang="en-ID" dirty="0"/>
              <a:t> </a:t>
            </a:r>
            <a:r>
              <a:rPr lang="en-ID" dirty="0" err="1"/>
              <a:t>rangka</a:t>
            </a:r>
            <a:r>
              <a:rPr lang="en-ID" dirty="0"/>
              <a:t> </a:t>
            </a:r>
            <a:r>
              <a:rPr lang="en-ID" dirty="0" err="1"/>
              <a:t>pembuatan</a:t>
            </a:r>
            <a:r>
              <a:rPr lang="en-ID" dirty="0"/>
              <a:t> </a:t>
            </a:r>
            <a:r>
              <a:rPr lang="en-ID" dirty="0" err="1"/>
              <a:t>putusan</a:t>
            </a:r>
            <a:r>
              <a:rPr lang="en-ID" dirty="0"/>
              <a:t>.(</a:t>
            </a:r>
            <a:r>
              <a:rPr lang="en-ID" dirty="0" err="1"/>
              <a:t>setidaknya</a:t>
            </a:r>
            <a:r>
              <a:rPr lang="en-ID" dirty="0"/>
              <a:t> word)</a:t>
            </a:r>
          </a:p>
          <a:p>
            <a:r>
              <a:rPr lang="en-ID" dirty="0" err="1"/>
              <a:t>Semua</a:t>
            </a:r>
            <a:r>
              <a:rPr lang="en-ID" dirty="0"/>
              <a:t> </a:t>
            </a:r>
            <a:r>
              <a:rPr lang="en-ID" dirty="0" err="1"/>
              <a:t>pendaftaran</a:t>
            </a:r>
            <a:r>
              <a:rPr lang="en-ID" dirty="0"/>
              <a:t> </a:t>
            </a:r>
            <a:r>
              <a:rPr lang="en-ID" dirty="0" err="1"/>
              <a:t>perkara</a:t>
            </a:r>
            <a:r>
              <a:rPr lang="en-ID" dirty="0"/>
              <a:t> </a:t>
            </a:r>
            <a:r>
              <a:rPr lang="en-ID" dirty="0" err="1"/>
              <a:t>akan</a:t>
            </a:r>
            <a:r>
              <a:rPr lang="en-ID" dirty="0"/>
              <a:t> </a:t>
            </a:r>
            <a:r>
              <a:rPr lang="en-ID" dirty="0" err="1"/>
              <a:t>dilakukan</a:t>
            </a:r>
            <a:r>
              <a:rPr lang="en-ID" dirty="0"/>
              <a:t> </a:t>
            </a:r>
            <a:r>
              <a:rPr lang="en-ID" dirty="0" err="1"/>
              <a:t>secara</a:t>
            </a:r>
            <a:r>
              <a:rPr lang="en-ID" dirty="0"/>
              <a:t> </a:t>
            </a:r>
            <a:r>
              <a:rPr lang="en-ID" dirty="0" err="1"/>
              <a:t>elektronik</a:t>
            </a:r>
            <a:r>
              <a:rPr lang="en-ID" dirty="0"/>
              <a:t>. </a:t>
            </a:r>
            <a:r>
              <a:rPr lang="en-ID" dirty="0" err="1"/>
              <a:t>Penggugat</a:t>
            </a:r>
            <a:r>
              <a:rPr lang="en-ID" dirty="0"/>
              <a:t> yang </a:t>
            </a:r>
            <a:r>
              <a:rPr lang="en-ID" dirty="0" err="1"/>
              <a:t>tidak</a:t>
            </a:r>
            <a:r>
              <a:rPr lang="en-ID" dirty="0"/>
              <a:t> </a:t>
            </a:r>
            <a:r>
              <a:rPr lang="en-ID" dirty="0" err="1"/>
              <a:t>memiliki</a:t>
            </a:r>
            <a:r>
              <a:rPr lang="en-ID" dirty="0"/>
              <a:t> </a:t>
            </a:r>
            <a:r>
              <a:rPr lang="en-ID" dirty="0" err="1"/>
              <a:t>akses</a:t>
            </a:r>
            <a:r>
              <a:rPr lang="en-ID" dirty="0"/>
              <a:t> </a:t>
            </a:r>
            <a:r>
              <a:rPr lang="en-ID" dirty="0" err="1"/>
              <a:t>elektronik</a:t>
            </a:r>
            <a:r>
              <a:rPr lang="en-ID" dirty="0"/>
              <a:t> juga </a:t>
            </a:r>
            <a:r>
              <a:rPr lang="en-ID" dirty="0" err="1"/>
              <a:t>tetap</a:t>
            </a:r>
            <a:r>
              <a:rPr lang="en-ID" dirty="0"/>
              <a:t> </a:t>
            </a:r>
            <a:r>
              <a:rPr lang="en-ID" dirty="0" err="1"/>
              <a:t>dilayani</a:t>
            </a:r>
            <a:r>
              <a:rPr lang="en-ID" dirty="0"/>
              <a:t> </a:t>
            </a:r>
            <a:r>
              <a:rPr lang="en-ID" dirty="0" err="1"/>
              <a:t>secara</a:t>
            </a:r>
            <a:r>
              <a:rPr lang="en-ID" dirty="0"/>
              <a:t> </a:t>
            </a:r>
            <a:r>
              <a:rPr lang="en-ID" dirty="0" err="1"/>
              <a:t>elektronik</a:t>
            </a:r>
            <a:r>
              <a:rPr lang="en-ID" dirty="0"/>
              <a:t> dan </a:t>
            </a:r>
            <a:r>
              <a:rPr lang="en-ID" dirty="0" err="1"/>
              <a:t>dokumen</a:t>
            </a:r>
            <a:r>
              <a:rPr lang="en-ID" dirty="0"/>
              <a:t> manual juga </a:t>
            </a:r>
            <a:r>
              <a:rPr lang="en-ID" dirty="0" err="1"/>
              <a:t>akan</a:t>
            </a:r>
            <a:r>
              <a:rPr lang="en-ID" dirty="0"/>
              <a:t> </a:t>
            </a:r>
            <a:r>
              <a:rPr lang="en-ID" dirty="0" err="1"/>
              <a:t>diolah</a:t>
            </a:r>
            <a:r>
              <a:rPr lang="en-ID" dirty="0"/>
              <a:t> </a:t>
            </a:r>
            <a:r>
              <a:rPr lang="en-ID" dirty="0" err="1"/>
              <a:t>secara</a:t>
            </a:r>
            <a:r>
              <a:rPr lang="en-ID" dirty="0"/>
              <a:t> </a:t>
            </a:r>
            <a:r>
              <a:rPr lang="en-ID" dirty="0" err="1"/>
              <a:t>elektronik</a:t>
            </a:r>
            <a:r>
              <a:rPr lang="en-ID" dirty="0"/>
              <a:t>.</a:t>
            </a:r>
          </a:p>
          <a:p>
            <a:r>
              <a:rPr lang="en-ID" dirty="0" err="1"/>
              <a:t>Penaksiran</a:t>
            </a:r>
            <a:r>
              <a:rPr lang="en-ID" dirty="0"/>
              <a:t> </a:t>
            </a:r>
            <a:r>
              <a:rPr lang="en-ID" dirty="0" err="1"/>
              <a:t>Biaya</a:t>
            </a:r>
            <a:r>
              <a:rPr lang="en-ID" dirty="0"/>
              <a:t> </a:t>
            </a:r>
            <a:r>
              <a:rPr lang="en-ID" dirty="0" err="1"/>
              <a:t>perkara</a:t>
            </a:r>
            <a:r>
              <a:rPr lang="en-ID" dirty="0"/>
              <a:t> juga </a:t>
            </a:r>
            <a:r>
              <a:rPr lang="en-ID" dirty="0" err="1"/>
              <a:t>akan</a:t>
            </a:r>
            <a:r>
              <a:rPr lang="en-ID" dirty="0"/>
              <a:t> </a:t>
            </a:r>
            <a:r>
              <a:rPr lang="en-ID" dirty="0" err="1"/>
              <a:t>dilakukan</a:t>
            </a:r>
            <a:r>
              <a:rPr lang="en-ID" dirty="0"/>
              <a:t> </a:t>
            </a:r>
            <a:r>
              <a:rPr lang="en-ID" dirty="0" err="1"/>
              <a:t>secara</a:t>
            </a:r>
            <a:r>
              <a:rPr lang="en-ID" dirty="0"/>
              <a:t> </a:t>
            </a:r>
            <a:r>
              <a:rPr lang="en-ID" dirty="0" err="1"/>
              <a:t>elektronik</a:t>
            </a:r>
            <a:r>
              <a:rPr lang="en-ID" dirty="0"/>
              <a:t> </a:t>
            </a:r>
            <a:r>
              <a:rPr lang="en-ID" dirty="0" err="1"/>
              <a:t>dengan</a:t>
            </a:r>
            <a:r>
              <a:rPr lang="en-ID" dirty="0"/>
              <a:t> </a:t>
            </a:r>
            <a:r>
              <a:rPr lang="en-ID" dirty="0" err="1"/>
              <a:t>modul</a:t>
            </a:r>
            <a:r>
              <a:rPr lang="en-ID" dirty="0"/>
              <a:t> E-SKUM.</a:t>
            </a:r>
          </a:p>
          <a:p>
            <a:endParaRPr lang="en-ID" i="1" dirty="0"/>
          </a:p>
          <a:p>
            <a:endParaRPr lang="en-ID" dirty="0"/>
          </a:p>
          <a:p>
            <a:endParaRPr lang="en-ID" dirty="0"/>
          </a:p>
        </p:txBody>
      </p:sp>
    </p:spTree>
    <p:extLst>
      <p:ext uri="{BB962C8B-B14F-4D97-AF65-F5344CB8AC3E}">
        <p14:creationId xmlns:p14="http://schemas.microsoft.com/office/powerpoint/2010/main" val="3310204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C984A-7FE0-4F7F-9F16-64F72FD6F8DE}"/>
              </a:ext>
            </a:extLst>
          </p:cNvPr>
          <p:cNvSpPr>
            <a:spLocks noGrp="1"/>
          </p:cNvSpPr>
          <p:nvPr>
            <p:ph type="title"/>
          </p:nvPr>
        </p:nvSpPr>
        <p:spPr/>
        <p:txBody>
          <a:bodyPr/>
          <a:lstStyle/>
          <a:p>
            <a:r>
              <a:rPr lang="en-ID" b="1" dirty="0">
                <a:latin typeface="+mn-lt"/>
              </a:rPr>
              <a:t>Proses </a:t>
            </a:r>
            <a:r>
              <a:rPr lang="en-ID" b="1" dirty="0" err="1">
                <a:latin typeface="+mn-lt"/>
              </a:rPr>
              <a:t>Kerja</a:t>
            </a:r>
            <a:br>
              <a:rPr lang="en-ID" b="1" dirty="0">
                <a:latin typeface="+mn-lt"/>
              </a:rPr>
            </a:br>
            <a:r>
              <a:rPr lang="en-ID" sz="3600" b="1" i="1" dirty="0" err="1"/>
              <a:t>Pemanggilan</a:t>
            </a:r>
            <a:r>
              <a:rPr lang="en-ID" sz="3600" b="1" i="1" dirty="0"/>
              <a:t> </a:t>
            </a:r>
            <a:r>
              <a:rPr lang="en-ID" sz="3600" b="1" i="1" dirty="0" err="1"/>
              <a:t>Elektronik</a:t>
            </a:r>
            <a:r>
              <a:rPr lang="en-ID" sz="3600" b="1" i="1" dirty="0"/>
              <a:t> </a:t>
            </a:r>
            <a:r>
              <a:rPr lang="id-ID" sz="3600" b="1" i="1" dirty="0"/>
              <a:t>(</a:t>
            </a:r>
            <a:r>
              <a:rPr lang="id-ID" sz="3600" b="1" i="1" dirty="0" err="1"/>
              <a:t>Ps</a:t>
            </a:r>
            <a:r>
              <a:rPr lang="id-ID" sz="3600" b="1" i="1" dirty="0"/>
              <a:t>. 15)</a:t>
            </a:r>
            <a:endParaRPr lang="en-ID" b="1" i="1" dirty="0"/>
          </a:p>
        </p:txBody>
      </p:sp>
      <p:sp>
        <p:nvSpPr>
          <p:cNvPr id="3" name="Content Placeholder 2">
            <a:extLst>
              <a:ext uri="{FF2B5EF4-FFF2-40B4-BE49-F238E27FC236}">
                <a16:creationId xmlns:a16="http://schemas.microsoft.com/office/drawing/2014/main" id="{4A5453E8-DB33-4C42-9112-C5EFE0B936B7}"/>
              </a:ext>
            </a:extLst>
          </p:cNvPr>
          <p:cNvSpPr>
            <a:spLocks noGrp="1"/>
          </p:cNvSpPr>
          <p:nvPr>
            <p:ph idx="1"/>
          </p:nvPr>
        </p:nvSpPr>
        <p:spPr>
          <a:xfrm>
            <a:off x="838200" y="1690688"/>
            <a:ext cx="10515600" cy="5044409"/>
          </a:xfrm>
        </p:spPr>
        <p:txBody>
          <a:bodyPr>
            <a:normAutofit/>
          </a:bodyPr>
          <a:lstStyle/>
          <a:p>
            <a:r>
              <a:rPr lang="en-ID" dirty="0" err="1"/>
              <a:t>Dilakukan</a:t>
            </a:r>
            <a:r>
              <a:rPr lang="en-ID" dirty="0"/>
              <a:t> </a:t>
            </a:r>
            <a:r>
              <a:rPr lang="en-ID" dirty="0" err="1"/>
              <a:t>ke</a:t>
            </a:r>
            <a:r>
              <a:rPr lang="en-ID" dirty="0"/>
              <a:t> </a:t>
            </a:r>
            <a:r>
              <a:rPr lang="en-ID" dirty="0" err="1"/>
              <a:t>domisili</a:t>
            </a:r>
            <a:r>
              <a:rPr lang="en-ID" dirty="0"/>
              <a:t> </a:t>
            </a:r>
            <a:r>
              <a:rPr lang="en-ID" dirty="0" err="1"/>
              <a:t>elektronik</a:t>
            </a:r>
            <a:r>
              <a:rPr lang="en-ID" dirty="0"/>
              <a:t> </a:t>
            </a:r>
            <a:r>
              <a:rPr lang="en-ID" dirty="0" err="1"/>
              <a:t>pihak</a:t>
            </a:r>
            <a:r>
              <a:rPr lang="en-ID" dirty="0"/>
              <a:t> yang </a:t>
            </a:r>
            <a:r>
              <a:rPr lang="en-ID" dirty="0" err="1"/>
              <a:t>telah</a:t>
            </a:r>
            <a:r>
              <a:rPr lang="en-ID" dirty="0"/>
              <a:t> </a:t>
            </a:r>
            <a:r>
              <a:rPr lang="en-ID" dirty="0" err="1"/>
              <a:t>menyetujui</a:t>
            </a:r>
            <a:r>
              <a:rPr lang="en-ID" dirty="0"/>
              <a:t> </a:t>
            </a:r>
            <a:r>
              <a:rPr lang="en-ID" dirty="0" err="1"/>
              <a:t>untuk</a:t>
            </a:r>
            <a:r>
              <a:rPr lang="en-ID" dirty="0"/>
              <a:t> </a:t>
            </a:r>
            <a:r>
              <a:rPr lang="en-ID" dirty="0" err="1"/>
              <a:t>dipanggil</a:t>
            </a:r>
            <a:r>
              <a:rPr lang="en-ID" dirty="0"/>
              <a:t> </a:t>
            </a:r>
            <a:r>
              <a:rPr lang="en-ID" dirty="0" err="1"/>
              <a:t>secara</a:t>
            </a:r>
            <a:r>
              <a:rPr lang="en-ID" dirty="0"/>
              <a:t> </a:t>
            </a:r>
            <a:r>
              <a:rPr lang="en-ID" dirty="0" err="1"/>
              <a:t>elektronik</a:t>
            </a:r>
            <a:r>
              <a:rPr lang="en-ID" dirty="0"/>
              <a:t>.</a:t>
            </a:r>
          </a:p>
          <a:p>
            <a:pPr lvl="1"/>
            <a:r>
              <a:rPr lang="en-ID" dirty="0" err="1"/>
              <a:t>Penggugat</a:t>
            </a:r>
            <a:r>
              <a:rPr lang="en-ID" dirty="0"/>
              <a:t> yang </a:t>
            </a:r>
            <a:r>
              <a:rPr lang="en-ID" dirty="0" err="1"/>
              <a:t>memasukkan</a:t>
            </a:r>
            <a:r>
              <a:rPr lang="en-ID" dirty="0"/>
              <a:t> </a:t>
            </a:r>
            <a:r>
              <a:rPr lang="en-ID" dirty="0" err="1"/>
              <a:t>gugatan</a:t>
            </a:r>
            <a:r>
              <a:rPr lang="en-ID" dirty="0"/>
              <a:t> </a:t>
            </a:r>
            <a:r>
              <a:rPr lang="en-ID" dirty="0" err="1"/>
              <a:t>secara</a:t>
            </a:r>
            <a:r>
              <a:rPr lang="en-ID" dirty="0"/>
              <a:t> </a:t>
            </a:r>
            <a:r>
              <a:rPr lang="en-ID" dirty="0" err="1"/>
              <a:t>elektronik</a:t>
            </a:r>
            <a:r>
              <a:rPr lang="en-ID" dirty="0"/>
              <a:t> </a:t>
            </a:r>
            <a:r>
              <a:rPr lang="en-ID" dirty="0" err="1"/>
              <a:t>akan</a:t>
            </a:r>
            <a:r>
              <a:rPr lang="en-ID" dirty="0"/>
              <a:t> </a:t>
            </a:r>
            <a:r>
              <a:rPr lang="en-ID" dirty="0" err="1"/>
              <a:t>dianggap</a:t>
            </a:r>
            <a:r>
              <a:rPr lang="en-ID" dirty="0"/>
              <a:t> </a:t>
            </a:r>
            <a:r>
              <a:rPr lang="en-ID" dirty="0" err="1"/>
              <a:t>menyetujui</a:t>
            </a:r>
            <a:r>
              <a:rPr lang="en-ID" dirty="0"/>
              <a:t> </a:t>
            </a:r>
            <a:r>
              <a:rPr lang="en-ID" dirty="0" err="1"/>
              <a:t>untuk</a:t>
            </a:r>
            <a:r>
              <a:rPr lang="en-ID" dirty="0"/>
              <a:t> </a:t>
            </a:r>
            <a:r>
              <a:rPr lang="en-ID" dirty="0" err="1"/>
              <a:t>dipanggil</a:t>
            </a:r>
            <a:r>
              <a:rPr lang="en-ID" dirty="0"/>
              <a:t> </a:t>
            </a:r>
            <a:r>
              <a:rPr lang="en-ID" dirty="0" err="1"/>
              <a:t>secara</a:t>
            </a:r>
            <a:r>
              <a:rPr lang="en-ID" dirty="0"/>
              <a:t> </a:t>
            </a:r>
            <a:r>
              <a:rPr lang="en-ID" dirty="0" err="1"/>
              <a:t>elektronik</a:t>
            </a:r>
            <a:r>
              <a:rPr lang="en-ID" dirty="0"/>
              <a:t>. </a:t>
            </a:r>
            <a:endParaRPr lang="id-ID" dirty="0"/>
          </a:p>
          <a:p>
            <a:pPr lvl="1"/>
            <a:r>
              <a:rPr lang="en-ID" dirty="0" err="1"/>
              <a:t>Tergugat</a:t>
            </a:r>
            <a:r>
              <a:rPr lang="en-ID" dirty="0"/>
              <a:t>, </a:t>
            </a:r>
            <a:r>
              <a:rPr lang="en-ID" dirty="0" err="1"/>
              <a:t>Termohon</a:t>
            </a:r>
            <a:r>
              <a:rPr lang="en-ID" dirty="0"/>
              <a:t>, </a:t>
            </a:r>
            <a:r>
              <a:rPr lang="en-ID" dirty="0" err="1"/>
              <a:t>pihak</a:t>
            </a:r>
            <a:r>
              <a:rPr lang="en-ID" dirty="0"/>
              <a:t> lain yang </a:t>
            </a:r>
            <a:r>
              <a:rPr lang="en-ID" dirty="0" err="1"/>
              <a:t>telah</a:t>
            </a:r>
            <a:r>
              <a:rPr lang="en-ID" dirty="0"/>
              <a:t> </a:t>
            </a:r>
            <a:r>
              <a:rPr lang="en-ID" dirty="0" err="1"/>
              <a:t>menyetujui</a:t>
            </a:r>
            <a:r>
              <a:rPr lang="en-ID" dirty="0"/>
              <a:t> </a:t>
            </a:r>
            <a:r>
              <a:rPr lang="en-ID" dirty="0" err="1"/>
              <a:t>secara</a:t>
            </a:r>
            <a:r>
              <a:rPr lang="en-ID" dirty="0"/>
              <a:t> </a:t>
            </a:r>
            <a:r>
              <a:rPr lang="en-ID" dirty="0" err="1"/>
              <a:t>tertulis</a:t>
            </a:r>
            <a:r>
              <a:rPr lang="en-ID" dirty="0"/>
              <a:t> </a:t>
            </a:r>
            <a:r>
              <a:rPr lang="en-ID" dirty="0" err="1"/>
              <a:t>untuk</a:t>
            </a:r>
            <a:r>
              <a:rPr lang="en-ID" dirty="0"/>
              <a:t> </a:t>
            </a:r>
            <a:r>
              <a:rPr lang="en-ID" dirty="0" err="1"/>
              <a:t>dipanggil</a:t>
            </a:r>
            <a:r>
              <a:rPr lang="en-ID" dirty="0"/>
              <a:t> </a:t>
            </a:r>
            <a:r>
              <a:rPr lang="en-ID" dirty="0" err="1"/>
              <a:t>secara</a:t>
            </a:r>
            <a:r>
              <a:rPr lang="en-ID" dirty="0"/>
              <a:t> </a:t>
            </a:r>
            <a:r>
              <a:rPr lang="en-ID" dirty="0" err="1"/>
              <a:t>elektronik</a:t>
            </a:r>
            <a:r>
              <a:rPr lang="en-ID" dirty="0"/>
              <a:t> </a:t>
            </a:r>
            <a:endParaRPr lang="id-ID" dirty="0"/>
          </a:p>
          <a:p>
            <a:r>
              <a:rPr lang="en-ID" dirty="0" err="1"/>
              <a:t>Biaya</a:t>
            </a:r>
            <a:r>
              <a:rPr lang="en-ID" dirty="0"/>
              <a:t> </a:t>
            </a:r>
            <a:r>
              <a:rPr lang="en-ID" dirty="0" err="1"/>
              <a:t>pemanggilan</a:t>
            </a:r>
            <a:r>
              <a:rPr lang="en-ID" dirty="0"/>
              <a:t> </a:t>
            </a:r>
            <a:r>
              <a:rPr lang="en-ID" dirty="0" err="1"/>
              <a:t>elektronik</a:t>
            </a:r>
            <a:r>
              <a:rPr lang="en-ID" dirty="0"/>
              <a:t> </a:t>
            </a:r>
            <a:r>
              <a:rPr lang="en-ID" dirty="0" err="1"/>
              <a:t>dibebankan</a:t>
            </a:r>
            <a:r>
              <a:rPr lang="en-ID" dirty="0"/>
              <a:t> </a:t>
            </a:r>
            <a:r>
              <a:rPr lang="en-ID" dirty="0" err="1"/>
              <a:t>kepada</a:t>
            </a:r>
            <a:r>
              <a:rPr lang="en-ID" dirty="0"/>
              <a:t> para </a:t>
            </a:r>
            <a:r>
              <a:rPr lang="en-ID" dirty="0" err="1"/>
              <a:t>pihak</a:t>
            </a:r>
            <a:r>
              <a:rPr lang="en-ID" dirty="0"/>
              <a:t>, </a:t>
            </a:r>
            <a:r>
              <a:rPr lang="en-ID" dirty="0" err="1"/>
              <a:t>namun</a:t>
            </a:r>
            <a:r>
              <a:rPr lang="en-ID" dirty="0"/>
              <a:t> </a:t>
            </a:r>
            <a:r>
              <a:rPr lang="en-ID" dirty="0" err="1"/>
              <a:t>sebagai</a:t>
            </a:r>
            <a:r>
              <a:rPr lang="en-ID" dirty="0"/>
              <a:t> </a:t>
            </a:r>
            <a:r>
              <a:rPr lang="en-ID" dirty="0" err="1"/>
              <a:t>biaya</a:t>
            </a:r>
            <a:r>
              <a:rPr lang="en-ID" dirty="0"/>
              <a:t> proses, </a:t>
            </a:r>
            <a:r>
              <a:rPr lang="en-ID" dirty="0" err="1"/>
              <a:t>maka</a:t>
            </a:r>
            <a:r>
              <a:rPr lang="en-ID" dirty="0"/>
              <a:t> </a:t>
            </a:r>
            <a:r>
              <a:rPr lang="en-ID" dirty="0" err="1"/>
              <a:t>ke</a:t>
            </a:r>
            <a:r>
              <a:rPr lang="en-ID" dirty="0"/>
              <a:t> </a:t>
            </a:r>
            <a:r>
              <a:rPr lang="en-ID" dirty="0" err="1"/>
              <a:t>depannya</a:t>
            </a:r>
            <a:r>
              <a:rPr lang="en-ID" dirty="0"/>
              <a:t> </a:t>
            </a:r>
            <a:r>
              <a:rPr lang="en-ID" dirty="0" err="1"/>
              <a:t>sistem</a:t>
            </a:r>
            <a:r>
              <a:rPr lang="en-ID" dirty="0"/>
              <a:t> </a:t>
            </a:r>
            <a:r>
              <a:rPr lang="en-ID" dirty="0" err="1"/>
              <a:t>tidak</a:t>
            </a:r>
            <a:r>
              <a:rPr lang="en-ID" dirty="0"/>
              <a:t> </a:t>
            </a:r>
            <a:r>
              <a:rPr lang="en-ID" dirty="0" err="1"/>
              <a:t>akan</a:t>
            </a:r>
            <a:r>
              <a:rPr lang="en-ID" dirty="0"/>
              <a:t> </a:t>
            </a:r>
            <a:r>
              <a:rPr lang="en-ID" dirty="0" err="1"/>
              <a:t>mengenakan</a:t>
            </a:r>
            <a:r>
              <a:rPr lang="en-ID" dirty="0"/>
              <a:t> </a:t>
            </a:r>
            <a:r>
              <a:rPr lang="en-ID" dirty="0" err="1"/>
              <a:t>biaya</a:t>
            </a:r>
            <a:r>
              <a:rPr lang="en-ID" dirty="0"/>
              <a:t>, </a:t>
            </a:r>
            <a:r>
              <a:rPr lang="en-ID" dirty="0" err="1"/>
              <a:t>apabila</a:t>
            </a:r>
            <a:r>
              <a:rPr lang="en-ID" dirty="0"/>
              <a:t> </a:t>
            </a:r>
            <a:r>
              <a:rPr lang="en-ID" dirty="0" err="1"/>
              <a:t>dokumen</a:t>
            </a:r>
            <a:r>
              <a:rPr lang="en-ID" dirty="0"/>
              <a:t> </a:t>
            </a:r>
            <a:r>
              <a:rPr lang="en-ID" dirty="0" err="1"/>
              <a:t>dikirim</a:t>
            </a:r>
            <a:r>
              <a:rPr lang="en-ID" dirty="0"/>
              <a:t> </a:t>
            </a:r>
            <a:r>
              <a:rPr lang="en-ID" dirty="0" err="1"/>
              <a:t>secara</a:t>
            </a:r>
            <a:r>
              <a:rPr lang="en-ID" dirty="0"/>
              <a:t> </a:t>
            </a:r>
            <a:r>
              <a:rPr lang="en-ID" dirty="0" err="1"/>
              <a:t>elektronik</a:t>
            </a:r>
            <a:r>
              <a:rPr lang="en-ID" dirty="0"/>
              <a:t>.</a:t>
            </a:r>
          </a:p>
        </p:txBody>
      </p:sp>
    </p:spTree>
    <p:extLst>
      <p:ext uri="{BB962C8B-B14F-4D97-AF65-F5344CB8AC3E}">
        <p14:creationId xmlns:p14="http://schemas.microsoft.com/office/powerpoint/2010/main" val="885764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1FFFC-9BBB-466E-962D-61340123589B}"/>
              </a:ext>
            </a:extLst>
          </p:cNvPr>
          <p:cNvSpPr>
            <a:spLocks noGrp="1"/>
          </p:cNvSpPr>
          <p:nvPr>
            <p:ph type="title"/>
          </p:nvPr>
        </p:nvSpPr>
        <p:spPr/>
        <p:txBody>
          <a:bodyPr>
            <a:normAutofit fontScale="90000"/>
          </a:bodyPr>
          <a:lstStyle/>
          <a:p>
            <a:r>
              <a:rPr lang="en-ID" sz="5400" b="1" dirty="0"/>
              <a:t>Proses </a:t>
            </a:r>
            <a:r>
              <a:rPr lang="en-ID" sz="5400" b="1" dirty="0" err="1"/>
              <a:t>Kerja</a:t>
            </a:r>
            <a:br>
              <a:rPr lang="en-ID" sz="5400" b="1" dirty="0"/>
            </a:br>
            <a:r>
              <a:rPr lang="en-ID" b="1" i="1" dirty="0" err="1"/>
              <a:t>Pemanggilan</a:t>
            </a:r>
            <a:r>
              <a:rPr lang="en-ID" b="1" i="1" dirty="0"/>
              <a:t> </a:t>
            </a:r>
            <a:r>
              <a:rPr lang="en-ID" b="1" i="1" dirty="0" err="1"/>
              <a:t>Elektronik</a:t>
            </a:r>
            <a:r>
              <a:rPr lang="en-ID" b="1" i="1" dirty="0"/>
              <a:t> (2)</a:t>
            </a:r>
            <a:endParaRPr lang="en-ID" dirty="0"/>
          </a:p>
        </p:txBody>
      </p:sp>
      <p:sp>
        <p:nvSpPr>
          <p:cNvPr id="3" name="Content Placeholder 2">
            <a:extLst>
              <a:ext uri="{FF2B5EF4-FFF2-40B4-BE49-F238E27FC236}">
                <a16:creationId xmlns:a16="http://schemas.microsoft.com/office/drawing/2014/main" id="{EE54EE4C-B769-4C0C-965F-0C1EC9386232}"/>
              </a:ext>
            </a:extLst>
          </p:cNvPr>
          <p:cNvSpPr>
            <a:spLocks noGrp="1"/>
          </p:cNvSpPr>
          <p:nvPr>
            <p:ph idx="1"/>
          </p:nvPr>
        </p:nvSpPr>
        <p:spPr/>
        <p:txBody>
          <a:bodyPr>
            <a:normAutofit fontScale="92500" lnSpcReduction="10000"/>
          </a:bodyPr>
          <a:lstStyle/>
          <a:p>
            <a:r>
              <a:rPr lang="en-ID" sz="2400" dirty="0" err="1"/>
              <a:t>Apabila</a:t>
            </a:r>
            <a:r>
              <a:rPr lang="en-ID" sz="2400" dirty="0"/>
              <a:t> </a:t>
            </a:r>
            <a:r>
              <a:rPr lang="en-ID" sz="2400" dirty="0" err="1"/>
              <a:t>tergugat</a:t>
            </a:r>
            <a:r>
              <a:rPr lang="en-ID" sz="2400" dirty="0"/>
              <a:t> </a:t>
            </a:r>
            <a:r>
              <a:rPr lang="en-ID" sz="2400" dirty="0" err="1"/>
              <a:t>tidak</a:t>
            </a:r>
            <a:r>
              <a:rPr lang="en-ID" sz="2400" dirty="0"/>
              <a:t> </a:t>
            </a:r>
            <a:r>
              <a:rPr lang="en-ID" sz="2400" dirty="0" err="1"/>
              <a:t>menyetujui</a:t>
            </a:r>
            <a:r>
              <a:rPr lang="en-ID" sz="2400" dirty="0"/>
              <a:t> </a:t>
            </a:r>
            <a:r>
              <a:rPr lang="en-ID" sz="2400" dirty="0" err="1"/>
              <a:t>pemanggilan</a:t>
            </a:r>
            <a:r>
              <a:rPr lang="en-ID" sz="2400" dirty="0"/>
              <a:t> </a:t>
            </a:r>
            <a:r>
              <a:rPr lang="en-ID" sz="2400" dirty="0" err="1"/>
              <a:t>secara</a:t>
            </a:r>
            <a:r>
              <a:rPr lang="en-ID" sz="2400" dirty="0"/>
              <a:t> </a:t>
            </a:r>
            <a:r>
              <a:rPr lang="en-ID" sz="2400" dirty="0" err="1"/>
              <a:t>elektronik</a:t>
            </a:r>
            <a:r>
              <a:rPr lang="en-ID" sz="2400" dirty="0"/>
              <a:t>, </a:t>
            </a:r>
            <a:r>
              <a:rPr lang="en-ID" sz="2400" dirty="0" err="1"/>
              <a:t>maka</a:t>
            </a:r>
            <a:r>
              <a:rPr lang="en-ID" sz="2400" dirty="0"/>
              <a:t> </a:t>
            </a:r>
            <a:r>
              <a:rPr lang="en-ID" sz="2400" dirty="0" err="1"/>
              <a:t>dilakukan</a:t>
            </a:r>
            <a:r>
              <a:rPr lang="en-ID" sz="2400" dirty="0"/>
              <a:t> </a:t>
            </a:r>
            <a:r>
              <a:rPr lang="en-ID" sz="2400" dirty="0" err="1"/>
              <a:t>pemanggilan</a:t>
            </a:r>
            <a:r>
              <a:rPr lang="en-ID" sz="2400" dirty="0"/>
              <a:t> </a:t>
            </a:r>
            <a:r>
              <a:rPr lang="en-ID" sz="2400" dirty="0" err="1"/>
              <a:t>secara</a:t>
            </a:r>
            <a:r>
              <a:rPr lang="en-ID" sz="2400" dirty="0"/>
              <a:t> </a:t>
            </a:r>
            <a:r>
              <a:rPr lang="en-ID" sz="2400" dirty="0" err="1"/>
              <a:t>konvensional</a:t>
            </a:r>
            <a:r>
              <a:rPr lang="en-ID" sz="2400" dirty="0"/>
              <a:t> </a:t>
            </a:r>
            <a:r>
              <a:rPr lang="en-ID" sz="2400" dirty="0" err="1"/>
              <a:t>dengan</a:t>
            </a:r>
            <a:r>
              <a:rPr lang="en-ID" sz="2400" dirty="0"/>
              <a:t> </a:t>
            </a:r>
            <a:r>
              <a:rPr lang="en-ID" sz="2400" dirty="0" err="1"/>
              <a:t>biaya</a:t>
            </a:r>
            <a:r>
              <a:rPr lang="en-ID" sz="2400" dirty="0"/>
              <a:t> yang </a:t>
            </a:r>
            <a:r>
              <a:rPr lang="en-ID" sz="2400" dirty="0" err="1"/>
              <a:t>berbeda</a:t>
            </a:r>
            <a:r>
              <a:rPr lang="en-ID" sz="2400" dirty="0"/>
              <a:t>.</a:t>
            </a:r>
          </a:p>
          <a:p>
            <a:r>
              <a:rPr lang="en-ID" sz="2400" dirty="0" err="1"/>
              <a:t>Apabila</a:t>
            </a:r>
            <a:r>
              <a:rPr lang="en-ID" sz="2400" dirty="0"/>
              <a:t> </a:t>
            </a:r>
            <a:r>
              <a:rPr lang="en-ID" sz="2400" dirty="0" err="1"/>
              <a:t>terpanggil</a:t>
            </a:r>
            <a:r>
              <a:rPr lang="en-ID" sz="2400" dirty="0"/>
              <a:t> </a:t>
            </a:r>
            <a:r>
              <a:rPr lang="en-ID" sz="2400" dirty="0" err="1"/>
              <a:t>berada</a:t>
            </a:r>
            <a:r>
              <a:rPr lang="en-ID" sz="2400" dirty="0"/>
              <a:t> di </a:t>
            </a:r>
            <a:r>
              <a:rPr lang="en-ID" sz="2400" dirty="0" err="1"/>
              <a:t>luar</a:t>
            </a:r>
            <a:r>
              <a:rPr lang="en-ID" sz="2400" dirty="0"/>
              <a:t> </a:t>
            </a:r>
            <a:r>
              <a:rPr lang="en-ID" sz="2400" dirty="0" err="1"/>
              <a:t>yurisdiksi</a:t>
            </a:r>
            <a:r>
              <a:rPr lang="en-ID" sz="2400" dirty="0"/>
              <a:t> </a:t>
            </a:r>
            <a:r>
              <a:rPr lang="en-ID" sz="2400" dirty="0" err="1"/>
              <a:t>pengadilan</a:t>
            </a:r>
            <a:r>
              <a:rPr lang="en-ID" sz="2400" dirty="0"/>
              <a:t> </a:t>
            </a:r>
            <a:r>
              <a:rPr lang="en-ID" sz="2400" dirty="0" err="1"/>
              <a:t>pemanggil</a:t>
            </a:r>
            <a:r>
              <a:rPr lang="en-ID" sz="2400" dirty="0"/>
              <a:t>, </a:t>
            </a:r>
            <a:r>
              <a:rPr lang="en-ID" sz="2400" dirty="0" err="1"/>
              <a:t>maka</a:t>
            </a:r>
            <a:r>
              <a:rPr lang="en-ID" sz="2400" dirty="0"/>
              <a:t> </a:t>
            </a:r>
            <a:r>
              <a:rPr lang="en-ID" sz="2400" dirty="0" err="1"/>
              <a:t>pengiriman</a:t>
            </a:r>
            <a:r>
              <a:rPr lang="en-ID" sz="2400" dirty="0"/>
              <a:t> </a:t>
            </a:r>
            <a:r>
              <a:rPr lang="en-ID" sz="2400" dirty="0" err="1"/>
              <a:t>tetap</a:t>
            </a:r>
            <a:r>
              <a:rPr lang="en-ID" sz="2400" dirty="0"/>
              <a:t> </a:t>
            </a:r>
            <a:r>
              <a:rPr lang="en-ID" sz="2400" dirty="0" err="1"/>
              <a:t>dilakukan</a:t>
            </a:r>
            <a:r>
              <a:rPr lang="en-ID" sz="2400" dirty="0"/>
              <a:t> </a:t>
            </a:r>
            <a:r>
              <a:rPr lang="en-ID" sz="2400" dirty="0" err="1"/>
              <a:t>secara</a:t>
            </a:r>
            <a:r>
              <a:rPr lang="en-ID" sz="2400" dirty="0"/>
              <a:t> </a:t>
            </a:r>
            <a:r>
              <a:rPr lang="en-ID" sz="2400" dirty="0" err="1"/>
              <a:t>elektronik</a:t>
            </a:r>
            <a:r>
              <a:rPr lang="en-ID" sz="2400" dirty="0"/>
              <a:t> dan </a:t>
            </a:r>
            <a:r>
              <a:rPr lang="en-ID" sz="2400" dirty="0" err="1"/>
              <a:t>menembuskannya</a:t>
            </a:r>
            <a:r>
              <a:rPr lang="en-ID" sz="2400" dirty="0"/>
              <a:t> </a:t>
            </a:r>
            <a:r>
              <a:rPr lang="en-ID" sz="2400" dirty="0" err="1"/>
              <a:t>kepada</a:t>
            </a:r>
            <a:r>
              <a:rPr lang="en-ID" sz="2400" dirty="0"/>
              <a:t> </a:t>
            </a:r>
            <a:r>
              <a:rPr lang="en-ID" sz="2400" dirty="0" err="1"/>
              <a:t>pengadilan</a:t>
            </a:r>
            <a:r>
              <a:rPr lang="en-ID" sz="2400" dirty="0"/>
              <a:t> yang </a:t>
            </a:r>
            <a:r>
              <a:rPr lang="en-ID" sz="2400" dirty="0" err="1"/>
              <a:t>memiliki</a:t>
            </a:r>
            <a:r>
              <a:rPr lang="en-ID" sz="2400" dirty="0"/>
              <a:t> </a:t>
            </a:r>
            <a:r>
              <a:rPr lang="en-ID" sz="2400" dirty="0" err="1"/>
              <a:t>yurisdiksi</a:t>
            </a:r>
            <a:r>
              <a:rPr lang="en-ID" sz="2400" dirty="0"/>
              <a:t> </a:t>
            </a:r>
            <a:r>
              <a:rPr lang="en-ID" sz="2400" dirty="0" err="1"/>
              <a:t>atas</a:t>
            </a:r>
            <a:r>
              <a:rPr lang="en-ID" sz="2400" dirty="0"/>
              <a:t> </a:t>
            </a:r>
            <a:r>
              <a:rPr lang="en-ID" sz="2400" dirty="0" err="1"/>
              <a:t>domisili</a:t>
            </a:r>
            <a:r>
              <a:rPr lang="en-ID" sz="2400" dirty="0"/>
              <a:t> </a:t>
            </a:r>
            <a:r>
              <a:rPr lang="en-ID" sz="2400" dirty="0" err="1"/>
              <a:t>pihak</a:t>
            </a:r>
            <a:r>
              <a:rPr lang="en-ID" sz="2400" dirty="0"/>
              <a:t> </a:t>
            </a:r>
            <a:r>
              <a:rPr lang="en-ID" sz="2400" dirty="0" err="1"/>
              <a:t>tersebut</a:t>
            </a:r>
            <a:r>
              <a:rPr lang="id-ID" sz="2400" dirty="0"/>
              <a:t>.</a:t>
            </a:r>
            <a:endParaRPr lang="en-ID" sz="2400" dirty="0"/>
          </a:p>
          <a:p>
            <a:r>
              <a:rPr lang="en-ID" sz="2400" dirty="0" err="1"/>
              <a:t>Pengadilan</a:t>
            </a:r>
            <a:r>
              <a:rPr lang="en-ID" sz="2400" dirty="0"/>
              <a:t> yang </a:t>
            </a:r>
            <a:r>
              <a:rPr lang="en-ID" sz="2400" dirty="0" err="1"/>
              <a:t>menerima</a:t>
            </a:r>
            <a:r>
              <a:rPr lang="en-ID" sz="2400" dirty="0"/>
              <a:t> </a:t>
            </a:r>
            <a:r>
              <a:rPr lang="en-ID" sz="2400" dirty="0" err="1"/>
              <a:t>tembusan</a:t>
            </a:r>
            <a:r>
              <a:rPr lang="en-ID" sz="2400" dirty="0"/>
              <a:t> </a:t>
            </a:r>
            <a:r>
              <a:rPr lang="en-ID" sz="2400" dirty="0" err="1"/>
              <a:t>akan</a:t>
            </a:r>
            <a:r>
              <a:rPr lang="en-ID" sz="2400" dirty="0"/>
              <a:t> </a:t>
            </a:r>
            <a:r>
              <a:rPr lang="en-ID" sz="2400" dirty="0" err="1"/>
              <a:t>mencatat</a:t>
            </a:r>
            <a:r>
              <a:rPr lang="en-ID" sz="2400" dirty="0"/>
              <a:t> </a:t>
            </a:r>
            <a:r>
              <a:rPr lang="en-ID" sz="2400" dirty="0" err="1"/>
              <a:t>penerimaan</a:t>
            </a:r>
            <a:r>
              <a:rPr lang="en-ID" sz="2400" dirty="0"/>
              <a:t> </a:t>
            </a:r>
            <a:r>
              <a:rPr lang="en-ID" sz="2400" dirty="0" err="1"/>
              <a:t>surat</a:t>
            </a:r>
            <a:r>
              <a:rPr lang="en-ID" sz="2400" dirty="0"/>
              <a:t> </a:t>
            </a:r>
            <a:r>
              <a:rPr lang="en-ID" sz="2400" dirty="0" err="1"/>
              <a:t>tersebut</a:t>
            </a:r>
            <a:r>
              <a:rPr lang="en-ID" sz="2400" dirty="0"/>
              <a:t> </a:t>
            </a:r>
            <a:r>
              <a:rPr lang="en-ID" sz="2400" dirty="0" err="1"/>
              <a:t>dalam</a:t>
            </a:r>
            <a:r>
              <a:rPr lang="en-ID" sz="2400" dirty="0"/>
              <a:t> daftar yang </a:t>
            </a:r>
            <a:r>
              <a:rPr lang="en-ID" sz="2400" dirty="0" err="1"/>
              <a:t>dibuat</a:t>
            </a:r>
            <a:r>
              <a:rPr lang="en-ID" sz="2400" dirty="0"/>
              <a:t> </a:t>
            </a:r>
            <a:r>
              <a:rPr lang="en-ID" sz="2400" dirty="0" err="1"/>
              <a:t>untuk</a:t>
            </a:r>
            <a:r>
              <a:rPr lang="en-ID" sz="2400" dirty="0"/>
              <a:t> </a:t>
            </a:r>
            <a:r>
              <a:rPr lang="en-ID" sz="2400" dirty="0" err="1"/>
              <a:t>itu</a:t>
            </a:r>
            <a:r>
              <a:rPr lang="en-ID" sz="2400" dirty="0"/>
              <a:t>.</a:t>
            </a:r>
          </a:p>
          <a:p>
            <a:r>
              <a:rPr lang="en-ID" sz="2400" dirty="0" err="1"/>
              <a:t>Dalam</a:t>
            </a:r>
            <a:r>
              <a:rPr lang="en-ID" sz="2400" dirty="0"/>
              <a:t> </a:t>
            </a:r>
            <a:r>
              <a:rPr lang="en-ID" sz="2400" dirty="0" err="1"/>
              <a:t>hal</a:t>
            </a:r>
            <a:r>
              <a:rPr lang="en-ID" sz="2400" dirty="0"/>
              <a:t> </a:t>
            </a:r>
            <a:r>
              <a:rPr lang="en-ID" sz="2400" dirty="0" err="1"/>
              <a:t>tergugat</a:t>
            </a:r>
            <a:r>
              <a:rPr lang="en-ID" sz="2400" dirty="0"/>
              <a:t> </a:t>
            </a:r>
            <a:r>
              <a:rPr lang="en-ID" sz="2400" dirty="0" err="1"/>
              <a:t>ada</a:t>
            </a:r>
            <a:r>
              <a:rPr lang="en-ID" sz="2400" dirty="0"/>
              <a:t> di </a:t>
            </a:r>
            <a:r>
              <a:rPr lang="en-ID" sz="2400" dirty="0" err="1"/>
              <a:t>luar</a:t>
            </a:r>
            <a:r>
              <a:rPr lang="en-ID" sz="2400" dirty="0"/>
              <a:t> </a:t>
            </a:r>
            <a:r>
              <a:rPr lang="en-ID" sz="2400" dirty="0" err="1"/>
              <a:t>negeri</a:t>
            </a:r>
            <a:r>
              <a:rPr lang="en-ID" sz="2400" dirty="0"/>
              <a:t>, </a:t>
            </a:r>
            <a:r>
              <a:rPr lang="en-ID" sz="2400" dirty="0" err="1"/>
              <a:t>maka</a:t>
            </a:r>
            <a:r>
              <a:rPr lang="en-ID" sz="2400" dirty="0"/>
              <a:t> </a:t>
            </a:r>
            <a:r>
              <a:rPr lang="id-ID" sz="2400" dirty="0"/>
              <a:t>diatur lebih lanjut oleh Panitera Mahkamah Agung sesuai dengan Nota Kesepahaman Kementerian Luar Negeri dengan Mahkamah Agung tentang Penanganan Permintaan Bantuan Teknis Hukum Dalam Masalah Perdata</a:t>
            </a:r>
            <a:r>
              <a:rPr lang="en-ID" sz="2400" dirty="0"/>
              <a:t> (</a:t>
            </a:r>
            <a:r>
              <a:rPr lang="en-ID" sz="2400" i="1" dirty="0"/>
              <a:t>rogatory</a:t>
            </a:r>
            <a:r>
              <a:rPr lang="en-ID" sz="2400" dirty="0"/>
              <a:t>). </a:t>
            </a:r>
            <a:endParaRPr lang="id-ID" sz="2400" dirty="0"/>
          </a:p>
          <a:p>
            <a:r>
              <a:rPr lang="en-ID" sz="2400" dirty="0" err="1"/>
              <a:t>Pemanggilan</a:t>
            </a:r>
            <a:r>
              <a:rPr lang="en-ID" sz="2400" dirty="0"/>
              <a:t> </a:t>
            </a:r>
            <a:r>
              <a:rPr lang="en-ID" sz="2400" dirty="0" err="1"/>
              <a:t>dilakukan</a:t>
            </a:r>
            <a:r>
              <a:rPr lang="en-ID" sz="2400" dirty="0"/>
              <a:t> oleh </a:t>
            </a:r>
            <a:r>
              <a:rPr lang="en-ID" sz="2400" dirty="0" err="1"/>
              <a:t>Juru</a:t>
            </a:r>
            <a:r>
              <a:rPr lang="en-ID" sz="2400" dirty="0"/>
              <a:t> Sita </a:t>
            </a:r>
            <a:r>
              <a:rPr lang="en-ID" sz="2400" dirty="0" err="1"/>
              <a:t>dengan</a:t>
            </a:r>
            <a:r>
              <a:rPr lang="en-ID" sz="2400" dirty="0"/>
              <a:t> </a:t>
            </a:r>
            <a:r>
              <a:rPr lang="en-ID" sz="2400" dirty="0" err="1"/>
              <a:t>menggunakan</a:t>
            </a:r>
            <a:r>
              <a:rPr lang="en-ID" sz="2400" dirty="0"/>
              <a:t> media </a:t>
            </a:r>
            <a:r>
              <a:rPr lang="en-ID" sz="2400" dirty="0" err="1"/>
              <a:t>Sistem</a:t>
            </a:r>
            <a:r>
              <a:rPr lang="en-ID" sz="2400" dirty="0"/>
              <a:t> </a:t>
            </a:r>
            <a:r>
              <a:rPr lang="en-ID" sz="2400" dirty="0" err="1"/>
              <a:t>Informasi</a:t>
            </a:r>
            <a:r>
              <a:rPr lang="en-ID" sz="2400" dirty="0"/>
              <a:t> </a:t>
            </a:r>
            <a:r>
              <a:rPr lang="en-ID" sz="2400" dirty="0" err="1"/>
              <a:t>Pengadilan</a:t>
            </a:r>
            <a:r>
              <a:rPr lang="en-ID" sz="2400" dirty="0"/>
              <a:t>.</a:t>
            </a:r>
            <a:endParaRPr lang="en-ID" sz="3600" dirty="0"/>
          </a:p>
        </p:txBody>
      </p:sp>
    </p:spTree>
    <p:extLst>
      <p:ext uri="{BB962C8B-B14F-4D97-AF65-F5344CB8AC3E}">
        <p14:creationId xmlns:p14="http://schemas.microsoft.com/office/powerpoint/2010/main" val="336968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2194E-6BCC-4B7A-90C5-207199AD07FC}"/>
              </a:ext>
            </a:extLst>
          </p:cNvPr>
          <p:cNvSpPr>
            <a:spLocks noGrp="1"/>
          </p:cNvSpPr>
          <p:nvPr>
            <p:ph type="title"/>
          </p:nvPr>
        </p:nvSpPr>
        <p:spPr/>
        <p:txBody>
          <a:bodyPr/>
          <a:lstStyle/>
          <a:p>
            <a:r>
              <a:rPr lang="en-ID" b="1" dirty="0">
                <a:latin typeface="+mn-lt"/>
              </a:rPr>
              <a:t>Proses </a:t>
            </a:r>
            <a:r>
              <a:rPr lang="en-ID" b="1" dirty="0" err="1">
                <a:latin typeface="+mn-lt"/>
              </a:rPr>
              <a:t>Kerja</a:t>
            </a:r>
            <a:br>
              <a:rPr lang="en-ID" dirty="0"/>
            </a:br>
            <a:r>
              <a:rPr lang="en-ID" sz="3600" dirty="0" err="1"/>
              <a:t>Pengelolaan</a:t>
            </a:r>
            <a:r>
              <a:rPr lang="en-ID" sz="3600" dirty="0"/>
              <a:t> </a:t>
            </a:r>
            <a:r>
              <a:rPr lang="en-ID" sz="3600" dirty="0" err="1"/>
              <a:t>Dokumen</a:t>
            </a:r>
            <a:r>
              <a:rPr lang="en-ID" sz="3600" dirty="0"/>
              <a:t> </a:t>
            </a:r>
            <a:r>
              <a:rPr lang="en-ID" sz="3600" dirty="0" err="1"/>
              <a:t>Elektronik</a:t>
            </a:r>
            <a:endParaRPr lang="en-ID" dirty="0"/>
          </a:p>
        </p:txBody>
      </p:sp>
      <p:sp>
        <p:nvSpPr>
          <p:cNvPr id="3" name="Content Placeholder 2">
            <a:extLst>
              <a:ext uri="{FF2B5EF4-FFF2-40B4-BE49-F238E27FC236}">
                <a16:creationId xmlns:a16="http://schemas.microsoft.com/office/drawing/2014/main" id="{2BC8AAEA-EBC8-48E3-833E-D7F321454F99}"/>
              </a:ext>
            </a:extLst>
          </p:cNvPr>
          <p:cNvSpPr>
            <a:spLocks noGrp="1"/>
          </p:cNvSpPr>
          <p:nvPr>
            <p:ph idx="1"/>
          </p:nvPr>
        </p:nvSpPr>
        <p:spPr/>
        <p:txBody>
          <a:bodyPr/>
          <a:lstStyle/>
          <a:p>
            <a:r>
              <a:rPr lang="en-ID" dirty="0" err="1"/>
              <a:t>Seluruh</a:t>
            </a:r>
            <a:r>
              <a:rPr lang="en-ID" dirty="0"/>
              <a:t> </a:t>
            </a:r>
            <a:r>
              <a:rPr lang="en-ID" dirty="0" err="1"/>
              <a:t>dokumen</a:t>
            </a:r>
            <a:r>
              <a:rPr lang="en-ID" dirty="0"/>
              <a:t> </a:t>
            </a:r>
            <a:r>
              <a:rPr lang="en-ID" dirty="0" err="1"/>
              <a:t>elektronik</a:t>
            </a:r>
            <a:r>
              <a:rPr lang="en-ID" dirty="0"/>
              <a:t> </a:t>
            </a:r>
            <a:r>
              <a:rPr lang="en-ID" dirty="0" err="1"/>
              <a:t>dikelola</a:t>
            </a:r>
            <a:r>
              <a:rPr lang="en-ID" dirty="0"/>
              <a:t> </a:t>
            </a:r>
            <a:r>
              <a:rPr lang="en-ID" dirty="0" err="1"/>
              <a:t>secara</a:t>
            </a:r>
            <a:r>
              <a:rPr lang="en-ID" dirty="0"/>
              <a:t> </a:t>
            </a:r>
            <a:r>
              <a:rPr lang="en-ID" dirty="0" err="1"/>
              <a:t>terpadu</a:t>
            </a:r>
            <a:r>
              <a:rPr lang="id-ID" dirty="0"/>
              <a:t>.</a:t>
            </a:r>
            <a:endParaRPr lang="en-ID" dirty="0"/>
          </a:p>
          <a:p>
            <a:pPr marL="457200" lvl="1" indent="0">
              <a:buNone/>
            </a:pPr>
            <a:r>
              <a:rPr lang="en-ID" dirty="0" err="1"/>
              <a:t>Berkas</a:t>
            </a:r>
            <a:r>
              <a:rPr lang="en-ID" dirty="0"/>
              <a:t> </a:t>
            </a:r>
            <a:r>
              <a:rPr lang="en-ID" dirty="0" err="1"/>
              <a:t>elektronik</a:t>
            </a:r>
            <a:r>
              <a:rPr lang="en-ID" dirty="0"/>
              <a:t> </a:t>
            </a:r>
            <a:r>
              <a:rPr lang="en-ID" dirty="0" err="1"/>
              <a:t>tidak</a:t>
            </a:r>
            <a:r>
              <a:rPr lang="en-ID" dirty="0"/>
              <a:t> </a:t>
            </a:r>
            <a:r>
              <a:rPr lang="en-ID" dirty="0" err="1"/>
              <a:t>lagi</a:t>
            </a:r>
            <a:r>
              <a:rPr lang="en-ID" dirty="0"/>
              <a:t> </a:t>
            </a:r>
            <a:r>
              <a:rPr lang="en-ID" dirty="0" err="1"/>
              <a:t>sekedar</a:t>
            </a:r>
            <a:r>
              <a:rPr lang="en-ID" dirty="0"/>
              <a:t> </a:t>
            </a:r>
            <a:r>
              <a:rPr lang="en-ID" dirty="0" err="1"/>
              <a:t>pelengkap</a:t>
            </a:r>
            <a:r>
              <a:rPr lang="en-ID" dirty="0"/>
              <a:t>, </a:t>
            </a:r>
            <a:r>
              <a:rPr lang="en-ID" dirty="0" err="1"/>
              <a:t>namun</a:t>
            </a:r>
            <a:r>
              <a:rPr lang="en-ID" dirty="0"/>
              <a:t> juga </a:t>
            </a:r>
            <a:r>
              <a:rPr lang="en-ID" dirty="0" err="1"/>
              <a:t>harus</a:t>
            </a:r>
            <a:r>
              <a:rPr lang="en-ID" dirty="0"/>
              <a:t> </a:t>
            </a:r>
            <a:r>
              <a:rPr lang="en-ID" dirty="0" err="1"/>
              <a:t>dikelola</a:t>
            </a:r>
            <a:r>
              <a:rPr lang="en-ID" dirty="0"/>
              <a:t> </a:t>
            </a:r>
            <a:r>
              <a:rPr lang="en-ID" dirty="0" err="1"/>
              <a:t>secara</a:t>
            </a:r>
            <a:r>
              <a:rPr lang="en-ID" dirty="0"/>
              <a:t> </a:t>
            </a:r>
            <a:r>
              <a:rPr lang="en-ID" dirty="0" err="1"/>
              <a:t>komprehensif</a:t>
            </a:r>
            <a:r>
              <a:rPr lang="en-ID" dirty="0"/>
              <a:t> </a:t>
            </a:r>
            <a:r>
              <a:rPr lang="en-ID" dirty="0" err="1"/>
              <a:t>dan</a:t>
            </a:r>
            <a:r>
              <a:rPr lang="en-ID" dirty="0"/>
              <a:t> </a:t>
            </a:r>
            <a:r>
              <a:rPr lang="en-ID" dirty="0" err="1"/>
              <a:t>patuh</a:t>
            </a:r>
            <a:r>
              <a:rPr lang="en-ID" dirty="0"/>
              <a:t> </a:t>
            </a:r>
            <a:r>
              <a:rPr lang="en-ID" dirty="0" err="1"/>
              <a:t>kepada</a:t>
            </a:r>
            <a:r>
              <a:rPr lang="en-ID" dirty="0"/>
              <a:t> protocol </a:t>
            </a:r>
            <a:r>
              <a:rPr lang="en-ID" dirty="0" err="1"/>
              <a:t>pengelolaan</a:t>
            </a:r>
            <a:r>
              <a:rPr lang="en-ID" dirty="0"/>
              <a:t> </a:t>
            </a:r>
            <a:r>
              <a:rPr lang="en-ID" dirty="0" err="1"/>
              <a:t>dokumen</a:t>
            </a:r>
            <a:r>
              <a:rPr lang="en-ID" dirty="0"/>
              <a:t>.</a:t>
            </a:r>
          </a:p>
          <a:p>
            <a:r>
              <a:rPr lang="en-ID" dirty="0" err="1"/>
              <a:t>Dokumen</a:t>
            </a:r>
            <a:r>
              <a:rPr lang="en-ID" dirty="0"/>
              <a:t> </a:t>
            </a:r>
            <a:r>
              <a:rPr lang="en-ID" dirty="0" err="1"/>
              <a:t>elektronik</a:t>
            </a:r>
            <a:r>
              <a:rPr lang="en-ID" dirty="0"/>
              <a:t> </a:t>
            </a:r>
            <a:r>
              <a:rPr lang="en-ID" dirty="0" err="1"/>
              <a:t>perkara</a:t>
            </a:r>
            <a:r>
              <a:rPr lang="en-ID" dirty="0"/>
              <a:t> yang </a:t>
            </a:r>
            <a:r>
              <a:rPr lang="en-ID" dirty="0" err="1"/>
              <a:t>telah</a:t>
            </a:r>
            <a:r>
              <a:rPr lang="en-ID" dirty="0"/>
              <a:t> BHT </a:t>
            </a:r>
            <a:r>
              <a:rPr lang="en-ID" dirty="0" err="1"/>
              <a:t>harus</a:t>
            </a:r>
            <a:r>
              <a:rPr lang="en-ID" dirty="0"/>
              <a:t> </a:t>
            </a:r>
            <a:r>
              <a:rPr lang="en-ID" dirty="0" err="1"/>
              <a:t>diarsipkan</a:t>
            </a:r>
            <a:r>
              <a:rPr lang="en-ID" dirty="0"/>
              <a:t> </a:t>
            </a:r>
            <a:r>
              <a:rPr lang="en-ID" dirty="0" err="1"/>
              <a:t>secara</a:t>
            </a:r>
            <a:r>
              <a:rPr lang="en-ID" dirty="0"/>
              <a:t> </a:t>
            </a:r>
            <a:r>
              <a:rPr lang="en-ID" dirty="0" err="1"/>
              <a:t>terpadu</a:t>
            </a:r>
            <a:r>
              <a:rPr lang="en-ID" dirty="0"/>
              <a:t> </a:t>
            </a:r>
            <a:r>
              <a:rPr lang="id-ID" dirty="0"/>
              <a:t>.</a:t>
            </a:r>
            <a:endParaRPr lang="en-ID" dirty="0"/>
          </a:p>
          <a:p>
            <a:pPr marL="457200" lvl="1" indent="0">
              <a:buNone/>
            </a:pPr>
            <a:r>
              <a:rPr lang="en-ID" dirty="0" err="1"/>
              <a:t>Pengarsipan</a:t>
            </a:r>
            <a:r>
              <a:rPr lang="en-ID" dirty="0"/>
              <a:t> </a:t>
            </a:r>
            <a:r>
              <a:rPr lang="en-ID" dirty="0" err="1"/>
              <a:t>dokumen</a:t>
            </a:r>
            <a:r>
              <a:rPr lang="en-ID" dirty="0"/>
              <a:t> </a:t>
            </a:r>
            <a:r>
              <a:rPr lang="en-ID" dirty="0" err="1"/>
              <a:t>elektronik</a:t>
            </a:r>
            <a:r>
              <a:rPr lang="en-ID" dirty="0"/>
              <a:t> </a:t>
            </a:r>
            <a:r>
              <a:rPr lang="en-ID" dirty="0" err="1"/>
              <a:t>akan</a:t>
            </a:r>
            <a:r>
              <a:rPr lang="en-ID" dirty="0"/>
              <a:t> </a:t>
            </a:r>
            <a:r>
              <a:rPr lang="en-ID" dirty="0" err="1"/>
              <a:t>dilakukan</a:t>
            </a:r>
            <a:r>
              <a:rPr lang="en-ID" dirty="0"/>
              <a:t> </a:t>
            </a:r>
            <a:r>
              <a:rPr lang="en-ID" dirty="0" err="1"/>
              <a:t>secara</a:t>
            </a:r>
            <a:r>
              <a:rPr lang="en-ID" dirty="0"/>
              <a:t> </a:t>
            </a:r>
            <a:r>
              <a:rPr lang="en-ID" dirty="0" err="1"/>
              <a:t>terintegrasi</a:t>
            </a:r>
            <a:r>
              <a:rPr lang="en-ID" dirty="0"/>
              <a:t> </a:t>
            </a:r>
            <a:r>
              <a:rPr lang="en-ID" dirty="0" err="1"/>
              <a:t>dengan</a:t>
            </a:r>
            <a:r>
              <a:rPr lang="en-ID" dirty="0"/>
              <a:t> </a:t>
            </a:r>
            <a:r>
              <a:rPr lang="en-ID" dirty="0" err="1"/>
              <a:t>prosedur</a:t>
            </a:r>
            <a:r>
              <a:rPr lang="en-ID" dirty="0"/>
              <a:t> </a:t>
            </a:r>
            <a:r>
              <a:rPr lang="en-ID" dirty="0" err="1"/>
              <a:t>tetap</a:t>
            </a:r>
            <a:r>
              <a:rPr lang="en-ID" dirty="0"/>
              <a:t> </a:t>
            </a:r>
            <a:r>
              <a:rPr lang="en-ID" dirty="0" err="1"/>
              <a:t>dan</a:t>
            </a:r>
            <a:r>
              <a:rPr lang="en-ID" dirty="0"/>
              <a:t> </a:t>
            </a:r>
            <a:r>
              <a:rPr lang="en-ID" dirty="0" err="1"/>
              <a:t>standar</a:t>
            </a:r>
            <a:r>
              <a:rPr lang="en-ID" dirty="0"/>
              <a:t> </a:t>
            </a:r>
            <a:r>
              <a:rPr lang="en-ID" dirty="0" err="1"/>
              <a:t>pengamanan</a:t>
            </a:r>
            <a:r>
              <a:rPr lang="en-ID" dirty="0"/>
              <a:t> yang </a:t>
            </a:r>
            <a:r>
              <a:rPr lang="en-ID" dirty="0" err="1"/>
              <a:t>ditentukan</a:t>
            </a:r>
            <a:r>
              <a:rPr lang="en-ID" dirty="0"/>
              <a:t>.</a:t>
            </a:r>
            <a:endParaRPr lang="id-ID" dirty="0"/>
          </a:p>
          <a:p>
            <a:r>
              <a:rPr lang="id-ID" dirty="0"/>
              <a:t>Mengingat dokumen beracara sudah dapat dipertukarkan secara elektronik, maka kebutuhan persidangan yang bersifat pertukaran dokumen dapat ditekan.</a:t>
            </a:r>
            <a:endParaRPr lang="en-ID" dirty="0"/>
          </a:p>
          <a:p>
            <a:endParaRPr lang="en-ID" dirty="0"/>
          </a:p>
        </p:txBody>
      </p:sp>
    </p:spTree>
    <p:extLst>
      <p:ext uri="{BB962C8B-B14F-4D97-AF65-F5344CB8AC3E}">
        <p14:creationId xmlns:p14="http://schemas.microsoft.com/office/powerpoint/2010/main" val="1885907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31561-A7EA-4DCF-9746-3556D12367D4}"/>
              </a:ext>
            </a:extLst>
          </p:cNvPr>
          <p:cNvSpPr>
            <a:spLocks noGrp="1"/>
          </p:cNvSpPr>
          <p:nvPr>
            <p:ph type="ctrTitle"/>
          </p:nvPr>
        </p:nvSpPr>
        <p:spPr/>
        <p:txBody>
          <a:bodyPr>
            <a:normAutofit/>
          </a:bodyPr>
          <a:lstStyle/>
          <a:p>
            <a:r>
              <a:rPr lang="id-ID" b="1" dirty="0">
                <a:latin typeface="+mn-lt"/>
              </a:rPr>
              <a:t>Persidangan Secara Elektronik</a:t>
            </a:r>
            <a:endParaRPr lang="en-US" b="1" dirty="0">
              <a:latin typeface="+mn-lt"/>
            </a:endParaRPr>
          </a:p>
        </p:txBody>
      </p:sp>
      <p:sp>
        <p:nvSpPr>
          <p:cNvPr id="4" name="Subtitle 3">
            <a:extLst>
              <a:ext uri="{FF2B5EF4-FFF2-40B4-BE49-F238E27FC236}">
                <a16:creationId xmlns:a16="http://schemas.microsoft.com/office/drawing/2014/main" id="{10D9EB78-6103-43B2-A8DC-8DA91071896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00850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3E70E-98CB-45FA-91CD-D2E8AF130BB3}"/>
              </a:ext>
            </a:extLst>
          </p:cNvPr>
          <p:cNvSpPr>
            <a:spLocks noGrp="1"/>
          </p:cNvSpPr>
          <p:nvPr>
            <p:ph type="title"/>
          </p:nvPr>
        </p:nvSpPr>
        <p:spPr/>
        <p:txBody>
          <a:bodyPr/>
          <a:lstStyle/>
          <a:p>
            <a:r>
              <a:rPr lang="id-ID" b="1" dirty="0"/>
              <a:t>Urgensi Perubahan (mengganti)</a:t>
            </a:r>
            <a:br>
              <a:rPr lang="id-ID" b="1" dirty="0"/>
            </a:br>
            <a:r>
              <a:rPr lang="id-ID" b="1" dirty="0" err="1"/>
              <a:t>Perma</a:t>
            </a:r>
            <a:r>
              <a:rPr lang="id-ID" b="1" dirty="0"/>
              <a:t> No.3 Tahun 2018</a:t>
            </a:r>
          </a:p>
        </p:txBody>
      </p:sp>
      <p:sp>
        <p:nvSpPr>
          <p:cNvPr id="3" name="Content Placeholder 2">
            <a:extLst>
              <a:ext uri="{FF2B5EF4-FFF2-40B4-BE49-F238E27FC236}">
                <a16:creationId xmlns:a16="http://schemas.microsoft.com/office/drawing/2014/main" id="{FC0A66F7-3E51-419F-9DBC-71AB05CE5268}"/>
              </a:ext>
            </a:extLst>
          </p:cNvPr>
          <p:cNvSpPr>
            <a:spLocks noGrp="1"/>
          </p:cNvSpPr>
          <p:nvPr>
            <p:ph idx="1"/>
          </p:nvPr>
        </p:nvSpPr>
        <p:spPr/>
        <p:txBody>
          <a:bodyPr>
            <a:normAutofit/>
          </a:bodyPr>
          <a:lstStyle/>
          <a:p>
            <a:r>
              <a:rPr lang="id-ID" dirty="0" err="1"/>
              <a:t>Perma</a:t>
            </a:r>
            <a:r>
              <a:rPr lang="id-ID" dirty="0"/>
              <a:t> No.3 Tahun 2018 belum mengatur secara </a:t>
            </a:r>
            <a:r>
              <a:rPr lang="id-ID" dirty="0" err="1"/>
              <a:t>detil</a:t>
            </a:r>
            <a:r>
              <a:rPr lang="id-ID" dirty="0"/>
              <a:t> mengenai tata cara persidangan secara elektronik. </a:t>
            </a:r>
          </a:p>
          <a:p>
            <a:r>
              <a:rPr lang="id-ID" dirty="0"/>
              <a:t>Persidangan secara elektronik tidak bisa diatur dalam petunjuk pelaksanaan, karena terkait hukum acara.</a:t>
            </a:r>
          </a:p>
          <a:p>
            <a:r>
              <a:rPr lang="id-ID" dirty="0"/>
              <a:t>Beberapa hal lain yang diatur:</a:t>
            </a:r>
          </a:p>
          <a:p>
            <a:pPr lvl="1"/>
            <a:r>
              <a:rPr lang="id-ID" dirty="0"/>
              <a:t>Pengguna lainnya (selain pengguna terdaftar advokat)</a:t>
            </a:r>
          </a:p>
          <a:p>
            <a:pPr lvl="1"/>
            <a:r>
              <a:rPr lang="id-ID" dirty="0"/>
              <a:t>Intervensi</a:t>
            </a:r>
          </a:p>
          <a:p>
            <a:pPr lvl="1"/>
            <a:r>
              <a:rPr lang="id-ID" dirty="0"/>
              <a:t>Salinan putusan elektronik</a:t>
            </a:r>
          </a:p>
          <a:p>
            <a:pPr lvl="1"/>
            <a:r>
              <a:rPr lang="id-ID" dirty="0"/>
              <a:t>Dokumen elektronik</a:t>
            </a:r>
          </a:p>
          <a:p>
            <a:pPr lvl="1"/>
            <a:r>
              <a:rPr lang="id-ID" dirty="0"/>
              <a:t>Peran serta tanggung jawab PP dan unsur pengadilan</a:t>
            </a:r>
          </a:p>
          <a:p>
            <a:pPr lvl="1"/>
            <a:endParaRPr lang="id-ID" dirty="0"/>
          </a:p>
          <a:p>
            <a:pPr lvl="1"/>
            <a:endParaRPr lang="id-ID" dirty="0"/>
          </a:p>
        </p:txBody>
      </p:sp>
    </p:spTree>
    <p:extLst>
      <p:ext uri="{BB962C8B-B14F-4D97-AF65-F5344CB8AC3E}">
        <p14:creationId xmlns:p14="http://schemas.microsoft.com/office/powerpoint/2010/main" val="16718690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0"/>
          <p:cNvSpPr txBox="1">
            <a:spLocks noGrp="1"/>
          </p:cNvSpPr>
          <p:nvPr>
            <p:ph type="title"/>
          </p:nvPr>
        </p:nvSpPr>
        <p:spPr>
          <a:xfrm>
            <a:off x="510364" y="624109"/>
            <a:ext cx="10994250" cy="1280891"/>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en-ID" b="1" dirty="0">
                <a:latin typeface="+mn-lt"/>
              </a:rPr>
              <a:t>MATERI MUATAN</a:t>
            </a:r>
            <a:endParaRPr b="1" dirty="0">
              <a:latin typeface="+mn-lt"/>
            </a:endParaRPr>
          </a:p>
        </p:txBody>
      </p:sp>
      <p:sp>
        <p:nvSpPr>
          <p:cNvPr id="181" name="Google Shape;181;p20"/>
          <p:cNvSpPr txBox="1">
            <a:spLocks noGrp="1"/>
          </p:cNvSpPr>
          <p:nvPr>
            <p:ph type="body" idx="1"/>
          </p:nvPr>
        </p:nvSpPr>
        <p:spPr>
          <a:xfrm>
            <a:off x="510363" y="2133601"/>
            <a:ext cx="10994249" cy="3777623"/>
          </a:xfrm>
          <a:prstGeom prst="rect">
            <a:avLst/>
          </a:prstGeom>
          <a:noFill/>
          <a:ln>
            <a:noFill/>
          </a:ln>
        </p:spPr>
        <p:txBody>
          <a:bodyPr spcFirstLastPara="1" vert="horz" wrap="square" lIns="121900" tIns="60933" rIns="121900" bIns="60933" rtlCol="0" anchor="t" anchorCtr="0">
            <a:noAutofit/>
          </a:bodyPr>
          <a:lstStyle/>
          <a:p>
            <a:pPr marL="342891" indent="-385224">
              <a:lnSpc>
                <a:spcPct val="115000"/>
              </a:lnSpc>
              <a:spcBef>
                <a:spcPts val="0"/>
              </a:spcBef>
              <a:buClr>
                <a:schemeClr val="dk2"/>
              </a:buClr>
              <a:buSzPts val="1800"/>
              <a:buFont typeface="Open Sans"/>
              <a:buAutoNum type="arabicPeriod"/>
            </a:pPr>
            <a:r>
              <a:rPr lang="en-ID" dirty="0" err="1"/>
              <a:t>Definisi</a:t>
            </a:r>
            <a:r>
              <a:rPr lang="en-ID" dirty="0"/>
              <a:t> </a:t>
            </a:r>
            <a:r>
              <a:rPr lang="en-ID" dirty="0" err="1"/>
              <a:t>persidangan</a:t>
            </a:r>
            <a:r>
              <a:rPr lang="en-ID" dirty="0"/>
              <a:t> (</a:t>
            </a:r>
            <a:r>
              <a:rPr lang="en-ID" dirty="0" err="1"/>
              <a:t>secara</a:t>
            </a:r>
            <a:r>
              <a:rPr lang="en-ID" dirty="0"/>
              <a:t>) </a:t>
            </a:r>
            <a:r>
              <a:rPr lang="en-ID" dirty="0" err="1"/>
              <a:t>elektronik</a:t>
            </a:r>
            <a:endParaRPr dirty="0"/>
          </a:p>
          <a:p>
            <a:pPr marL="342891" indent="-385224">
              <a:lnSpc>
                <a:spcPct val="115000"/>
              </a:lnSpc>
              <a:spcBef>
                <a:spcPts val="0"/>
              </a:spcBef>
              <a:buSzPts val="1800"/>
              <a:buAutoNum type="arabicPeriod"/>
            </a:pPr>
            <a:r>
              <a:rPr lang="en-ID" dirty="0" err="1"/>
              <a:t>Definisi</a:t>
            </a:r>
            <a:r>
              <a:rPr lang="en-ID" dirty="0"/>
              <a:t> </a:t>
            </a:r>
            <a:r>
              <a:rPr lang="en-ID" dirty="0" err="1"/>
              <a:t>dokumen</a:t>
            </a:r>
            <a:r>
              <a:rPr lang="en-ID" dirty="0"/>
              <a:t> </a:t>
            </a:r>
            <a:r>
              <a:rPr lang="en-ID" dirty="0" err="1"/>
              <a:t>elektronik</a:t>
            </a:r>
            <a:r>
              <a:rPr lang="en-ID" dirty="0"/>
              <a:t> (</a:t>
            </a:r>
            <a:r>
              <a:rPr lang="en-ID" dirty="0" err="1"/>
              <a:t>teks</a:t>
            </a:r>
            <a:r>
              <a:rPr lang="en-ID" dirty="0"/>
              <a:t>, audio, visual)</a:t>
            </a:r>
            <a:endParaRPr dirty="0"/>
          </a:p>
          <a:p>
            <a:pPr marL="342891" indent="-385224">
              <a:lnSpc>
                <a:spcPct val="115000"/>
              </a:lnSpc>
              <a:spcBef>
                <a:spcPts val="0"/>
              </a:spcBef>
              <a:buSzPts val="1800"/>
              <a:buAutoNum type="arabicPeriod"/>
            </a:pPr>
            <a:r>
              <a:rPr lang="en-ID" dirty="0" err="1"/>
              <a:t>Ruang</a:t>
            </a:r>
            <a:r>
              <a:rPr lang="en-ID" dirty="0"/>
              <a:t> </a:t>
            </a:r>
            <a:r>
              <a:rPr lang="en-ID" dirty="0" err="1"/>
              <a:t>lingkup</a:t>
            </a:r>
            <a:r>
              <a:rPr lang="en-ID" dirty="0"/>
              <a:t> acara </a:t>
            </a:r>
            <a:r>
              <a:rPr lang="en-ID" dirty="0" err="1"/>
              <a:t>persidangan</a:t>
            </a:r>
            <a:r>
              <a:rPr lang="en-ID" dirty="0"/>
              <a:t> </a:t>
            </a:r>
            <a:r>
              <a:rPr lang="en-ID" dirty="0" err="1"/>
              <a:t>secara</a:t>
            </a:r>
            <a:r>
              <a:rPr lang="en-ID" dirty="0"/>
              <a:t> </a:t>
            </a:r>
            <a:r>
              <a:rPr lang="en-ID" dirty="0" err="1"/>
              <a:t>elektronik</a:t>
            </a:r>
            <a:endParaRPr dirty="0"/>
          </a:p>
          <a:p>
            <a:pPr marL="342891" indent="-385224">
              <a:lnSpc>
                <a:spcPct val="115000"/>
              </a:lnSpc>
              <a:spcBef>
                <a:spcPts val="0"/>
              </a:spcBef>
              <a:buSzPts val="1800"/>
              <a:buAutoNum type="arabicPeriod"/>
            </a:pPr>
            <a:r>
              <a:rPr lang="en-ID" dirty="0" err="1"/>
              <a:t>Penambahan</a:t>
            </a:r>
            <a:r>
              <a:rPr lang="en-ID" dirty="0"/>
              <a:t> </a:t>
            </a:r>
            <a:r>
              <a:rPr lang="en-ID" dirty="0" err="1"/>
              <a:t>pengguna</a:t>
            </a:r>
            <a:r>
              <a:rPr lang="en-ID" dirty="0"/>
              <a:t> </a:t>
            </a:r>
            <a:r>
              <a:rPr lang="en-ID" dirty="0" err="1"/>
              <a:t>terdaftar</a:t>
            </a:r>
            <a:r>
              <a:rPr lang="en-ID" dirty="0"/>
              <a:t>: badan </a:t>
            </a:r>
            <a:r>
              <a:rPr lang="en-ID" dirty="0" err="1"/>
              <a:t>hukum</a:t>
            </a:r>
            <a:r>
              <a:rPr lang="en-ID" dirty="0"/>
              <a:t> </a:t>
            </a:r>
            <a:r>
              <a:rPr lang="en-ID" dirty="0" err="1"/>
              <a:t>usaha</a:t>
            </a:r>
            <a:endParaRPr dirty="0"/>
          </a:p>
          <a:p>
            <a:pPr marL="342891" indent="-385224">
              <a:lnSpc>
                <a:spcPct val="115000"/>
              </a:lnSpc>
              <a:spcBef>
                <a:spcPts val="0"/>
              </a:spcBef>
              <a:buSzPts val="1800"/>
              <a:buAutoNum type="arabicPeriod"/>
            </a:pPr>
            <a:r>
              <a:rPr lang="en-ID" dirty="0"/>
              <a:t>Hari </a:t>
            </a:r>
            <a:r>
              <a:rPr lang="en-ID" dirty="0" err="1"/>
              <a:t>sidang</a:t>
            </a:r>
            <a:r>
              <a:rPr lang="en-ID" dirty="0"/>
              <a:t> </a:t>
            </a:r>
            <a:r>
              <a:rPr lang="en-ID" dirty="0" err="1"/>
              <a:t>terjadwal</a:t>
            </a:r>
            <a:r>
              <a:rPr lang="en-ID" dirty="0"/>
              <a:t> (</a:t>
            </a:r>
            <a:r>
              <a:rPr lang="en-ID" i="1" dirty="0"/>
              <a:t>court calendar</a:t>
            </a:r>
            <a:r>
              <a:rPr lang="en-ID" dirty="0"/>
              <a:t>)</a:t>
            </a:r>
            <a:endParaRPr dirty="0"/>
          </a:p>
          <a:p>
            <a:pPr marL="342891" indent="-385224">
              <a:lnSpc>
                <a:spcPct val="115000"/>
              </a:lnSpc>
              <a:spcBef>
                <a:spcPts val="0"/>
              </a:spcBef>
              <a:buSzPts val="1800"/>
              <a:buAutoNum type="arabicPeriod"/>
            </a:pPr>
            <a:r>
              <a:rPr lang="en-ID" dirty="0"/>
              <a:t>Tata </a:t>
            </a:r>
            <a:r>
              <a:rPr lang="en-ID" dirty="0" err="1"/>
              <a:t>cara</a:t>
            </a:r>
            <a:r>
              <a:rPr lang="en-ID" dirty="0"/>
              <a:t> </a:t>
            </a:r>
            <a:r>
              <a:rPr lang="en-ID" dirty="0" err="1"/>
              <a:t>persidangan</a:t>
            </a:r>
            <a:r>
              <a:rPr lang="en-ID" dirty="0"/>
              <a:t> </a:t>
            </a:r>
            <a:r>
              <a:rPr lang="en-ID" dirty="0" err="1"/>
              <a:t>secara</a:t>
            </a:r>
            <a:r>
              <a:rPr lang="en-ID" dirty="0"/>
              <a:t> </a:t>
            </a:r>
            <a:r>
              <a:rPr lang="en-ID" dirty="0" err="1"/>
              <a:t>elektronik</a:t>
            </a:r>
            <a:endParaRPr dirty="0"/>
          </a:p>
          <a:p>
            <a:pPr marL="342891" indent="-385224">
              <a:lnSpc>
                <a:spcPct val="115000"/>
              </a:lnSpc>
              <a:spcBef>
                <a:spcPts val="0"/>
              </a:spcBef>
              <a:buSzPts val="1800"/>
              <a:buAutoNum type="arabicPeriod"/>
            </a:pPr>
            <a:r>
              <a:rPr lang="en-ID" dirty="0" err="1"/>
              <a:t>Jenis-jenis</a:t>
            </a:r>
            <a:r>
              <a:rPr lang="en-ID" dirty="0"/>
              <a:t> </a:t>
            </a:r>
            <a:r>
              <a:rPr lang="en-ID" dirty="0" err="1"/>
              <a:t>dokumen</a:t>
            </a:r>
            <a:r>
              <a:rPr lang="en-ID" dirty="0"/>
              <a:t> </a:t>
            </a:r>
            <a:r>
              <a:rPr lang="en-ID" dirty="0" err="1"/>
              <a:t>elektronik</a:t>
            </a:r>
            <a:r>
              <a:rPr lang="en-ID" dirty="0"/>
              <a:t> yang </a:t>
            </a:r>
            <a:r>
              <a:rPr lang="en-ID" dirty="0" err="1"/>
              <a:t>diterima</a:t>
            </a:r>
            <a:r>
              <a:rPr lang="en-ID" dirty="0"/>
              <a:t> oleh </a:t>
            </a:r>
            <a:r>
              <a:rPr lang="en-ID" dirty="0" err="1"/>
              <a:t>sistem</a:t>
            </a:r>
            <a:endParaRPr dirty="0"/>
          </a:p>
          <a:p>
            <a:pPr marL="342891" indent="-385224">
              <a:lnSpc>
                <a:spcPct val="115000"/>
              </a:lnSpc>
              <a:spcBef>
                <a:spcPts val="0"/>
              </a:spcBef>
              <a:buSzPts val="1800"/>
              <a:buAutoNum type="arabicPeriod"/>
            </a:pPr>
            <a:r>
              <a:rPr lang="en-ID" dirty="0" err="1"/>
              <a:t>Standar</a:t>
            </a:r>
            <a:r>
              <a:rPr lang="en-ID" dirty="0"/>
              <a:t> format </a:t>
            </a:r>
            <a:r>
              <a:rPr lang="en-ID" dirty="0" err="1"/>
              <a:t>dokumen</a:t>
            </a:r>
            <a:r>
              <a:rPr lang="en-ID" dirty="0"/>
              <a:t> </a:t>
            </a:r>
            <a:r>
              <a:rPr lang="en-ID" dirty="0" err="1"/>
              <a:t>ditentukan</a:t>
            </a:r>
            <a:r>
              <a:rPr lang="en-ID" dirty="0"/>
              <a:t> oleh MA</a:t>
            </a:r>
            <a:endParaRPr dirty="0"/>
          </a:p>
          <a:p>
            <a:pPr marL="342891" indent="-385224">
              <a:lnSpc>
                <a:spcPct val="115000"/>
              </a:lnSpc>
              <a:spcBef>
                <a:spcPts val="0"/>
              </a:spcBef>
              <a:buSzPts val="1800"/>
              <a:buAutoNum type="arabicPeriod"/>
            </a:pPr>
            <a:r>
              <a:rPr lang="en-ID" dirty="0" err="1"/>
              <a:t>Aturan</a:t>
            </a:r>
            <a:r>
              <a:rPr lang="en-ID" dirty="0"/>
              <a:t> </a:t>
            </a:r>
            <a:r>
              <a:rPr lang="en-ID" dirty="0" err="1"/>
              <a:t>transisional</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4"/>
          <p:cNvSpPr txBox="1">
            <a:spLocks noGrp="1"/>
          </p:cNvSpPr>
          <p:nvPr>
            <p:ph type="body" idx="1"/>
          </p:nvPr>
        </p:nvSpPr>
        <p:spPr>
          <a:xfrm>
            <a:off x="733647" y="2133600"/>
            <a:ext cx="10770765" cy="3777600"/>
          </a:xfrm>
          <a:prstGeom prst="rect">
            <a:avLst/>
          </a:prstGeom>
          <a:noFill/>
          <a:ln>
            <a:noFill/>
          </a:ln>
        </p:spPr>
        <p:txBody>
          <a:bodyPr spcFirstLastPara="1" vert="horz" wrap="square" lIns="121900" tIns="60933" rIns="121900" bIns="60933" rtlCol="0" anchor="t" anchorCtr="0">
            <a:noAutofit/>
          </a:bodyPr>
          <a:lstStyle/>
          <a:p>
            <a:pPr marL="342891" indent="-351358">
              <a:buSzPts val="1400"/>
              <a:buChar char="●"/>
            </a:pPr>
            <a:r>
              <a:rPr lang="id-ID" sz="2400" dirty="0"/>
              <a:t>Ruang lingkup jenis perkara</a:t>
            </a:r>
          </a:p>
          <a:p>
            <a:pPr marL="829713" lvl="1" indent="-228594">
              <a:buSzPts val="1400"/>
            </a:pPr>
            <a:r>
              <a:rPr lang="id-ID" dirty="0"/>
              <a:t>perdata, perdata agama, tata usaha militer dan tata usaha negara</a:t>
            </a:r>
          </a:p>
          <a:p>
            <a:pPr marL="342891" indent="-351358">
              <a:buSzPts val="1400"/>
              <a:buChar char="●"/>
            </a:pPr>
            <a:endParaRPr lang="id-ID" sz="2400" dirty="0"/>
          </a:p>
          <a:p>
            <a:pPr marL="342891" indent="-351358">
              <a:buSzPts val="1400"/>
              <a:buChar char="●"/>
            </a:pPr>
            <a:r>
              <a:rPr lang="en-ID" sz="2400" dirty="0" err="1"/>
              <a:t>Ruang</a:t>
            </a:r>
            <a:r>
              <a:rPr lang="en-ID" sz="2400" dirty="0"/>
              <a:t> </a:t>
            </a:r>
            <a:r>
              <a:rPr lang="en-ID" sz="2400" dirty="0" err="1"/>
              <a:t>Lingkup</a:t>
            </a:r>
            <a:r>
              <a:rPr lang="id-ID" sz="2400" dirty="0"/>
              <a:t> Acara Persidangan</a:t>
            </a:r>
            <a:endParaRPr sz="2400" dirty="0"/>
          </a:p>
          <a:p>
            <a:pPr marL="742931" lvl="1" indent="-302675">
              <a:spcBef>
                <a:spcPts val="1000"/>
              </a:spcBef>
              <a:buSzPts val="1400"/>
              <a:buChar char="○"/>
            </a:pPr>
            <a:r>
              <a:rPr lang="en-ID" dirty="0" err="1"/>
              <a:t>Penyampaian</a:t>
            </a:r>
            <a:r>
              <a:rPr lang="en-ID" dirty="0"/>
              <a:t> </a:t>
            </a:r>
            <a:r>
              <a:rPr lang="en-ID" dirty="0" err="1"/>
              <a:t>jawaban</a:t>
            </a:r>
            <a:r>
              <a:rPr lang="en-ID" dirty="0"/>
              <a:t>, </a:t>
            </a:r>
            <a:r>
              <a:rPr lang="en-ID" dirty="0" err="1"/>
              <a:t>replik</a:t>
            </a:r>
            <a:r>
              <a:rPr lang="en-ID" dirty="0"/>
              <a:t> &amp; </a:t>
            </a:r>
            <a:r>
              <a:rPr lang="en-ID" dirty="0" err="1"/>
              <a:t>duplik</a:t>
            </a:r>
            <a:endParaRPr dirty="0"/>
          </a:p>
          <a:p>
            <a:pPr marL="742931" lvl="1" indent="-302675">
              <a:spcBef>
                <a:spcPts val="1000"/>
              </a:spcBef>
              <a:buSzPts val="1400"/>
              <a:buChar char="○"/>
            </a:pPr>
            <a:r>
              <a:rPr lang="en-ID" dirty="0" err="1"/>
              <a:t>pemeriksaan</a:t>
            </a:r>
            <a:r>
              <a:rPr lang="en-ID" dirty="0"/>
              <a:t> </a:t>
            </a:r>
            <a:r>
              <a:rPr lang="en-ID" dirty="0" err="1"/>
              <a:t>saksi</a:t>
            </a:r>
            <a:r>
              <a:rPr lang="en-ID" dirty="0"/>
              <a:t>/</a:t>
            </a:r>
            <a:r>
              <a:rPr lang="en-ID" dirty="0" err="1"/>
              <a:t>ahli</a:t>
            </a:r>
            <a:endParaRPr dirty="0"/>
          </a:p>
          <a:p>
            <a:pPr marL="742931" lvl="1" indent="-302675">
              <a:spcBef>
                <a:spcPts val="1000"/>
              </a:spcBef>
              <a:buSzPts val="1400"/>
              <a:buChar char="○"/>
            </a:pPr>
            <a:r>
              <a:rPr lang="en-ID" dirty="0" err="1"/>
              <a:t>Penyampaian</a:t>
            </a:r>
            <a:r>
              <a:rPr lang="en-ID" dirty="0"/>
              <a:t> </a:t>
            </a:r>
            <a:r>
              <a:rPr lang="en-ID" dirty="0" err="1"/>
              <a:t>kesimpulan</a:t>
            </a:r>
            <a:endParaRPr dirty="0"/>
          </a:p>
          <a:p>
            <a:pPr marL="742931" lvl="1" indent="-302675">
              <a:spcBef>
                <a:spcPts val="1000"/>
              </a:spcBef>
              <a:buSzPts val="1400"/>
              <a:buChar char="○"/>
            </a:pPr>
            <a:r>
              <a:rPr lang="id-ID" dirty="0"/>
              <a:t>P</a:t>
            </a:r>
            <a:r>
              <a:rPr lang="en-ID" dirty="0" err="1"/>
              <a:t>utusan</a:t>
            </a:r>
            <a:endParaRPr dirty="0"/>
          </a:p>
        </p:txBody>
      </p:sp>
      <p:sp>
        <p:nvSpPr>
          <p:cNvPr id="236" name="Google Shape;236;p24"/>
          <p:cNvSpPr txBox="1">
            <a:spLocks noGrp="1"/>
          </p:cNvSpPr>
          <p:nvPr>
            <p:ph type="title"/>
          </p:nvPr>
        </p:nvSpPr>
        <p:spPr>
          <a:xfrm>
            <a:off x="733647" y="624109"/>
            <a:ext cx="10770878"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Ruang Lingkup</a:t>
            </a:r>
            <a:endParaRPr b="1" dirty="0">
              <a:latin typeface="+mn-lt"/>
            </a:endParaRPr>
          </a:p>
        </p:txBody>
      </p:sp>
    </p:spTree>
    <p:extLst>
      <p:ext uri="{BB962C8B-B14F-4D97-AF65-F5344CB8AC3E}">
        <p14:creationId xmlns:p14="http://schemas.microsoft.com/office/powerpoint/2010/main" val="4139990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5"/>
          <p:cNvSpPr txBox="1">
            <a:spLocks noGrp="1"/>
          </p:cNvSpPr>
          <p:nvPr>
            <p:ph type="body" idx="1"/>
          </p:nvPr>
        </p:nvSpPr>
        <p:spPr>
          <a:xfrm>
            <a:off x="233916" y="2133600"/>
            <a:ext cx="11270696" cy="4100291"/>
          </a:xfrm>
          <a:prstGeom prst="rect">
            <a:avLst/>
          </a:prstGeom>
          <a:noFill/>
          <a:ln>
            <a:noFill/>
          </a:ln>
        </p:spPr>
        <p:txBody>
          <a:bodyPr spcFirstLastPara="1" vert="horz" wrap="square" lIns="121900" tIns="60933" rIns="121900" bIns="60933" rtlCol="0" anchor="t" anchorCtr="0">
            <a:noAutofit/>
          </a:bodyPr>
          <a:lstStyle/>
          <a:p>
            <a:pPr marL="342891" indent="-355760">
              <a:buSzPts val="1400"/>
            </a:pPr>
            <a:r>
              <a:rPr lang="id-ID" sz="2400" dirty="0"/>
              <a:t>Persidangan secara elektronik dilaksanakan atas persetujuan penggugat (pada saat pendaftaran) dan tergugat (pernyataan pada sidang pertama) setelah proses mediasi dinyatakan tidak berhasil.</a:t>
            </a:r>
          </a:p>
          <a:p>
            <a:pPr marL="0" indent="0">
              <a:buSzPts val="1400"/>
              <a:buNone/>
            </a:pPr>
            <a:endParaRPr lang="id-ID" sz="2400" dirty="0"/>
          </a:p>
          <a:p>
            <a:pPr marL="342891" indent="-355760">
              <a:buSzPts val="1400"/>
            </a:pPr>
            <a:r>
              <a:rPr lang="id-ID" sz="2400" dirty="0"/>
              <a:t>Persidangan secara elektronik dilaksanakan pada Sistem Informasi Pengadilan, sesuai jadwal persidangan yang  telah ditetapkan. </a:t>
            </a:r>
          </a:p>
          <a:p>
            <a:pPr marL="0" indent="0">
              <a:buSzPts val="1400"/>
              <a:buNone/>
            </a:pPr>
            <a:endParaRPr lang="id-ID" sz="2400" dirty="0"/>
          </a:p>
          <a:p>
            <a:pPr marL="342891" indent="-355760">
              <a:buSzPts val="1400"/>
              <a:buChar char="●"/>
            </a:pPr>
            <a:r>
              <a:rPr lang="en-ID" sz="2400" dirty="0"/>
              <a:t>Hari </a:t>
            </a:r>
            <a:r>
              <a:rPr lang="en-ID" sz="2400" dirty="0" err="1"/>
              <a:t>Sidang</a:t>
            </a:r>
            <a:r>
              <a:rPr lang="en-ID" sz="2400" dirty="0"/>
              <a:t> </a:t>
            </a:r>
            <a:r>
              <a:rPr lang="en-ID" sz="2400" dirty="0" err="1"/>
              <a:t>terjadwal</a:t>
            </a:r>
            <a:r>
              <a:rPr lang="en-ID" sz="2400" dirty="0"/>
              <a:t> (</a:t>
            </a:r>
            <a:r>
              <a:rPr lang="en-ID" sz="2400" i="1" dirty="0"/>
              <a:t>court calendar</a:t>
            </a:r>
            <a:r>
              <a:rPr lang="en-ID" sz="2400" dirty="0"/>
              <a:t>)</a:t>
            </a:r>
            <a:endParaRPr sz="2400" dirty="0"/>
          </a:p>
          <a:p>
            <a:pPr marL="742931" lvl="1" indent="-310295">
              <a:spcBef>
                <a:spcPts val="1000"/>
              </a:spcBef>
              <a:buSzPts val="1400"/>
              <a:buChar char="○"/>
            </a:pPr>
            <a:r>
              <a:rPr lang="en-ID" dirty="0" err="1"/>
              <a:t>Ketua</a:t>
            </a:r>
            <a:r>
              <a:rPr lang="en-ID" dirty="0"/>
              <a:t> Majelis Hakim </a:t>
            </a:r>
            <a:r>
              <a:rPr lang="en-ID" dirty="0" err="1"/>
              <a:t>menetapkan</a:t>
            </a:r>
            <a:r>
              <a:rPr lang="en-ID" dirty="0"/>
              <a:t> </a:t>
            </a:r>
            <a:r>
              <a:rPr lang="en-ID" dirty="0" err="1"/>
              <a:t>jadwal</a:t>
            </a:r>
            <a:r>
              <a:rPr lang="en-ID" dirty="0"/>
              <a:t> </a:t>
            </a:r>
            <a:r>
              <a:rPr lang="en-ID" dirty="0" err="1"/>
              <a:t>persidangan</a:t>
            </a:r>
            <a:r>
              <a:rPr lang="en-ID" dirty="0"/>
              <a:t> dan acara </a:t>
            </a:r>
            <a:r>
              <a:rPr lang="en-ID" dirty="0" err="1"/>
              <a:t>persidangan</a:t>
            </a:r>
            <a:r>
              <a:rPr lang="en-ID" dirty="0"/>
              <a:t> </a:t>
            </a:r>
            <a:r>
              <a:rPr lang="en-ID" dirty="0" err="1"/>
              <a:t>untuk</a:t>
            </a:r>
            <a:r>
              <a:rPr lang="en-ID" dirty="0"/>
              <a:t> </a:t>
            </a:r>
            <a:r>
              <a:rPr lang="en-ID" dirty="0" err="1"/>
              <a:t>persidangan</a:t>
            </a:r>
            <a:r>
              <a:rPr lang="en-ID" dirty="0"/>
              <a:t> </a:t>
            </a:r>
            <a:r>
              <a:rPr lang="en-ID" dirty="0" err="1"/>
              <a:t>secara</a:t>
            </a:r>
            <a:r>
              <a:rPr lang="en-ID" dirty="0"/>
              <a:t> </a:t>
            </a:r>
            <a:r>
              <a:rPr lang="en-ID" dirty="0" err="1"/>
              <a:t>elektronik</a:t>
            </a:r>
            <a:endParaRPr dirty="0"/>
          </a:p>
          <a:p>
            <a:pPr marL="342891" indent="-237230">
              <a:buSzPts val="1248"/>
              <a:buNone/>
            </a:pPr>
            <a:endParaRPr sz="2400" dirty="0"/>
          </a:p>
        </p:txBody>
      </p:sp>
      <p:sp>
        <p:nvSpPr>
          <p:cNvPr id="242" name="Google Shape;242;p25"/>
          <p:cNvSpPr txBox="1">
            <a:spLocks noGrp="1"/>
          </p:cNvSpPr>
          <p:nvPr>
            <p:ph type="title"/>
          </p:nvPr>
        </p:nvSpPr>
        <p:spPr>
          <a:xfrm>
            <a:off x="350874" y="624109"/>
            <a:ext cx="11153739" cy="1280891"/>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Persidangan Secara Elektronik </a:t>
            </a:r>
            <a:endParaRPr b="1" dirty="0">
              <a:latin typeface="+mn-lt"/>
            </a:endParaRPr>
          </a:p>
        </p:txBody>
      </p:sp>
    </p:spTree>
    <p:extLst>
      <p:ext uri="{BB962C8B-B14F-4D97-AF65-F5344CB8AC3E}">
        <p14:creationId xmlns:p14="http://schemas.microsoft.com/office/powerpoint/2010/main" val="10228691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3"/>
          <p:cNvSpPr txBox="1">
            <a:spLocks noGrp="1"/>
          </p:cNvSpPr>
          <p:nvPr>
            <p:ph type="title"/>
          </p:nvPr>
        </p:nvSpPr>
        <p:spPr>
          <a:xfrm>
            <a:off x="274633" y="624109"/>
            <a:ext cx="11229892" cy="1280800"/>
          </a:xfrm>
          <a:prstGeom prst="rect">
            <a:avLst/>
          </a:prstGeom>
        </p:spPr>
        <p:txBody>
          <a:bodyPr spcFirstLastPara="1" vert="horz" wrap="square" lIns="121900" tIns="60933" rIns="121900" bIns="60933" rtlCol="0" anchor="t" anchorCtr="0">
            <a:noAutofit/>
          </a:bodyPr>
          <a:lstStyle/>
          <a:p>
            <a:pPr>
              <a:spcBef>
                <a:spcPts val="0"/>
              </a:spcBef>
            </a:pPr>
            <a:r>
              <a:rPr lang="id-ID" b="1" dirty="0">
                <a:latin typeface="+mn-lt"/>
              </a:rPr>
              <a:t>Pelaksanaan Persidangan Elektronik</a:t>
            </a:r>
            <a:endParaRPr b="1" dirty="0">
              <a:latin typeface="+mn-lt"/>
            </a:endParaRPr>
          </a:p>
        </p:txBody>
      </p:sp>
      <p:grpSp>
        <p:nvGrpSpPr>
          <p:cNvPr id="216" name="Google Shape;216;p23"/>
          <p:cNvGrpSpPr/>
          <p:nvPr/>
        </p:nvGrpSpPr>
        <p:grpSpPr>
          <a:xfrm>
            <a:off x="0" y="1586652"/>
            <a:ext cx="2952800" cy="4290181"/>
            <a:chOff x="0" y="1189989"/>
            <a:chExt cx="2214600" cy="3217636"/>
          </a:xfrm>
        </p:grpSpPr>
        <p:sp>
          <p:nvSpPr>
            <p:cNvPr id="217" name="Google Shape;217;p23"/>
            <p:cNvSpPr/>
            <p:nvPr/>
          </p:nvSpPr>
          <p:spPr>
            <a:xfrm>
              <a:off x="0" y="1189989"/>
              <a:ext cx="2214600" cy="669000"/>
            </a:xfrm>
            <a:prstGeom prst="homePlate">
              <a:avLst>
                <a:gd name="adj" fmla="val 50000"/>
              </a:avLst>
            </a:prstGeom>
            <a:solidFill>
              <a:srgbClr val="802017"/>
            </a:solidFill>
            <a:ln>
              <a:noFill/>
            </a:ln>
          </p:spPr>
          <p:txBody>
            <a:bodyPr spcFirstLastPara="1" wrap="square" lIns="121900" tIns="121900" rIns="121900" bIns="121900" anchor="ctr" anchorCtr="0">
              <a:noAutofit/>
            </a:bodyPr>
            <a:lstStyle/>
            <a:p>
              <a:pPr algn="ctr"/>
              <a:r>
                <a:rPr lang="en-ID" sz="2000" dirty="0">
                  <a:solidFill>
                    <a:srgbClr val="FFFFFF"/>
                  </a:solidFill>
                  <a:latin typeface="Roboto"/>
                  <a:ea typeface="Roboto"/>
                  <a:cs typeface="Roboto"/>
                  <a:sym typeface="Roboto"/>
                </a:rPr>
                <a:t>Hari </a:t>
              </a:r>
              <a:r>
                <a:rPr lang="en-ID" sz="2000" dirty="0" err="1">
                  <a:solidFill>
                    <a:srgbClr val="FFFFFF"/>
                  </a:solidFill>
                  <a:latin typeface="Roboto"/>
                  <a:ea typeface="Roboto"/>
                  <a:cs typeface="Roboto"/>
                  <a:sym typeface="Roboto"/>
                </a:rPr>
                <a:t>sidang</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pertama</a:t>
              </a:r>
              <a:endParaRPr sz="2000" dirty="0">
                <a:solidFill>
                  <a:srgbClr val="FFFFFF"/>
                </a:solidFill>
                <a:latin typeface="Roboto"/>
                <a:ea typeface="Roboto"/>
                <a:cs typeface="Roboto"/>
                <a:sym typeface="Roboto"/>
              </a:endParaRPr>
            </a:p>
            <a:p>
              <a:pPr algn="ctr"/>
              <a:r>
                <a:rPr lang="en-ID" sz="2000" dirty="0">
                  <a:solidFill>
                    <a:srgbClr val="FFFFFF"/>
                  </a:solidFill>
                  <a:latin typeface="Roboto"/>
                  <a:ea typeface="Roboto"/>
                  <a:cs typeface="Roboto"/>
                  <a:sym typeface="Roboto"/>
                </a:rPr>
                <a:t>(</a:t>
              </a:r>
              <a:r>
                <a:rPr lang="en-ID" sz="2000" dirty="0" err="1">
                  <a:solidFill>
                    <a:srgbClr val="FFFFFF"/>
                  </a:solidFill>
                  <a:latin typeface="Roboto"/>
                  <a:ea typeface="Roboto"/>
                  <a:cs typeface="Roboto"/>
                  <a:sym typeface="Roboto"/>
                </a:rPr>
                <a:t>setelah</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mediasi</a:t>
              </a:r>
              <a:r>
                <a:rPr lang="en-ID" sz="2000" dirty="0">
                  <a:solidFill>
                    <a:srgbClr val="FFFFFF"/>
                  </a:solidFill>
                  <a:latin typeface="Roboto"/>
                  <a:ea typeface="Roboto"/>
                  <a:cs typeface="Roboto"/>
                  <a:sym typeface="Roboto"/>
                </a:rPr>
                <a:t>)</a:t>
              </a:r>
              <a:endParaRPr sz="2400" dirty="0">
                <a:solidFill>
                  <a:srgbClr val="FFFFFF"/>
                </a:solidFill>
                <a:latin typeface="Roboto"/>
                <a:ea typeface="Roboto"/>
                <a:cs typeface="Roboto"/>
                <a:sym typeface="Roboto"/>
              </a:endParaRPr>
            </a:p>
          </p:txBody>
        </p:sp>
        <p:sp>
          <p:nvSpPr>
            <p:cNvPr id="218" name="Google Shape;218;p23"/>
            <p:cNvSpPr txBox="1"/>
            <p:nvPr/>
          </p:nvSpPr>
          <p:spPr>
            <a:xfrm>
              <a:off x="295050" y="2057125"/>
              <a:ext cx="1624500" cy="2350500"/>
            </a:xfrm>
            <a:prstGeom prst="rect">
              <a:avLst/>
            </a:prstGeom>
            <a:noFill/>
            <a:ln>
              <a:noFill/>
            </a:ln>
          </p:spPr>
          <p:txBody>
            <a:bodyPr spcFirstLastPara="1" wrap="square" lIns="121900" tIns="121900" rIns="121900" bIns="121900" anchor="t" anchorCtr="0">
              <a:noAutofit/>
            </a:bodyPr>
            <a:lstStyle/>
            <a:p>
              <a:pPr>
                <a:lnSpc>
                  <a:spcPct val="115000"/>
                </a:lnSpc>
              </a:pPr>
              <a:r>
                <a:rPr lang="en-ID" sz="1467">
                  <a:latin typeface="Roboto"/>
                  <a:ea typeface="Roboto"/>
                  <a:cs typeface="Roboto"/>
                  <a:sym typeface="Roboto"/>
                </a:rPr>
                <a:t>Persidangan di ruang sidang pengadilan, acara Pembacaan gugatan</a:t>
              </a:r>
              <a:endParaRPr sz="1467">
                <a:latin typeface="Roboto"/>
                <a:ea typeface="Roboto"/>
                <a:cs typeface="Roboto"/>
                <a:sym typeface="Roboto"/>
              </a:endParaRPr>
            </a:p>
            <a:p>
              <a:pPr>
                <a:lnSpc>
                  <a:spcPct val="115000"/>
                </a:lnSpc>
              </a:pPr>
              <a:endParaRPr sz="1467">
                <a:latin typeface="Roboto"/>
                <a:ea typeface="Roboto"/>
                <a:cs typeface="Roboto"/>
                <a:sym typeface="Roboto"/>
              </a:endParaRPr>
            </a:p>
            <a:p>
              <a:pPr>
                <a:lnSpc>
                  <a:spcPct val="115000"/>
                </a:lnSpc>
              </a:pPr>
              <a:r>
                <a:rPr lang="en-ID" sz="1467">
                  <a:latin typeface="Roboto"/>
                  <a:ea typeface="Roboto"/>
                  <a:cs typeface="Roboto"/>
                  <a:sym typeface="Roboto"/>
                </a:rPr>
                <a:t>Menyepakati persidangan jawab menjawab secara elektronik</a:t>
              </a:r>
              <a:endParaRPr sz="1467">
                <a:latin typeface="Roboto"/>
                <a:ea typeface="Roboto"/>
                <a:cs typeface="Roboto"/>
                <a:sym typeface="Roboto"/>
              </a:endParaRPr>
            </a:p>
            <a:p>
              <a:pPr>
                <a:lnSpc>
                  <a:spcPct val="115000"/>
                </a:lnSpc>
              </a:pPr>
              <a:endParaRPr sz="1467">
                <a:latin typeface="Roboto"/>
                <a:ea typeface="Roboto"/>
                <a:cs typeface="Roboto"/>
                <a:sym typeface="Roboto"/>
              </a:endParaRPr>
            </a:p>
            <a:p>
              <a:pPr>
                <a:lnSpc>
                  <a:spcPct val="115000"/>
                </a:lnSpc>
              </a:pPr>
              <a:r>
                <a:rPr lang="en-ID" sz="1467">
                  <a:latin typeface="Roboto"/>
                  <a:ea typeface="Roboto"/>
                  <a:cs typeface="Roboto"/>
                  <a:sym typeface="Roboto"/>
                </a:rPr>
                <a:t>Ketua menetapkan </a:t>
              </a:r>
              <a:r>
                <a:rPr lang="en-ID" sz="1467" i="1">
                  <a:latin typeface="Roboto"/>
                  <a:ea typeface="Roboto"/>
                  <a:cs typeface="Roboto"/>
                  <a:sym typeface="Roboto"/>
                </a:rPr>
                <a:t>court calendar</a:t>
              </a:r>
              <a:endParaRPr sz="1467" i="1">
                <a:latin typeface="Roboto"/>
                <a:ea typeface="Roboto"/>
                <a:cs typeface="Roboto"/>
                <a:sym typeface="Roboto"/>
              </a:endParaRPr>
            </a:p>
          </p:txBody>
        </p:sp>
      </p:grpSp>
      <p:grpSp>
        <p:nvGrpSpPr>
          <p:cNvPr id="219" name="Google Shape;219;p23"/>
          <p:cNvGrpSpPr/>
          <p:nvPr/>
        </p:nvGrpSpPr>
        <p:grpSpPr>
          <a:xfrm>
            <a:off x="2451100" y="1586367"/>
            <a:ext cx="2752000" cy="4290467"/>
            <a:chOff x="1838325" y="1189775"/>
            <a:chExt cx="2064000" cy="3217850"/>
          </a:xfrm>
        </p:grpSpPr>
        <p:sp>
          <p:nvSpPr>
            <p:cNvPr id="220" name="Google Shape;220;p23"/>
            <p:cNvSpPr/>
            <p:nvPr/>
          </p:nvSpPr>
          <p:spPr>
            <a:xfrm>
              <a:off x="1838325" y="1189775"/>
              <a:ext cx="2064000" cy="669000"/>
            </a:xfrm>
            <a:prstGeom prst="chevron">
              <a:avLst>
                <a:gd name="adj" fmla="val 50000"/>
              </a:avLst>
            </a:prstGeom>
            <a:solidFill>
              <a:srgbClr val="A72A1E"/>
            </a:solidFill>
            <a:ln>
              <a:noFill/>
            </a:ln>
          </p:spPr>
          <p:txBody>
            <a:bodyPr spcFirstLastPara="1" wrap="square" lIns="121900" tIns="121900" rIns="121900" bIns="121900" anchor="ctr" anchorCtr="0">
              <a:noAutofit/>
            </a:bodyPr>
            <a:lstStyle/>
            <a:p>
              <a:pPr algn="ctr"/>
              <a:r>
                <a:rPr lang="en-ID" sz="2000" dirty="0" err="1">
                  <a:solidFill>
                    <a:srgbClr val="FFFFFF"/>
                  </a:solidFill>
                  <a:latin typeface="Roboto"/>
                  <a:ea typeface="Roboto"/>
                  <a:cs typeface="Roboto"/>
                  <a:sym typeface="Roboto"/>
                </a:rPr>
                <a:t>Persidangan</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jawab</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menjawab</a:t>
              </a:r>
              <a:endParaRPr sz="2000" dirty="0">
                <a:solidFill>
                  <a:srgbClr val="FFFFFF"/>
                </a:solidFill>
                <a:latin typeface="Roboto"/>
                <a:ea typeface="Roboto"/>
                <a:cs typeface="Roboto"/>
                <a:sym typeface="Roboto"/>
              </a:endParaRPr>
            </a:p>
          </p:txBody>
        </p:sp>
        <p:sp>
          <p:nvSpPr>
            <p:cNvPr id="221" name="Google Shape;221;p23"/>
            <p:cNvSpPr txBox="1"/>
            <p:nvPr/>
          </p:nvSpPr>
          <p:spPr>
            <a:xfrm>
              <a:off x="2017250" y="2057125"/>
              <a:ext cx="1624500" cy="2350500"/>
            </a:xfrm>
            <a:prstGeom prst="rect">
              <a:avLst/>
            </a:prstGeom>
            <a:noFill/>
            <a:ln>
              <a:noFill/>
            </a:ln>
          </p:spPr>
          <p:txBody>
            <a:bodyPr spcFirstLastPara="1" wrap="square" lIns="121900" tIns="121900" rIns="121900" bIns="121900" anchor="t" anchorCtr="0">
              <a:noAutofit/>
            </a:bodyPr>
            <a:lstStyle/>
            <a:p>
              <a:pPr>
                <a:lnSpc>
                  <a:spcPct val="115000"/>
                </a:lnSpc>
              </a:pPr>
              <a:r>
                <a:rPr lang="en-ID" sz="1333" b="1" dirty="0" err="1">
                  <a:latin typeface="Roboto"/>
                  <a:ea typeface="Roboto"/>
                  <a:cs typeface="Roboto"/>
                  <a:sym typeface="Roboto"/>
                </a:rPr>
                <a:t>Secara</a:t>
              </a:r>
              <a:r>
                <a:rPr lang="en-ID" sz="1333" b="1" dirty="0">
                  <a:latin typeface="Roboto"/>
                  <a:ea typeface="Roboto"/>
                  <a:cs typeface="Roboto"/>
                  <a:sym typeface="Roboto"/>
                </a:rPr>
                <a:t> </a:t>
              </a:r>
              <a:r>
                <a:rPr lang="en-ID" sz="1333" b="1" dirty="0" err="1">
                  <a:latin typeface="Roboto"/>
                  <a:ea typeface="Roboto"/>
                  <a:cs typeface="Roboto"/>
                  <a:sym typeface="Roboto"/>
                </a:rPr>
                <a:t>otomatis</a:t>
              </a:r>
              <a:r>
                <a:rPr lang="en-ID" sz="1333" b="1" dirty="0">
                  <a:latin typeface="Roboto"/>
                  <a:ea typeface="Roboto"/>
                  <a:cs typeface="Roboto"/>
                  <a:sym typeface="Roboto"/>
                </a:rPr>
                <a:t>, </a:t>
              </a:r>
              <a:r>
                <a:rPr lang="en-ID" sz="1333" b="1" dirty="0" err="1">
                  <a:latin typeface="Roboto"/>
                  <a:ea typeface="Roboto"/>
                  <a:cs typeface="Roboto"/>
                  <a:sym typeface="Roboto"/>
                </a:rPr>
                <a:t>sesuai</a:t>
              </a:r>
              <a:r>
                <a:rPr lang="en-ID" sz="1333" b="1" dirty="0">
                  <a:latin typeface="Roboto"/>
                  <a:ea typeface="Roboto"/>
                  <a:cs typeface="Roboto"/>
                  <a:sym typeface="Roboto"/>
                </a:rPr>
                <a:t> </a:t>
              </a:r>
              <a:r>
                <a:rPr lang="en-ID" sz="1333" b="1" dirty="0" err="1">
                  <a:latin typeface="Roboto"/>
                  <a:ea typeface="Roboto"/>
                  <a:cs typeface="Roboto"/>
                  <a:sym typeface="Roboto"/>
                </a:rPr>
                <a:t>jadwal</a:t>
              </a:r>
              <a:r>
                <a:rPr lang="en-ID" sz="1333" b="1" dirty="0">
                  <a:latin typeface="Roboto"/>
                  <a:ea typeface="Roboto"/>
                  <a:cs typeface="Roboto"/>
                  <a:sym typeface="Roboto"/>
                </a:rPr>
                <a:t> yang </a:t>
              </a:r>
              <a:r>
                <a:rPr lang="en-ID" sz="1333" b="1" dirty="0" err="1">
                  <a:latin typeface="Roboto"/>
                  <a:ea typeface="Roboto"/>
                  <a:cs typeface="Roboto"/>
                  <a:sym typeface="Roboto"/>
                </a:rPr>
                <a:t>telah</a:t>
              </a:r>
              <a:r>
                <a:rPr lang="en-ID" sz="1333" b="1" dirty="0">
                  <a:latin typeface="Roboto"/>
                  <a:ea typeface="Roboto"/>
                  <a:cs typeface="Roboto"/>
                  <a:sym typeface="Roboto"/>
                </a:rPr>
                <a:t> </a:t>
              </a:r>
              <a:r>
                <a:rPr lang="en-ID" sz="1333" b="1" dirty="0" err="1">
                  <a:latin typeface="Roboto"/>
                  <a:ea typeface="Roboto"/>
                  <a:cs typeface="Roboto"/>
                  <a:sym typeface="Roboto"/>
                </a:rPr>
                <a:t>ditetapkan</a:t>
              </a:r>
              <a:r>
                <a:rPr lang="en-ID" sz="1333" b="1" dirty="0">
                  <a:latin typeface="Roboto"/>
                  <a:ea typeface="Roboto"/>
                  <a:cs typeface="Roboto"/>
                  <a:sym typeface="Roboto"/>
                </a:rPr>
                <a:t>, </a:t>
              </a:r>
              <a:r>
                <a:rPr lang="en-ID" sz="1333" b="1" dirty="0" err="1">
                  <a:latin typeface="Roboto"/>
                  <a:ea typeface="Roboto"/>
                  <a:cs typeface="Roboto"/>
                  <a:sym typeface="Roboto"/>
                </a:rPr>
                <a:t>sistem</a:t>
              </a:r>
              <a:r>
                <a:rPr lang="en-ID" sz="1333" b="1" dirty="0">
                  <a:latin typeface="Roboto"/>
                  <a:ea typeface="Roboto"/>
                  <a:cs typeface="Roboto"/>
                  <a:sym typeface="Roboto"/>
                </a:rPr>
                <a:t> </a:t>
              </a:r>
              <a:r>
                <a:rPr lang="en-ID" sz="1333" b="1" dirty="0" err="1">
                  <a:latin typeface="Roboto"/>
                  <a:ea typeface="Roboto"/>
                  <a:cs typeface="Roboto"/>
                  <a:sym typeface="Roboto"/>
                </a:rPr>
                <a:t>membuka</a:t>
              </a:r>
              <a:r>
                <a:rPr lang="en-ID" sz="1333" b="1" dirty="0">
                  <a:latin typeface="Roboto"/>
                  <a:ea typeface="Roboto"/>
                  <a:cs typeface="Roboto"/>
                  <a:sym typeface="Roboto"/>
                </a:rPr>
                <a:t> </a:t>
              </a:r>
              <a:r>
                <a:rPr lang="en-ID" sz="1333" b="1" dirty="0" err="1">
                  <a:latin typeface="Roboto"/>
                  <a:ea typeface="Roboto"/>
                  <a:cs typeface="Roboto"/>
                  <a:sym typeface="Roboto"/>
                </a:rPr>
                <a:t>akses</a:t>
              </a:r>
              <a:r>
                <a:rPr lang="en-ID" sz="1333" b="1" dirty="0">
                  <a:latin typeface="Roboto"/>
                  <a:ea typeface="Roboto"/>
                  <a:cs typeface="Roboto"/>
                  <a:sym typeface="Roboto"/>
                </a:rPr>
                <a:t> </a:t>
              </a:r>
              <a:r>
                <a:rPr lang="en-ID" sz="1333" b="1" dirty="0" err="1">
                  <a:latin typeface="Roboto"/>
                  <a:ea typeface="Roboto"/>
                  <a:cs typeface="Roboto"/>
                  <a:sym typeface="Roboto"/>
                </a:rPr>
                <a:t>pihak</a:t>
              </a:r>
              <a:r>
                <a:rPr lang="en-ID" sz="1333" b="1" dirty="0">
                  <a:latin typeface="Roboto"/>
                  <a:ea typeface="Roboto"/>
                  <a:cs typeface="Roboto"/>
                  <a:sym typeface="Roboto"/>
                </a:rPr>
                <a:t> </a:t>
              </a:r>
              <a:r>
                <a:rPr lang="en-ID" sz="1333" b="1" dirty="0" err="1">
                  <a:latin typeface="Roboto"/>
                  <a:ea typeface="Roboto"/>
                  <a:cs typeface="Roboto"/>
                  <a:sym typeface="Roboto"/>
                </a:rPr>
                <a:t>untuk</a:t>
              </a:r>
              <a:r>
                <a:rPr lang="en-ID" sz="1333" b="1" dirty="0">
                  <a:latin typeface="Roboto"/>
                  <a:ea typeface="Roboto"/>
                  <a:cs typeface="Roboto"/>
                  <a:sym typeface="Roboto"/>
                </a:rPr>
                <a:t> </a:t>
              </a:r>
              <a:r>
                <a:rPr lang="en-ID" sz="1333" b="1" dirty="0" err="1">
                  <a:latin typeface="Roboto"/>
                  <a:ea typeface="Roboto"/>
                  <a:cs typeface="Roboto"/>
                  <a:sym typeface="Roboto"/>
                </a:rPr>
                <a:t>menyampaikan</a:t>
              </a:r>
              <a:r>
                <a:rPr lang="en-ID" sz="1333" b="1" dirty="0">
                  <a:latin typeface="Roboto"/>
                  <a:ea typeface="Roboto"/>
                  <a:cs typeface="Roboto"/>
                  <a:sym typeface="Roboto"/>
                </a:rPr>
                <a:t> (upload) </a:t>
              </a:r>
              <a:r>
                <a:rPr lang="en-ID" sz="1333" b="1" dirty="0" err="1">
                  <a:latin typeface="Roboto"/>
                  <a:ea typeface="Roboto"/>
                  <a:cs typeface="Roboto"/>
                  <a:sym typeface="Roboto"/>
                </a:rPr>
                <a:t>dokumen</a:t>
              </a:r>
              <a:r>
                <a:rPr lang="en-ID" sz="1333" b="1" dirty="0">
                  <a:latin typeface="Roboto"/>
                  <a:ea typeface="Roboto"/>
                  <a:cs typeface="Roboto"/>
                  <a:sym typeface="Roboto"/>
                </a:rPr>
                <a:t> </a:t>
              </a:r>
              <a:r>
                <a:rPr lang="en-ID" sz="1333" b="1" dirty="0" err="1">
                  <a:latin typeface="Roboto"/>
                  <a:ea typeface="Roboto"/>
                  <a:cs typeface="Roboto"/>
                  <a:sym typeface="Roboto"/>
                </a:rPr>
                <a:t>elektronik</a:t>
              </a:r>
              <a:r>
                <a:rPr lang="en-ID" sz="1333" b="1" dirty="0">
                  <a:latin typeface="Roboto"/>
                  <a:ea typeface="Roboto"/>
                  <a:cs typeface="Roboto"/>
                  <a:sym typeface="Roboto"/>
                </a:rPr>
                <a:t>. PP </a:t>
              </a:r>
              <a:r>
                <a:rPr lang="en-ID" sz="1333" b="1" dirty="0" err="1">
                  <a:latin typeface="Roboto"/>
                  <a:ea typeface="Roboto"/>
                  <a:cs typeface="Roboto"/>
                  <a:sym typeface="Roboto"/>
                </a:rPr>
                <a:t>berperan</a:t>
              </a:r>
              <a:r>
                <a:rPr lang="en-ID" sz="1333" b="1" dirty="0">
                  <a:latin typeface="Roboto"/>
                  <a:ea typeface="Roboto"/>
                  <a:cs typeface="Roboto"/>
                  <a:sym typeface="Roboto"/>
                </a:rPr>
                <a:t> </a:t>
              </a:r>
              <a:r>
                <a:rPr lang="en-ID" sz="1333" b="1" dirty="0" err="1">
                  <a:latin typeface="Roboto"/>
                  <a:ea typeface="Roboto"/>
                  <a:cs typeface="Roboto"/>
                  <a:sym typeface="Roboto"/>
                </a:rPr>
                <a:t>mengontrol</a:t>
              </a:r>
              <a:r>
                <a:rPr lang="en-ID" sz="1333" b="1" dirty="0">
                  <a:latin typeface="Roboto"/>
                  <a:ea typeface="Roboto"/>
                  <a:cs typeface="Roboto"/>
                  <a:sym typeface="Roboto"/>
                </a:rPr>
                <a:t> </a:t>
              </a:r>
              <a:r>
                <a:rPr lang="en-ID" sz="1333" b="1" dirty="0" err="1">
                  <a:latin typeface="Roboto"/>
                  <a:ea typeface="Roboto"/>
                  <a:cs typeface="Roboto"/>
                  <a:sym typeface="Roboto"/>
                </a:rPr>
                <a:t>komunikasi</a:t>
              </a:r>
              <a:r>
                <a:rPr lang="en-ID" sz="1333" b="1" dirty="0">
                  <a:latin typeface="Roboto"/>
                  <a:ea typeface="Roboto"/>
                  <a:cs typeface="Roboto"/>
                  <a:sym typeface="Roboto"/>
                </a:rPr>
                <a:t> dan </a:t>
              </a:r>
              <a:r>
                <a:rPr lang="en-ID" sz="1333" b="1" dirty="0" err="1">
                  <a:latin typeface="Roboto"/>
                  <a:ea typeface="Roboto"/>
                  <a:cs typeface="Roboto"/>
                  <a:sym typeface="Roboto"/>
                </a:rPr>
                <a:t>lalu</a:t>
              </a:r>
              <a:r>
                <a:rPr lang="en-ID" sz="1333" b="1" dirty="0">
                  <a:latin typeface="Roboto"/>
                  <a:ea typeface="Roboto"/>
                  <a:cs typeface="Roboto"/>
                  <a:sym typeface="Roboto"/>
                </a:rPr>
                <a:t> </a:t>
              </a:r>
              <a:r>
                <a:rPr lang="en-ID" sz="1333" b="1" dirty="0" err="1">
                  <a:latin typeface="Roboto"/>
                  <a:ea typeface="Roboto"/>
                  <a:cs typeface="Roboto"/>
                  <a:sym typeface="Roboto"/>
                </a:rPr>
                <a:t>lintas</a:t>
              </a:r>
              <a:r>
                <a:rPr lang="en-ID" sz="1333" b="1" dirty="0">
                  <a:latin typeface="Roboto"/>
                  <a:ea typeface="Roboto"/>
                  <a:cs typeface="Roboto"/>
                  <a:sym typeface="Roboto"/>
                </a:rPr>
                <a:t> </a:t>
              </a:r>
              <a:r>
                <a:rPr lang="en-ID" sz="1333" b="1" dirty="0" err="1">
                  <a:latin typeface="Roboto"/>
                  <a:ea typeface="Roboto"/>
                  <a:cs typeface="Roboto"/>
                  <a:sym typeface="Roboto"/>
                </a:rPr>
                <a:t>antara</a:t>
              </a:r>
              <a:r>
                <a:rPr lang="en-ID" sz="1333" b="1" dirty="0">
                  <a:latin typeface="Roboto"/>
                  <a:ea typeface="Roboto"/>
                  <a:cs typeface="Roboto"/>
                  <a:sym typeface="Roboto"/>
                </a:rPr>
                <a:t> </a:t>
              </a:r>
              <a:r>
                <a:rPr lang="en-ID" sz="1333" b="1" dirty="0" err="1">
                  <a:latin typeface="Roboto"/>
                  <a:ea typeface="Roboto"/>
                  <a:cs typeface="Roboto"/>
                  <a:sym typeface="Roboto"/>
                </a:rPr>
                <a:t>pihak</a:t>
              </a:r>
              <a:r>
                <a:rPr lang="en-ID" sz="1333" b="1" dirty="0">
                  <a:latin typeface="Roboto"/>
                  <a:ea typeface="Roboto"/>
                  <a:cs typeface="Roboto"/>
                  <a:sym typeface="Roboto"/>
                </a:rPr>
                <a:t>.</a:t>
              </a:r>
              <a:endParaRPr sz="1333" b="1" dirty="0">
                <a:latin typeface="Roboto"/>
                <a:ea typeface="Roboto"/>
                <a:cs typeface="Roboto"/>
                <a:sym typeface="Roboto"/>
              </a:endParaRPr>
            </a:p>
            <a:p>
              <a:pPr>
                <a:lnSpc>
                  <a:spcPct val="115000"/>
                </a:lnSpc>
                <a:buClr>
                  <a:srgbClr val="000000"/>
                </a:buClr>
                <a:buSzPts val="1100"/>
              </a:pPr>
              <a:endParaRPr sz="1333" dirty="0">
                <a:latin typeface="Roboto"/>
                <a:ea typeface="Roboto"/>
                <a:cs typeface="Roboto"/>
                <a:sym typeface="Roboto"/>
              </a:endParaRPr>
            </a:p>
            <a:p>
              <a:pPr>
                <a:lnSpc>
                  <a:spcPct val="115000"/>
                </a:lnSpc>
                <a:buClr>
                  <a:srgbClr val="000000"/>
                </a:buClr>
                <a:buSzPts val="1100"/>
              </a:pPr>
              <a:r>
                <a:rPr lang="en-ID" sz="1333" dirty="0">
                  <a:latin typeface="Roboto"/>
                  <a:ea typeface="Roboto"/>
                  <a:cs typeface="Roboto"/>
                  <a:sym typeface="Roboto"/>
                </a:rPr>
                <a:t>Setelah </a:t>
              </a:r>
              <a:r>
                <a:rPr lang="en-ID" sz="1333" dirty="0" err="1">
                  <a:latin typeface="Roboto"/>
                  <a:ea typeface="Roboto"/>
                  <a:cs typeface="Roboto"/>
                  <a:sym typeface="Roboto"/>
                </a:rPr>
                <a:t>memeriksa</a:t>
              </a:r>
              <a:r>
                <a:rPr lang="en-ID" sz="1333" dirty="0">
                  <a:latin typeface="Roboto"/>
                  <a:ea typeface="Roboto"/>
                  <a:cs typeface="Roboto"/>
                  <a:sym typeface="Roboto"/>
                </a:rPr>
                <a:t>, </a:t>
              </a:r>
              <a:r>
                <a:rPr lang="en-ID" sz="1333" dirty="0" err="1">
                  <a:latin typeface="Roboto"/>
                  <a:ea typeface="Roboto"/>
                  <a:cs typeface="Roboto"/>
                  <a:sym typeface="Roboto"/>
                </a:rPr>
                <a:t>Majelis</a:t>
              </a:r>
              <a:r>
                <a:rPr lang="en-ID" sz="1333" dirty="0">
                  <a:latin typeface="Roboto"/>
                  <a:ea typeface="Roboto"/>
                  <a:cs typeface="Roboto"/>
                  <a:sym typeface="Roboto"/>
                </a:rPr>
                <a:t> Hakim </a:t>
              </a:r>
              <a:r>
                <a:rPr lang="en-ID" sz="1333" dirty="0" err="1">
                  <a:latin typeface="Roboto"/>
                  <a:ea typeface="Roboto"/>
                  <a:cs typeface="Roboto"/>
                  <a:sym typeface="Roboto"/>
                </a:rPr>
                <a:t>meneruskan</a:t>
              </a:r>
              <a:r>
                <a:rPr lang="en-ID" sz="1333" dirty="0">
                  <a:latin typeface="Roboto"/>
                  <a:ea typeface="Roboto"/>
                  <a:cs typeface="Roboto"/>
                  <a:sym typeface="Roboto"/>
                </a:rPr>
                <a:t> </a:t>
              </a:r>
              <a:r>
                <a:rPr lang="en-ID" sz="1333" dirty="0" err="1">
                  <a:latin typeface="Roboto"/>
                  <a:ea typeface="Roboto"/>
                  <a:cs typeface="Roboto"/>
                  <a:sym typeface="Roboto"/>
                </a:rPr>
                <a:t>dokumen</a:t>
              </a:r>
              <a:r>
                <a:rPr lang="en-ID" sz="1333" dirty="0">
                  <a:latin typeface="Roboto"/>
                  <a:ea typeface="Roboto"/>
                  <a:cs typeface="Roboto"/>
                  <a:sym typeface="Roboto"/>
                </a:rPr>
                <a:t> </a:t>
              </a:r>
              <a:r>
                <a:rPr lang="en-ID" sz="1333" dirty="0" err="1">
                  <a:latin typeface="Roboto"/>
                  <a:ea typeface="Roboto"/>
                  <a:cs typeface="Roboto"/>
                  <a:sym typeface="Roboto"/>
                </a:rPr>
                <a:t>kepada</a:t>
              </a:r>
              <a:r>
                <a:rPr lang="en-ID" sz="1333" dirty="0">
                  <a:latin typeface="Roboto"/>
                  <a:ea typeface="Roboto"/>
                  <a:cs typeface="Roboto"/>
                  <a:sym typeface="Roboto"/>
                </a:rPr>
                <a:t> </a:t>
              </a:r>
              <a:r>
                <a:rPr lang="en-ID" sz="1333" dirty="0" err="1">
                  <a:latin typeface="Roboto"/>
                  <a:ea typeface="Roboto"/>
                  <a:cs typeface="Roboto"/>
                  <a:sym typeface="Roboto"/>
                </a:rPr>
                <a:t>pihak</a:t>
              </a:r>
              <a:r>
                <a:rPr lang="en-ID" sz="1333" dirty="0">
                  <a:latin typeface="Roboto"/>
                  <a:ea typeface="Roboto"/>
                  <a:cs typeface="Roboto"/>
                  <a:sym typeface="Roboto"/>
                </a:rPr>
                <a:t> </a:t>
              </a:r>
              <a:r>
                <a:rPr lang="en-ID" sz="1333" dirty="0" err="1">
                  <a:latin typeface="Roboto"/>
                  <a:ea typeface="Roboto"/>
                  <a:cs typeface="Roboto"/>
                  <a:sym typeface="Roboto"/>
                </a:rPr>
                <a:t>lainnya</a:t>
              </a:r>
              <a:endParaRPr sz="1333" dirty="0">
                <a:latin typeface="Roboto"/>
                <a:ea typeface="Roboto"/>
                <a:cs typeface="Roboto"/>
                <a:sym typeface="Roboto"/>
              </a:endParaRPr>
            </a:p>
            <a:p>
              <a:pPr>
                <a:lnSpc>
                  <a:spcPct val="115000"/>
                </a:lnSpc>
              </a:pPr>
              <a:endParaRPr sz="1333" dirty="0">
                <a:latin typeface="Roboto"/>
                <a:ea typeface="Roboto"/>
                <a:cs typeface="Roboto"/>
                <a:sym typeface="Roboto"/>
              </a:endParaRPr>
            </a:p>
          </p:txBody>
        </p:sp>
      </p:grpSp>
      <p:grpSp>
        <p:nvGrpSpPr>
          <p:cNvPr id="222" name="Google Shape;222;p23"/>
          <p:cNvGrpSpPr/>
          <p:nvPr/>
        </p:nvGrpSpPr>
        <p:grpSpPr>
          <a:xfrm>
            <a:off x="4689000" y="1586367"/>
            <a:ext cx="2752000" cy="4290467"/>
            <a:chOff x="3516750" y="1189775"/>
            <a:chExt cx="2064000" cy="3217850"/>
          </a:xfrm>
        </p:grpSpPr>
        <p:sp>
          <p:nvSpPr>
            <p:cNvPr id="223" name="Google Shape;223;p23"/>
            <p:cNvSpPr/>
            <p:nvPr/>
          </p:nvSpPr>
          <p:spPr>
            <a:xfrm>
              <a:off x="3516750" y="1189775"/>
              <a:ext cx="2064000" cy="669000"/>
            </a:xfrm>
            <a:prstGeom prst="chevron">
              <a:avLst>
                <a:gd name="adj" fmla="val 50000"/>
              </a:avLst>
            </a:prstGeom>
            <a:solidFill>
              <a:srgbClr val="B02C20"/>
            </a:solidFill>
            <a:ln>
              <a:noFill/>
            </a:ln>
          </p:spPr>
          <p:txBody>
            <a:bodyPr spcFirstLastPara="1" wrap="square" lIns="121900" tIns="121900" rIns="121900" bIns="121900" anchor="ctr" anchorCtr="0">
              <a:noAutofit/>
            </a:bodyPr>
            <a:lstStyle/>
            <a:p>
              <a:pPr algn="ctr"/>
              <a:r>
                <a:rPr lang="en-ID" sz="2000" dirty="0" err="1">
                  <a:solidFill>
                    <a:srgbClr val="FFFFFF"/>
                  </a:solidFill>
                  <a:latin typeface="Roboto"/>
                  <a:ea typeface="Roboto"/>
                  <a:cs typeface="Roboto"/>
                  <a:sym typeface="Roboto"/>
                </a:rPr>
                <a:t>Persidangan</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Pembuktian</a:t>
              </a:r>
              <a:endParaRPr sz="2000" dirty="0">
                <a:solidFill>
                  <a:srgbClr val="FFFFFF"/>
                </a:solidFill>
                <a:latin typeface="Roboto"/>
                <a:ea typeface="Roboto"/>
                <a:cs typeface="Roboto"/>
                <a:sym typeface="Roboto"/>
              </a:endParaRPr>
            </a:p>
          </p:txBody>
        </p:sp>
        <p:sp>
          <p:nvSpPr>
            <p:cNvPr id="224" name="Google Shape;224;p23"/>
            <p:cNvSpPr txBox="1"/>
            <p:nvPr/>
          </p:nvSpPr>
          <p:spPr>
            <a:xfrm>
              <a:off x="3739450" y="2057125"/>
              <a:ext cx="1624500" cy="2350500"/>
            </a:xfrm>
            <a:prstGeom prst="rect">
              <a:avLst/>
            </a:prstGeom>
            <a:noFill/>
            <a:ln>
              <a:noFill/>
            </a:ln>
          </p:spPr>
          <p:txBody>
            <a:bodyPr spcFirstLastPara="1" wrap="square" lIns="121900" tIns="121900" rIns="121900" bIns="121900" anchor="t" anchorCtr="0">
              <a:noAutofit/>
            </a:bodyPr>
            <a:lstStyle/>
            <a:p>
              <a:pPr>
                <a:lnSpc>
                  <a:spcPct val="115000"/>
                </a:lnSpc>
              </a:pPr>
              <a:r>
                <a:rPr lang="en-ID" sz="1467">
                  <a:latin typeface="Roboto"/>
                  <a:ea typeface="Roboto"/>
                  <a:cs typeface="Roboto"/>
                  <a:sym typeface="Roboto"/>
                </a:rPr>
                <a:t>Persidangan dengan acara pemeriksaan saksi/ahli dimungkinkan untuk dilaksanakan dengan media video conference.</a:t>
              </a:r>
              <a:endParaRPr sz="1467">
                <a:latin typeface="Roboto"/>
                <a:ea typeface="Roboto"/>
                <a:cs typeface="Roboto"/>
                <a:sym typeface="Roboto"/>
              </a:endParaRPr>
            </a:p>
            <a:p>
              <a:pPr>
                <a:lnSpc>
                  <a:spcPct val="115000"/>
                </a:lnSpc>
              </a:pPr>
              <a:endParaRPr sz="1467">
                <a:latin typeface="Roboto"/>
                <a:ea typeface="Roboto"/>
                <a:cs typeface="Roboto"/>
                <a:sym typeface="Roboto"/>
              </a:endParaRPr>
            </a:p>
            <a:p>
              <a:pPr>
                <a:lnSpc>
                  <a:spcPct val="115000"/>
                </a:lnSpc>
              </a:pPr>
              <a:r>
                <a:rPr lang="en-ID" sz="1467">
                  <a:latin typeface="Roboto"/>
                  <a:ea typeface="Roboto"/>
                  <a:cs typeface="Roboto"/>
                  <a:sym typeface="Roboto"/>
                </a:rPr>
                <a:t>Persidangan pembuktian surat, dilaksanakan di ruang sidang pengadilan </a:t>
              </a:r>
              <a:endParaRPr sz="1467">
                <a:latin typeface="Roboto"/>
                <a:ea typeface="Roboto"/>
                <a:cs typeface="Roboto"/>
                <a:sym typeface="Roboto"/>
              </a:endParaRPr>
            </a:p>
          </p:txBody>
        </p:sp>
      </p:grpSp>
      <p:grpSp>
        <p:nvGrpSpPr>
          <p:cNvPr id="225" name="Google Shape;225;p23"/>
          <p:cNvGrpSpPr/>
          <p:nvPr/>
        </p:nvGrpSpPr>
        <p:grpSpPr>
          <a:xfrm>
            <a:off x="9165367" y="1586367"/>
            <a:ext cx="2752000" cy="4290467"/>
            <a:chOff x="6874025" y="1189775"/>
            <a:chExt cx="2064000" cy="3217850"/>
          </a:xfrm>
        </p:grpSpPr>
        <p:sp>
          <p:nvSpPr>
            <p:cNvPr id="226" name="Google Shape;226;p23"/>
            <p:cNvSpPr/>
            <p:nvPr/>
          </p:nvSpPr>
          <p:spPr>
            <a:xfrm>
              <a:off x="6874025" y="1189775"/>
              <a:ext cx="2064000" cy="669000"/>
            </a:xfrm>
            <a:prstGeom prst="chevron">
              <a:avLst>
                <a:gd name="adj" fmla="val 50000"/>
              </a:avLst>
            </a:prstGeom>
            <a:solidFill>
              <a:srgbClr val="D83829"/>
            </a:solidFill>
            <a:ln>
              <a:noFill/>
            </a:ln>
          </p:spPr>
          <p:txBody>
            <a:bodyPr spcFirstLastPara="1" wrap="square" lIns="121900" tIns="121900" rIns="121900" bIns="121900" anchor="ctr" anchorCtr="0">
              <a:noAutofit/>
            </a:bodyPr>
            <a:lstStyle/>
            <a:p>
              <a:pPr algn="ctr"/>
              <a:r>
                <a:rPr lang="en-ID" sz="2000" dirty="0" err="1">
                  <a:solidFill>
                    <a:srgbClr val="FFFFFF"/>
                  </a:solidFill>
                  <a:latin typeface="Roboto"/>
                  <a:ea typeface="Roboto"/>
                  <a:cs typeface="Roboto"/>
                  <a:sym typeface="Roboto"/>
                </a:rPr>
                <a:t>Persidangan</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pembacaan</a:t>
              </a:r>
              <a:r>
                <a:rPr lang="en-ID" sz="2000" dirty="0">
                  <a:solidFill>
                    <a:srgbClr val="FFFFFF"/>
                  </a:solidFill>
                  <a:latin typeface="Roboto"/>
                  <a:ea typeface="Roboto"/>
                  <a:cs typeface="Roboto"/>
                  <a:sym typeface="Roboto"/>
                </a:rPr>
                <a:t> </a:t>
              </a:r>
              <a:r>
                <a:rPr lang="en-ID" sz="2000" dirty="0" err="1">
                  <a:solidFill>
                    <a:srgbClr val="FFFFFF"/>
                  </a:solidFill>
                  <a:latin typeface="Roboto"/>
                  <a:ea typeface="Roboto"/>
                  <a:cs typeface="Roboto"/>
                  <a:sym typeface="Roboto"/>
                </a:rPr>
                <a:t>putusan</a:t>
              </a:r>
              <a:endParaRPr sz="2000" dirty="0">
                <a:solidFill>
                  <a:srgbClr val="FFFFFF"/>
                </a:solidFill>
                <a:latin typeface="Roboto"/>
                <a:ea typeface="Roboto"/>
                <a:cs typeface="Roboto"/>
                <a:sym typeface="Roboto"/>
              </a:endParaRPr>
            </a:p>
          </p:txBody>
        </p:sp>
        <p:sp>
          <p:nvSpPr>
            <p:cNvPr id="227" name="Google Shape;227;p23"/>
            <p:cNvSpPr txBox="1"/>
            <p:nvPr/>
          </p:nvSpPr>
          <p:spPr>
            <a:xfrm>
              <a:off x="7183850" y="2057125"/>
              <a:ext cx="1624500" cy="2350500"/>
            </a:xfrm>
            <a:prstGeom prst="rect">
              <a:avLst/>
            </a:prstGeom>
            <a:noFill/>
            <a:ln>
              <a:noFill/>
            </a:ln>
          </p:spPr>
          <p:txBody>
            <a:bodyPr spcFirstLastPara="1" wrap="square" lIns="121900" tIns="121900" rIns="121900" bIns="121900" anchor="t" anchorCtr="0">
              <a:noAutofit/>
            </a:bodyPr>
            <a:lstStyle/>
            <a:p>
              <a:pPr>
                <a:lnSpc>
                  <a:spcPct val="115000"/>
                </a:lnSpc>
              </a:pPr>
              <a:r>
                <a:rPr lang="en-ID" sz="1467">
                  <a:latin typeface="Roboto"/>
                  <a:ea typeface="Roboto"/>
                  <a:cs typeface="Roboto"/>
                  <a:sym typeface="Roboto"/>
                </a:rPr>
                <a:t>Ketua Majelis Hakim dapat menetapkan persidangan pembacaan putusan secara elektronik.</a:t>
              </a:r>
              <a:endParaRPr sz="1467">
                <a:latin typeface="Roboto"/>
                <a:ea typeface="Roboto"/>
                <a:cs typeface="Roboto"/>
                <a:sym typeface="Roboto"/>
              </a:endParaRPr>
            </a:p>
            <a:p>
              <a:pPr>
                <a:lnSpc>
                  <a:spcPct val="115000"/>
                </a:lnSpc>
              </a:pPr>
              <a:endParaRPr sz="1467">
                <a:latin typeface="Roboto"/>
                <a:ea typeface="Roboto"/>
                <a:cs typeface="Roboto"/>
                <a:sym typeface="Roboto"/>
              </a:endParaRPr>
            </a:p>
            <a:p>
              <a:pPr>
                <a:lnSpc>
                  <a:spcPct val="115000"/>
                </a:lnSpc>
              </a:pPr>
              <a:r>
                <a:rPr lang="en-ID" sz="1467">
                  <a:latin typeface="Roboto"/>
                  <a:ea typeface="Roboto"/>
                  <a:cs typeface="Roboto"/>
                  <a:sym typeface="Roboto"/>
                </a:rPr>
                <a:t>Majelis hakim</a:t>
              </a:r>
              <a:br>
                <a:rPr lang="en-ID" sz="1467">
                  <a:latin typeface="Roboto"/>
                  <a:ea typeface="Roboto"/>
                  <a:cs typeface="Roboto"/>
                  <a:sym typeface="Roboto"/>
                </a:rPr>
              </a:br>
              <a:r>
                <a:rPr lang="en-ID" sz="1467">
                  <a:latin typeface="Roboto"/>
                  <a:ea typeface="Roboto"/>
                  <a:cs typeface="Roboto"/>
                  <a:sym typeface="Roboto"/>
                </a:rPr>
                <a:t>1. menyampaikan salinan putusan kepada para pihak</a:t>
              </a:r>
              <a:endParaRPr sz="1467">
                <a:latin typeface="Roboto"/>
                <a:ea typeface="Roboto"/>
                <a:cs typeface="Roboto"/>
                <a:sym typeface="Roboto"/>
              </a:endParaRPr>
            </a:p>
            <a:p>
              <a:pPr>
                <a:lnSpc>
                  <a:spcPct val="115000"/>
                </a:lnSpc>
              </a:pPr>
              <a:r>
                <a:rPr lang="en-ID" sz="1467">
                  <a:latin typeface="Roboto"/>
                  <a:ea typeface="Roboto"/>
                  <a:cs typeface="Roboto"/>
                  <a:sym typeface="Roboto"/>
                </a:rPr>
                <a:t>2. mempublikasikan salinan putusan </a:t>
              </a:r>
              <a:endParaRPr sz="1467">
                <a:latin typeface="Roboto"/>
                <a:ea typeface="Roboto"/>
                <a:cs typeface="Roboto"/>
                <a:sym typeface="Roboto"/>
              </a:endParaRPr>
            </a:p>
          </p:txBody>
        </p:sp>
      </p:grpSp>
      <p:grpSp>
        <p:nvGrpSpPr>
          <p:cNvPr id="228" name="Google Shape;228;p23"/>
          <p:cNvGrpSpPr/>
          <p:nvPr/>
        </p:nvGrpSpPr>
        <p:grpSpPr>
          <a:xfrm>
            <a:off x="6927133" y="1586367"/>
            <a:ext cx="2752000" cy="4290467"/>
            <a:chOff x="5195350" y="1189775"/>
            <a:chExt cx="2064000" cy="3217850"/>
          </a:xfrm>
        </p:grpSpPr>
        <p:sp>
          <p:nvSpPr>
            <p:cNvPr id="229" name="Google Shape;229;p23"/>
            <p:cNvSpPr/>
            <p:nvPr/>
          </p:nvSpPr>
          <p:spPr>
            <a:xfrm>
              <a:off x="5195350" y="1189775"/>
              <a:ext cx="2064000" cy="669000"/>
            </a:xfrm>
            <a:prstGeom prst="chevron">
              <a:avLst>
                <a:gd name="adj" fmla="val 50000"/>
              </a:avLst>
            </a:prstGeom>
            <a:solidFill>
              <a:srgbClr val="BE2F22"/>
            </a:solidFill>
            <a:ln>
              <a:noFill/>
            </a:ln>
          </p:spPr>
          <p:txBody>
            <a:bodyPr spcFirstLastPara="1" wrap="square" lIns="121900" tIns="121900" rIns="121900" bIns="121900" anchor="ctr" anchorCtr="0">
              <a:noAutofit/>
            </a:bodyPr>
            <a:lstStyle/>
            <a:p>
              <a:pPr algn="ctr"/>
              <a:r>
                <a:rPr lang="en-ID" dirty="0" err="1">
                  <a:solidFill>
                    <a:srgbClr val="FFFFFF"/>
                  </a:solidFill>
                  <a:latin typeface="Roboto"/>
                  <a:ea typeface="Roboto"/>
                  <a:cs typeface="Roboto"/>
                  <a:sym typeface="Roboto"/>
                </a:rPr>
                <a:t>Persidangan</a:t>
              </a:r>
              <a:r>
                <a:rPr lang="en-ID" dirty="0">
                  <a:solidFill>
                    <a:srgbClr val="FFFFFF"/>
                  </a:solidFill>
                  <a:latin typeface="Roboto"/>
                  <a:ea typeface="Roboto"/>
                  <a:cs typeface="Roboto"/>
                  <a:sym typeface="Roboto"/>
                </a:rPr>
                <a:t> </a:t>
              </a:r>
              <a:r>
                <a:rPr lang="en-ID" dirty="0" err="1">
                  <a:solidFill>
                    <a:srgbClr val="FFFFFF"/>
                  </a:solidFill>
                  <a:latin typeface="Roboto"/>
                  <a:ea typeface="Roboto"/>
                  <a:cs typeface="Roboto"/>
                  <a:sym typeface="Roboto"/>
                </a:rPr>
                <a:t>penyampaian</a:t>
              </a:r>
              <a:r>
                <a:rPr lang="en-ID" dirty="0">
                  <a:solidFill>
                    <a:srgbClr val="FFFFFF"/>
                  </a:solidFill>
                  <a:latin typeface="Roboto"/>
                  <a:ea typeface="Roboto"/>
                  <a:cs typeface="Roboto"/>
                  <a:sym typeface="Roboto"/>
                </a:rPr>
                <a:t> </a:t>
              </a:r>
              <a:r>
                <a:rPr lang="en-ID" dirty="0" err="1">
                  <a:solidFill>
                    <a:srgbClr val="FFFFFF"/>
                  </a:solidFill>
                  <a:latin typeface="Roboto"/>
                  <a:ea typeface="Roboto"/>
                  <a:cs typeface="Roboto"/>
                  <a:sym typeface="Roboto"/>
                </a:rPr>
                <a:t>kesimpulan</a:t>
              </a:r>
              <a:endParaRPr dirty="0">
                <a:solidFill>
                  <a:srgbClr val="FFFFFF"/>
                </a:solidFill>
                <a:latin typeface="Roboto"/>
                <a:ea typeface="Roboto"/>
                <a:cs typeface="Roboto"/>
                <a:sym typeface="Roboto"/>
              </a:endParaRPr>
            </a:p>
          </p:txBody>
        </p:sp>
        <p:sp>
          <p:nvSpPr>
            <p:cNvPr id="230" name="Google Shape;230;p23"/>
            <p:cNvSpPr txBox="1"/>
            <p:nvPr/>
          </p:nvSpPr>
          <p:spPr>
            <a:xfrm>
              <a:off x="5461650" y="2057125"/>
              <a:ext cx="1624500" cy="2350500"/>
            </a:xfrm>
            <a:prstGeom prst="rect">
              <a:avLst/>
            </a:prstGeom>
            <a:noFill/>
            <a:ln>
              <a:noFill/>
            </a:ln>
          </p:spPr>
          <p:txBody>
            <a:bodyPr spcFirstLastPara="1" wrap="square" lIns="121900" tIns="121900" rIns="121900" bIns="121900" anchor="t" anchorCtr="0">
              <a:noAutofit/>
            </a:bodyPr>
            <a:lstStyle/>
            <a:p>
              <a:pPr>
                <a:lnSpc>
                  <a:spcPct val="115000"/>
                </a:lnSpc>
              </a:pPr>
              <a:r>
                <a:rPr lang="en-ID" sz="1333" b="1">
                  <a:latin typeface="Roboto"/>
                  <a:ea typeface="Roboto"/>
                  <a:cs typeface="Roboto"/>
                  <a:sym typeface="Roboto"/>
                </a:rPr>
                <a:t>Secara otomatis, sesuai jadwal yang telah ditetapkan, sistem membuka akses pihak untuk menyampaikan (upload) dokumen elektronik. PP berperan mengontrol komunikasi dan lalu lintas antara pihak.</a:t>
              </a:r>
              <a:endParaRPr sz="1333" b="1">
                <a:latin typeface="Roboto"/>
                <a:ea typeface="Roboto"/>
                <a:cs typeface="Roboto"/>
                <a:sym typeface="Roboto"/>
              </a:endParaRPr>
            </a:p>
            <a:p>
              <a:pPr>
                <a:lnSpc>
                  <a:spcPct val="115000"/>
                </a:lnSpc>
              </a:pPr>
              <a:endParaRPr sz="1333">
                <a:latin typeface="Roboto"/>
                <a:ea typeface="Roboto"/>
                <a:cs typeface="Roboto"/>
                <a:sym typeface="Roboto"/>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A15A7-8991-4EB5-8A0F-8B073601DCB8}"/>
              </a:ext>
            </a:extLst>
          </p:cNvPr>
          <p:cNvSpPr>
            <a:spLocks noGrp="1"/>
          </p:cNvSpPr>
          <p:nvPr>
            <p:ph type="title"/>
          </p:nvPr>
        </p:nvSpPr>
        <p:spPr/>
        <p:txBody>
          <a:bodyPr/>
          <a:lstStyle/>
          <a:p>
            <a:r>
              <a:rPr lang="id-ID" b="1" dirty="0"/>
              <a:t>Urgensi Modernisasi Pengadilan</a:t>
            </a:r>
          </a:p>
        </p:txBody>
      </p:sp>
      <p:sp>
        <p:nvSpPr>
          <p:cNvPr id="3" name="Text Placeholder 2">
            <a:extLst>
              <a:ext uri="{FF2B5EF4-FFF2-40B4-BE49-F238E27FC236}">
                <a16:creationId xmlns:a16="http://schemas.microsoft.com/office/drawing/2014/main" id="{2094DB33-3DB9-4E72-A41E-3527B676BE06}"/>
              </a:ext>
            </a:extLst>
          </p:cNvPr>
          <p:cNvSpPr>
            <a:spLocks noGrp="1"/>
          </p:cNvSpPr>
          <p:nvPr>
            <p:ph type="body" idx="1"/>
          </p:nvPr>
        </p:nvSpPr>
        <p:spPr/>
        <p:txBody>
          <a:bodyPr/>
          <a:lstStyle/>
          <a:p>
            <a:endParaRPr lang="id-ID"/>
          </a:p>
        </p:txBody>
      </p:sp>
    </p:spTree>
    <p:extLst>
      <p:ext uri="{BB962C8B-B14F-4D97-AF65-F5344CB8AC3E}">
        <p14:creationId xmlns:p14="http://schemas.microsoft.com/office/powerpoint/2010/main" val="25895989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0"/>
          <p:cNvSpPr txBox="1">
            <a:spLocks noGrp="1"/>
          </p:cNvSpPr>
          <p:nvPr>
            <p:ph type="body" idx="1"/>
          </p:nvPr>
        </p:nvSpPr>
        <p:spPr>
          <a:xfrm>
            <a:off x="350874" y="2133491"/>
            <a:ext cx="11153651" cy="4100400"/>
          </a:xfrm>
          <a:prstGeom prst="rect">
            <a:avLst/>
          </a:prstGeom>
          <a:noFill/>
          <a:ln>
            <a:noFill/>
          </a:ln>
        </p:spPr>
        <p:txBody>
          <a:bodyPr spcFirstLastPara="1" vert="horz" wrap="square" lIns="121900" tIns="60933" rIns="121900" bIns="60933" rtlCol="0" anchor="t" anchorCtr="0">
            <a:noAutofit/>
          </a:bodyPr>
          <a:lstStyle/>
          <a:p>
            <a:pPr marL="0" indent="0">
              <a:buNone/>
            </a:pPr>
            <a:r>
              <a:rPr lang="en-ID" sz="2400" b="1" dirty="0" err="1"/>
              <a:t>Dalam</a:t>
            </a:r>
            <a:r>
              <a:rPr lang="en-ID" sz="2400" b="1" dirty="0"/>
              <a:t> </a:t>
            </a:r>
            <a:r>
              <a:rPr lang="en-ID" sz="2400" b="1" dirty="0" err="1"/>
              <a:t>hal</a:t>
            </a:r>
            <a:r>
              <a:rPr lang="en-ID" sz="2400" b="1" dirty="0"/>
              <a:t> salah </a:t>
            </a:r>
            <a:r>
              <a:rPr lang="en-ID" sz="2400" b="1" dirty="0" err="1"/>
              <a:t>satu</a:t>
            </a:r>
            <a:r>
              <a:rPr lang="en-ID" sz="2400" b="1" dirty="0"/>
              <a:t> </a:t>
            </a:r>
            <a:r>
              <a:rPr lang="en-ID" sz="2400" b="1" dirty="0" err="1"/>
              <a:t>pihak</a:t>
            </a:r>
            <a:r>
              <a:rPr lang="en-ID" sz="2400" b="1" dirty="0"/>
              <a:t> </a:t>
            </a:r>
            <a:r>
              <a:rPr lang="en-ID" sz="2400" b="1" dirty="0" err="1"/>
              <a:t>tidak</a:t>
            </a:r>
            <a:r>
              <a:rPr lang="en-ID" sz="2400" b="1" dirty="0"/>
              <a:t> </a:t>
            </a:r>
            <a:r>
              <a:rPr lang="en-ID" sz="2400" b="1" dirty="0" err="1"/>
              <a:t>hadir</a:t>
            </a:r>
            <a:endParaRPr sz="2400" b="1" dirty="0"/>
          </a:p>
          <a:p>
            <a:pPr marL="0" indent="0">
              <a:buNone/>
            </a:pPr>
            <a:r>
              <a:rPr lang="en-ID" sz="2400" dirty="0" err="1"/>
              <a:t>Dalam</a:t>
            </a:r>
            <a:r>
              <a:rPr lang="en-ID" sz="2400" dirty="0"/>
              <a:t> </a:t>
            </a:r>
            <a:r>
              <a:rPr lang="en-ID" sz="2400" dirty="0" err="1"/>
              <a:t>hal</a:t>
            </a:r>
            <a:r>
              <a:rPr lang="en-ID" sz="2400" dirty="0"/>
              <a:t> salah </a:t>
            </a:r>
            <a:r>
              <a:rPr lang="en-ID" sz="2400" dirty="0" err="1"/>
              <a:t>satu</a:t>
            </a:r>
            <a:r>
              <a:rPr lang="en-ID" sz="2400" dirty="0"/>
              <a:t> </a:t>
            </a:r>
            <a:r>
              <a:rPr lang="en-ID" sz="2400" dirty="0" err="1"/>
              <a:t>pihak</a:t>
            </a:r>
            <a:r>
              <a:rPr lang="en-ID" sz="2400" dirty="0"/>
              <a:t> </a:t>
            </a:r>
            <a:r>
              <a:rPr lang="en-ID" sz="2400" u="sng" dirty="0" err="1"/>
              <a:t>tidak</a:t>
            </a:r>
            <a:r>
              <a:rPr lang="en-ID" sz="2400" u="sng" dirty="0"/>
              <a:t> </a:t>
            </a:r>
            <a:r>
              <a:rPr lang="en-ID" sz="2400" u="sng" dirty="0" err="1"/>
              <a:t>hadir</a:t>
            </a:r>
            <a:r>
              <a:rPr lang="en-ID" sz="2400" dirty="0"/>
              <a:t> </a:t>
            </a:r>
            <a:r>
              <a:rPr lang="en-ID" sz="2400" dirty="0" err="1"/>
              <a:t>atau</a:t>
            </a:r>
            <a:r>
              <a:rPr lang="en-ID" sz="2400" dirty="0"/>
              <a:t> </a:t>
            </a:r>
            <a:r>
              <a:rPr lang="en-ID" sz="2400" u="sng" dirty="0" err="1"/>
              <a:t>tidak</a:t>
            </a:r>
            <a:r>
              <a:rPr lang="en-ID" sz="2400" u="sng" dirty="0"/>
              <a:t> </a:t>
            </a:r>
            <a:r>
              <a:rPr lang="en-ID" sz="2400" u="sng" dirty="0" err="1"/>
              <a:t>menyampaikan</a:t>
            </a:r>
            <a:r>
              <a:rPr lang="en-ID" sz="2400" u="sng" dirty="0"/>
              <a:t> </a:t>
            </a:r>
            <a:r>
              <a:rPr lang="en-ID" sz="2400" u="sng" dirty="0" err="1"/>
              <a:t>dokumen</a:t>
            </a:r>
            <a:r>
              <a:rPr lang="en-ID" sz="2400" dirty="0"/>
              <a:t> </a:t>
            </a:r>
            <a:r>
              <a:rPr lang="en-ID" sz="2400" dirty="0" err="1"/>
              <a:t>sesuai</a:t>
            </a:r>
            <a:r>
              <a:rPr lang="en-ID" sz="2400" dirty="0"/>
              <a:t> </a:t>
            </a:r>
            <a:r>
              <a:rPr lang="en-ID" sz="2400" dirty="0" err="1"/>
              <a:t>haknya</a:t>
            </a:r>
            <a:r>
              <a:rPr lang="en-ID" sz="2400" dirty="0"/>
              <a:t>, </a:t>
            </a:r>
            <a:r>
              <a:rPr lang="en-ID" sz="2400" dirty="0" err="1"/>
              <a:t>padahal</a:t>
            </a:r>
            <a:r>
              <a:rPr lang="en-ID" sz="2400" dirty="0"/>
              <a:t> </a:t>
            </a:r>
            <a:r>
              <a:rPr lang="en-ID" sz="2400" dirty="0" err="1"/>
              <a:t>sudah</a:t>
            </a:r>
            <a:r>
              <a:rPr lang="en-ID" sz="2400" dirty="0"/>
              <a:t> </a:t>
            </a:r>
            <a:r>
              <a:rPr lang="en-ID" sz="2400" dirty="0" err="1"/>
              <a:t>diinformasikan</a:t>
            </a:r>
            <a:r>
              <a:rPr lang="en-ID" sz="2400" dirty="0"/>
              <a:t> court calendar, </a:t>
            </a:r>
            <a:r>
              <a:rPr lang="en-ID" sz="2400" dirty="0" err="1"/>
              <a:t>maka</a:t>
            </a:r>
            <a:r>
              <a:rPr lang="en-ID" sz="2400" dirty="0"/>
              <a:t> </a:t>
            </a:r>
            <a:r>
              <a:rPr lang="en-ID" sz="2400" b="1" dirty="0" err="1"/>
              <a:t>dianggap</a:t>
            </a:r>
            <a:r>
              <a:rPr lang="en-ID" sz="2400" b="1" dirty="0"/>
              <a:t> </a:t>
            </a:r>
            <a:r>
              <a:rPr lang="en-ID" sz="2400" b="1" dirty="0" err="1"/>
              <a:t>tidak</a:t>
            </a:r>
            <a:r>
              <a:rPr lang="en-ID" sz="2400" b="1" dirty="0"/>
              <a:t> </a:t>
            </a:r>
            <a:r>
              <a:rPr lang="en-ID" sz="2400" b="1" dirty="0" err="1"/>
              <a:t>menggunakan</a:t>
            </a:r>
            <a:r>
              <a:rPr lang="en-ID" sz="2400" b="1" dirty="0"/>
              <a:t> </a:t>
            </a:r>
            <a:r>
              <a:rPr lang="en-ID" sz="2400" b="1" dirty="0" err="1"/>
              <a:t>haknya</a:t>
            </a:r>
            <a:r>
              <a:rPr lang="en-ID" sz="2400" dirty="0"/>
              <a:t>. </a:t>
            </a:r>
            <a:endParaRPr sz="2400" dirty="0"/>
          </a:p>
          <a:p>
            <a:pPr marL="742931" indent="0">
              <a:buNone/>
            </a:pPr>
            <a:endParaRPr sz="2400" dirty="0"/>
          </a:p>
          <a:p>
            <a:pPr marL="0" indent="0">
              <a:buNone/>
            </a:pPr>
            <a:r>
              <a:rPr lang="en-ID" sz="2400" b="1" dirty="0" err="1"/>
              <a:t>Penggantian</a:t>
            </a:r>
            <a:r>
              <a:rPr lang="en-ID" sz="2400" b="1" dirty="0"/>
              <a:t> </a:t>
            </a:r>
            <a:r>
              <a:rPr lang="en-ID" sz="2400" b="1" dirty="0" err="1"/>
              <a:t>advokat</a:t>
            </a:r>
            <a:endParaRPr sz="2400" b="1" dirty="0"/>
          </a:p>
          <a:p>
            <a:pPr marL="0" indent="0">
              <a:buNone/>
            </a:pPr>
            <a:r>
              <a:rPr lang="en-ID" sz="2400" dirty="0" err="1"/>
              <a:t>Dalam</a:t>
            </a:r>
            <a:r>
              <a:rPr lang="en-ID" sz="2400" dirty="0"/>
              <a:t> </a:t>
            </a:r>
            <a:r>
              <a:rPr lang="en-ID" sz="2400" dirty="0" err="1"/>
              <a:t>pihak</a:t>
            </a:r>
            <a:r>
              <a:rPr lang="en-ID" sz="2400" dirty="0"/>
              <a:t> </a:t>
            </a:r>
            <a:r>
              <a:rPr lang="en-ID" sz="2400" dirty="0" err="1"/>
              <a:t>mengganti</a:t>
            </a:r>
            <a:r>
              <a:rPr lang="en-ID" sz="2400" dirty="0"/>
              <a:t> </a:t>
            </a:r>
            <a:r>
              <a:rPr lang="en-ID" sz="2400" dirty="0" err="1"/>
              <a:t>advokat</a:t>
            </a:r>
            <a:r>
              <a:rPr lang="en-ID" sz="2400" dirty="0"/>
              <a:t>/</a:t>
            </a:r>
            <a:r>
              <a:rPr lang="en-ID" sz="2400" dirty="0" err="1"/>
              <a:t>kuasa</a:t>
            </a:r>
            <a:r>
              <a:rPr lang="en-ID" sz="2400" dirty="0"/>
              <a:t> </a:t>
            </a:r>
            <a:r>
              <a:rPr lang="en-ID" sz="2400" dirty="0" err="1"/>
              <a:t>hukum</a:t>
            </a:r>
            <a:r>
              <a:rPr lang="en-ID" sz="2400" dirty="0"/>
              <a:t>, </a:t>
            </a:r>
            <a:r>
              <a:rPr lang="en-ID" sz="2400" dirty="0" err="1"/>
              <a:t>harus</a:t>
            </a:r>
            <a:r>
              <a:rPr lang="en-ID" sz="2400" dirty="0"/>
              <a:t> </a:t>
            </a:r>
            <a:r>
              <a:rPr lang="en-ID" sz="2400" dirty="0" err="1"/>
              <a:t>melaporkan</a:t>
            </a:r>
            <a:r>
              <a:rPr lang="en-ID" sz="2400" dirty="0"/>
              <a:t> </a:t>
            </a:r>
            <a:r>
              <a:rPr lang="en-ID" sz="2400" dirty="0" err="1"/>
              <a:t>kepada</a:t>
            </a:r>
            <a:r>
              <a:rPr lang="en-ID" sz="2400" dirty="0"/>
              <a:t> </a:t>
            </a:r>
            <a:r>
              <a:rPr lang="en-ID" sz="2400" dirty="0" err="1"/>
              <a:t>panitera</a:t>
            </a:r>
            <a:r>
              <a:rPr lang="en-ID" sz="2400" dirty="0"/>
              <a:t> dan </a:t>
            </a:r>
            <a:r>
              <a:rPr lang="en-ID" sz="2400" dirty="0" err="1"/>
              <a:t>meng</a:t>
            </a:r>
            <a:r>
              <a:rPr lang="en-ID" sz="2400" dirty="0"/>
              <a:t>-upload </a:t>
            </a:r>
            <a:r>
              <a:rPr lang="en-ID" sz="2400" dirty="0" err="1"/>
              <a:t>surat</a:t>
            </a:r>
            <a:r>
              <a:rPr lang="en-ID" sz="2400" dirty="0"/>
              <a:t> </a:t>
            </a:r>
            <a:r>
              <a:rPr lang="en-ID" sz="2400" dirty="0" err="1"/>
              <a:t>kuasa</a:t>
            </a:r>
            <a:r>
              <a:rPr lang="en-ID" sz="2400" dirty="0"/>
              <a:t> </a:t>
            </a:r>
            <a:r>
              <a:rPr lang="en-ID" sz="2400" dirty="0" err="1"/>
              <a:t>baru</a:t>
            </a:r>
            <a:r>
              <a:rPr lang="en-ID" sz="2400" dirty="0"/>
              <a:t>.</a:t>
            </a:r>
            <a:endParaRPr sz="2400" dirty="0"/>
          </a:p>
          <a:p>
            <a:pPr marL="0" indent="0">
              <a:buNone/>
            </a:pPr>
            <a:r>
              <a:rPr lang="en-ID" sz="2400" dirty="0" err="1"/>
              <a:t>Advokat</a:t>
            </a:r>
            <a:r>
              <a:rPr lang="en-ID" sz="2400" dirty="0"/>
              <a:t> </a:t>
            </a:r>
            <a:r>
              <a:rPr lang="en-ID" sz="2400" dirty="0" err="1"/>
              <a:t>pengganti</a:t>
            </a:r>
            <a:r>
              <a:rPr lang="en-ID" sz="2400" dirty="0"/>
              <a:t> </a:t>
            </a:r>
            <a:r>
              <a:rPr lang="en-ID" sz="2400" dirty="0" err="1"/>
              <a:t>harus</a:t>
            </a:r>
            <a:r>
              <a:rPr lang="en-ID" sz="2400" dirty="0"/>
              <a:t> </a:t>
            </a:r>
            <a:r>
              <a:rPr lang="en-ID" sz="2400" dirty="0" err="1"/>
              <a:t>terdaftar</a:t>
            </a:r>
            <a:r>
              <a:rPr lang="en-ID" sz="2400" dirty="0"/>
              <a:t> </a:t>
            </a:r>
            <a:r>
              <a:rPr lang="en-ID" sz="2400" dirty="0" err="1"/>
              <a:t>sebagai</a:t>
            </a:r>
            <a:r>
              <a:rPr lang="en-ID" sz="2400" dirty="0"/>
              <a:t> </a:t>
            </a:r>
            <a:r>
              <a:rPr lang="en-ID" sz="2400" dirty="0" err="1"/>
              <a:t>pengguna</a:t>
            </a:r>
            <a:r>
              <a:rPr lang="en-ID" sz="2400" dirty="0"/>
              <a:t> </a:t>
            </a:r>
            <a:r>
              <a:rPr lang="en-ID" sz="2400" dirty="0" err="1"/>
              <a:t>terdaftar</a:t>
            </a:r>
            <a:endParaRPr sz="2400" dirty="0"/>
          </a:p>
          <a:p>
            <a:pPr marL="342891" indent="-228594">
              <a:buSzPts val="1350"/>
              <a:buNone/>
            </a:pPr>
            <a:endParaRPr sz="1867" dirty="0"/>
          </a:p>
          <a:p>
            <a:pPr marL="342891" indent="-228594">
              <a:buSzPts val="1350"/>
              <a:buNone/>
            </a:pPr>
            <a:endParaRPr sz="1867" dirty="0"/>
          </a:p>
        </p:txBody>
      </p:sp>
      <p:sp>
        <p:nvSpPr>
          <p:cNvPr id="273" name="Google Shape;273;p30"/>
          <p:cNvSpPr txBox="1">
            <a:spLocks noGrp="1"/>
          </p:cNvSpPr>
          <p:nvPr>
            <p:ph type="title"/>
          </p:nvPr>
        </p:nvSpPr>
        <p:spPr>
          <a:xfrm>
            <a:off x="350874" y="624109"/>
            <a:ext cx="11153651"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Pelaksanaan Persidangan Secara Elektronik</a:t>
            </a:r>
            <a:endParaRPr b="1" dirty="0">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7"/>
          <p:cNvSpPr txBox="1">
            <a:spLocks noGrp="1"/>
          </p:cNvSpPr>
          <p:nvPr>
            <p:ph type="body" idx="1"/>
          </p:nvPr>
        </p:nvSpPr>
        <p:spPr>
          <a:xfrm>
            <a:off x="446567" y="2133600"/>
            <a:ext cx="11057845" cy="3777600"/>
          </a:xfrm>
          <a:prstGeom prst="rect">
            <a:avLst/>
          </a:prstGeom>
          <a:noFill/>
          <a:ln>
            <a:noFill/>
          </a:ln>
        </p:spPr>
        <p:txBody>
          <a:bodyPr spcFirstLastPara="1" vert="horz" wrap="square" lIns="121900" tIns="60933" rIns="121900" bIns="60933" rtlCol="0" anchor="t" anchorCtr="0">
            <a:noAutofit/>
          </a:bodyPr>
          <a:lstStyle/>
          <a:p>
            <a:pPr marL="380990" indent="-380990">
              <a:buSzPts val="1350"/>
            </a:pPr>
            <a:r>
              <a:rPr lang="en-ID" dirty="0" err="1"/>
              <a:t>Dalam</a:t>
            </a:r>
            <a:r>
              <a:rPr lang="en-ID" dirty="0"/>
              <a:t> </a:t>
            </a:r>
            <a:r>
              <a:rPr lang="en-ID" dirty="0" err="1"/>
              <a:t>hal</a:t>
            </a:r>
            <a:r>
              <a:rPr lang="en-ID" dirty="0"/>
              <a:t> </a:t>
            </a:r>
            <a:r>
              <a:rPr lang="en-ID" dirty="0" err="1"/>
              <a:t>disepakati</a:t>
            </a:r>
            <a:r>
              <a:rPr lang="en-ID" dirty="0"/>
              <a:t> oleh para </a:t>
            </a:r>
            <a:r>
              <a:rPr lang="en-ID" dirty="0" err="1"/>
              <a:t>pihak</a:t>
            </a:r>
            <a:r>
              <a:rPr lang="en-ID" dirty="0"/>
              <a:t>, </a:t>
            </a:r>
            <a:r>
              <a:rPr lang="en-ID" dirty="0" err="1"/>
              <a:t>persidangan</a:t>
            </a:r>
            <a:r>
              <a:rPr lang="en-ID" dirty="0"/>
              <a:t> </a:t>
            </a:r>
            <a:r>
              <a:rPr lang="en-ID" dirty="0" err="1"/>
              <a:t>pembuktian</a:t>
            </a:r>
            <a:r>
              <a:rPr lang="en-ID" dirty="0"/>
              <a:t> </a:t>
            </a:r>
            <a:r>
              <a:rPr lang="en-ID" dirty="0" err="1"/>
              <a:t>dengan</a:t>
            </a:r>
            <a:r>
              <a:rPr lang="en-ID" dirty="0"/>
              <a:t> acara </a:t>
            </a:r>
            <a:r>
              <a:rPr lang="en-ID" dirty="0" err="1"/>
              <a:t>pemeriksaan</a:t>
            </a:r>
            <a:r>
              <a:rPr lang="en-ID" dirty="0"/>
              <a:t> </a:t>
            </a:r>
            <a:r>
              <a:rPr lang="en-ID" dirty="0" err="1"/>
              <a:t>saksi</a:t>
            </a:r>
            <a:r>
              <a:rPr lang="en-ID" dirty="0"/>
              <a:t> dan/</a:t>
            </a:r>
            <a:r>
              <a:rPr lang="en-ID" dirty="0" err="1"/>
              <a:t>atau</a:t>
            </a:r>
            <a:r>
              <a:rPr lang="en-ID" dirty="0"/>
              <a:t> </a:t>
            </a:r>
            <a:r>
              <a:rPr lang="en-ID" dirty="0" err="1"/>
              <a:t>ahli</a:t>
            </a:r>
            <a:r>
              <a:rPr lang="en-ID" dirty="0"/>
              <a:t> </a:t>
            </a:r>
            <a:r>
              <a:rPr lang="en-ID" dirty="0" err="1"/>
              <a:t>dapat</a:t>
            </a:r>
            <a:r>
              <a:rPr lang="en-ID" dirty="0"/>
              <a:t> </a:t>
            </a:r>
            <a:r>
              <a:rPr lang="en-ID" dirty="0" err="1"/>
              <a:t>dilaksanakan</a:t>
            </a:r>
            <a:r>
              <a:rPr lang="en-ID" dirty="0"/>
              <a:t> </a:t>
            </a:r>
            <a:r>
              <a:rPr lang="en-ID" dirty="0" err="1"/>
              <a:t>secara</a:t>
            </a:r>
            <a:r>
              <a:rPr lang="en-ID" dirty="0"/>
              <a:t> </a:t>
            </a:r>
            <a:r>
              <a:rPr lang="id-ID" dirty="0"/>
              <a:t>jarak jauh</a:t>
            </a:r>
            <a:r>
              <a:rPr lang="en-ID" dirty="0"/>
              <a:t>, </a:t>
            </a:r>
            <a:r>
              <a:rPr lang="en-ID" dirty="0" err="1"/>
              <a:t>melalui</a:t>
            </a:r>
            <a:r>
              <a:rPr lang="en-ID" dirty="0"/>
              <a:t> media </a:t>
            </a:r>
            <a:r>
              <a:rPr lang="en-ID" dirty="0" err="1"/>
              <a:t>komunikasi</a:t>
            </a:r>
            <a:r>
              <a:rPr lang="en-ID" dirty="0"/>
              <a:t> audio visual.</a:t>
            </a:r>
            <a:endParaRPr lang="id-ID" dirty="0"/>
          </a:p>
          <a:p>
            <a:pPr marL="376757" indent="0">
              <a:buSzPts val="1350"/>
              <a:buNone/>
            </a:pPr>
            <a:r>
              <a:rPr lang="id-ID" dirty="0"/>
              <a:t>Implementasi persidangan ini diatur berdasarkan keputusan Ketua MA.</a:t>
            </a:r>
          </a:p>
          <a:p>
            <a:pPr marL="0" indent="0">
              <a:buSzPts val="1350"/>
              <a:buNone/>
            </a:pPr>
            <a:endParaRPr lang="id-ID" dirty="0"/>
          </a:p>
          <a:p>
            <a:pPr marL="380990" indent="-380990">
              <a:buSzPts val="1350"/>
            </a:pPr>
            <a:r>
              <a:rPr lang="en-ID" dirty="0" err="1"/>
              <a:t>Persidangan</a:t>
            </a:r>
            <a:r>
              <a:rPr lang="en-ID" dirty="0"/>
              <a:t> </a:t>
            </a:r>
            <a:r>
              <a:rPr lang="en-ID" dirty="0" err="1"/>
              <a:t>pembuktian</a:t>
            </a:r>
            <a:r>
              <a:rPr lang="en-ID" dirty="0"/>
              <a:t> </a:t>
            </a:r>
            <a:r>
              <a:rPr lang="en-ID" dirty="0" err="1"/>
              <a:t>selain</a:t>
            </a:r>
            <a:r>
              <a:rPr lang="en-ID" dirty="0"/>
              <a:t> acara </a:t>
            </a:r>
            <a:r>
              <a:rPr lang="en-ID" dirty="0" err="1"/>
              <a:t>pemeriksaan</a:t>
            </a:r>
            <a:r>
              <a:rPr lang="en-ID" dirty="0"/>
              <a:t> </a:t>
            </a:r>
            <a:r>
              <a:rPr lang="en-ID" dirty="0" err="1"/>
              <a:t>keterangan</a:t>
            </a:r>
            <a:r>
              <a:rPr lang="en-ID" dirty="0"/>
              <a:t> </a:t>
            </a:r>
            <a:r>
              <a:rPr lang="en-ID" dirty="0" err="1"/>
              <a:t>saksi</a:t>
            </a:r>
            <a:r>
              <a:rPr lang="en-ID" dirty="0"/>
              <a:t> dan/</a:t>
            </a:r>
            <a:r>
              <a:rPr lang="en-ID" dirty="0" err="1"/>
              <a:t>atau</a:t>
            </a:r>
            <a:r>
              <a:rPr lang="en-ID" dirty="0"/>
              <a:t> </a:t>
            </a:r>
            <a:r>
              <a:rPr lang="en-ID" dirty="0" err="1"/>
              <a:t>ahli</a:t>
            </a:r>
            <a:r>
              <a:rPr lang="en-ID" dirty="0"/>
              <a:t> </a:t>
            </a:r>
            <a:r>
              <a:rPr lang="en-ID" dirty="0" err="1"/>
              <a:t>dilaksanakan</a:t>
            </a:r>
            <a:r>
              <a:rPr lang="en-ID" dirty="0"/>
              <a:t> di </a:t>
            </a:r>
            <a:r>
              <a:rPr lang="en-ID" dirty="0" err="1"/>
              <a:t>ruang</a:t>
            </a:r>
            <a:r>
              <a:rPr lang="en-ID" dirty="0"/>
              <a:t> </a:t>
            </a:r>
            <a:r>
              <a:rPr lang="en-ID" dirty="0" err="1"/>
              <a:t>sidang</a:t>
            </a:r>
            <a:r>
              <a:rPr lang="en-ID" dirty="0"/>
              <a:t> </a:t>
            </a:r>
            <a:r>
              <a:rPr lang="en-ID" dirty="0" err="1"/>
              <a:t>pengadilan</a:t>
            </a:r>
            <a:r>
              <a:rPr lang="en-ID" dirty="0"/>
              <a:t> </a:t>
            </a:r>
            <a:r>
              <a:rPr lang="en-ID" dirty="0" err="1"/>
              <a:t>sesuai</a:t>
            </a:r>
            <a:r>
              <a:rPr lang="en-ID" dirty="0"/>
              <a:t> </a:t>
            </a:r>
            <a:r>
              <a:rPr lang="en-ID" dirty="0" err="1"/>
              <a:t>hukum</a:t>
            </a:r>
            <a:r>
              <a:rPr lang="en-ID" dirty="0"/>
              <a:t> acara yang </a:t>
            </a:r>
            <a:r>
              <a:rPr lang="en-ID" dirty="0" err="1"/>
              <a:t>berlaku</a:t>
            </a:r>
            <a:r>
              <a:rPr lang="en-ID" dirty="0"/>
              <a:t>. </a:t>
            </a:r>
          </a:p>
        </p:txBody>
      </p:sp>
      <p:sp>
        <p:nvSpPr>
          <p:cNvPr id="255" name="Google Shape;255;p27"/>
          <p:cNvSpPr txBox="1">
            <a:spLocks noGrp="1"/>
          </p:cNvSpPr>
          <p:nvPr>
            <p:ph type="title"/>
          </p:nvPr>
        </p:nvSpPr>
        <p:spPr>
          <a:xfrm>
            <a:off x="446567" y="624109"/>
            <a:ext cx="11057958"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Persidangan Acara Pembuktian</a:t>
            </a:r>
            <a:endParaRPr b="1" dirty="0">
              <a:latin typeface="+mn-lt"/>
            </a:endParaRPr>
          </a:p>
        </p:txBody>
      </p:sp>
    </p:spTree>
    <p:extLst>
      <p:ext uri="{BB962C8B-B14F-4D97-AF65-F5344CB8AC3E}">
        <p14:creationId xmlns:p14="http://schemas.microsoft.com/office/powerpoint/2010/main" val="19913912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7"/>
          <p:cNvSpPr txBox="1">
            <a:spLocks noGrp="1"/>
          </p:cNvSpPr>
          <p:nvPr>
            <p:ph type="body" idx="1"/>
          </p:nvPr>
        </p:nvSpPr>
        <p:spPr>
          <a:xfrm>
            <a:off x="680484" y="2133600"/>
            <a:ext cx="10823928" cy="3777600"/>
          </a:xfrm>
          <a:prstGeom prst="rect">
            <a:avLst/>
          </a:prstGeom>
          <a:noFill/>
          <a:ln>
            <a:noFill/>
          </a:ln>
        </p:spPr>
        <p:txBody>
          <a:bodyPr spcFirstLastPara="1" vert="horz" wrap="square" lIns="121900" tIns="60933" rIns="121900" bIns="60933" rtlCol="0" anchor="t" anchorCtr="0">
            <a:noAutofit/>
          </a:bodyPr>
          <a:lstStyle/>
          <a:p>
            <a:pPr marL="380990" indent="-380990">
              <a:buSzPts val="1350"/>
            </a:pPr>
            <a:r>
              <a:rPr lang="en-ID" sz="2400" dirty="0" err="1"/>
              <a:t>Pihak</a:t>
            </a:r>
            <a:r>
              <a:rPr lang="en-ID" sz="2400" dirty="0"/>
              <a:t> </a:t>
            </a:r>
            <a:r>
              <a:rPr lang="en-ID" sz="2400" dirty="0" err="1"/>
              <a:t>ketiga</a:t>
            </a:r>
            <a:r>
              <a:rPr lang="en-ID" sz="2400" dirty="0"/>
              <a:t> </a:t>
            </a:r>
            <a:r>
              <a:rPr lang="en-ID" sz="2400" dirty="0" err="1"/>
              <a:t>dapat</a:t>
            </a:r>
            <a:r>
              <a:rPr lang="en-ID" sz="2400" dirty="0"/>
              <a:t> </a:t>
            </a:r>
            <a:r>
              <a:rPr lang="en-ID" sz="2400" dirty="0" err="1"/>
              <a:t>mengajukan</a:t>
            </a:r>
            <a:r>
              <a:rPr lang="en-ID" sz="2400" dirty="0"/>
              <a:t> </a:t>
            </a:r>
            <a:r>
              <a:rPr lang="en-ID" sz="2400" dirty="0" err="1"/>
              <a:t>gugatan</a:t>
            </a:r>
            <a:r>
              <a:rPr lang="en-ID" sz="2400" dirty="0"/>
              <a:t> </a:t>
            </a:r>
            <a:r>
              <a:rPr lang="en-ID" sz="2400" dirty="0" err="1"/>
              <a:t>intervensi</a:t>
            </a:r>
            <a:r>
              <a:rPr lang="en-ID" sz="2400" dirty="0"/>
              <a:t> </a:t>
            </a:r>
            <a:r>
              <a:rPr lang="en-ID" sz="2400" dirty="0" err="1"/>
              <a:t>terhadap</a:t>
            </a:r>
            <a:r>
              <a:rPr lang="en-ID" sz="2400" dirty="0"/>
              <a:t> </a:t>
            </a:r>
            <a:r>
              <a:rPr lang="en-ID" sz="2400" dirty="0" err="1"/>
              <a:t>persidangan</a:t>
            </a:r>
            <a:r>
              <a:rPr lang="en-ID" sz="2400" dirty="0"/>
              <a:t> yang </a:t>
            </a:r>
            <a:r>
              <a:rPr lang="en-ID" sz="2400" dirty="0" err="1"/>
              <a:t>dilaksanakan</a:t>
            </a:r>
            <a:r>
              <a:rPr lang="en-ID" sz="2400" dirty="0"/>
              <a:t> </a:t>
            </a:r>
            <a:r>
              <a:rPr lang="en-ID" sz="2400" dirty="0" err="1"/>
              <a:t>secara</a:t>
            </a:r>
            <a:r>
              <a:rPr lang="en-ID" sz="2400" dirty="0"/>
              <a:t> </a:t>
            </a:r>
            <a:r>
              <a:rPr lang="en-ID" sz="2400" dirty="0" err="1"/>
              <a:t>elektronik</a:t>
            </a:r>
            <a:r>
              <a:rPr lang="en-ID" sz="2400" dirty="0"/>
              <a:t>.  </a:t>
            </a:r>
            <a:endParaRPr lang="id-ID" sz="2400" dirty="0"/>
          </a:p>
          <a:p>
            <a:pPr marL="380990" indent="-380990">
              <a:buSzPts val="1350"/>
            </a:pPr>
            <a:r>
              <a:rPr lang="en-ID" sz="2400" dirty="0" err="1"/>
              <a:t>Gugatan</a:t>
            </a:r>
            <a:r>
              <a:rPr lang="en-ID" sz="2400" dirty="0"/>
              <a:t> </a:t>
            </a:r>
            <a:r>
              <a:rPr lang="en-ID" sz="2400" dirty="0" err="1"/>
              <a:t>intervensi</a:t>
            </a:r>
            <a:r>
              <a:rPr lang="en-ID" sz="2400" dirty="0"/>
              <a:t> </a:t>
            </a:r>
            <a:r>
              <a:rPr lang="en-ID" sz="2400" dirty="0" err="1"/>
              <a:t>dapat</a:t>
            </a:r>
            <a:r>
              <a:rPr lang="en-ID" sz="2400" dirty="0"/>
              <a:t> </a:t>
            </a:r>
            <a:r>
              <a:rPr lang="en-ID" sz="2400" dirty="0" err="1"/>
              <a:t>disampaikan</a:t>
            </a:r>
            <a:r>
              <a:rPr lang="en-ID" sz="2400" dirty="0"/>
              <a:t> </a:t>
            </a:r>
            <a:r>
              <a:rPr lang="en-ID" sz="2400" dirty="0" err="1"/>
              <a:t>secara</a:t>
            </a:r>
            <a:r>
              <a:rPr lang="en-ID" sz="2400" dirty="0"/>
              <a:t> </a:t>
            </a:r>
            <a:r>
              <a:rPr lang="en-ID" sz="2400" dirty="0" err="1"/>
              <a:t>elektronik</a:t>
            </a:r>
            <a:r>
              <a:rPr lang="en-ID" sz="2400" dirty="0"/>
              <a:t> </a:t>
            </a:r>
            <a:r>
              <a:rPr lang="en-ID" sz="2400" dirty="0" err="1"/>
              <a:t>maupun</a:t>
            </a:r>
            <a:r>
              <a:rPr lang="en-ID" sz="2400" dirty="0"/>
              <a:t> </a:t>
            </a:r>
            <a:r>
              <a:rPr lang="en-ID" sz="2400" dirty="0" err="1"/>
              <a:t>konvensional</a:t>
            </a:r>
            <a:r>
              <a:rPr lang="en-ID" sz="2400" dirty="0"/>
              <a:t>, hakim </a:t>
            </a:r>
            <a:r>
              <a:rPr lang="en-ID" sz="2400" dirty="0" err="1"/>
              <a:t>mengirim</a:t>
            </a:r>
            <a:r>
              <a:rPr lang="en-ID" sz="2400" dirty="0"/>
              <a:t> </a:t>
            </a:r>
            <a:r>
              <a:rPr lang="en-ID" sz="2400" dirty="0" err="1"/>
              <a:t>ke</a:t>
            </a:r>
            <a:r>
              <a:rPr lang="en-ID" sz="2400" dirty="0"/>
              <a:t>  para </a:t>
            </a:r>
            <a:r>
              <a:rPr lang="en-ID" sz="2400" dirty="0" err="1"/>
              <a:t>pihak</a:t>
            </a:r>
            <a:r>
              <a:rPr lang="en-ID" sz="2400" dirty="0"/>
              <a:t> </a:t>
            </a:r>
            <a:r>
              <a:rPr lang="en-ID" sz="2400" dirty="0" err="1"/>
              <a:t>setelah</a:t>
            </a:r>
            <a:r>
              <a:rPr lang="en-ID" sz="2400" dirty="0"/>
              <a:t> </a:t>
            </a:r>
            <a:r>
              <a:rPr lang="en-ID" sz="2400" dirty="0" err="1"/>
              <a:t>diperiksa</a:t>
            </a:r>
            <a:r>
              <a:rPr lang="en-ID" sz="2400" dirty="0"/>
              <a:t>. Para </a:t>
            </a:r>
            <a:r>
              <a:rPr lang="en-ID" sz="2400" dirty="0" err="1"/>
              <a:t>pihak</a:t>
            </a:r>
            <a:r>
              <a:rPr lang="en-ID" sz="2400" dirty="0"/>
              <a:t> </a:t>
            </a:r>
            <a:r>
              <a:rPr lang="en-ID" sz="2400" dirty="0" err="1"/>
              <a:t>menyampaikan</a:t>
            </a:r>
            <a:r>
              <a:rPr lang="en-ID" sz="2400" dirty="0"/>
              <a:t> </a:t>
            </a:r>
            <a:r>
              <a:rPr lang="en-ID" sz="2400" dirty="0" err="1"/>
              <a:t>tanggapan</a:t>
            </a:r>
            <a:r>
              <a:rPr lang="en-ID" sz="2400" dirty="0"/>
              <a:t> </a:t>
            </a:r>
            <a:r>
              <a:rPr lang="en-ID" sz="2400" dirty="0" err="1"/>
              <a:t>terhadap</a:t>
            </a:r>
            <a:r>
              <a:rPr lang="en-ID" sz="2400" dirty="0"/>
              <a:t> </a:t>
            </a:r>
            <a:r>
              <a:rPr lang="en-ID" sz="2400" dirty="0" err="1"/>
              <a:t>gugatan</a:t>
            </a:r>
            <a:r>
              <a:rPr lang="en-ID" sz="2400" dirty="0"/>
              <a:t> </a:t>
            </a:r>
            <a:r>
              <a:rPr lang="en-ID" sz="2400" dirty="0" err="1"/>
              <a:t>intervensi</a:t>
            </a:r>
            <a:r>
              <a:rPr lang="en-ID" sz="2400" dirty="0"/>
              <a:t> pada </a:t>
            </a:r>
            <a:r>
              <a:rPr lang="en-ID" sz="2400" dirty="0" err="1"/>
              <a:t>jadwal</a:t>
            </a:r>
            <a:r>
              <a:rPr lang="en-ID" sz="2400" dirty="0"/>
              <a:t> dan acara </a:t>
            </a:r>
            <a:r>
              <a:rPr lang="en-ID" sz="2400" dirty="0" err="1"/>
              <a:t>persidangan</a:t>
            </a:r>
            <a:r>
              <a:rPr lang="en-ID" sz="2400" dirty="0"/>
              <a:t> yang </a:t>
            </a:r>
            <a:r>
              <a:rPr lang="en-ID" sz="2400" dirty="0" err="1"/>
              <a:t>sudah</a:t>
            </a:r>
            <a:r>
              <a:rPr lang="en-ID" sz="2400" dirty="0"/>
              <a:t> </a:t>
            </a:r>
            <a:r>
              <a:rPr lang="en-ID" sz="2400" dirty="0" err="1"/>
              <a:t>ditetapkan</a:t>
            </a:r>
            <a:r>
              <a:rPr lang="en-ID" sz="2400" dirty="0"/>
              <a:t>. </a:t>
            </a:r>
            <a:endParaRPr sz="2400" dirty="0"/>
          </a:p>
        </p:txBody>
      </p:sp>
      <p:sp>
        <p:nvSpPr>
          <p:cNvPr id="255" name="Google Shape;255;p27"/>
          <p:cNvSpPr txBox="1">
            <a:spLocks noGrp="1"/>
          </p:cNvSpPr>
          <p:nvPr>
            <p:ph type="title"/>
          </p:nvPr>
        </p:nvSpPr>
        <p:spPr>
          <a:xfrm>
            <a:off x="925033" y="624109"/>
            <a:ext cx="10579492"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Gugatan Intervensi</a:t>
            </a:r>
            <a:endParaRPr b="1" dirty="0">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8"/>
          <p:cNvSpPr txBox="1">
            <a:spLocks noGrp="1"/>
          </p:cNvSpPr>
          <p:nvPr>
            <p:ph type="title"/>
          </p:nvPr>
        </p:nvSpPr>
        <p:spPr>
          <a:xfrm>
            <a:off x="340242" y="624109"/>
            <a:ext cx="11164283"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Persidangan Putusan </a:t>
            </a:r>
            <a:endParaRPr b="1" dirty="0">
              <a:latin typeface="+mn-lt"/>
            </a:endParaRPr>
          </a:p>
        </p:txBody>
      </p:sp>
      <p:sp>
        <p:nvSpPr>
          <p:cNvPr id="261" name="Google Shape;261;p28"/>
          <p:cNvSpPr txBox="1">
            <a:spLocks noGrp="1"/>
          </p:cNvSpPr>
          <p:nvPr>
            <p:ph type="body" idx="1"/>
          </p:nvPr>
        </p:nvSpPr>
        <p:spPr>
          <a:xfrm>
            <a:off x="478465" y="1562933"/>
            <a:ext cx="11025935" cy="4348400"/>
          </a:xfrm>
          <a:prstGeom prst="rect">
            <a:avLst/>
          </a:prstGeom>
          <a:noFill/>
          <a:ln>
            <a:noFill/>
          </a:ln>
        </p:spPr>
        <p:txBody>
          <a:bodyPr spcFirstLastPara="1" vert="horz" wrap="square" lIns="121900" tIns="60933" rIns="121900" bIns="60933" rtlCol="0" anchor="t" anchorCtr="0">
            <a:noAutofit/>
          </a:bodyPr>
          <a:lstStyle/>
          <a:p>
            <a:pPr lvl="0"/>
            <a:r>
              <a:rPr lang="id-ID" dirty="0"/>
              <a:t>Putusan/penetapan diucapkan oleh Hakim/Ketua Majelis secara elektronik.</a:t>
            </a:r>
          </a:p>
          <a:p>
            <a:pPr lvl="0"/>
            <a:r>
              <a:rPr lang="id-ID" dirty="0"/>
              <a:t>Pengucapan putusan/penetapan secara hukum dilaksanakan dengan: </a:t>
            </a:r>
          </a:p>
          <a:p>
            <a:pPr lvl="1"/>
            <a:r>
              <a:rPr lang="id-ID" sz="2800" dirty="0"/>
              <a:t>menyampaikan putusan/penetapan tersebut kepada para pihak melalui Sistem Informasi Pengadilan. </a:t>
            </a:r>
          </a:p>
          <a:p>
            <a:r>
              <a:rPr lang="en-ID" dirty="0" err="1"/>
              <a:t>Dianggap</a:t>
            </a:r>
            <a:r>
              <a:rPr lang="en-ID" dirty="0"/>
              <a:t> </a:t>
            </a:r>
            <a:r>
              <a:rPr lang="id-ID" dirty="0"/>
              <a:t>sebagai pelaksanaan asas dan ketentuan persidangan sebagaimana diatur dalam UU Kekuasaan Kehakiman</a:t>
            </a:r>
          </a:p>
          <a:p>
            <a:r>
              <a:rPr lang="id-ID" dirty="0"/>
              <a:t>Pengadilan mempublikasikan putusan/penetapan elektronik untuk umum pada Sistem Informasi Pengadilan.</a:t>
            </a:r>
          </a:p>
          <a:p>
            <a:endParaRP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8"/>
          <p:cNvSpPr txBox="1">
            <a:spLocks noGrp="1"/>
          </p:cNvSpPr>
          <p:nvPr>
            <p:ph type="title"/>
          </p:nvPr>
        </p:nvSpPr>
        <p:spPr>
          <a:xfrm>
            <a:off x="531628" y="624109"/>
            <a:ext cx="10972897"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Salinan Putusan/Penetapan Elektronik</a:t>
            </a:r>
            <a:br>
              <a:rPr lang="id-ID" b="1" dirty="0">
                <a:latin typeface="+mn-lt"/>
              </a:rPr>
            </a:br>
            <a:r>
              <a:rPr lang="id-ID" sz="2800" dirty="0">
                <a:latin typeface="+mn-lt"/>
              </a:rPr>
              <a:t>dengan tanda tangan elektronik</a:t>
            </a:r>
            <a:endParaRPr dirty="0">
              <a:latin typeface="+mn-lt"/>
            </a:endParaRPr>
          </a:p>
        </p:txBody>
      </p:sp>
      <p:sp>
        <p:nvSpPr>
          <p:cNvPr id="261" name="Google Shape;261;p28"/>
          <p:cNvSpPr txBox="1">
            <a:spLocks noGrp="1"/>
          </p:cNvSpPr>
          <p:nvPr>
            <p:ph type="body" idx="1"/>
          </p:nvPr>
        </p:nvSpPr>
        <p:spPr>
          <a:xfrm>
            <a:off x="531628" y="1768838"/>
            <a:ext cx="10972772" cy="3494465"/>
          </a:xfrm>
          <a:prstGeom prst="rect">
            <a:avLst/>
          </a:prstGeom>
          <a:noFill/>
          <a:ln>
            <a:noFill/>
          </a:ln>
        </p:spPr>
        <p:txBody>
          <a:bodyPr spcFirstLastPara="1" vert="horz" wrap="square" lIns="121900" tIns="60933" rIns="121900" bIns="60933" rtlCol="0" anchor="t" anchorCtr="0">
            <a:noAutofit/>
          </a:bodyPr>
          <a:lstStyle/>
          <a:p>
            <a:pPr lvl="0"/>
            <a:r>
              <a:rPr lang="id-ID" dirty="0"/>
              <a:t>Salinan putusan elektronik disampaikan kepada para pihak, dalam hal persidangan putusan dilaksanakan secara elektronik.</a:t>
            </a:r>
          </a:p>
          <a:p>
            <a:pPr lvl="0"/>
            <a:r>
              <a:rPr lang="id-ID" dirty="0"/>
              <a:t>Salinan putusan/penetapan elektronik dibubuhi tanda tangan elektronik sesuai prasyarat diatur dalam UU ITE</a:t>
            </a:r>
          </a:p>
          <a:p>
            <a:pPr lvl="1"/>
            <a:r>
              <a:rPr lang="id-ID" dirty="0"/>
              <a:t>Yaitu data elektronik yang merepresentasikan otorisasi seorang pejabat yang tertanam dalam suatu dokumen elektronik (bukan </a:t>
            </a:r>
            <a:r>
              <a:rPr lang="id-ID" dirty="0" err="1"/>
              <a:t>pindaian</a:t>
            </a:r>
            <a:r>
              <a:rPr lang="id-ID" dirty="0"/>
              <a:t> tandatangan basah) </a:t>
            </a:r>
          </a:p>
          <a:p>
            <a:pPr lvl="1"/>
            <a:r>
              <a:rPr lang="id-ID" dirty="0"/>
              <a:t>Dengan sistem tersertifikasi dari BSSN</a:t>
            </a:r>
          </a:p>
          <a:p>
            <a:pPr lvl="1"/>
            <a:r>
              <a:rPr lang="id-ID" dirty="0"/>
              <a:t>Terbatas untuk pejabat tertentu, dokumen tertentu dan waktu tertentu</a:t>
            </a:r>
          </a:p>
          <a:p>
            <a:pPr lvl="1"/>
            <a:r>
              <a:rPr lang="id-ID" dirty="0"/>
              <a:t>Dapat divalidasi keasliannya (</a:t>
            </a:r>
            <a:r>
              <a:rPr lang="id-ID" dirty="0" err="1"/>
              <a:t>otentikasinya</a:t>
            </a:r>
            <a:r>
              <a:rPr lang="id-ID" dirty="0"/>
              <a:t>)</a:t>
            </a:r>
          </a:p>
          <a:p>
            <a:pPr lvl="0"/>
            <a:r>
              <a:rPr lang="id-ID" dirty="0"/>
              <a:t>Salinan putusan/penetapan elektronik memiliki kekuatan hukum dan akibat hukum yang sah. </a:t>
            </a:r>
          </a:p>
        </p:txBody>
      </p:sp>
    </p:spTree>
    <p:extLst>
      <p:ext uri="{BB962C8B-B14F-4D97-AF65-F5344CB8AC3E}">
        <p14:creationId xmlns:p14="http://schemas.microsoft.com/office/powerpoint/2010/main" val="25911672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8"/>
          <p:cNvSpPr txBox="1">
            <a:spLocks noGrp="1"/>
          </p:cNvSpPr>
          <p:nvPr>
            <p:ph type="title"/>
          </p:nvPr>
        </p:nvSpPr>
        <p:spPr>
          <a:xfrm>
            <a:off x="531628" y="624109"/>
            <a:ext cx="10972897"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Penerbitan Putusan/Penetapan Elektronik</a:t>
            </a:r>
            <a:endParaRPr b="1" dirty="0">
              <a:latin typeface="+mn-lt"/>
            </a:endParaRPr>
          </a:p>
        </p:txBody>
      </p:sp>
      <p:sp>
        <p:nvSpPr>
          <p:cNvPr id="261" name="Google Shape;261;p28"/>
          <p:cNvSpPr txBox="1">
            <a:spLocks noGrp="1"/>
          </p:cNvSpPr>
          <p:nvPr>
            <p:ph type="body" idx="1"/>
          </p:nvPr>
        </p:nvSpPr>
        <p:spPr>
          <a:xfrm>
            <a:off x="531628" y="2242725"/>
            <a:ext cx="10972772" cy="3668608"/>
          </a:xfrm>
          <a:prstGeom prst="rect">
            <a:avLst/>
          </a:prstGeom>
          <a:noFill/>
          <a:ln>
            <a:noFill/>
          </a:ln>
        </p:spPr>
        <p:txBody>
          <a:bodyPr spcFirstLastPara="1" vert="horz" wrap="square" lIns="121900" tIns="60933" rIns="121900" bIns="60933" rtlCol="0" anchor="t" anchorCtr="0">
            <a:noAutofit/>
          </a:bodyPr>
          <a:lstStyle/>
          <a:p>
            <a:pPr lvl="0"/>
            <a:r>
              <a:rPr lang="id-ID" dirty="0"/>
              <a:t>Atas permintaan pihak beperkara</a:t>
            </a:r>
          </a:p>
          <a:p>
            <a:pPr lvl="0"/>
            <a:r>
              <a:rPr lang="id-ID" dirty="0"/>
              <a:t>Salinan putusan/penetapan elektronik dibubuhi tanda tangan elektronik menurut peraturan perundang-undangan mengenai informasi dan transaksi elektronik.</a:t>
            </a:r>
          </a:p>
          <a:p>
            <a:pPr lvl="0"/>
            <a:r>
              <a:rPr lang="id-ID" dirty="0"/>
              <a:t>Salinan putusan/penetapan elektronik memiliki kekuatan hukum dan akibat hukum yang sah. </a:t>
            </a:r>
          </a:p>
        </p:txBody>
      </p:sp>
    </p:spTree>
    <p:extLst>
      <p:ext uri="{BB962C8B-B14F-4D97-AF65-F5344CB8AC3E}">
        <p14:creationId xmlns:p14="http://schemas.microsoft.com/office/powerpoint/2010/main" val="33275991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9"/>
          <p:cNvSpPr txBox="1">
            <a:spLocks noGrp="1"/>
          </p:cNvSpPr>
          <p:nvPr>
            <p:ph type="title"/>
          </p:nvPr>
        </p:nvSpPr>
        <p:spPr>
          <a:xfrm>
            <a:off x="499730" y="624109"/>
            <a:ext cx="11004795"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Peran Kepaniteraan dan PP</a:t>
            </a:r>
            <a:endParaRPr b="1" dirty="0">
              <a:latin typeface="+mn-lt"/>
            </a:endParaRPr>
          </a:p>
        </p:txBody>
      </p:sp>
      <p:sp>
        <p:nvSpPr>
          <p:cNvPr id="267" name="Google Shape;267;p29"/>
          <p:cNvSpPr txBox="1">
            <a:spLocks noGrp="1"/>
          </p:cNvSpPr>
          <p:nvPr>
            <p:ph type="body" idx="1"/>
          </p:nvPr>
        </p:nvSpPr>
        <p:spPr>
          <a:xfrm>
            <a:off x="499730" y="1562933"/>
            <a:ext cx="11004670" cy="4348400"/>
          </a:xfrm>
          <a:prstGeom prst="rect">
            <a:avLst/>
          </a:prstGeom>
          <a:noFill/>
          <a:ln>
            <a:noFill/>
          </a:ln>
        </p:spPr>
        <p:txBody>
          <a:bodyPr spcFirstLastPara="1" vert="horz" wrap="square" lIns="121900" tIns="60933" rIns="121900" bIns="60933" rtlCol="0" anchor="t" anchorCtr="0">
            <a:noAutofit/>
          </a:bodyPr>
          <a:lstStyle/>
          <a:p>
            <a:pPr marL="0" indent="0">
              <a:buSzPts val="1350"/>
              <a:buNone/>
            </a:pPr>
            <a:r>
              <a:rPr lang="en-ID" sz="1867" b="1" dirty="0" err="1"/>
              <a:t>Peran</a:t>
            </a:r>
            <a:r>
              <a:rPr lang="en-ID" sz="1867" b="1" dirty="0"/>
              <a:t> </a:t>
            </a:r>
            <a:r>
              <a:rPr lang="en-ID" sz="1867" b="1" dirty="0" err="1"/>
              <a:t>Kepaniteraan</a:t>
            </a:r>
            <a:r>
              <a:rPr lang="en-ID" sz="1867" b="1" dirty="0"/>
              <a:t> </a:t>
            </a:r>
            <a:r>
              <a:rPr lang="en-ID" sz="1867" b="1" dirty="0" err="1"/>
              <a:t>Pengadilan</a:t>
            </a:r>
            <a:endParaRPr sz="1867" b="1" dirty="0"/>
          </a:p>
          <a:p>
            <a:pPr marL="609585" indent="-423323">
              <a:buSzPts val="1400"/>
              <a:buChar char="●"/>
            </a:pPr>
            <a:r>
              <a:rPr lang="en-ID" sz="1867" dirty="0" err="1"/>
              <a:t>Kepaniteraan</a:t>
            </a:r>
            <a:r>
              <a:rPr lang="en-ID" sz="1867" dirty="0"/>
              <a:t> </a:t>
            </a:r>
            <a:r>
              <a:rPr lang="en-ID" sz="1867" dirty="0" err="1"/>
              <a:t>menyelenggarakan</a:t>
            </a:r>
            <a:r>
              <a:rPr lang="en-ID" sz="1867" dirty="0"/>
              <a:t> </a:t>
            </a:r>
            <a:r>
              <a:rPr lang="en-ID" sz="1867" dirty="0" err="1"/>
              <a:t>layanan</a:t>
            </a:r>
            <a:r>
              <a:rPr lang="en-ID" sz="1867" dirty="0"/>
              <a:t> </a:t>
            </a:r>
            <a:r>
              <a:rPr lang="en-ID" sz="1867" dirty="0" err="1"/>
              <a:t>pendaftaran</a:t>
            </a:r>
            <a:r>
              <a:rPr lang="en-ID" sz="1867" dirty="0"/>
              <a:t> </a:t>
            </a:r>
            <a:r>
              <a:rPr lang="en-ID" sz="1867" dirty="0" err="1"/>
              <a:t>perkara</a:t>
            </a:r>
            <a:r>
              <a:rPr lang="en-ID" sz="1867" dirty="0"/>
              <a:t> </a:t>
            </a:r>
            <a:r>
              <a:rPr lang="en-ID" sz="1867" dirty="0" err="1"/>
              <a:t>secara</a:t>
            </a:r>
            <a:r>
              <a:rPr lang="en-ID" sz="1867" dirty="0"/>
              <a:t> </a:t>
            </a:r>
            <a:r>
              <a:rPr lang="en-ID" sz="1867" dirty="0" err="1"/>
              <a:t>elektronik</a:t>
            </a:r>
            <a:r>
              <a:rPr lang="en-ID" sz="1867" dirty="0"/>
              <a:t>, </a:t>
            </a:r>
            <a:r>
              <a:rPr lang="en-ID" sz="1867" dirty="0" err="1"/>
              <a:t>terhadap</a:t>
            </a:r>
            <a:r>
              <a:rPr lang="en-ID" sz="1867" dirty="0"/>
              <a:t> </a:t>
            </a:r>
            <a:r>
              <a:rPr lang="en-ID" sz="1867" dirty="0" err="1"/>
              <a:t>perkara</a:t>
            </a:r>
            <a:r>
              <a:rPr lang="en-ID" sz="1867" dirty="0"/>
              <a:t> yang </a:t>
            </a:r>
            <a:r>
              <a:rPr lang="en-ID" sz="1867" dirty="0" err="1"/>
              <a:t>didaftarkan</a:t>
            </a:r>
            <a:r>
              <a:rPr lang="en-ID" sz="1867" dirty="0"/>
              <a:t> </a:t>
            </a:r>
            <a:r>
              <a:rPr lang="en-ID" sz="1867" dirty="0" err="1"/>
              <a:t>secara</a:t>
            </a:r>
            <a:r>
              <a:rPr lang="en-ID" sz="1867" dirty="0"/>
              <a:t> </a:t>
            </a:r>
            <a:r>
              <a:rPr lang="en-ID" sz="1867" dirty="0" err="1"/>
              <a:t>langsung</a:t>
            </a:r>
            <a:r>
              <a:rPr lang="en-ID" sz="1867" dirty="0"/>
              <a:t> </a:t>
            </a:r>
            <a:r>
              <a:rPr lang="en-ID" sz="1867" dirty="0" err="1"/>
              <a:t>dengan</a:t>
            </a:r>
            <a:r>
              <a:rPr lang="en-ID" sz="1867" dirty="0"/>
              <a:t> </a:t>
            </a:r>
            <a:r>
              <a:rPr lang="en-ID" sz="1867" dirty="0" err="1"/>
              <a:t>menghadap</a:t>
            </a:r>
            <a:r>
              <a:rPr lang="en-ID" sz="1867" dirty="0"/>
              <a:t> </a:t>
            </a:r>
            <a:r>
              <a:rPr lang="en-ID" sz="1867" dirty="0" err="1"/>
              <a:t>kepaniteraan</a:t>
            </a:r>
            <a:r>
              <a:rPr lang="en-ID" sz="1867" dirty="0"/>
              <a:t> </a:t>
            </a:r>
            <a:r>
              <a:rPr lang="en-ID" sz="1867" dirty="0" err="1"/>
              <a:t>pengadilan</a:t>
            </a:r>
            <a:endParaRPr sz="1867" dirty="0"/>
          </a:p>
          <a:p>
            <a:pPr marL="609585" indent="-423323">
              <a:spcBef>
                <a:spcPts val="0"/>
              </a:spcBef>
              <a:buSzPts val="1400"/>
              <a:buChar char="●"/>
            </a:pPr>
            <a:r>
              <a:rPr lang="en-ID" sz="1867" dirty="0" err="1"/>
              <a:t>Kepaniteraan</a:t>
            </a:r>
            <a:r>
              <a:rPr lang="en-ID" sz="1867" dirty="0"/>
              <a:t> </a:t>
            </a:r>
            <a:r>
              <a:rPr lang="en-ID" sz="1867" dirty="0" err="1"/>
              <a:t>menerima</a:t>
            </a:r>
            <a:r>
              <a:rPr lang="en-ID" sz="1867" dirty="0"/>
              <a:t> </a:t>
            </a:r>
            <a:r>
              <a:rPr lang="en-ID" sz="1867" dirty="0" err="1"/>
              <a:t>informasi</a:t>
            </a:r>
            <a:r>
              <a:rPr lang="en-ID" sz="1867" dirty="0"/>
              <a:t>, data dan </a:t>
            </a:r>
            <a:r>
              <a:rPr lang="en-ID" sz="1867" dirty="0" err="1"/>
              <a:t>dokumen</a:t>
            </a:r>
            <a:r>
              <a:rPr lang="en-ID" sz="1867" dirty="0"/>
              <a:t> </a:t>
            </a:r>
            <a:r>
              <a:rPr lang="en-ID" sz="1867" dirty="0" err="1"/>
              <a:t>elektronik</a:t>
            </a:r>
            <a:r>
              <a:rPr lang="en-ID" sz="1867" dirty="0"/>
              <a:t> </a:t>
            </a:r>
            <a:r>
              <a:rPr lang="en-ID" sz="1867" dirty="0" err="1"/>
              <a:t>terkait</a:t>
            </a:r>
            <a:r>
              <a:rPr lang="en-ID" sz="1867" dirty="0"/>
              <a:t> </a:t>
            </a:r>
            <a:r>
              <a:rPr lang="en-ID" sz="1867" dirty="0" err="1"/>
              <a:t>perkara</a:t>
            </a:r>
            <a:r>
              <a:rPr lang="en-ID" sz="1867" dirty="0"/>
              <a:t> dan </a:t>
            </a:r>
            <a:r>
              <a:rPr lang="en-ID" sz="1867" dirty="0" err="1"/>
              <a:t>mengelolanya</a:t>
            </a:r>
            <a:r>
              <a:rPr lang="en-ID" sz="1867" dirty="0"/>
              <a:t> </a:t>
            </a:r>
            <a:r>
              <a:rPr lang="en-ID" sz="1867" dirty="0" err="1"/>
              <a:t>secara</a:t>
            </a:r>
            <a:r>
              <a:rPr lang="en-ID" sz="1867" dirty="0"/>
              <a:t> </a:t>
            </a:r>
            <a:r>
              <a:rPr lang="en-ID" sz="1867" dirty="0" err="1"/>
              <a:t>terpadu</a:t>
            </a:r>
            <a:r>
              <a:rPr lang="en-ID" sz="1867" dirty="0"/>
              <a:t> </a:t>
            </a:r>
            <a:r>
              <a:rPr lang="en-ID" sz="1867" dirty="0" err="1"/>
              <a:t>dalam</a:t>
            </a:r>
            <a:r>
              <a:rPr lang="en-ID" sz="1867" dirty="0"/>
              <a:t> </a:t>
            </a:r>
            <a:r>
              <a:rPr lang="id-ID" sz="1867" dirty="0"/>
              <a:t>si</a:t>
            </a:r>
            <a:r>
              <a:rPr lang="en-ID" sz="1867" dirty="0"/>
              <a:t>stem</a:t>
            </a:r>
            <a:endParaRPr lang="id-ID" sz="1867" dirty="0"/>
          </a:p>
          <a:p>
            <a:pPr marL="609585" indent="-423323">
              <a:spcBef>
                <a:spcPts val="0"/>
              </a:spcBef>
              <a:buSzPts val="1400"/>
              <a:buChar char="●"/>
            </a:pPr>
            <a:endParaRPr lang="id-ID" sz="1867" dirty="0"/>
          </a:p>
          <a:p>
            <a:pPr marL="186262" indent="0">
              <a:spcBef>
                <a:spcPts val="0"/>
              </a:spcBef>
              <a:buSzPts val="1400"/>
              <a:buNone/>
            </a:pPr>
            <a:r>
              <a:rPr lang="id-ID" sz="1867" b="1" dirty="0"/>
              <a:t>Peran </a:t>
            </a:r>
            <a:r>
              <a:rPr lang="en-ID" sz="1867" b="1" dirty="0" err="1"/>
              <a:t>Panitera</a:t>
            </a:r>
            <a:r>
              <a:rPr lang="en-ID" sz="1867" b="1" dirty="0"/>
              <a:t> </a:t>
            </a:r>
            <a:r>
              <a:rPr lang="en-ID" sz="1867" b="1" dirty="0" err="1"/>
              <a:t>Pengganti</a:t>
            </a:r>
            <a:endParaRPr sz="1867" dirty="0"/>
          </a:p>
          <a:p>
            <a:pPr marL="609585" indent="-423323">
              <a:buSzPts val="1400"/>
              <a:buChar char="●"/>
            </a:pPr>
            <a:r>
              <a:rPr lang="en-ID" sz="1867" dirty="0"/>
              <a:t>PP </a:t>
            </a:r>
            <a:r>
              <a:rPr lang="en-ID" sz="1867" dirty="0" err="1"/>
              <a:t>mencatat</a:t>
            </a:r>
            <a:r>
              <a:rPr lang="en-ID" sz="1867" dirty="0"/>
              <a:t> </a:t>
            </a:r>
            <a:r>
              <a:rPr lang="en-ID" sz="1867" dirty="0" err="1"/>
              <a:t>semua</a:t>
            </a:r>
            <a:r>
              <a:rPr lang="en-ID" sz="1867" dirty="0"/>
              <a:t> </a:t>
            </a:r>
            <a:r>
              <a:rPr lang="en-ID" sz="1867" dirty="0" err="1"/>
              <a:t>aktivitas</a:t>
            </a:r>
            <a:r>
              <a:rPr lang="en-ID" sz="1867" dirty="0"/>
              <a:t> pada </a:t>
            </a:r>
            <a:r>
              <a:rPr lang="en-ID" sz="1867" dirty="0" err="1"/>
              <a:t>persidangan</a:t>
            </a:r>
            <a:r>
              <a:rPr lang="en-ID" sz="1867" dirty="0"/>
              <a:t> </a:t>
            </a:r>
            <a:r>
              <a:rPr lang="en-ID" sz="1867" dirty="0" err="1"/>
              <a:t>secara</a:t>
            </a:r>
            <a:r>
              <a:rPr lang="en-ID" sz="1867" dirty="0"/>
              <a:t> </a:t>
            </a:r>
            <a:r>
              <a:rPr lang="en-ID" sz="1867" dirty="0" err="1"/>
              <a:t>elektronik</a:t>
            </a:r>
            <a:r>
              <a:rPr lang="en-ID" sz="1867" dirty="0"/>
              <a:t> yang </a:t>
            </a:r>
            <a:r>
              <a:rPr lang="en-ID" sz="1867" dirty="0" err="1"/>
              <a:t>dituangkan</a:t>
            </a:r>
            <a:r>
              <a:rPr lang="en-ID" sz="1867" dirty="0"/>
              <a:t> pada </a:t>
            </a:r>
            <a:r>
              <a:rPr lang="en-ID" sz="1867" dirty="0" err="1"/>
              <a:t>Berita</a:t>
            </a:r>
            <a:r>
              <a:rPr lang="en-ID" sz="1867" dirty="0"/>
              <a:t> Acara </a:t>
            </a:r>
            <a:r>
              <a:rPr lang="en-ID" sz="1867" dirty="0" err="1"/>
              <a:t>Persidangan</a:t>
            </a:r>
            <a:r>
              <a:rPr lang="en-ID" sz="1867" dirty="0"/>
              <a:t>.</a:t>
            </a:r>
            <a:endParaRPr sz="1867" dirty="0"/>
          </a:p>
          <a:p>
            <a:pPr marL="609585" indent="-423323">
              <a:spcBef>
                <a:spcPts val="0"/>
              </a:spcBef>
              <a:buSzPts val="1400"/>
              <a:buChar char="●"/>
            </a:pPr>
            <a:r>
              <a:rPr lang="en-ID" sz="1867" dirty="0" err="1"/>
              <a:t>Mengontrol</a:t>
            </a:r>
            <a:r>
              <a:rPr lang="en-ID" sz="1867" dirty="0"/>
              <a:t> </a:t>
            </a:r>
            <a:r>
              <a:rPr lang="en-ID" sz="1867" dirty="0" err="1"/>
              <a:t>komunikasi</a:t>
            </a:r>
            <a:r>
              <a:rPr lang="en-ID" sz="1867" dirty="0"/>
              <a:t> dan </a:t>
            </a:r>
            <a:r>
              <a:rPr lang="en-ID" sz="1867" dirty="0" err="1"/>
              <a:t>lalu</a:t>
            </a:r>
            <a:r>
              <a:rPr lang="en-ID" sz="1867" dirty="0"/>
              <a:t> </a:t>
            </a:r>
            <a:r>
              <a:rPr lang="en-ID" sz="1867" dirty="0" err="1"/>
              <a:t>lintas</a:t>
            </a:r>
            <a:r>
              <a:rPr lang="en-ID" sz="1867" dirty="0"/>
              <a:t> </a:t>
            </a:r>
            <a:r>
              <a:rPr lang="en-ID" sz="1867" dirty="0" err="1"/>
              <a:t>dokumen</a:t>
            </a:r>
            <a:r>
              <a:rPr lang="en-ID" sz="1867" dirty="0"/>
              <a:t> pada acara </a:t>
            </a:r>
            <a:r>
              <a:rPr lang="en-ID" sz="1867" dirty="0" err="1"/>
              <a:t>persidangan</a:t>
            </a:r>
            <a:r>
              <a:rPr lang="en-ID" sz="1867" dirty="0"/>
              <a:t> </a:t>
            </a:r>
            <a:r>
              <a:rPr lang="en-ID" sz="1867" dirty="0" err="1"/>
              <a:t>jawab-menjawab</a:t>
            </a:r>
            <a:endParaRPr sz="1867" dirty="0"/>
          </a:p>
          <a:p>
            <a:pPr marL="609585" indent="-423323">
              <a:spcBef>
                <a:spcPts val="0"/>
              </a:spcBef>
              <a:buSzPts val="1400"/>
              <a:buChar char="●"/>
            </a:pPr>
            <a:r>
              <a:rPr lang="en-ID" sz="1867" dirty="0" err="1"/>
              <a:t>Melaksanakan</a:t>
            </a:r>
            <a:r>
              <a:rPr lang="en-ID" sz="1867" dirty="0"/>
              <a:t> proses </a:t>
            </a:r>
            <a:r>
              <a:rPr lang="en-ID" sz="1867" dirty="0" err="1"/>
              <a:t>minutasi</a:t>
            </a:r>
            <a:r>
              <a:rPr lang="en-ID" sz="1867" dirty="0"/>
              <a:t> </a:t>
            </a:r>
            <a:r>
              <a:rPr lang="en-ID" sz="1867" dirty="0" err="1"/>
              <a:t>berkas</a:t>
            </a:r>
            <a:r>
              <a:rPr lang="en-ID" sz="1867" dirty="0"/>
              <a:t> </a:t>
            </a:r>
            <a:r>
              <a:rPr lang="en-ID" sz="1867" dirty="0" err="1"/>
              <a:t>persidangan</a:t>
            </a:r>
            <a:r>
              <a:rPr lang="en-ID" sz="1867" dirty="0"/>
              <a:t> </a:t>
            </a:r>
            <a:r>
              <a:rPr lang="en-ID" sz="1867" dirty="0" err="1"/>
              <a:t>berdasarkan</a:t>
            </a:r>
            <a:r>
              <a:rPr lang="en-ID" sz="1867" dirty="0"/>
              <a:t> </a:t>
            </a:r>
            <a:r>
              <a:rPr lang="en-ID" sz="1867" dirty="0" err="1"/>
              <a:t>dokumen</a:t>
            </a:r>
            <a:r>
              <a:rPr lang="en-ID" sz="1867" dirty="0"/>
              <a:t> </a:t>
            </a:r>
            <a:r>
              <a:rPr lang="en-ID" sz="1867" dirty="0" err="1"/>
              <a:t>elektronik</a:t>
            </a:r>
            <a:r>
              <a:rPr lang="en-ID" sz="1867" dirty="0"/>
              <a:t> yang </a:t>
            </a:r>
            <a:r>
              <a:rPr lang="en-ID" sz="1867" dirty="0" err="1"/>
              <a:t>tersimpan</a:t>
            </a:r>
            <a:r>
              <a:rPr lang="en-ID" sz="1867" dirty="0"/>
              <a:t> pada </a:t>
            </a:r>
            <a:r>
              <a:rPr lang="en-ID" sz="1867" dirty="0" err="1"/>
              <a:t>sistem</a:t>
            </a:r>
            <a:r>
              <a:rPr lang="en-ID" sz="1867" dirty="0"/>
              <a:t> </a:t>
            </a:r>
            <a:r>
              <a:rPr lang="en-ID" sz="1867" dirty="0" err="1"/>
              <a:t>informasi</a:t>
            </a:r>
            <a:r>
              <a:rPr lang="en-ID" sz="1867" dirty="0"/>
              <a:t> </a:t>
            </a:r>
            <a:r>
              <a:rPr lang="en-ID" sz="1867" dirty="0" err="1"/>
              <a:t>pengadilan</a:t>
            </a:r>
            <a:r>
              <a:rPr lang="en-ID" sz="1867" dirty="0"/>
              <a:t>.</a:t>
            </a:r>
            <a:endParaRPr sz="1867"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1"/>
          <p:cNvSpPr txBox="1">
            <a:spLocks noGrp="1"/>
          </p:cNvSpPr>
          <p:nvPr>
            <p:ph type="body" idx="1"/>
          </p:nvPr>
        </p:nvSpPr>
        <p:spPr>
          <a:xfrm>
            <a:off x="776177" y="1689100"/>
            <a:ext cx="10730102" cy="4724400"/>
          </a:xfrm>
          <a:prstGeom prst="rect">
            <a:avLst/>
          </a:prstGeom>
          <a:noFill/>
          <a:ln>
            <a:noFill/>
          </a:ln>
        </p:spPr>
        <p:txBody>
          <a:bodyPr spcFirstLastPara="1" vert="horz" wrap="square" lIns="121900" tIns="60933" rIns="121900" bIns="60933" rtlCol="0" anchor="t" anchorCtr="0">
            <a:noAutofit/>
          </a:bodyPr>
          <a:lstStyle/>
          <a:p>
            <a:pPr marL="0" indent="0">
              <a:spcBef>
                <a:spcPts val="0"/>
              </a:spcBef>
              <a:buNone/>
            </a:pPr>
            <a:r>
              <a:rPr lang="en-ID" sz="2000" b="1" dirty="0" err="1"/>
              <a:t>Jenis</a:t>
            </a:r>
            <a:r>
              <a:rPr lang="en-ID" sz="2000" b="1" dirty="0"/>
              <a:t> </a:t>
            </a:r>
            <a:r>
              <a:rPr lang="en-ID" sz="2000" b="1" dirty="0" err="1"/>
              <a:t>Dokumen</a:t>
            </a:r>
            <a:r>
              <a:rPr lang="en-ID" sz="2000" b="1" dirty="0"/>
              <a:t> yang </a:t>
            </a:r>
            <a:r>
              <a:rPr lang="en-ID" sz="2000" b="1" dirty="0" err="1"/>
              <a:t>diterima</a:t>
            </a:r>
            <a:r>
              <a:rPr lang="en-ID" sz="2000" b="1" dirty="0"/>
              <a:t> pada </a:t>
            </a:r>
            <a:r>
              <a:rPr lang="en-ID" sz="2000" b="1" dirty="0" err="1"/>
              <a:t>aplikasi</a:t>
            </a:r>
            <a:endParaRPr sz="2000" b="1" dirty="0"/>
          </a:p>
          <a:p>
            <a:pPr marL="342891" indent="-309026">
              <a:buSzPts val="1400"/>
              <a:buChar char="●"/>
            </a:pPr>
            <a:r>
              <a:rPr lang="en-ID" sz="2000" dirty="0" err="1"/>
              <a:t>dokumen</a:t>
            </a:r>
            <a:r>
              <a:rPr lang="en-ID" sz="2000" dirty="0"/>
              <a:t> </a:t>
            </a:r>
            <a:r>
              <a:rPr lang="en-ID" sz="2000" dirty="0" err="1"/>
              <a:t>elektronik</a:t>
            </a:r>
            <a:r>
              <a:rPr lang="en-ID" sz="2000" dirty="0"/>
              <a:t> </a:t>
            </a:r>
            <a:r>
              <a:rPr lang="en-ID" sz="2000" dirty="0" err="1"/>
              <a:t>berupa</a:t>
            </a:r>
            <a:r>
              <a:rPr lang="en-ID" sz="2000" dirty="0"/>
              <a:t>: </a:t>
            </a:r>
            <a:r>
              <a:rPr lang="en-ID" sz="2000" dirty="0" err="1"/>
              <a:t>teks</a:t>
            </a:r>
            <a:r>
              <a:rPr lang="en-ID" sz="2000" dirty="0"/>
              <a:t>, audio dan video</a:t>
            </a:r>
            <a:endParaRPr sz="2000" dirty="0"/>
          </a:p>
          <a:p>
            <a:pPr marL="342891" indent="-309026">
              <a:buSzPts val="1400"/>
              <a:buChar char="●"/>
            </a:pPr>
            <a:r>
              <a:rPr lang="en-ID" sz="2000" dirty="0" err="1"/>
              <a:t>jenis</a:t>
            </a:r>
            <a:r>
              <a:rPr lang="en-ID" sz="2000" dirty="0"/>
              <a:t> </a:t>
            </a:r>
            <a:r>
              <a:rPr lang="en-ID" sz="2000" dirty="0" err="1"/>
              <a:t>dokumen</a:t>
            </a:r>
            <a:r>
              <a:rPr lang="en-ID" sz="2000" dirty="0"/>
              <a:t>: </a:t>
            </a:r>
            <a:r>
              <a:rPr lang="en-ID" sz="2000" dirty="0" err="1"/>
              <a:t>Jawaban</a:t>
            </a:r>
            <a:r>
              <a:rPr lang="en-ID" sz="2000" dirty="0"/>
              <a:t>, </a:t>
            </a:r>
            <a:r>
              <a:rPr lang="en-ID" sz="2000" dirty="0" err="1"/>
              <a:t>replik</a:t>
            </a:r>
            <a:r>
              <a:rPr lang="en-ID" sz="2000" dirty="0"/>
              <a:t>, </a:t>
            </a:r>
            <a:r>
              <a:rPr lang="en-ID" sz="2000" dirty="0" err="1"/>
              <a:t>duplik</a:t>
            </a:r>
            <a:r>
              <a:rPr lang="en-ID" sz="2000" dirty="0"/>
              <a:t>,  </a:t>
            </a:r>
            <a:r>
              <a:rPr lang="en-ID" sz="2000" dirty="0" err="1"/>
              <a:t>kesimpulan</a:t>
            </a:r>
            <a:endParaRPr sz="2000" dirty="0"/>
          </a:p>
          <a:p>
            <a:pPr marL="342891" indent="-309026">
              <a:buSzPts val="1400"/>
              <a:buChar char="●"/>
            </a:pPr>
            <a:r>
              <a:rPr lang="en-ID" sz="2000" dirty="0" err="1"/>
              <a:t>Alat</a:t>
            </a:r>
            <a:r>
              <a:rPr lang="en-ID" sz="2000" dirty="0"/>
              <a:t> </a:t>
            </a:r>
            <a:r>
              <a:rPr lang="en-ID" sz="2000" dirty="0" err="1"/>
              <a:t>bukti</a:t>
            </a:r>
            <a:r>
              <a:rPr lang="en-ID" sz="2000" dirty="0"/>
              <a:t> </a:t>
            </a:r>
            <a:r>
              <a:rPr lang="en-ID" sz="2000" dirty="0" err="1"/>
              <a:t>surat</a:t>
            </a:r>
            <a:r>
              <a:rPr lang="en-ID" sz="2000" dirty="0"/>
              <a:t>/</a:t>
            </a:r>
            <a:r>
              <a:rPr lang="en-ID" sz="2000" dirty="0" err="1"/>
              <a:t>dokumen</a:t>
            </a:r>
            <a:r>
              <a:rPr lang="en-ID" sz="2000" dirty="0"/>
              <a:t> (scanned)</a:t>
            </a:r>
            <a:endParaRPr sz="2000" dirty="0"/>
          </a:p>
          <a:p>
            <a:pPr marL="342891" indent="-228594">
              <a:buSzPts val="1350"/>
              <a:buNone/>
            </a:pPr>
            <a:endParaRPr sz="2000" dirty="0"/>
          </a:p>
          <a:p>
            <a:pPr marL="0" indent="0">
              <a:buNone/>
            </a:pPr>
            <a:r>
              <a:rPr lang="en-ID" sz="2000" b="1" dirty="0" err="1"/>
              <a:t>Standardisasi</a:t>
            </a:r>
            <a:r>
              <a:rPr lang="en-ID" sz="2000" b="1" dirty="0"/>
              <a:t> format </a:t>
            </a:r>
            <a:r>
              <a:rPr lang="en-ID" sz="2000" b="1" dirty="0" err="1"/>
              <a:t>dokumen</a:t>
            </a:r>
            <a:r>
              <a:rPr lang="en-ID" sz="2000" b="1" dirty="0"/>
              <a:t> </a:t>
            </a:r>
            <a:endParaRPr sz="2000" b="1" dirty="0"/>
          </a:p>
          <a:p>
            <a:pPr marL="342891" indent="-309026">
              <a:buSzPts val="1400"/>
              <a:buChar char="●"/>
            </a:pPr>
            <a:r>
              <a:rPr lang="en-ID" sz="2000" dirty="0"/>
              <a:t>MA </a:t>
            </a:r>
            <a:r>
              <a:rPr lang="en-ID" sz="2000" dirty="0" err="1"/>
              <a:t>menetapkan</a:t>
            </a:r>
            <a:r>
              <a:rPr lang="en-ID" sz="2000" dirty="0"/>
              <a:t> </a:t>
            </a:r>
            <a:r>
              <a:rPr lang="en-ID" sz="2000" dirty="0" err="1"/>
              <a:t>standardisasi</a:t>
            </a:r>
            <a:r>
              <a:rPr lang="en-ID" sz="2000" dirty="0"/>
              <a:t> format </a:t>
            </a:r>
            <a:r>
              <a:rPr lang="en-ID" sz="2000" dirty="0" err="1"/>
              <a:t>dokumen</a:t>
            </a:r>
            <a:endParaRPr sz="2000" dirty="0"/>
          </a:p>
          <a:p>
            <a:pPr marL="342891" indent="-309026">
              <a:buSzPts val="1400"/>
              <a:buChar char="●"/>
            </a:pPr>
            <a:r>
              <a:rPr lang="en-ID" sz="2000" dirty="0" err="1"/>
              <a:t>Diatur</a:t>
            </a:r>
            <a:r>
              <a:rPr lang="en-ID" sz="2000" dirty="0"/>
              <a:t> </a:t>
            </a:r>
            <a:r>
              <a:rPr lang="en-ID" sz="2000" dirty="0" err="1"/>
              <a:t>dalam</a:t>
            </a:r>
            <a:r>
              <a:rPr lang="en-ID" sz="2000" dirty="0"/>
              <a:t> </a:t>
            </a:r>
            <a:r>
              <a:rPr lang="en-ID" sz="2000" dirty="0" err="1"/>
              <a:t>pedoman</a:t>
            </a:r>
            <a:r>
              <a:rPr lang="en-ID" sz="2000" dirty="0"/>
              <a:t> dan </a:t>
            </a:r>
            <a:r>
              <a:rPr lang="en-ID" sz="2000" dirty="0" err="1"/>
              <a:t>langsung</a:t>
            </a:r>
            <a:r>
              <a:rPr lang="en-ID" sz="2000" dirty="0"/>
              <a:t> </a:t>
            </a:r>
            <a:r>
              <a:rPr lang="en-ID" sz="2000" dirty="0" err="1"/>
              <a:t>diterapkan</a:t>
            </a:r>
            <a:endParaRPr sz="2000" dirty="0"/>
          </a:p>
          <a:p>
            <a:pPr marL="742931" lvl="1" indent="-251876">
              <a:spcBef>
                <a:spcPts val="1000"/>
              </a:spcBef>
              <a:buSzPts val="1400"/>
              <a:buChar char="○"/>
            </a:pPr>
            <a:r>
              <a:rPr lang="en-ID" sz="2000" dirty="0"/>
              <a:t>Format </a:t>
            </a:r>
            <a:r>
              <a:rPr lang="en-ID" sz="2000" dirty="0" err="1"/>
              <a:t>dokumen</a:t>
            </a:r>
            <a:r>
              <a:rPr lang="en-ID" sz="2000" dirty="0"/>
              <a:t>: .docx, .rtf , </a:t>
            </a:r>
            <a:r>
              <a:rPr lang="en-ID" sz="2000" dirty="0" err="1"/>
              <a:t>ukuran</a:t>
            </a:r>
            <a:r>
              <a:rPr lang="en-ID" sz="2000" dirty="0"/>
              <a:t> </a:t>
            </a:r>
            <a:r>
              <a:rPr lang="en-ID" sz="2000" dirty="0" err="1"/>
              <a:t>maks</a:t>
            </a:r>
            <a:r>
              <a:rPr lang="en-ID" sz="2000" dirty="0"/>
              <a:t>. 10MB</a:t>
            </a:r>
            <a:endParaRPr sz="2000" dirty="0"/>
          </a:p>
          <a:p>
            <a:pPr marL="742931" lvl="1" indent="-251876">
              <a:spcBef>
                <a:spcPts val="1000"/>
              </a:spcBef>
              <a:buSzPts val="1400"/>
              <a:buChar char="○"/>
            </a:pPr>
            <a:r>
              <a:rPr lang="en-ID" sz="2000" dirty="0" err="1"/>
              <a:t>Ukuran</a:t>
            </a:r>
            <a:r>
              <a:rPr lang="en-ID" sz="2000" dirty="0"/>
              <a:t> </a:t>
            </a:r>
            <a:r>
              <a:rPr lang="en-ID" sz="2000" dirty="0" err="1"/>
              <a:t>kertas</a:t>
            </a:r>
            <a:r>
              <a:rPr lang="en-ID" sz="2000" dirty="0"/>
              <a:t> : A4</a:t>
            </a:r>
            <a:endParaRPr sz="2000" dirty="0"/>
          </a:p>
          <a:p>
            <a:pPr marL="742931" lvl="1" indent="-251876">
              <a:spcBef>
                <a:spcPts val="1000"/>
              </a:spcBef>
              <a:buSzPts val="1400"/>
              <a:buChar char="○"/>
            </a:pPr>
            <a:r>
              <a:rPr lang="en-ID" sz="2000" dirty="0" err="1"/>
              <a:t>Jenis</a:t>
            </a:r>
            <a:r>
              <a:rPr lang="en-ID" sz="2000" dirty="0"/>
              <a:t> dan </a:t>
            </a:r>
            <a:r>
              <a:rPr lang="en-ID" sz="2000" dirty="0" err="1"/>
              <a:t>ukuran</a:t>
            </a:r>
            <a:r>
              <a:rPr lang="en-ID" sz="2000" dirty="0"/>
              <a:t> font </a:t>
            </a:r>
            <a:r>
              <a:rPr lang="en-ID" sz="2000" dirty="0" err="1"/>
              <a:t>arial</a:t>
            </a:r>
            <a:r>
              <a:rPr lang="en-ID" sz="2000" dirty="0"/>
              <a:t> 12, </a:t>
            </a:r>
            <a:r>
              <a:rPr lang="en-ID" sz="2000" dirty="0" err="1"/>
              <a:t>spasi</a:t>
            </a:r>
            <a:r>
              <a:rPr lang="en-ID" sz="2000" dirty="0"/>
              <a:t> 1,ukuran margin 2,5 cm rata</a:t>
            </a:r>
            <a:endParaRPr sz="2000" dirty="0"/>
          </a:p>
        </p:txBody>
      </p:sp>
      <p:sp>
        <p:nvSpPr>
          <p:cNvPr id="279" name="Google Shape;279;p31"/>
          <p:cNvSpPr txBox="1">
            <a:spLocks noGrp="1"/>
          </p:cNvSpPr>
          <p:nvPr>
            <p:ph type="title"/>
          </p:nvPr>
        </p:nvSpPr>
        <p:spPr>
          <a:xfrm>
            <a:off x="685722" y="624109"/>
            <a:ext cx="10818892" cy="1280891"/>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Dokumen Elektronik</a:t>
            </a:r>
            <a:endParaRPr b="1" dirty="0">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2"/>
          <p:cNvSpPr txBox="1">
            <a:spLocks noGrp="1"/>
          </p:cNvSpPr>
          <p:nvPr>
            <p:ph type="body" idx="1"/>
          </p:nvPr>
        </p:nvSpPr>
        <p:spPr>
          <a:xfrm>
            <a:off x="1052623" y="1689100"/>
            <a:ext cx="10453656" cy="4724400"/>
          </a:xfrm>
          <a:prstGeom prst="rect">
            <a:avLst/>
          </a:prstGeom>
          <a:noFill/>
          <a:ln>
            <a:noFill/>
          </a:ln>
        </p:spPr>
        <p:txBody>
          <a:bodyPr spcFirstLastPara="1" vert="horz" wrap="square" lIns="121900" tIns="60933" rIns="121900" bIns="60933" rtlCol="0" anchor="t" anchorCtr="0">
            <a:noAutofit/>
          </a:bodyPr>
          <a:lstStyle/>
          <a:p>
            <a:pPr marL="380990" indent="-380990">
              <a:spcBef>
                <a:spcPts val="0"/>
              </a:spcBef>
            </a:pPr>
            <a:r>
              <a:rPr lang="id-ID" sz="2400" dirty="0"/>
              <a:t>Ketentuan hukum acara dan ketentuan lainnya terkait administrasi perkara dan persidangan tetap berlaku sepanjang tidak bertentangan dengan Peraturan Mahkamah Agung ini.</a:t>
            </a:r>
          </a:p>
          <a:p>
            <a:pPr marL="380990" indent="-380990">
              <a:spcBef>
                <a:spcPts val="0"/>
              </a:spcBef>
            </a:pPr>
            <a:endParaRPr lang="id-ID" sz="2400" dirty="0"/>
          </a:p>
          <a:p>
            <a:pPr marL="380990" indent="-380990">
              <a:spcBef>
                <a:spcPts val="0"/>
              </a:spcBef>
            </a:pPr>
            <a:r>
              <a:rPr lang="id-ID" sz="2400" dirty="0"/>
              <a:t>Peraturan Mahkamah Agung ini mulai berlaku pada 19 Agustus 2019.</a:t>
            </a:r>
          </a:p>
          <a:p>
            <a:pPr marL="380990" indent="-380990">
              <a:spcBef>
                <a:spcPts val="0"/>
              </a:spcBef>
            </a:pPr>
            <a:r>
              <a:rPr lang="id-ID" sz="2400" dirty="0"/>
              <a:t>Pada saat berlaku:</a:t>
            </a:r>
          </a:p>
          <a:p>
            <a:pPr marL="990575" lvl="1" indent="-380990">
              <a:spcBef>
                <a:spcPts val="0"/>
              </a:spcBef>
            </a:pPr>
            <a:r>
              <a:rPr lang="id-ID" dirty="0" err="1"/>
              <a:t>Perma</a:t>
            </a:r>
            <a:r>
              <a:rPr lang="id-ID" dirty="0"/>
              <a:t> 3/2018 dicabut dan dinyatakan tidak berlaku</a:t>
            </a:r>
          </a:p>
          <a:p>
            <a:pPr marL="990575" lvl="1" indent="-380990">
              <a:spcBef>
                <a:spcPts val="0"/>
              </a:spcBef>
            </a:pPr>
            <a:r>
              <a:rPr lang="id-ID" dirty="0"/>
              <a:t>Peraturan Pelaksanaan </a:t>
            </a:r>
            <a:r>
              <a:rPr lang="id-ID" dirty="0" err="1"/>
              <a:t>Perma</a:t>
            </a:r>
            <a:r>
              <a:rPr lang="id-ID" dirty="0"/>
              <a:t> 3/2018 tetap berlaku sepanjang tidak bertentangan dengan </a:t>
            </a:r>
            <a:r>
              <a:rPr lang="id-ID" dirty="0" err="1"/>
              <a:t>Perma</a:t>
            </a:r>
            <a:r>
              <a:rPr lang="id-ID" dirty="0"/>
              <a:t> ini.</a:t>
            </a:r>
          </a:p>
        </p:txBody>
      </p:sp>
      <p:sp>
        <p:nvSpPr>
          <p:cNvPr id="285" name="Google Shape;285;p32"/>
          <p:cNvSpPr txBox="1">
            <a:spLocks noGrp="1"/>
          </p:cNvSpPr>
          <p:nvPr>
            <p:ph type="title"/>
          </p:nvPr>
        </p:nvSpPr>
        <p:spPr>
          <a:xfrm>
            <a:off x="850605" y="624109"/>
            <a:ext cx="10653920" cy="1280800"/>
          </a:xfrm>
          <a:prstGeom prst="rect">
            <a:avLst/>
          </a:prstGeom>
          <a:noFill/>
          <a:ln>
            <a:noFill/>
          </a:ln>
        </p:spPr>
        <p:txBody>
          <a:bodyPr spcFirstLastPara="1" vert="horz" wrap="square" lIns="121900" tIns="60933" rIns="121900" bIns="60933" rtlCol="0" anchor="t" anchorCtr="0">
            <a:noAutofit/>
          </a:bodyPr>
          <a:lstStyle/>
          <a:p>
            <a:pPr>
              <a:spcBef>
                <a:spcPts val="0"/>
              </a:spcBef>
              <a:buClr>
                <a:srgbClr val="262626"/>
              </a:buClr>
              <a:buSzPts val="2700"/>
            </a:pPr>
            <a:r>
              <a:rPr lang="id-ID" b="1" dirty="0">
                <a:latin typeface="+mn-lt"/>
              </a:rPr>
              <a:t>Aturan Peralihan dan Penutup</a:t>
            </a:r>
            <a:endParaRPr b="1" dirty="0">
              <a:latin typeface="+mn-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0FB34-7714-4011-BBD0-1334CDA61B15}"/>
              </a:ext>
            </a:extLst>
          </p:cNvPr>
          <p:cNvSpPr>
            <a:spLocks noGrp="1"/>
          </p:cNvSpPr>
          <p:nvPr>
            <p:ph type="title"/>
          </p:nvPr>
        </p:nvSpPr>
        <p:spPr/>
        <p:txBody>
          <a:bodyPr/>
          <a:lstStyle/>
          <a:p>
            <a:r>
              <a:rPr lang="id-ID" b="1" dirty="0">
                <a:latin typeface="+mn-lt"/>
              </a:rPr>
              <a:t>Hal-hal yang diatur dalam Juklak</a:t>
            </a:r>
            <a:endParaRPr lang="en-US" b="1" dirty="0">
              <a:latin typeface="+mn-lt"/>
            </a:endParaRPr>
          </a:p>
        </p:txBody>
      </p:sp>
      <p:sp>
        <p:nvSpPr>
          <p:cNvPr id="3" name="Content Placeholder 2">
            <a:extLst>
              <a:ext uri="{FF2B5EF4-FFF2-40B4-BE49-F238E27FC236}">
                <a16:creationId xmlns:a16="http://schemas.microsoft.com/office/drawing/2014/main" id="{FDFCE7CA-B2C4-4192-B7C1-10F65AD5832E}"/>
              </a:ext>
            </a:extLst>
          </p:cNvPr>
          <p:cNvSpPr>
            <a:spLocks noGrp="1"/>
          </p:cNvSpPr>
          <p:nvPr>
            <p:ph idx="1"/>
          </p:nvPr>
        </p:nvSpPr>
        <p:spPr/>
        <p:txBody>
          <a:bodyPr>
            <a:normAutofit fontScale="85000" lnSpcReduction="20000"/>
          </a:bodyPr>
          <a:lstStyle/>
          <a:p>
            <a:pPr marL="514350" indent="-514350">
              <a:buFont typeface="+mj-lt"/>
              <a:buAutoNum type="arabicPeriod"/>
            </a:pPr>
            <a:r>
              <a:rPr lang="en-US" dirty="0" err="1"/>
              <a:t>Syarat</a:t>
            </a:r>
            <a:r>
              <a:rPr lang="en-US" dirty="0"/>
              <a:t> dan </a:t>
            </a:r>
            <a:r>
              <a:rPr lang="en-US" dirty="0" err="1"/>
              <a:t>ketentuan</a:t>
            </a:r>
            <a:r>
              <a:rPr lang="en-US" dirty="0"/>
              <a:t> </a:t>
            </a:r>
            <a:r>
              <a:rPr lang="en-US" dirty="0" err="1"/>
              <a:t>lebih</a:t>
            </a:r>
            <a:r>
              <a:rPr lang="en-US" dirty="0"/>
              <a:t> </a:t>
            </a:r>
            <a:r>
              <a:rPr lang="en-US" dirty="0" err="1"/>
              <a:t>lanjut</a:t>
            </a:r>
            <a:r>
              <a:rPr lang="en-US" dirty="0"/>
              <a:t> </a:t>
            </a:r>
            <a:r>
              <a:rPr lang="en-US" dirty="0" err="1"/>
              <a:t>terkait</a:t>
            </a:r>
            <a:r>
              <a:rPr lang="en-US" dirty="0"/>
              <a:t> </a:t>
            </a:r>
            <a:r>
              <a:rPr lang="en-US" dirty="0" err="1"/>
              <a:t>Pengguna</a:t>
            </a:r>
            <a:r>
              <a:rPr lang="en-US" dirty="0"/>
              <a:t> </a:t>
            </a:r>
            <a:r>
              <a:rPr lang="en-US" dirty="0" err="1"/>
              <a:t>Terdaftar</a:t>
            </a:r>
            <a:r>
              <a:rPr lang="en-US" dirty="0"/>
              <a:t> dan </a:t>
            </a:r>
            <a:r>
              <a:rPr lang="en-US" dirty="0" err="1"/>
              <a:t>Pengguna</a:t>
            </a:r>
            <a:r>
              <a:rPr lang="en-US" dirty="0"/>
              <a:t> Lain (</a:t>
            </a:r>
            <a:r>
              <a:rPr lang="en-US" dirty="0" err="1"/>
              <a:t>menyempurnakan</a:t>
            </a:r>
            <a:r>
              <a:rPr lang="en-US" dirty="0"/>
              <a:t> SK KMA No. 122/KMA/SK/VII/2018 </a:t>
            </a:r>
            <a:r>
              <a:rPr lang="en-US" dirty="0" err="1"/>
              <a:t>tentang</a:t>
            </a:r>
            <a:r>
              <a:rPr lang="en-US" dirty="0"/>
              <a:t> </a:t>
            </a:r>
            <a:r>
              <a:rPr lang="en-US" dirty="0" err="1"/>
              <a:t>Pedoman</a:t>
            </a:r>
            <a:r>
              <a:rPr lang="en-US" dirty="0"/>
              <a:t> Tata </a:t>
            </a:r>
            <a:r>
              <a:rPr lang="en-US" dirty="0" err="1"/>
              <a:t>Kelola</a:t>
            </a:r>
            <a:r>
              <a:rPr lang="en-US" dirty="0"/>
              <a:t> </a:t>
            </a:r>
            <a:r>
              <a:rPr lang="en-US" dirty="0" err="1"/>
              <a:t>Pengguna</a:t>
            </a:r>
            <a:r>
              <a:rPr lang="en-US" dirty="0"/>
              <a:t> </a:t>
            </a:r>
            <a:r>
              <a:rPr lang="en-US" dirty="0" err="1"/>
              <a:t>Terdaftar</a:t>
            </a:r>
            <a:r>
              <a:rPr lang="en-US" dirty="0"/>
              <a:t> </a:t>
            </a:r>
            <a:r>
              <a:rPr lang="en-US" dirty="0" err="1"/>
              <a:t>Sistem</a:t>
            </a:r>
            <a:r>
              <a:rPr lang="en-US" dirty="0"/>
              <a:t> </a:t>
            </a:r>
            <a:r>
              <a:rPr lang="en-US" dirty="0" err="1"/>
              <a:t>Informasi</a:t>
            </a:r>
            <a:r>
              <a:rPr lang="en-US" dirty="0"/>
              <a:t> </a:t>
            </a:r>
            <a:r>
              <a:rPr lang="en-US" dirty="0" err="1"/>
              <a:t>Pengadilan</a:t>
            </a:r>
            <a:endParaRPr lang="en-US" dirty="0"/>
          </a:p>
          <a:p>
            <a:pPr marL="514350" indent="-514350">
              <a:buFont typeface="+mj-lt"/>
              <a:buAutoNum type="arabicPeriod"/>
            </a:pPr>
            <a:r>
              <a:rPr lang="en-US" dirty="0" err="1"/>
              <a:t>Mengenai</a:t>
            </a:r>
            <a:r>
              <a:rPr lang="en-US" dirty="0"/>
              <a:t> acara </a:t>
            </a:r>
            <a:r>
              <a:rPr lang="en-US" dirty="0" err="1"/>
              <a:t>persidangan</a:t>
            </a:r>
            <a:r>
              <a:rPr lang="en-US" dirty="0"/>
              <a:t> </a:t>
            </a:r>
            <a:r>
              <a:rPr lang="en-US" dirty="0" err="1"/>
              <a:t>secara</a:t>
            </a:r>
            <a:r>
              <a:rPr lang="en-US" dirty="0"/>
              <a:t> </a:t>
            </a:r>
            <a:r>
              <a:rPr lang="en-US" dirty="0" err="1"/>
              <a:t>elektronik</a:t>
            </a:r>
            <a:r>
              <a:rPr lang="en-US" dirty="0"/>
              <a:t> (</a:t>
            </a:r>
            <a:r>
              <a:rPr lang="en-US" dirty="0" err="1"/>
              <a:t>termasuk</a:t>
            </a:r>
            <a:r>
              <a:rPr lang="en-US" dirty="0"/>
              <a:t> </a:t>
            </a:r>
            <a:r>
              <a:rPr lang="en-US" dirty="0" err="1"/>
              <a:t>formulir</a:t>
            </a:r>
            <a:r>
              <a:rPr lang="en-US" dirty="0"/>
              <a:t>, </a:t>
            </a:r>
            <a:r>
              <a:rPr lang="en-US" dirty="0" err="1"/>
              <a:t>berita</a:t>
            </a:r>
            <a:r>
              <a:rPr lang="en-US" dirty="0"/>
              <a:t> acara, </a:t>
            </a:r>
            <a:r>
              <a:rPr lang="en-US" dirty="0" err="1"/>
              <a:t>dll</a:t>
            </a:r>
            <a:r>
              <a:rPr lang="en-US" dirty="0"/>
              <a:t>)</a:t>
            </a:r>
          </a:p>
          <a:p>
            <a:pPr marL="514350" indent="-514350">
              <a:buFont typeface="+mj-lt"/>
              <a:buAutoNum type="arabicPeriod"/>
            </a:pPr>
            <a:r>
              <a:rPr lang="en-US" dirty="0"/>
              <a:t>Tata </a:t>
            </a:r>
            <a:r>
              <a:rPr lang="en-US" dirty="0" err="1"/>
              <a:t>cara</a:t>
            </a:r>
            <a:r>
              <a:rPr lang="en-US" dirty="0"/>
              <a:t> </a:t>
            </a:r>
            <a:r>
              <a:rPr lang="en-US" dirty="0" err="1"/>
              <a:t>persidangan</a:t>
            </a:r>
            <a:r>
              <a:rPr lang="en-US" dirty="0"/>
              <a:t> </a:t>
            </a:r>
            <a:r>
              <a:rPr lang="en-US" dirty="0" err="1"/>
              <a:t>secara</a:t>
            </a:r>
            <a:r>
              <a:rPr lang="en-US" dirty="0"/>
              <a:t> </a:t>
            </a:r>
            <a:r>
              <a:rPr lang="en-US" dirty="0" err="1"/>
              <a:t>elektronik</a:t>
            </a:r>
            <a:r>
              <a:rPr lang="en-US" dirty="0"/>
              <a:t> agenda </a:t>
            </a:r>
            <a:r>
              <a:rPr lang="en-US" dirty="0" err="1"/>
              <a:t>pembuktian</a:t>
            </a:r>
            <a:r>
              <a:rPr lang="en-US" dirty="0"/>
              <a:t> (</a:t>
            </a:r>
            <a:r>
              <a:rPr lang="en-US" dirty="0" err="1"/>
              <a:t>pemeriksaan</a:t>
            </a:r>
            <a:r>
              <a:rPr lang="en-US" dirty="0"/>
              <a:t> </a:t>
            </a:r>
            <a:r>
              <a:rPr lang="en-US" dirty="0" err="1"/>
              <a:t>jarak</a:t>
            </a:r>
            <a:r>
              <a:rPr lang="en-US" dirty="0"/>
              <a:t> </a:t>
            </a:r>
            <a:r>
              <a:rPr lang="en-US" dirty="0" err="1"/>
              <a:t>jauh</a:t>
            </a:r>
            <a:r>
              <a:rPr lang="en-US" dirty="0"/>
              <a:t>)</a:t>
            </a:r>
          </a:p>
          <a:p>
            <a:pPr marL="514350" indent="-514350">
              <a:buFont typeface="+mj-lt"/>
              <a:buAutoNum type="arabicPeriod"/>
            </a:pPr>
            <a:r>
              <a:rPr lang="en-US" dirty="0" err="1"/>
              <a:t>Susunan</a:t>
            </a:r>
            <a:r>
              <a:rPr lang="en-US" dirty="0"/>
              <a:t> </a:t>
            </a:r>
            <a:r>
              <a:rPr lang="en-US" dirty="0" err="1"/>
              <a:t>berkas</a:t>
            </a:r>
            <a:r>
              <a:rPr lang="en-US" dirty="0"/>
              <a:t> </a:t>
            </a:r>
            <a:r>
              <a:rPr lang="en-US" dirty="0" err="1"/>
              <a:t>persidangan</a:t>
            </a:r>
            <a:endParaRPr lang="en-US" dirty="0"/>
          </a:p>
          <a:p>
            <a:pPr marL="514350" indent="-514350">
              <a:buFont typeface="+mj-lt"/>
              <a:buAutoNum type="arabicPeriod"/>
            </a:pPr>
            <a:r>
              <a:rPr lang="en-US" dirty="0" err="1"/>
              <a:t>Pelaporan</a:t>
            </a:r>
            <a:r>
              <a:rPr lang="en-US" dirty="0"/>
              <a:t> dan audit </a:t>
            </a:r>
            <a:r>
              <a:rPr lang="en-US" dirty="0" err="1"/>
              <a:t>perkara</a:t>
            </a:r>
            <a:endParaRPr lang="en-US" dirty="0"/>
          </a:p>
          <a:p>
            <a:pPr marL="514350" indent="-514350">
              <a:buFont typeface="+mj-lt"/>
              <a:buAutoNum type="arabicPeriod"/>
            </a:pPr>
            <a:r>
              <a:rPr lang="en-US" dirty="0" err="1"/>
              <a:t>Standar</a:t>
            </a:r>
            <a:r>
              <a:rPr lang="en-US" dirty="0"/>
              <a:t> format </a:t>
            </a:r>
            <a:r>
              <a:rPr lang="en-US" dirty="0" err="1"/>
              <a:t>dokumen</a:t>
            </a:r>
            <a:r>
              <a:rPr lang="en-US" dirty="0"/>
              <a:t> </a:t>
            </a:r>
            <a:r>
              <a:rPr lang="en-US" dirty="0" err="1"/>
              <a:t>elektronik</a:t>
            </a:r>
            <a:endParaRPr lang="en-US" dirty="0"/>
          </a:p>
          <a:p>
            <a:pPr marL="514350" indent="-514350">
              <a:buFont typeface="+mj-lt"/>
              <a:buAutoNum type="arabicPeriod"/>
            </a:pPr>
            <a:r>
              <a:rPr lang="en-US" dirty="0" err="1"/>
              <a:t>Implementasi</a:t>
            </a:r>
            <a:r>
              <a:rPr lang="en-US" dirty="0"/>
              <a:t> </a:t>
            </a:r>
            <a:r>
              <a:rPr lang="en-US" dirty="0" err="1"/>
              <a:t>persidangan</a:t>
            </a:r>
            <a:r>
              <a:rPr lang="en-US" dirty="0"/>
              <a:t> </a:t>
            </a:r>
            <a:r>
              <a:rPr lang="en-US" dirty="0" err="1"/>
              <a:t>secara</a:t>
            </a:r>
            <a:r>
              <a:rPr lang="en-US" dirty="0"/>
              <a:t> </a:t>
            </a:r>
            <a:r>
              <a:rPr lang="en-US" dirty="0" err="1"/>
              <a:t>elektronik</a:t>
            </a:r>
            <a:r>
              <a:rPr lang="en-US" dirty="0"/>
              <a:t> di </a:t>
            </a:r>
            <a:r>
              <a:rPr lang="en-US" dirty="0" err="1"/>
              <a:t>pengadilan</a:t>
            </a:r>
            <a:r>
              <a:rPr lang="en-US" dirty="0"/>
              <a:t> </a:t>
            </a:r>
            <a:r>
              <a:rPr lang="en-US" dirty="0" err="1"/>
              <a:t>dilaksanakan</a:t>
            </a:r>
            <a:r>
              <a:rPr lang="en-US" dirty="0"/>
              <a:t> </a:t>
            </a:r>
            <a:r>
              <a:rPr lang="en-US" dirty="0" err="1"/>
              <a:t>secara</a:t>
            </a:r>
            <a:r>
              <a:rPr lang="en-US" dirty="0"/>
              <a:t> </a:t>
            </a:r>
            <a:r>
              <a:rPr lang="en-US" dirty="0" err="1"/>
              <a:t>bertahap</a:t>
            </a:r>
            <a:r>
              <a:rPr lang="en-US" dirty="0"/>
              <a:t> (SK KMA Piloting)</a:t>
            </a:r>
          </a:p>
          <a:p>
            <a:pPr marL="514350" indent="-514350">
              <a:buFont typeface="+mj-lt"/>
              <a:buAutoNum type="arabicPeriod"/>
            </a:pPr>
            <a:endParaRPr lang="en-US" dirty="0"/>
          </a:p>
        </p:txBody>
      </p:sp>
    </p:spTree>
    <p:extLst>
      <p:ext uri="{BB962C8B-B14F-4D97-AF65-F5344CB8AC3E}">
        <p14:creationId xmlns:p14="http://schemas.microsoft.com/office/powerpoint/2010/main" val="707174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FFE48-99D0-4A67-809E-097F4EECD7A8}"/>
              </a:ext>
            </a:extLst>
          </p:cNvPr>
          <p:cNvSpPr>
            <a:spLocks noGrp="1"/>
          </p:cNvSpPr>
          <p:nvPr>
            <p:ph type="title"/>
          </p:nvPr>
        </p:nvSpPr>
        <p:spPr/>
        <p:txBody>
          <a:bodyPr/>
          <a:lstStyle/>
          <a:p>
            <a:r>
              <a:rPr lang="id-ID" b="1" dirty="0">
                <a:latin typeface="Calibri "/>
              </a:rPr>
              <a:t>Kebutuhan Modernisasi Pengadilan</a:t>
            </a:r>
          </a:p>
        </p:txBody>
      </p:sp>
      <p:graphicFrame>
        <p:nvGraphicFramePr>
          <p:cNvPr id="5" name="Content Placeholder 4">
            <a:extLst>
              <a:ext uri="{FF2B5EF4-FFF2-40B4-BE49-F238E27FC236}">
                <a16:creationId xmlns:a16="http://schemas.microsoft.com/office/drawing/2014/main" id="{50DF588F-0422-45C4-BEE3-4EADD89CF5E3}"/>
              </a:ext>
            </a:extLst>
          </p:cNvPr>
          <p:cNvGraphicFramePr>
            <a:graphicFrameLocks noGrp="1"/>
          </p:cNvGraphicFramePr>
          <p:nvPr>
            <p:ph idx="1"/>
            <p:extLst>
              <p:ext uri="{D42A27DB-BD31-4B8C-83A1-F6EECF244321}">
                <p14:modId xmlns:p14="http://schemas.microsoft.com/office/powerpoint/2010/main" val="62939985"/>
              </p:ext>
            </p:extLst>
          </p:nvPr>
        </p:nvGraphicFramePr>
        <p:xfrm>
          <a:off x="914400" y="200501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37107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69D35148-0050-4151-A424-0D5CE32FD186}"/>
              </a:ext>
            </a:extLst>
          </p:cNvPr>
          <p:cNvSpPr/>
          <p:nvPr/>
        </p:nvSpPr>
        <p:spPr>
          <a:xfrm>
            <a:off x="2032000" y="4126580"/>
            <a:ext cx="10004283" cy="2457742"/>
          </a:xfrm>
          <a:prstGeom prst="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3500000" scaled="1"/>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A526BE4C-9B50-4F07-907C-20350F3B9ABF}"/>
              </a:ext>
            </a:extLst>
          </p:cNvPr>
          <p:cNvSpPr/>
          <p:nvPr/>
        </p:nvSpPr>
        <p:spPr>
          <a:xfrm>
            <a:off x="2032000" y="1090506"/>
            <a:ext cx="10004283" cy="2940378"/>
          </a:xfrm>
          <a:prstGeom prst="rect">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path path="circle">
              <a:fillToRect l="50000" t="50000" r="50000" b="50000"/>
            </a:path>
            <a:tileRect/>
          </a:gra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A754AD4-8262-4E42-B822-07A0FC35D821}"/>
              </a:ext>
            </a:extLst>
          </p:cNvPr>
          <p:cNvSpPr txBox="1"/>
          <p:nvPr/>
        </p:nvSpPr>
        <p:spPr>
          <a:xfrm>
            <a:off x="0" y="3354312"/>
            <a:ext cx="1361661" cy="738664"/>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400" b="1" dirty="0" err="1"/>
              <a:t>Perma</a:t>
            </a:r>
            <a:r>
              <a:rPr lang="en-US" sz="1400" b="1" dirty="0"/>
              <a:t> </a:t>
            </a:r>
            <a:r>
              <a:rPr lang="en-US" sz="1400" b="1" dirty="0" err="1"/>
              <a:t>Perubahan</a:t>
            </a:r>
            <a:r>
              <a:rPr lang="en-US" sz="1400" b="1" dirty="0"/>
              <a:t> </a:t>
            </a:r>
            <a:r>
              <a:rPr lang="en-US" sz="1400" b="1" dirty="0" err="1"/>
              <a:t>Perma</a:t>
            </a:r>
            <a:r>
              <a:rPr lang="en-US" sz="1400" b="1" dirty="0"/>
              <a:t> 3/2018</a:t>
            </a:r>
          </a:p>
        </p:txBody>
      </p:sp>
      <p:sp>
        <p:nvSpPr>
          <p:cNvPr id="3" name="TextBox 2">
            <a:extLst>
              <a:ext uri="{FF2B5EF4-FFF2-40B4-BE49-F238E27FC236}">
                <a16:creationId xmlns:a16="http://schemas.microsoft.com/office/drawing/2014/main" id="{3303FC61-2F8B-4914-8240-0D9750C032CF}"/>
              </a:ext>
            </a:extLst>
          </p:cNvPr>
          <p:cNvSpPr txBox="1"/>
          <p:nvPr/>
        </p:nvSpPr>
        <p:spPr>
          <a:xfrm>
            <a:off x="207175" y="1825897"/>
            <a:ext cx="1824825" cy="523220"/>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400" b="1" dirty="0" err="1"/>
              <a:t>Pertukaran</a:t>
            </a:r>
            <a:r>
              <a:rPr lang="en-US" sz="1400" b="1" dirty="0"/>
              <a:t> </a:t>
            </a:r>
            <a:r>
              <a:rPr lang="en-US" sz="1400" b="1" dirty="0" err="1"/>
              <a:t>Dokumen</a:t>
            </a:r>
            <a:r>
              <a:rPr lang="en-US" sz="1400" b="1" dirty="0"/>
              <a:t> </a:t>
            </a:r>
            <a:r>
              <a:rPr lang="en-US" sz="1400" b="1" dirty="0" err="1"/>
              <a:t>Elektronik</a:t>
            </a:r>
            <a:endParaRPr lang="en-US" sz="1400" b="1" dirty="0"/>
          </a:p>
        </p:txBody>
      </p:sp>
      <p:sp>
        <p:nvSpPr>
          <p:cNvPr id="4" name="TextBox 3">
            <a:extLst>
              <a:ext uri="{FF2B5EF4-FFF2-40B4-BE49-F238E27FC236}">
                <a16:creationId xmlns:a16="http://schemas.microsoft.com/office/drawing/2014/main" id="{597ACE68-74C0-4239-9BE1-E6AB4D7DAFD2}"/>
              </a:ext>
            </a:extLst>
          </p:cNvPr>
          <p:cNvSpPr txBox="1"/>
          <p:nvPr/>
        </p:nvSpPr>
        <p:spPr>
          <a:xfrm>
            <a:off x="207175" y="5207288"/>
            <a:ext cx="1824825" cy="523220"/>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400" b="1" dirty="0" err="1"/>
              <a:t>Pembuktian</a:t>
            </a:r>
            <a:r>
              <a:rPr lang="en-US" sz="1400" b="1" dirty="0"/>
              <a:t> </a:t>
            </a:r>
            <a:r>
              <a:rPr lang="en-US" sz="1400" b="1" dirty="0" err="1"/>
              <a:t>Elektronik</a:t>
            </a:r>
            <a:endParaRPr lang="en-US" sz="1400" b="1" dirty="0"/>
          </a:p>
        </p:txBody>
      </p:sp>
      <p:cxnSp>
        <p:nvCxnSpPr>
          <p:cNvPr id="7" name="Connector: Elbow 6">
            <a:extLst>
              <a:ext uri="{FF2B5EF4-FFF2-40B4-BE49-F238E27FC236}">
                <a16:creationId xmlns:a16="http://schemas.microsoft.com/office/drawing/2014/main" id="{896C3A7D-4A9D-4B5A-9DCF-2A8EB0787262}"/>
              </a:ext>
            </a:extLst>
          </p:cNvPr>
          <p:cNvCxnSpPr>
            <a:cxnSpLocks/>
            <a:stCxn id="2" idx="0"/>
            <a:endCxn id="3" idx="2"/>
          </p:cNvCxnSpPr>
          <p:nvPr/>
        </p:nvCxnSpPr>
        <p:spPr>
          <a:xfrm rot="5400000" flipH="1" flipV="1">
            <a:off x="397612" y="2632337"/>
            <a:ext cx="1005195" cy="43875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 name="Connector: Elbow 7">
            <a:extLst>
              <a:ext uri="{FF2B5EF4-FFF2-40B4-BE49-F238E27FC236}">
                <a16:creationId xmlns:a16="http://schemas.microsoft.com/office/drawing/2014/main" id="{5A5B0958-94E9-4F13-86AE-475BE3B7041A}"/>
              </a:ext>
            </a:extLst>
          </p:cNvPr>
          <p:cNvCxnSpPr>
            <a:cxnSpLocks/>
            <a:stCxn id="2" idx="2"/>
            <a:endCxn id="4" idx="0"/>
          </p:cNvCxnSpPr>
          <p:nvPr/>
        </p:nvCxnSpPr>
        <p:spPr>
          <a:xfrm rot="16200000" flipH="1">
            <a:off x="343053" y="4430753"/>
            <a:ext cx="1114312" cy="43875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aphicFrame>
        <p:nvGraphicFramePr>
          <p:cNvPr id="13" name="Table 12">
            <a:extLst>
              <a:ext uri="{FF2B5EF4-FFF2-40B4-BE49-F238E27FC236}">
                <a16:creationId xmlns:a16="http://schemas.microsoft.com/office/drawing/2014/main" id="{955C1DDE-EFAC-45EF-956C-18F5C7BEDE32}"/>
              </a:ext>
            </a:extLst>
          </p:cNvPr>
          <p:cNvGraphicFramePr>
            <a:graphicFrameLocks noGrp="1"/>
          </p:cNvGraphicFramePr>
          <p:nvPr/>
        </p:nvGraphicFramePr>
        <p:xfrm>
          <a:off x="2032000" y="405920"/>
          <a:ext cx="10004283" cy="710020"/>
        </p:xfrm>
        <a:graphic>
          <a:graphicData uri="http://schemas.openxmlformats.org/drawingml/2006/table">
            <a:tbl>
              <a:tblPr firstRow="1" bandRow="1">
                <a:tableStyleId>{5C22544A-7EE6-4342-B048-85BDC9FD1C3A}</a:tableStyleId>
              </a:tblPr>
              <a:tblGrid>
                <a:gridCol w="1111587">
                  <a:extLst>
                    <a:ext uri="{9D8B030D-6E8A-4147-A177-3AD203B41FA5}">
                      <a16:colId xmlns:a16="http://schemas.microsoft.com/office/drawing/2014/main" val="2188275353"/>
                    </a:ext>
                  </a:extLst>
                </a:gridCol>
                <a:gridCol w="1111587">
                  <a:extLst>
                    <a:ext uri="{9D8B030D-6E8A-4147-A177-3AD203B41FA5}">
                      <a16:colId xmlns:a16="http://schemas.microsoft.com/office/drawing/2014/main" val="816237990"/>
                    </a:ext>
                  </a:extLst>
                </a:gridCol>
                <a:gridCol w="1111587">
                  <a:extLst>
                    <a:ext uri="{9D8B030D-6E8A-4147-A177-3AD203B41FA5}">
                      <a16:colId xmlns:a16="http://schemas.microsoft.com/office/drawing/2014/main" val="119690289"/>
                    </a:ext>
                  </a:extLst>
                </a:gridCol>
                <a:gridCol w="1111587">
                  <a:extLst>
                    <a:ext uri="{9D8B030D-6E8A-4147-A177-3AD203B41FA5}">
                      <a16:colId xmlns:a16="http://schemas.microsoft.com/office/drawing/2014/main" val="1103609791"/>
                    </a:ext>
                  </a:extLst>
                </a:gridCol>
                <a:gridCol w="1111587">
                  <a:extLst>
                    <a:ext uri="{9D8B030D-6E8A-4147-A177-3AD203B41FA5}">
                      <a16:colId xmlns:a16="http://schemas.microsoft.com/office/drawing/2014/main" val="2972618825"/>
                    </a:ext>
                  </a:extLst>
                </a:gridCol>
                <a:gridCol w="1111587">
                  <a:extLst>
                    <a:ext uri="{9D8B030D-6E8A-4147-A177-3AD203B41FA5}">
                      <a16:colId xmlns:a16="http://schemas.microsoft.com/office/drawing/2014/main" val="4267600970"/>
                    </a:ext>
                  </a:extLst>
                </a:gridCol>
                <a:gridCol w="1111587">
                  <a:extLst>
                    <a:ext uri="{9D8B030D-6E8A-4147-A177-3AD203B41FA5}">
                      <a16:colId xmlns:a16="http://schemas.microsoft.com/office/drawing/2014/main" val="2655296555"/>
                    </a:ext>
                  </a:extLst>
                </a:gridCol>
                <a:gridCol w="1111587">
                  <a:extLst>
                    <a:ext uri="{9D8B030D-6E8A-4147-A177-3AD203B41FA5}">
                      <a16:colId xmlns:a16="http://schemas.microsoft.com/office/drawing/2014/main" val="1634665916"/>
                    </a:ext>
                  </a:extLst>
                </a:gridCol>
                <a:gridCol w="1111587">
                  <a:extLst>
                    <a:ext uri="{9D8B030D-6E8A-4147-A177-3AD203B41FA5}">
                      <a16:colId xmlns:a16="http://schemas.microsoft.com/office/drawing/2014/main" val="3175399565"/>
                    </a:ext>
                  </a:extLst>
                </a:gridCol>
              </a:tblGrid>
              <a:tr h="355010">
                <a:tc gridSpan="6">
                  <a:txBody>
                    <a:bodyPr/>
                    <a:lstStyle/>
                    <a:p>
                      <a:pPr algn="ctr"/>
                      <a:r>
                        <a:rPr lang="en-US" sz="1400" dirty="0"/>
                        <a:t>2019</a:t>
                      </a:r>
                    </a:p>
                  </a:txBody>
                  <a:tcPr>
                    <a:solidFill>
                      <a:schemeClr val="accent6">
                        <a:lumMod val="75000"/>
                      </a:schemeClr>
                    </a:solidFill>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gridSpan="3">
                  <a:txBody>
                    <a:bodyPr/>
                    <a:lstStyle/>
                    <a:p>
                      <a:pPr algn="ctr"/>
                      <a:r>
                        <a:rPr lang="en-US" sz="1400" dirty="0"/>
                        <a:t>2020</a:t>
                      </a:r>
                    </a:p>
                  </a:txBody>
                  <a:tcPr>
                    <a:solidFill>
                      <a:schemeClr val="accent6">
                        <a:lumMod val="75000"/>
                      </a:schemeClr>
                    </a:solidFill>
                  </a:tcPr>
                </a:tc>
                <a:tc hMerge="1">
                  <a:txBody>
                    <a:bodyPr/>
                    <a:lstStyle/>
                    <a:p>
                      <a:pPr algn="ctr"/>
                      <a:endParaRPr lang="en-US" sz="1400" dirty="0"/>
                    </a:p>
                  </a:txBody>
                  <a:tcPr/>
                </a:tc>
                <a:tc hMerge="1">
                  <a:txBody>
                    <a:bodyPr/>
                    <a:lstStyle/>
                    <a:p>
                      <a:pPr algn="ctr"/>
                      <a:endParaRPr lang="en-US" sz="1400" dirty="0"/>
                    </a:p>
                  </a:txBody>
                  <a:tcPr/>
                </a:tc>
                <a:extLst>
                  <a:ext uri="{0D108BD9-81ED-4DB2-BD59-A6C34878D82A}">
                    <a16:rowId xmlns:a16="http://schemas.microsoft.com/office/drawing/2014/main" val="947553614"/>
                  </a:ext>
                </a:extLst>
              </a:tr>
              <a:tr h="355010">
                <a:tc>
                  <a:txBody>
                    <a:bodyPr/>
                    <a:lstStyle/>
                    <a:p>
                      <a:pPr algn="ctr"/>
                      <a:r>
                        <a:rPr lang="en-US" sz="1400" dirty="0"/>
                        <a:t>JULI</a:t>
                      </a:r>
                    </a:p>
                  </a:txBody>
                  <a:tcPr/>
                </a:tc>
                <a:tc>
                  <a:txBody>
                    <a:bodyPr/>
                    <a:lstStyle/>
                    <a:p>
                      <a:pPr algn="ctr"/>
                      <a:r>
                        <a:rPr lang="en-US" sz="1400" dirty="0"/>
                        <a:t>AGUST</a:t>
                      </a:r>
                    </a:p>
                  </a:txBody>
                  <a:tcPr/>
                </a:tc>
                <a:tc>
                  <a:txBody>
                    <a:bodyPr/>
                    <a:lstStyle/>
                    <a:p>
                      <a:pPr algn="ctr"/>
                      <a:r>
                        <a:rPr lang="en-US" sz="1400" dirty="0"/>
                        <a:t>SEPTEMBER</a:t>
                      </a:r>
                    </a:p>
                  </a:txBody>
                  <a:tcPr/>
                </a:tc>
                <a:tc>
                  <a:txBody>
                    <a:bodyPr/>
                    <a:lstStyle/>
                    <a:p>
                      <a:pPr algn="ctr"/>
                      <a:r>
                        <a:rPr lang="en-US" sz="1400" dirty="0"/>
                        <a:t>OKTOBER</a:t>
                      </a:r>
                    </a:p>
                  </a:txBody>
                  <a:tcPr/>
                </a:tc>
                <a:tc>
                  <a:txBody>
                    <a:bodyPr/>
                    <a:lstStyle/>
                    <a:p>
                      <a:pPr algn="ctr"/>
                      <a:r>
                        <a:rPr lang="en-US" sz="1400" dirty="0"/>
                        <a:t>NOVEMBER</a:t>
                      </a:r>
                    </a:p>
                  </a:txBody>
                  <a:tcPr/>
                </a:tc>
                <a:tc>
                  <a:txBody>
                    <a:bodyPr/>
                    <a:lstStyle/>
                    <a:p>
                      <a:pPr algn="ctr"/>
                      <a:r>
                        <a:rPr lang="en-US" sz="1400" dirty="0"/>
                        <a:t>DESEMBER</a:t>
                      </a:r>
                    </a:p>
                  </a:txBody>
                  <a:tcPr/>
                </a:tc>
                <a:tc>
                  <a:txBody>
                    <a:bodyPr/>
                    <a:lstStyle/>
                    <a:p>
                      <a:pPr algn="ctr"/>
                      <a:r>
                        <a:rPr lang="en-US" sz="1400" dirty="0"/>
                        <a:t>JANUARI</a:t>
                      </a:r>
                    </a:p>
                  </a:txBody>
                  <a:tcPr/>
                </a:tc>
                <a:tc>
                  <a:txBody>
                    <a:bodyPr/>
                    <a:lstStyle/>
                    <a:p>
                      <a:pPr algn="ctr"/>
                      <a:r>
                        <a:rPr lang="en-US" sz="1400" dirty="0"/>
                        <a:t>FEBRUARI</a:t>
                      </a:r>
                    </a:p>
                  </a:txBody>
                  <a:tcPr/>
                </a:tc>
                <a:tc>
                  <a:txBody>
                    <a:bodyPr/>
                    <a:lstStyle/>
                    <a:p>
                      <a:pPr algn="ctr"/>
                      <a:r>
                        <a:rPr lang="en-US" sz="1400" dirty="0"/>
                        <a:t>MARET</a:t>
                      </a:r>
                    </a:p>
                  </a:txBody>
                  <a:tcPr/>
                </a:tc>
                <a:extLst>
                  <a:ext uri="{0D108BD9-81ED-4DB2-BD59-A6C34878D82A}">
                    <a16:rowId xmlns:a16="http://schemas.microsoft.com/office/drawing/2014/main" val="2589301907"/>
                  </a:ext>
                </a:extLst>
              </a:tr>
            </a:tbl>
          </a:graphicData>
        </a:graphic>
      </p:graphicFrame>
      <p:sp>
        <p:nvSpPr>
          <p:cNvPr id="33" name="TextBox 32">
            <a:extLst>
              <a:ext uri="{FF2B5EF4-FFF2-40B4-BE49-F238E27FC236}">
                <a16:creationId xmlns:a16="http://schemas.microsoft.com/office/drawing/2014/main" id="{4546AEF0-5338-401A-883C-F1112C9AF0AD}"/>
              </a:ext>
            </a:extLst>
          </p:cNvPr>
          <p:cNvSpPr txBox="1"/>
          <p:nvPr/>
        </p:nvSpPr>
        <p:spPr>
          <a:xfrm>
            <a:off x="2293288" y="1301047"/>
            <a:ext cx="1824825" cy="461665"/>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Penyiapan</a:t>
            </a:r>
            <a:r>
              <a:rPr lang="en-US" sz="1200" dirty="0"/>
              <a:t> </a:t>
            </a:r>
            <a:r>
              <a:rPr lang="en-US" sz="1200" dirty="0" err="1"/>
              <a:t>Aturan</a:t>
            </a:r>
            <a:r>
              <a:rPr lang="en-US" sz="1200" dirty="0"/>
              <a:t> </a:t>
            </a:r>
            <a:r>
              <a:rPr lang="en-US" sz="1200" dirty="0" err="1"/>
              <a:t>Pelaksanaan</a:t>
            </a:r>
            <a:endParaRPr lang="en-US" sz="1200" dirty="0"/>
          </a:p>
        </p:txBody>
      </p:sp>
      <p:sp>
        <p:nvSpPr>
          <p:cNvPr id="34" name="TextBox 33">
            <a:extLst>
              <a:ext uri="{FF2B5EF4-FFF2-40B4-BE49-F238E27FC236}">
                <a16:creationId xmlns:a16="http://schemas.microsoft.com/office/drawing/2014/main" id="{0476C4C5-7725-44CF-ADD7-F67E0AE665DA}"/>
              </a:ext>
            </a:extLst>
          </p:cNvPr>
          <p:cNvSpPr txBox="1"/>
          <p:nvPr/>
        </p:nvSpPr>
        <p:spPr>
          <a:xfrm>
            <a:off x="2293287" y="1923928"/>
            <a:ext cx="1824825" cy="276999"/>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Penyiapan</a:t>
            </a:r>
            <a:r>
              <a:rPr lang="en-US" sz="1200" dirty="0"/>
              <a:t> </a:t>
            </a:r>
            <a:r>
              <a:rPr lang="en-US" sz="1200" dirty="0" err="1"/>
              <a:t>Infrastruktur</a:t>
            </a:r>
            <a:endParaRPr lang="en-US" sz="1200" dirty="0"/>
          </a:p>
        </p:txBody>
      </p:sp>
      <p:sp>
        <p:nvSpPr>
          <p:cNvPr id="35" name="TextBox 34">
            <a:extLst>
              <a:ext uri="{FF2B5EF4-FFF2-40B4-BE49-F238E27FC236}">
                <a16:creationId xmlns:a16="http://schemas.microsoft.com/office/drawing/2014/main" id="{7DC56710-00C3-4B4D-8118-0C793B6C5E4C}"/>
              </a:ext>
            </a:extLst>
          </p:cNvPr>
          <p:cNvSpPr txBox="1"/>
          <p:nvPr/>
        </p:nvSpPr>
        <p:spPr>
          <a:xfrm>
            <a:off x="3121549" y="2297344"/>
            <a:ext cx="5644764" cy="276999"/>
          </a:xfrm>
          <a:prstGeom prst="rect">
            <a:avLst/>
          </a:prstGeom>
          <a:solidFill>
            <a:schemeClr val="bg2">
              <a:lumMod val="9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Pelaksanaan</a:t>
            </a:r>
            <a:r>
              <a:rPr lang="en-US" sz="1200" dirty="0"/>
              <a:t> uji </a:t>
            </a:r>
            <a:r>
              <a:rPr lang="en-US" sz="1200" dirty="0" err="1"/>
              <a:t>Coba</a:t>
            </a:r>
            <a:r>
              <a:rPr lang="en-US" sz="1200" dirty="0"/>
              <a:t> pada </a:t>
            </a:r>
            <a:r>
              <a:rPr lang="en-US" sz="1200" dirty="0" err="1"/>
              <a:t>Pengadilan</a:t>
            </a:r>
            <a:r>
              <a:rPr lang="en-US" sz="1200" dirty="0"/>
              <a:t> </a:t>
            </a:r>
            <a:r>
              <a:rPr lang="en-US" sz="1200" dirty="0" err="1"/>
              <a:t>Percontohan</a:t>
            </a:r>
            <a:endParaRPr lang="en-US" sz="1200" dirty="0"/>
          </a:p>
        </p:txBody>
      </p:sp>
      <p:sp>
        <p:nvSpPr>
          <p:cNvPr id="36" name="TextBox 35">
            <a:extLst>
              <a:ext uri="{FF2B5EF4-FFF2-40B4-BE49-F238E27FC236}">
                <a16:creationId xmlns:a16="http://schemas.microsoft.com/office/drawing/2014/main" id="{B7A97D06-F62A-4D6F-A3D1-037B7D5F829D}"/>
              </a:ext>
            </a:extLst>
          </p:cNvPr>
          <p:cNvSpPr txBox="1"/>
          <p:nvPr/>
        </p:nvSpPr>
        <p:spPr>
          <a:xfrm>
            <a:off x="6941488" y="2687498"/>
            <a:ext cx="1824825" cy="276999"/>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a:t>Monitoring &amp; </a:t>
            </a:r>
            <a:r>
              <a:rPr lang="en-US" sz="1200" dirty="0" err="1"/>
              <a:t>Evaluasi</a:t>
            </a:r>
            <a:endParaRPr lang="en-US" sz="1200" dirty="0"/>
          </a:p>
        </p:txBody>
      </p:sp>
      <p:sp>
        <p:nvSpPr>
          <p:cNvPr id="37" name="TextBox 36">
            <a:extLst>
              <a:ext uri="{FF2B5EF4-FFF2-40B4-BE49-F238E27FC236}">
                <a16:creationId xmlns:a16="http://schemas.microsoft.com/office/drawing/2014/main" id="{21E309B4-1170-401B-AFD1-3C0FB77D4438}"/>
              </a:ext>
            </a:extLst>
          </p:cNvPr>
          <p:cNvSpPr txBox="1"/>
          <p:nvPr/>
        </p:nvSpPr>
        <p:spPr>
          <a:xfrm>
            <a:off x="8766313" y="1410399"/>
            <a:ext cx="3269970" cy="646331"/>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pPr algn="ctr"/>
            <a:endParaRPr lang="en-US" sz="1200" dirty="0"/>
          </a:p>
          <a:p>
            <a:pPr algn="ctr"/>
            <a:r>
              <a:rPr lang="en-US" sz="1200" dirty="0" err="1"/>
              <a:t>Replikasi</a:t>
            </a:r>
            <a:r>
              <a:rPr lang="en-US" sz="1200" dirty="0"/>
              <a:t> </a:t>
            </a:r>
            <a:r>
              <a:rPr lang="en-US" sz="1200" dirty="0" err="1"/>
              <a:t>ke</a:t>
            </a:r>
            <a:r>
              <a:rPr lang="en-US" sz="1200" dirty="0"/>
              <a:t> </a:t>
            </a:r>
            <a:r>
              <a:rPr lang="en-US" sz="1200" dirty="0" err="1"/>
              <a:t>Seluruh</a:t>
            </a:r>
            <a:r>
              <a:rPr lang="en-US" sz="1200" dirty="0"/>
              <a:t> </a:t>
            </a:r>
            <a:r>
              <a:rPr lang="en-US" sz="1200" dirty="0" err="1"/>
              <a:t>Satker</a:t>
            </a:r>
            <a:endParaRPr lang="en-US" sz="1200" dirty="0"/>
          </a:p>
          <a:p>
            <a:pPr algn="ctr"/>
            <a:endParaRPr lang="en-US" sz="1200" dirty="0"/>
          </a:p>
        </p:txBody>
      </p:sp>
      <p:sp>
        <p:nvSpPr>
          <p:cNvPr id="38" name="TextBox 37">
            <a:extLst>
              <a:ext uri="{FF2B5EF4-FFF2-40B4-BE49-F238E27FC236}">
                <a16:creationId xmlns:a16="http://schemas.microsoft.com/office/drawing/2014/main" id="{18EDAD22-9946-4CD1-A60F-0A9D94A4F46D}"/>
              </a:ext>
            </a:extLst>
          </p:cNvPr>
          <p:cNvSpPr txBox="1"/>
          <p:nvPr/>
        </p:nvSpPr>
        <p:spPr>
          <a:xfrm>
            <a:off x="5516771" y="6037977"/>
            <a:ext cx="3342195" cy="276999"/>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Penyiapan</a:t>
            </a:r>
            <a:r>
              <a:rPr lang="en-US" sz="1200" dirty="0"/>
              <a:t> </a:t>
            </a:r>
            <a:r>
              <a:rPr lang="en-US" sz="1200" dirty="0" err="1"/>
              <a:t>Infrastruktur</a:t>
            </a:r>
            <a:endParaRPr lang="en-US" sz="1200" dirty="0"/>
          </a:p>
        </p:txBody>
      </p:sp>
      <p:sp>
        <p:nvSpPr>
          <p:cNvPr id="39" name="TextBox 38">
            <a:extLst>
              <a:ext uri="{FF2B5EF4-FFF2-40B4-BE49-F238E27FC236}">
                <a16:creationId xmlns:a16="http://schemas.microsoft.com/office/drawing/2014/main" id="{C5D68C93-3D62-40C5-BB5D-1F32FD3296D1}"/>
              </a:ext>
            </a:extLst>
          </p:cNvPr>
          <p:cNvSpPr txBox="1"/>
          <p:nvPr/>
        </p:nvSpPr>
        <p:spPr>
          <a:xfrm>
            <a:off x="4354001" y="5429099"/>
            <a:ext cx="2265460" cy="276999"/>
          </a:xfrm>
          <a:prstGeom prst="rect">
            <a:avLst/>
          </a:prstGeom>
          <a:solidFill>
            <a:schemeClr val="accent6">
              <a:lumMod val="60000"/>
              <a:lumOff val="4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Penyiapan</a:t>
            </a:r>
            <a:r>
              <a:rPr lang="en-US" sz="1200" dirty="0"/>
              <a:t> </a:t>
            </a:r>
            <a:r>
              <a:rPr lang="en-US" sz="1200" dirty="0" err="1"/>
              <a:t>Aturan</a:t>
            </a:r>
            <a:r>
              <a:rPr lang="en-US" sz="1200" dirty="0"/>
              <a:t> </a:t>
            </a:r>
            <a:r>
              <a:rPr lang="en-US" sz="1200" dirty="0" err="1"/>
              <a:t>Pelaksanaan</a:t>
            </a:r>
            <a:endParaRPr lang="en-US" sz="1200" dirty="0"/>
          </a:p>
        </p:txBody>
      </p:sp>
      <p:sp>
        <p:nvSpPr>
          <p:cNvPr id="40" name="TextBox 39">
            <a:extLst>
              <a:ext uri="{FF2B5EF4-FFF2-40B4-BE49-F238E27FC236}">
                <a16:creationId xmlns:a16="http://schemas.microsoft.com/office/drawing/2014/main" id="{7BB052A5-3DBD-48A0-AFD5-683BFBFC6188}"/>
              </a:ext>
            </a:extLst>
          </p:cNvPr>
          <p:cNvSpPr txBox="1"/>
          <p:nvPr/>
        </p:nvSpPr>
        <p:spPr>
          <a:xfrm>
            <a:off x="8694088" y="5416990"/>
            <a:ext cx="3342195" cy="461665"/>
          </a:xfrm>
          <a:prstGeom prst="rect">
            <a:avLst/>
          </a:prstGeom>
          <a:solidFill>
            <a:schemeClr val="bg2">
              <a:lumMod val="9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Pelaksanaan</a:t>
            </a:r>
            <a:r>
              <a:rPr lang="en-US" sz="1200" dirty="0"/>
              <a:t> uji </a:t>
            </a:r>
            <a:r>
              <a:rPr lang="en-US" sz="1200" dirty="0" err="1"/>
              <a:t>Coba</a:t>
            </a:r>
            <a:r>
              <a:rPr lang="en-US" sz="1200" dirty="0"/>
              <a:t> pada </a:t>
            </a:r>
          </a:p>
          <a:p>
            <a:pPr algn="ctr"/>
            <a:r>
              <a:rPr lang="en-US" sz="1200" dirty="0" err="1"/>
              <a:t>Pengadilan</a:t>
            </a:r>
            <a:r>
              <a:rPr lang="en-US" sz="1200" dirty="0"/>
              <a:t> </a:t>
            </a:r>
            <a:r>
              <a:rPr lang="en-US" sz="1200" dirty="0" err="1"/>
              <a:t>Percontohan</a:t>
            </a:r>
            <a:endParaRPr lang="en-US" sz="1200" dirty="0"/>
          </a:p>
        </p:txBody>
      </p:sp>
      <p:sp>
        <p:nvSpPr>
          <p:cNvPr id="43" name="TextBox 42">
            <a:extLst>
              <a:ext uri="{FF2B5EF4-FFF2-40B4-BE49-F238E27FC236}">
                <a16:creationId xmlns:a16="http://schemas.microsoft.com/office/drawing/2014/main" id="{4BDBA462-84A0-4ADF-B73C-2D71BDAA6ADB}"/>
              </a:ext>
            </a:extLst>
          </p:cNvPr>
          <p:cNvSpPr txBox="1"/>
          <p:nvPr/>
        </p:nvSpPr>
        <p:spPr>
          <a:xfrm>
            <a:off x="7513983" y="3090094"/>
            <a:ext cx="1252330" cy="646331"/>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err="1"/>
              <a:t>Penyempurnaan</a:t>
            </a:r>
            <a:r>
              <a:rPr lang="en-US" sz="1200" dirty="0"/>
              <a:t> </a:t>
            </a:r>
            <a:r>
              <a:rPr lang="en-US" sz="1200" dirty="0" err="1"/>
              <a:t>Aturan</a:t>
            </a:r>
            <a:r>
              <a:rPr lang="en-US" sz="1200" dirty="0"/>
              <a:t> (</a:t>
            </a:r>
            <a:r>
              <a:rPr lang="en-US" sz="1200" dirty="0" err="1"/>
              <a:t>apabila</a:t>
            </a:r>
            <a:r>
              <a:rPr lang="en-US" sz="1200" dirty="0"/>
              <a:t> </a:t>
            </a:r>
            <a:r>
              <a:rPr lang="en-US" sz="1200" dirty="0" err="1"/>
              <a:t>diperlukan</a:t>
            </a:r>
            <a:endParaRPr lang="en-US" sz="1200" dirty="0"/>
          </a:p>
        </p:txBody>
      </p:sp>
      <p:sp>
        <p:nvSpPr>
          <p:cNvPr id="46" name="TextBox 45">
            <a:extLst>
              <a:ext uri="{FF2B5EF4-FFF2-40B4-BE49-F238E27FC236}">
                <a16:creationId xmlns:a16="http://schemas.microsoft.com/office/drawing/2014/main" id="{85861DD2-404D-453F-A24F-C33C9467BA53}"/>
              </a:ext>
            </a:extLst>
          </p:cNvPr>
          <p:cNvSpPr txBox="1"/>
          <p:nvPr/>
        </p:nvSpPr>
        <p:spPr>
          <a:xfrm>
            <a:off x="7937607" y="3959373"/>
            <a:ext cx="1842717" cy="461665"/>
          </a:xfrm>
          <a:prstGeom prst="rect">
            <a:avLst/>
          </a:prstGeom>
          <a:solidFill>
            <a:schemeClr val="accent1">
              <a:lumMod val="40000"/>
              <a:lumOff val="60000"/>
            </a:schemeClr>
          </a:solidFill>
          <a:effectLst>
            <a:outerShdw blurRad="50800" dist="38100" dir="2700000" algn="tl" rotWithShape="0">
              <a:prstClr val="black">
                <a:alpha val="40000"/>
              </a:prstClr>
            </a:outerShdw>
          </a:effectLst>
        </p:spPr>
        <p:txBody>
          <a:bodyPr wrap="square" rtlCol="0">
            <a:spAutoFit/>
          </a:bodyPr>
          <a:lstStyle/>
          <a:p>
            <a:pPr algn="ctr"/>
            <a:r>
              <a:rPr lang="en-US" sz="1200" dirty="0"/>
              <a:t>Seminar </a:t>
            </a:r>
            <a:r>
              <a:rPr lang="en-US" sz="1200" dirty="0" err="1"/>
              <a:t>Publik</a:t>
            </a:r>
            <a:r>
              <a:rPr lang="en-US" sz="1200" dirty="0"/>
              <a:t> </a:t>
            </a:r>
            <a:r>
              <a:rPr lang="en-US" sz="1200" dirty="0" err="1"/>
              <a:t>Otomatisasi</a:t>
            </a:r>
            <a:r>
              <a:rPr lang="en-US" sz="1200" dirty="0"/>
              <a:t> </a:t>
            </a:r>
            <a:r>
              <a:rPr lang="en-US" sz="1200" dirty="0" err="1"/>
              <a:t>Persidangan</a:t>
            </a:r>
            <a:r>
              <a:rPr lang="en-US" sz="1200" dirty="0"/>
              <a:t> </a:t>
            </a:r>
          </a:p>
        </p:txBody>
      </p:sp>
      <p:sp>
        <p:nvSpPr>
          <p:cNvPr id="47" name="TextBox 46">
            <a:extLst>
              <a:ext uri="{FF2B5EF4-FFF2-40B4-BE49-F238E27FC236}">
                <a16:creationId xmlns:a16="http://schemas.microsoft.com/office/drawing/2014/main" id="{877E1FE5-F993-4E0B-8585-6E54D6B264E7}"/>
              </a:ext>
            </a:extLst>
          </p:cNvPr>
          <p:cNvSpPr txBox="1"/>
          <p:nvPr/>
        </p:nvSpPr>
        <p:spPr>
          <a:xfrm>
            <a:off x="3121549" y="2733664"/>
            <a:ext cx="1083365" cy="276999"/>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sz="1200" dirty="0"/>
              <a:t>Launching</a:t>
            </a:r>
          </a:p>
        </p:txBody>
      </p:sp>
      <p:sp>
        <p:nvSpPr>
          <p:cNvPr id="48" name="TextBox 47">
            <a:extLst>
              <a:ext uri="{FF2B5EF4-FFF2-40B4-BE49-F238E27FC236}">
                <a16:creationId xmlns:a16="http://schemas.microsoft.com/office/drawing/2014/main" id="{AB098EB4-0484-48B2-B31D-E302F812347C}"/>
              </a:ext>
            </a:extLst>
          </p:cNvPr>
          <p:cNvSpPr txBox="1"/>
          <p:nvPr/>
        </p:nvSpPr>
        <p:spPr>
          <a:xfrm>
            <a:off x="8691825" y="4980669"/>
            <a:ext cx="1083365" cy="276999"/>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sz="1200" dirty="0"/>
              <a:t>Launching</a:t>
            </a:r>
          </a:p>
        </p:txBody>
      </p:sp>
      <p:sp>
        <p:nvSpPr>
          <p:cNvPr id="49" name="TextBox 48">
            <a:extLst>
              <a:ext uri="{FF2B5EF4-FFF2-40B4-BE49-F238E27FC236}">
                <a16:creationId xmlns:a16="http://schemas.microsoft.com/office/drawing/2014/main" id="{847FA803-D2FB-40F6-A5FA-476DB95B3D03}"/>
              </a:ext>
            </a:extLst>
          </p:cNvPr>
          <p:cNvSpPr txBox="1"/>
          <p:nvPr/>
        </p:nvSpPr>
        <p:spPr>
          <a:xfrm>
            <a:off x="238881" y="-39135"/>
            <a:ext cx="3586238" cy="523220"/>
          </a:xfrm>
          <a:prstGeom prst="rect">
            <a:avLst/>
          </a:prstGeom>
          <a:noFill/>
        </p:spPr>
        <p:txBody>
          <a:bodyPr wrap="none" rtlCol="0">
            <a:spAutoFit/>
          </a:bodyPr>
          <a:lstStyle/>
          <a:p>
            <a:r>
              <a:rPr lang="en-US" sz="2800" dirty="0">
                <a:latin typeface="Bahnschrift SemiBold Condensed" panose="020B0502040204020203" pitchFamily="34" charset="0"/>
              </a:rPr>
              <a:t>Timeline Roll Out E-Litigation</a:t>
            </a:r>
            <a:endParaRPr lang="en-US" dirty="0">
              <a:latin typeface="Bahnschrift SemiBold Condensed" panose="020B0502040204020203" pitchFamily="34" charset="0"/>
            </a:endParaRPr>
          </a:p>
        </p:txBody>
      </p:sp>
    </p:spTree>
    <p:extLst>
      <p:ext uri="{BB962C8B-B14F-4D97-AF65-F5344CB8AC3E}">
        <p14:creationId xmlns:p14="http://schemas.microsoft.com/office/powerpoint/2010/main" val="41371966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75AF9-3816-4694-BE2C-B7B7CDDFE59E}"/>
              </a:ext>
            </a:extLst>
          </p:cNvPr>
          <p:cNvSpPr>
            <a:spLocks noGrp="1"/>
          </p:cNvSpPr>
          <p:nvPr>
            <p:ph type="ctrTitle"/>
          </p:nvPr>
        </p:nvSpPr>
        <p:spPr/>
        <p:txBody>
          <a:bodyPr/>
          <a:lstStyle/>
          <a:p>
            <a:r>
              <a:rPr lang="en-US" b="1" dirty="0" err="1">
                <a:latin typeface="+mn-lt"/>
              </a:rPr>
              <a:t>Perkembangan</a:t>
            </a:r>
            <a:r>
              <a:rPr lang="en-US" b="1" dirty="0">
                <a:latin typeface="+mn-lt"/>
              </a:rPr>
              <a:t> </a:t>
            </a:r>
            <a:r>
              <a:rPr lang="en-US" b="1" dirty="0" err="1">
                <a:latin typeface="+mn-lt"/>
              </a:rPr>
              <a:t>Terkini</a:t>
            </a:r>
            <a:endParaRPr lang="en-US" b="1" dirty="0">
              <a:latin typeface="+mn-lt"/>
            </a:endParaRPr>
          </a:p>
        </p:txBody>
      </p:sp>
      <p:sp>
        <p:nvSpPr>
          <p:cNvPr id="4" name="Subtitle 3">
            <a:extLst>
              <a:ext uri="{FF2B5EF4-FFF2-40B4-BE49-F238E27FC236}">
                <a16:creationId xmlns:a16="http://schemas.microsoft.com/office/drawing/2014/main" id="{893C24C7-665A-4D36-A3DB-6C4CB4A0C05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225182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6EAAF-A3FE-478D-87BE-D43F444F5B69}"/>
              </a:ext>
            </a:extLst>
          </p:cNvPr>
          <p:cNvSpPr>
            <a:spLocks noGrp="1"/>
          </p:cNvSpPr>
          <p:nvPr>
            <p:ph type="title"/>
          </p:nvPr>
        </p:nvSpPr>
        <p:spPr/>
        <p:txBody>
          <a:bodyPr>
            <a:noAutofit/>
          </a:bodyPr>
          <a:lstStyle/>
          <a:p>
            <a:r>
              <a:rPr lang="id-ID" sz="3600" b="1" dirty="0">
                <a:latin typeface="+mn-lt"/>
              </a:rPr>
              <a:t>Modernisasi Sistem Administrasi di Pengadilan</a:t>
            </a:r>
            <a:br>
              <a:rPr lang="id-ID" sz="3600" dirty="0"/>
            </a:br>
            <a:r>
              <a:rPr lang="id-ID" sz="2400" dirty="0" err="1"/>
              <a:t>Perma</a:t>
            </a:r>
            <a:r>
              <a:rPr lang="id-ID" sz="2400" dirty="0"/>
              <a:t> Nomor </a:t>
            </a:r>
            <a:r>
              <a:rPr lang="en-US" sz="2400" dirty="0"/>
              <a:t>3</a:t>
            </a:r>
            <a:r>
              <a:rPr lang="id-ID" sz="2400" dirty="0"/>
              <a:t> Tahun 201</a:t>
            </a:r>
            <a:r>
              <a:rPr lang="en-US" sz="2400" dirty="0"/>
              <a:t>8</a:t>
            </a:r>
            <a:r>
              <a:rPr lang="id-ID" sz="2400" dirty="0"/>
              <a:t> tentang </a:t>
            </a:r>
            <a:r>
              <a:rPr lang="en-ID" sz="2400" dirty="0" err="1"/>
              <a:t>Administrasi</a:t>
            </a:r>
            <a:r>
              <a:rPr lang="en-ID" sz="2400" dirty="0"/>
              <a:t> </a:t>
            </a:r>
            <a:r>
              <a:rPr lang="en-ID" sz="2400" dirty="0" err="1"/>
              <a:t>Perkara</a:t>
            </a:r>
            <a:r>
              <a:rPr lang="en-ID" sz="2400" dirty="0"/>
              <a:t> di </a:t>
            </a:r>
            <a:r>
              <a:rPr lang="en-ID" sz="2400" dirty="0" err="1"/>
              <a:t>Pengadilan</a:t>
            </a:r>
            <a:r>
              <a:rPr lang="en-ID" sz="2400" dirty="0"/>
              <a:t> </a:t>
            </a:r>
            <a:r>
              <a:rPr lang="en-ID" sz="2400" dirty="0" err="1"/>
              <a:t>Secara</a:t>
            </a:r>
            <a:r>
              <a:rPr lang="en-ID" sz="2400" dirty="0"/>
              <a:t> </a:t>
            </a:r>
            <a:r>
              <a:rPr lang="en-ID" sz="2400" dirty="0" err="1"/>
              <a:t>Elektronik</a:t>
            </a:r>
            <a:r>
              <a:rPr lang="en-ID" sz="3600" dirty="0"/>
              <a:t>.</a:t>
            </a:r>
            <a:r>
              <a:rPr lang="id-ID" sz="2400" dirty="0"/>
              <a:t>(2)</a:t>
            </a:r>
            <a:endParaRPr lang="en-US" sz="2400" dirty="0"/>
          </a:p>
        </p:txBody>
      </p:sp>
      <p:sp>
        <p:nvSpPr>
          <p:cNvPr id="3" name="Content Placeholder 2">
            <a:extLst>
              <a:ext uri="{FF2B5EF4-FFF2-40B4-BE49-F238E27FC236}">
                <a16:creationId xmlns:a16="http://schemas.microsoft.com/office/drawing/2014/main" id="{01190447-0497-4F6D-A3A3-B7EF2C75838E}"/>
              </a:ext>
            </a:extLst>
          </p:cNvPr>
          <p:cNvSpPr>
            <a:spLocks noGrp="1"/>
          </p:cNvSpPr>
          <p:nvPr>
            <p:ph idx="1"/>
          </p:nvPr>
        </p:nvSpPr>
        <p:spPr>
          <a:xfrm>
            <a:off x="914400" y="2005012"/>
            <a:ext cx="10515600" cy="4351338"/>
          </a:xfrm>
        </p:spPr>
        <p:txBody>
          <a:bodyPr/>
          <a:lstStyle/>
          <a:p>
            <a:pPr marL="0" indent="0">
              <a:buNone/>
            </a:pPr>
            <a:r>
              <a:rPr lang="en-ID" sz="2000" dirty="0"/>
              <a:t>Status </a:t>
            </a:r>
            <a:r>
              <a:rPr lang="id-ID" sz="2000" dirty="0"/>
              <a:t>Terkini </a:t>
            </a:r>
            <a:r>
              <a:rPr lang="en-ID" sz="2000" dirty="0"/>
              <a:t>:</a:t>
            </a:r>
          </a:p>
          <a:p>
            <a:r>
              <a:rPr lang="id-ID" sz="2000" dirty="0"/>
              <a:t>Uji coba telah diselesaikan</a:t>
            </a:r>
          </a:p>
          <a:p>
            <a:r>
              <a:rPr lang="id-ID" sz="2000" dirty="0" err="1"/>
              <a:t>Monitoring</a:t>
            </a:r>
            <a:r>
              <a:rPr lang="id-ID" sz="2000" dirty="0"/>
              <a:t> dan Evaluasi juga telah diselesaikan.</a:t>
            </a:r>
          </a:p>
          <a:p>
            <a:r>
              <a:rPr lang="en-ID" sz="2000" dirty="0" err="1"/>
              <a:t>Seluruh</a:t>
            </a:r>
            <a:r>
              <a:rPr lang="en-ID" sz="2000" dirty="0"/>
              <a:t> </a:t>
            </a:r>
            <a:r>
              <a:rPr lang="en-ID" sz="2000" dirty="0" err="1"/>
              <a:t>Pengadilan</a:t>
            </a:r>
            <a:r>
              <a:rPr lang="en-ID" sz="2000" dirty="0"/>
              <a:t> di Indonesia </a:t>
            </a:r>
            <a:r>
              <a:rPr lang="en-ID" sz="2000" dirty="0" err="1"/>
              <a:t>telah</a:t>
            </a:r>
            <a:r>
              <a:rPr lang="en-ID" sz="2000" dirty="0"/>
              <a:t> </a:t>
            </a:r>
            <a:r>
              <a:rPr lang="en-ID" sz="2000" dirty="0" err="1"/>
              <a:t>berhasil</a:t>
            </a:r>
            <a:r>
              <a:rPr lang="en-ID" sz="2000" dirty="0"/>
              <a:t> </a:t>
            </a:r>
            <a:r>
              <a:rPr lang="en-ID" sz="2000" dirty="0" err="1"/>
              <a:t>mengimplementasikan</a:t>
            </a:r>
            <a:r>
              <a:rPr lang="en-ID" sz="2000" dirty="0"/>
              <a:t> E-Filing, E-Payment dan E-Summons </a:t>
            </a:r>
          </a:p>
          <a:p>
            <a:r>
              <a:rPr lang="en-US" sz="2000" dirty="0"/>
              <a:t>Data per April 2019</a:t>
            </a:r>
          </a:p>
          <a:p>
            <a:pPr lvl="1"/>
            <a:r>
              <a:rPr lang="en-US" sz="1600" dirty="0" err="1"/>
              <a:t>Peradilan</a:t>
            </a:r>
            <a:r>
              <a:rPr lang="en-US" sz="1600" dirty="0"/>
              <a:t> </a:t>
            </a:r>
            <a:r>
              <a:rPr lang="en-US" sz="1600" dirty="0" err="1"/>
              <a:t>Umum</a:t>
            </a:r>
            <a:r>
              <a:rPr lang="en-US" sz="1600" dirty="0"/>
              <a:t>	: </a:t>
            </a:r>
            <a:r>
              <a:rPr lang="en-US" sz="1600" dirty="0" err="1"/>
              <a:t>Pendaftaran</a:t>
            </a:r>
            <a:r>
              <a:rPr lang="en-US" sz="1600" dirty="0"/>
              <a:t> </a:t>
            </a:r>
            <a:r>
              <a:rPr lang="id-ID" sz="1600" dirty="0"/>
              <a:t> </a:t>
            </a:r>
            <a:r>
              <a:rPr lang="en-ID" sz="1600" dirty="0"/>
              <a:t>4.113</a:t>
            </a:r>
            <a:r>
              <a:rPr lang="id-ID" sz="1600" dirty="0"/>
              <a:t> </a:t>
            </a:r>
            <a:r>
              <a:rPr lang="en-US" sz="1600" dirty="0" err="1"/>
              <a:t>perkara</a:t>
            </a:r>
            <a:r>
              <a:rPr lang="en-US" sz="1600" dirty="0"/>
              <a:t> dan </a:t>
            </a:r>
            <a:r>
              <a:rPr lang="en-US" sz="1600" dirty="0" err="1"/>
              <a:t>pembayaran</a:t>
            </a:r>
            <a:r>
              <a:rPr lang="en-US" sz="1600" dirty="0"/>
              <a:t> </a:t>
            </a:r>
            <a:r>
              <a:rPr lang="en-US" sz="1600" dirty="0" err="1"/>
              <a:t>Rp</a:t>
            </a:r>
            <a:r>
              <a:rPr lang="en-US" sz="1600" dirty="0"/>
              <a:t> </a:t>
            </a:r>
            <a:r>
              <a:rPr lang="id-ID" sz="1600" dirty="0"/>
              <a:t>4.185.858.168</a:t>
            </a:r>
            <a:r>
              <a:rPr lang="id-ID" dirty="0"/>
              <a:t> </a:t>
            </a:r>
            <a:r>
              <a:rPr lang="en-US" sz="1600" dirty="0" err="1"/>
              <a:t>uang</a:t>
            </a:r>
            <a:r>
              <a:rPr lang="en-US" sz="1600" dirty="0"/>
              <a:t> </a:t>
            </a:r>
            <a:r>
              <a:rPr lang="id-ID" sz="1600" dirty="0"/>
              <a:t> </a:t>
            </a:r>
            <a:r>
              <a:rPr lang="en-US" sz="1600" dirty="0" err="1"/>
              <a:t>Panjar</a:t>
            </a:r>
            <a:r>
              <a:rPr lang="en-US" sz="1600" dirty="0"/>
              <a:t> </a:t>
            </a:r>
          </a:p>
          <a:p>
            <a:pPr lvl="1"/>
            <a:r>
              <a:rPr lang="en-US" sz="1600" dirty="0" err="1"/>
              <a:t>Peradilan</a:t>
            </a:r>
            <a:r>
              <a:rPr lang="en-US" sz="1600" dirty="0"/>
              <a:t>  Agama 	: </a:t>
            </a:r>
            <a:r>
              <a:rPr lang="en-US" sz="1600" dirty="0" err="1"/>
              <a:t>Pendaftaran</a:t>
            </a:r>
            <a:r>
              <a:rPr lang="en-US" sz="1600" dirty="0"/>
              <a:t> </a:t>
            </a:r>
            <a:r>
              <a:rPr lang="id-ID" sz="1600" dirty="0"/>
              <a:t>10</a:t>
            </a:r>
            <a:r>
              <a:rPr lang="en-US" sz="1600" dirty="0"/>
              <a:t>,</a:t>
            </a:r>
            <a:r>
              <a:rPr lang="id-ID" sz="1600" dirty="0"/>
              <a:t>299 </a:t>
            </a:r>
            <a:r>
              <a:rPr lang="en-US" sz="1600" dirty="0" err="1"/>
              <a:t>perkara</a:t>
            </a:r>
            <a:r>
              <a:rPr lang="en-US" sz="1600" dirty="0"/>
              <a:t> dan </a:t>
            </a:r>
            <a:r>
              <a:rPr lang="en-US" sz="1600" dirty="0" err="1"/>
              <a:t>pembayaran</a:t>
            </a:r>
            <a:r>
              <a:rPr lang="en-US" sz="1600" dirty="0"/>
              <a:t> </a:t>
            </a:r>
            <a:r>
              <a:rPr lang="en-US" sz="1600" dirty="0" err="1"/>
              <a:t>Rp</a:t>
            </a:r>
            <a:r>
              <a:rPr lang="en-US" sz="1600" dirty="0"/>
              <a:t> </a:t>
            </a:r>
            <a:r>
              <a:rPr lang="id-ID" sz="1600" dirty="0"/>
              <a:t>4.726.912.000</a:t>
            </a:r>
            <a:r>
              <a:rPr lang="en-US" sz="1600" dirty="0"/>
              <a:t> </a:t>
            </a:r>
            <a:r>
              <a:rPr lang="en-US" sz="1600" dirty="0" err="1"/>
              <a:t>uang</a:t>
            </a:r>
            <a:r>
              <a:rPr lang="en-US" sz="1600" dirty="0"/>
              <a:t> </a:t>
            </a:r>
            <a:r>
              <a:rPr lang="id-ID" sz="1600" dirty="0"/>
              <a:t>panjar</a:t>
            </a:r>
            <a:endParaRPr lang="en-US" sz="1600" dirty="0"/>
          </a:p>
          <a:p>
            <a:pPr lvl="1"/>
            <a:r>
              <a:rPr lang="en-US" sz="1600" dirty="0" err="1"/>
              <a:t>Peradilan</a:t>
            </a:r>
            <a:r>
              <a:rPr lang="en-US" sz="1600" dirty="0"/>
              <a:t> TUN 	: </a:t>
            </a:r>
            <a:r>
              <a:rPr lang="en-US" sz="1600" dirty="0" err="1"/>
              <a:t>Pendaftaran</a:t>
            </a:r>
            <a:r>
              <a:rPr lang="en-US" sz="1600" dirty="0"/>
              <a:t> </a:t>
            </a:r>
            <a:r>
              <a:rPr lang="id-ID" sz="1600" dirty="0"/>
              <a:t>240 </a:t>
            </a:r>
            <a:r>
              <a:rPr lang="en-US" sz="1600" dirty="0"/>
              <a:t> </a:t>
            </a:r>
            <a:r>
              <a:rPr lang="en-US" sz="1600" dirty="0" err="1"/>
              <a:t>perkara</a:t>
            </a:r>
            <a:r>
              <a:rPr lang="en-US" sz="1600" dirty="0"/>
              <a:t> dan </a:t>
            </a:r>
            <a:r>
              <a:rPr lang="en-US" sz="1600" dirty="0" err="1"/>
              <a:t>pembayaran</a:t>
            </a:r>
            <a:r>
              <a:rPr lang="en-US" sz="1600" dirty="0"/>
              <a:t> </a:t>
            </a:r>
            <a:r>
              <a:rPr lang="en-US" sz="1600" dirty="0" err="1"/>
              <a:t>Rp</a:t>
            </a:r>
            <a:r>
              <a:rPr lang="en-US" sz="1600" dirty="0"/>
              <a:t> </a:t>
            </a:r>
            <a:r>
              <a:rPr lang="en-ID" sz="1800" dirty="0"/>
              <a:t>113.357.300</a:t>
            </a:r>
            <a:r>
              <a:rPr lang="id-ID" dirty="0"/>
              <a:t> </a:t>
            </a:r>
            <a:r>
              <a:rPr lang="en-US" sz="1600" dirty="0" err="1"/>
              <a:t>uang</a:t>
            </a:r>
            <a:r>
              <a:rPr lang="en-US" sz="1600" dirty="0"/>
              <a:t> </a:t>
            </a:r>
            <a:r>
              <a:rPr lang="id-ID" sz="1600" dirty="0"/>
              <a:t>panjar</a:t>
            </a:r>
            <a:r>
              <a:rPr lang="en-US" sz="1600" dirty="0"/>
              <a:t>	</a:t>
            </a:r>
          </a:p>
          <a:p>
            <a:pPr lvl="1"/>
            <a:r>
              <a:rPr lang="en-US" sz="1600" dirty="0"/>
              <a:t>Total </a:t>
            </a:r>
            <a:r>
              <a:rPr lang="en-US" sz="1600" dirty="0" err="1"/>
              <a:t>terdapat</a:t>
            </a:r>
            <a:r>
              <a:rPr lang="en-US" sz="1600" dirty="0"/>
              <a:t> 16.680 </a:t>
            </a:r>
            <a:r>
              <a:rPr lang="en-US" sz="1600" dirty="0" err="1"/>
              <a:t>advokat</a:t>
            </a:r>
            <a:r>
              <a:rPr lang="en-US" sz="1600" dirty="0"/>
              <a:t> </a:t>
            </a:r>
            <a:r>
              <a:rPr lang="en-US" sz="1600" dirty="0" err="1"/>
              <a:t>pengguna</a:t>
            </a:r>
            <a:r>
              <a:rPr lang="en-US" sz="1600" dirty="0"/>
              <a:t> </a:t>
            </a:r>
            <a:r>
              <a:rPr lang="en-US" sz="1600" dirty="0" err="1"/>
              <a:t>terdaftar</a:t>
            </a:r>
            <a:r>
              <a:rPr lang="en-US" sz="1600" dirty="0"/>
              <a:t> dan 15,873 </a:t>
            </a:r>
            <a:r>
              <a:rPr lang="en-US" sz="1600" dirty="0" err="1"/>
              <a:t>advokat</a:t>
            </a:r>
            <a:r>
              <a:rPr lang="en-US" sz="1600" dirty="0"/>
              <a:t> </a:t>
            </a:r>
            <a:r>
              <a:rPr lang="en-US" sz="1600" dirty="0" err="1"/>
              <a:t>pengguna</a:t>
            </a:r>
            <a:r>
              <a:rPr lang="en-US" sz="1600" dirty="0"/>
              <a:t> </a:t>
            </a:r>
            <a:r>
              <a:rPr lang="en-US" sz="1600" dirty="0" err="1"/>
              <a:t>terverifikasi</a:t>
            </a:r>
            <a:r>
              <a:rPr lang="en-US" sz="1600" dirty="0"/>
              <a:t>.</a:t>
            </a:r>
            <a:endParaRPr lang="en-ID" sz="1600" dirty="0"/>
          </a:p>
          <a:p>
            <a:endParaRPr lang="en-US" dirty="0"/>
          </a:p>
        </p:txBody>
      </p:sp>
    </p:spTree>
    <p:extLst>
      <p:ext uri="{BB962C8B-B14F-4D97-AF65-F5344CB8AC3E}">
        <p14:creationId xmlns:p14="http://schemas.microsoft.com/office/powerpoint/2010/main" val="14385083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ACF62-1C71-4543-9C69-CB0E64B59EE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8FF071-9679-4B54-B9D5-CFD59D75200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9172F49-169B-488D-8C45-F6F2550FCE2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27525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B6CD7D46-96DC-E44F-9E67-F88A9BE55C83}"/>
              </a:ext>
            </a:extLst>
          </p:cNvPr>
          <p:cNvGraphicFramePr/>
          <p:nvPr>
            <p:extLst>
              <p:ext uri="{D42A27DB-BD31-4B8C-83A1-F6EECF244321}">
                <p14:modId xmlns:p14="http://schemas.microsoft.com/office/powerpoint/2010/main" val="2907117509"/>
              </p:ext>
            </p:extLst>
          </p:nvPr>
        </p:nvGraphicFramePr>
        <p:xfrm>
          <a:off x="1346959" y="797442"/>
          <a:ext cx="8807133" cy="585853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52593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1EBAF8-DABC-4130-85BE-EFDC04D2AC87}"/>
              </a:ext>
            </a:extLst>
          </p:cNvPr>
          <p:cNvSpPr>
            <a:spLocks noGrp="1"/>
          </p:cNvSpPr>
          <p:nvPr>
            <p:ph type="title"/>
          </p:nvPr>
        </p:nvSpPr>
        <p:spPr>
          <a:xfrm>
            <a:off x="369394" y="1657186"/>
            <a:ext cx="10515600" cy="2852737"/>
          </a:xfrm>
        </p:spPr>
        <p:txBody>
          <a:bodyPr/>
          <a:lstStyle/>
          <a:p>
            <a:r>
              <a:rPr lang="id-ID" dirty="0"/>
              <a:t>Terima Kasih</a:t>
            </a:r>
            <a:endParaRPr lang="en-ID" dirty="0"/>
          </a:p>
        </p:txBody>
      </p:sp>
      <p:sp>
        <p:nvSpPr>
          <p:cNvPr id="6" name="Text Placeholder 5">
            <a:extLst>
              <a:ext uri="{FF2B5EF4-FFF2-40B4-BE49-F238E27FC236}">
                <a16:creationId xmlns:a16="http://schemas.microsoft.com/office/drawing/2014/main" id="{70D3326D-6A56-4E3A-BFEA-3C2C607A7490}"/>
              </a:ext>
            </a:extLst>
          </p:cNvPr>
          <p:cNvSpPr>
            <a:spLocks noGrp="1"/>
          </p:cNvSpPr>
          <p:nvPr>
            <p:ph type="body" idx="1"/>
          </p:nvPr>
        </p:nvSpPr>
        <p:spPr>
          <a:xfrm>
            <a:off x="369394" y="4509923"/>
            <a:ext cx="10515600" cy="1500187"/>
          </a:xfrm>
        </p:spPr>
        <p:txBody>
          <a:bodyPr>
            <a:normAutofit/>
          </a:bodyPr>
          <a:lstStyle/>
          <a:p>
            <a:r>
              <a:rPr lang="id-ID" sz="1800" dirty="0">
                <a:hlinkClick r:id="rId2"/>
              </a:rPr>
              <a:t>www.pembaruanperadilan.net</a:t>
            </a:r>
            <a:r>
              <a:rPr lang="id-ID" sz="1800" dirty="0"/>
              <a:t> </a:t>
            </a:r>
            <a:endParaRPr lang="en-ID" sz="1800" dirty="0"/>
          </a:p>
        </p:txBody>
      </p:sp>
      <p:pic>
        <p:nvPicPr>
          <p:cNvPr id="7" name="Picture 4" descr="File:Logo Mahkamah Agung RI.png">
            <a:extLst>
              <a:ext uri="{FF2B5EF4-FFF2-40B4-BE49-F238E27FC236}">
                <a16:creationId xmlns:a16="http://schemas.microsoft.com/office/drawing/2014/main" id="{8C0A9909-772E-4322-9F90-573F132704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477" y="1675127"/>
            <a:ext cx="1105616" cy="1408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719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3912030-0170-441F-A8EE-FA2B3B277FCD}"/>
              </a:ext>
            </a:extLst>
          </p:cNvPr>
          <p:cNvSpPr/>
          <p:nvPr/>
        </p:nvSpPr>
        <p:spPr>
          <a:xfrm>
            <a:off x="15009" y="5262453"/>
            <a:ext cx="12176991" cy="159554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AF5723-F17A-43D7-BE48-A37B1F5F103C}"/>
              </a:ext>
            </a:extLst>
          </p:cNvPr>
          <p:cNvSpPr>
            <a:spLocks noGrp="1"/>
          </p:cNvSpPr>
          <p:nvPr>
            <p:ph type="title"/>
          </p:nvPr>
        </p:nvSpPr>
        <p:spPr>
          <a:xfrm>
            <a:off x="388159" y="338001"/>
            <a:ext cx="6685691" cy="1325563"/>
          </a:xfrm>
        </p:spPr>
        <p:txBody>
          <a:bodyPr>
            <a:noAutofit/>
          </a:bodyPr>
          <a:lstStyle/>
          <a:p>
            <a:r>
              <a:rPr lang="id-ID" sz="3600" b="1" dirty="0">
                <a:latin typeface="+mn-lt"/>
              </a:rPr>
              <a:t>Modernisasi Sistem Administrasi dan Persidangan</a:t>
            </a:r>
            <a:br>
              <a:rPr lang="id-ID" sz="3600" dirty="0"/>
            </a:br>
            <a:endParaRPr lang="en-ID" sz="1050" dirty="0"/>
          </a:p>
        </p:txBody>
      </p:sp>
      <p:sp>
        <p:nvSpPr>
          <p:cNvPr id="12" name="TextBox 11">
            <a:extLst>
              <a:ext uri="{FF2B5EF4-FFF2-40B4-BE49-F238E27FC236}">
                <a16:creationId xmlns:a16="http://schemas.microsoft.com/office/drawing/2014/main" id="{E8C4114F-8E34-40E0-A722-A39EB1F741F4}"/>
              </a:ext>
            </a:extLst>
          </p:cNvPr>
          <p:cNvSpPr txBox="1"/>
          <p:nvPr/>
        </p:nvSpPr>
        <p:spPr>
          <a:xfrm>
            <a:off x="15009" y="6012617"/>
            <a:ext cx="2373901" cy="523220"/>
          </a:xfrm>
          <a:prstGeom prst="rect">
            <a:avLst/>
          </a:prstGeom>
          <a:noFill/>
        </p:spPr>
        <p:txBody>
          <a:bodyPr wrap="square" rtlCol="0">
            <a:spAutoFit/>
          </a:bodyPr>
          <a:lstStyle/>
          <a:p>
            <a:r>
              <a:rPr lang="en-ID" sz="2800" b="1" dirty="0"/>
              <a:t>TERINTEGRASI</a:t>
            </a:r>
          </a:p>
        </p:txBody>
      </p:sp>
      <p:sp>
        <p:nvSpPr>
          <p:cNvPr id="13" name="TextBox 12">
            <a:extLst>
              <a:ext uri="{FF2B5EF4-FFF2-40B4-BE49-F238E27FC236}">
                <a16:creationId xmlns:a16="http://schemas.microsoft.com/office/drawing/2014/main" id="{337DCD22-E965-4CE6-88FC-ADBB372A1F43}"/>
              </a:ext>
            </a:extLst>
          </p:cNvPr>
          <p:cNvSpPr txBox="1"/>
          <p:nvPr/>
        </p:nvSpPr>
        <p:spPr>
          <a:xfrm>
            <a:off x="121021" y="6459779"/>
            <a:ext cx="2161878" cy="369332"/>
          </a:xfrm>
          <a:prstGeom prst="rect">
            <a:avLst/>
          </a:prstGeom>
          <a:solidFill>
            <a:schemeClr val="tx1"/>
          </a:solidFill>
        </p:spPr>
        <p:txBody>
          <a:bodyPr wrap="square" rtlCol="0">
            <a:spAutoFit/>
          </a:bodyPr>
          <a:lstStyle/>
          <a:p>
            <a:pPr algn="ctr"/>
            <a:r>
              <a:rPr lang="en-ID" spc="710" dirty="0">
                <a:solidFill>
                  <a:schemeClr val="bg1"/>
                </a:solidFill>
              </a:rPr>
              <a:t>SOLUSI</a:t>
            </a:r>
          </a:p>
        </p:txBody>
      </p:sp>
      <p:sp>
        <p:nvSpPr>
          <p:cNvPr id="14" name="TextBox 13">
            <a:extLst>
              <a:ext uri="{FF2B5EF4-FFF2-40B4-BE49-F238E27FC236}">
                <a16:creationId xmlns:a16="http://schemas.microsoft.com/office/drawing/2014/main" id="{621EF2CE-BD7A-447B-A4AB-45468A70E5B2}"/>
              </a:ext>
            </a:extLst>
          </p:cNvPr>
          <p:cNvSpPr txBox="1"/>
          <p:nvPr/>
        </p:nvSpPr>
        <p:spPr>
          <a:xfrm>
            <a:off x="2153644" y="5305770"/>
            <a:ext cx="3126377" cy="584775"/>
          </a:xfrm>
          <a:prstGeom prst="rect">
            <a:avLst/>
          </a:prstGeom>
          <a:noFill/>
        </p:spPr>
        <p:txBody>
          <a:bodyPr wrap="square" rtlCol="0">
            <a:spAutoFit/>
          </a:bodyPr>
          <a:lstStyle/>
          <a:p>
            <a:r>
              <a:rPr lang="en-ID" sz="3200" b="1" dirty="0"/>
              <a:t>BUILDING BLOCK</a:t>
            </a:r>
          </a:p>
        </p:txBody>
      </p:sp>
      <p:sp>
        <p:nvSpPr>
          <p:cNvPr id="15" name="TextBox 14">
            <a:extLst>
              <a:ext uri="{FF2B5EF4-FFF2-40B4-BE49-F238E27FC236}">
                <a16:creationId xmlns:a16="http://schemas.microsoft.com/office/drawing/2014/main" id="{8700A9E7-14E6-40F5-8B15-202A216B9B2C}"/>
              </a:ext>
            </a:extLst>
          </p:cNvPr>
          <p:cNvSpPr txBox="1"/>
          <p:nvPr/>
        </p:nvSpPr>
        <p:spPr>
          <a:xfrm>
            <a:off x="2525395" y="5780898"/>
            <a:ext cx="2161878" cy="369332"/>
          </a:xfrm>
          <a:prstGeom prst="rect">
            <a:avLst/>
          </a:prstGeom>
          <a:solidFill>
            <a:schemeClr val="tx1"/>
          </a:solidFill>
        </p:spPr>
        <p:txBody>
          <a:bodyPr wrap="square" rtlCol="0">
            <a:spAutoFit/>
          </a:bodyPr>
          <a:lstStyle/>
          <a:p>
            <a:pPr algn="ctr"/>
            <a:r>
              <a:rPr lang="en-ID" spc="600" dirty="0">
                <a:solidFill>
                  <a:schemeClr val="bg1"/>
                </a:solidFill>
              </a:rPr>
              <a:t>PRINSIP</a:t>
            </a:r>
          </a:p>
        </p:txBody>
      </p:sp>
      <p:sp>
        <p:nvSpPr>
          <p:cNvPr id="16" name="TextBox 15">
            <a:extLst>
              <a:ext uri="{FF2B5EF4-FFF2-40B4-BE49-F238E27FC236}">
                <a16:creationId xmlns:a16="http://schemas.microsoft.com/office/drawing/2014/main" id="{078E5A1F-9914-454D-8107-BBB299846BEE}"/>
              </a:ext>
            </a:extLst>
          </p:cNvPr>
          <p:cNvSpPr txBox="1"/>
          <p:nvPr/>
        </p:nvSpPr>
        <p:spPr>
          <a:xfrm>
            <a:off x="4490299" y="6033452"/>
            <a:ext cx="2545813" cy="584775"/>
          </a:xfrm>
          <a:prstGeom prst="rect">
            <a:avLst/>
          </a:prstGeom>
          <a:noFill/>
        </p:spPr>
        <p:txBody>
          <a:bodyPr wrap="square" rtlCol="0">
            <a:spAutoFit/>
          </a:bodyPr>
          <a:lstStyle/>
          <a:p>
            <a:pPr algn="ctr"/>
            <a:r>
              <a:rPr lang="en-ID" sz="3200" b="1" dirty="0"/>
              <a:t>TRANSISI</a:t>
            </a:r>
          </a:p>
        </p:txBody>
      </p:sp>
      <p:sp>
        <p:nvSpPr>
          <p:cNvPr id="17" name="TextBox 16">
            <a:extLst>
              <a:ext uri="{FF2B5EF4-FFF2-40B4-BE49-F238E27FC236}">
                <a16:creationId xmlns:a16="http://schemas.microsoft.com/office/drawing/2014/main" id="{B1C6B392-6A9B-44FC-B593-0C62613022CC}"/>
              </a:ext>
            </a:extLst>
          </p:cNvPr>
          <p:cNvSpPr txBox="1"/>
          <p:nvPr/>
        </p:nvSpPr>
        <p:spPr>
          <a:xfrm>
            <a:off x="4581968" y="6488668"/>
            <a:ext cx="2454144" cy="369332"/>
          </a:xfrm>
          <a:prstGeom prst="rect">
            <a:avLst/>
          </a:prstGeom>
          <a:solidFill>
            <a:schemeClr val="tx1"/>
          </a:solidFill>
        </p:spPr>
        <p:txBody>
          <a:bodyPr wrap="square" rtlCol="0">
            <a:spAutoFit/>
          </a:bodyPr>
          <a:lstStyle/>
          <a:p>
            <a:pPr algn="ctr"/>
            <a:r>
              <a:rPr lang="en-ID" spc="-150" dirty="0">
                <a:solidFill>
                  <a:schemeClr val="bg1"/>
                </a:solidFill>
              </a:rPr>
              <a:t>PENGADILAN ELEKTRONIK</a:t>
            </a:r>
          </a:p>
        </p:txBody>
      </p:sp>
      <p:sp>
        <p:nvSpPr>
          <p:cNvPr id="18" name="TextBox 17">
            <a:extLst>
              <a:ext uri="{FF2B5EF4-FFF2-40B4-BE49-F238E27FC236}">
                <a16:creationId xmlns:a16="http://schemas.microsoft.com/office/drawing/2014/main" id="{9BBC4179-9D8C-4A97-8BFE-94B2C1CBAEE1}"/>
              </a:ext>
            </a:extLst>
          </p:cNvPr>
          <p:cNvSpPr txBox="1"/>
          <p:nvPr/>
        </p:nvSpPr>
        <p:spPr>
          <a:xfrm>
            <a:off x="3375616" y="3924868"/>
            <a:ext cx="2170447" cy="461665"/>
          </a:xfrm>
          <a:prstGeom prst="rect">
            <a:avLst/>
          </a:prstGeom>
          <a:noFill/>
        </p:spPr>
        <p:txBody>
          <a:bodyPr wrap="square" rtlCol="0">
            <a:spAutoFit/>
          </a:bodyPr>
          <a:lstStyle/>
          <a:p>
            <a:r>
              <a:rPr lang="en-ID" sz="2400" b="1" dirty="0"/>
              <a:t>E-PAYMENT</a:t>
            </a:r>
          </a:p>
        </p:txBody>
      </p:sp>
      <p:sp>
        <p:nvSpPr>
          <p:cNvPr id="19" name="TextBox 18">
            <a:extLst>
              <a:ext uri="{FF2B5EF4-FFF2-40B4-BE49-F238E27FC236}">
                <a16:creationId xmlns:a16="http://schemas.microsoft.com/office/drawing/2014/main" id="{AC8BAD18-B685-4503-BADB-DABF1AE5110F}"/>
              </a:ext>
            </a:extLst>
          </p:cNvPr>
          <p:cNvSpPr txBox="1"/>
          <p:nvPr/>
        </p:nvSpPr>
        <p:spPr>
          <a:xfrm>
            <a:off x="2986949" y="4294984"/>
            <a:ext cx="2733674" cy="307777"/>
          </a:xfrm>
          <a:prstGeom prst="rect">
            <a:avLst/>
          </a:prstGeom>
          <a:noFill/>
        </p:spPr>
        <p:txBody>
          <a:bodyPr wrap="square" rtlCol="0">
            <a:spAutoFit/>
          </a:bodyPr>
          <a:lstStyle/>
          <a:p>
            <a:pPr algn="ctr"/>
            <a:r>
              <a:rPr lang="en-ID" sz="1400" spc="300" dirty="0"/>
              <a:t>MULTI CHANNEL</a:t>
            </a:r>
          </a:p>
        </p:txBody>
      </p:sp>
      <p:sp>
        <p:nvSpPr>
          <p:cNvPr id="5" name="Rectangle 4">
            <a:extLst>
              <a:ext uri="{FF2B5EF4-FFF2-40B4-BE49-F238E27FC236}">
                <a16:creationId xmlns:a16="http://schemas.microsoft.com/office/drawing/2014/main" id="{809B7B0B-7A2B-4B91-827D-EAF07F563A7F}"/>
              </a:ext>
            </a:extLst>
          </p:cNvPr>
          <p:cNvSpPr/>
          <p:nvPr/>
        </p:nvSpPr>
        <p:spPr>
          <a:xfrm>
            <a:off x="3590504" y="4527347"/>
            <a:ext cx="1526636" cy="307777"/>
          </a:xfrm>
          <a:prstGeom prst="rect">
            <a:avLst/>
          </a:prstGeom>
        </p:spPr>
        <p:txBody>
          <a:bodyPr wrap="none">
            <a:spAutoFit/>
          </a:bodyPr>
          <a:lstStyle/>
          <a:p>
            <a:r>
              <a:rPr lang="en-ID" sz="1400" spc="710" dirty="0"/>
              <a:t>PAYMENT</a:t>
            </a:r>
          </a:p>
        </p:txBody>
      </p:sp>
      <p:sp>
        <p:nvSpPr>
          <p:cNvPr id="21" name="TextBox 20">
            <a:extLst>
              <a:ext uri="{FF2B5EF4-FFF2-40B4-BE49-F238E27FC236}">
                <a16:creationId xmlns:a16="http://schemas.microsoft.com/office/drawing/2014/main" id="{B75670EE-548B-42AD-AC73-195EF409FBAB}"/>
              </a:ext>
            </a:extLst>
          </p:cNvPr>
          <p:cNvSpPr txBox="1"/>
          <p:nvPr/>
        </p:nvSpPr>
        <p:spPr>
          <a:xfrm>
            <a:off x="6911982" y="5262453"/>
            <a:ext cx="3692430" cy="584775"/>
          </a:xfrm>
          <a:prstGeom prst="rect">
            <a:avLst/>
          </a:prstGeom>
          <a:noFill/>
        </p:spPr>
        <p:txBody>
          <a:bodyPr wrap="square" rtlCol="0">
            <a:spAutoFit/>
          </a:bodyPr>
          <a:lstStyle/>
          <a:p>
            <a:pPr algn="ctr"/>
            <a:r>
              <a:rPr lang="en-ID" sz="3200" b="1" dirty="0"/>
              <a:t>MENDUKUNG</a:t>
            </a:r>
          </a:p>
        </p:txBody>
      </p:sp>
      <p:sp>
        <p:nvSpPr>
          <p:cNvPr id="22" name="TextBox 21">
            <a:extLst>
              <a:ext uri="{FF2B5EF4-FFF2-40B4-BE49-F238E27FC236}">
                <a16:creationId xmlns:a16="http://schemas.microsoft.com/office/drawing/2014/main" id="{AAC0A468-C80F-407F-94BF-9288324B9AFD}"/>
              </a:ext>
            </a:extLst>
          </p:cNvPr>
          <p:cNvSpPr txBox="1"/>
          <p:nvPr/>
        </p:nvSpPr>
        <p:spPr>
          <a:xfrm>
            <a:off x="6911981" y="5720896"/>
            <a:ext cx="3580767" cy="369332"/>
          </a:xfrm>
          <a:prstGeom prst="rect">
            <a:avLst/>
          </a:prstGeom>
          <a:solidFill>
            <a:schemeClr val="tx1"/>
          </a:solidFill>
        </p:spPr>
        <p:txBody>
          <a:bodyPr wrap="square" rtlCol="0">
            <a:spAutoFit/>
          </a:bodyPr>
          <a:lstStyle/>
          <a:p>
            <a:pPr algn="r"/>
            <a:r>
              <a:rPr lang="en-ID" dirty="0">
                <a:solidFill>
                  <a:schemeClr val="bg1"/>
                </a:solidFill>
              </a:rPr>
              <a:t>TRANSPARANSI &amp; AKUNTABILITAS</a:t>
            </a:r>
          </a:p>
        </p:txBody>
      </p:sp>
      <p:sp>
        <p:nvSpPr>
          <p:cNvPr id="24" name="TextBox 23">
            <a:extLst>
              <a:ext uri="{FF2B5EF4-FFF2-40B4-BE49-F238E27FC236}">
                <a16:creationId xmlns:a16="http://schemas.microsoft.com/office/drawing/2014/main" id="{0823FDEC-D77B-46D0-9CB7-0ED47E7C735B}"/>
              </a:ext>
            </a:extLst>
          </p:cNvPr>
          <p:cNvSpPr txBox="1"/>
          <p:nvPr/>
        </p:nvSpPr>
        <p:spPr>
          <a:xfrm>
            <a:off x="5888253" y="3994117"/>
            <a:ext cx="2459006" cy="461665"/>
          </a:xfrm>
          <a:prstGeom prst="rect">
            <a:avLst/>
          </a:prstGeom>
          <a:noFill/>
        </p:spPr>
        <p:txBody>
          <a:bodyPr wrap="square" rtlCol="0">
            <a:spAutoFit/>
          </a:bodyPr>
          <a:lstStyle/>
          <a:p>
            <a:r>
              <a:rPr lang="en-ID" sz="2400" b="1" dirty="0"/>
              <a:t>E-SUMMONS</a:t>
            </a:r>
          </a:p>
        </p:txBody>
      </p:sp>
      <p:sp>
        <p:nvSpPr>
          <p:cNvPr id="25" name="Rectangle 24">
            <a:extLst>
              <a:ext uri="{FF2B5EF4-FFF2-40B4-BE49-F238E27FC236}">
                <a16:creationId xmlns:a16="http://schemas.microsoft.com/office/drawing/2014/main" id="{0657563E-C5C2-491A-A59E-A17772A9C237}"/>
              </a:ext>
            </a:extLst>
          </p:cNvPr>
          <p:cNvSpPr/>
          <p:nvPr/>
        </p:nvSpPr>
        <p:spPr>
          <a:xfrm>
            <a:off x="5898188" y="4359330"/>
            <a:ext cx="2423869" cy="307777"/>
          </a:xfrm>
          <a:prstGeom prst="rect">
            <a:avLst/>
          </a:prstGeom>
        </p:spPr>
        <p:txBody>
          <a:bodyPr wrap="none">
            <a:spAutoFit/>
          </a:bodyPr>
          <a:lstStyle/>
          <a:p>
            <a:pPr algn="ctr"/>
            <a:r>
              <a:rPr lang="en-ID" sz="1400" spc="710" dirty="0"/>
              <a:t>TERVERIFIKASI</a:t>
            </a:r>
          </a:p>
        </p:txBody>
      </p:sp>
      <p:sp>
        <p:nvSpPr>
          <p:cNvPr id="26" name="Rectangle 25">
            <a:extLst>
              <a:ext uri="{FF2B5EF4-FFF2-40B4-BE49-F238E27FC236}">
                <a16:creationId xmlns:a16="http://schemas.microsoft.com/office/drawing/2014/main" id="{A779374B-DC0A-4FFE-A734-1CAC3A4C034C}"/>
              </a:ext>
            </a:extLst>
          </p:cNvPr>
          <p:cNvSpPr/>
          <p:nvPr/>
        </p:nvSpPr>
        <p:spPr>
          <a:xfrm>
            <a:off x="5280021" y="4592254"/>
            <a:ext cx="3513803" cy="523220"/>
          </a:xfrm>
          <a:prstGeom prst="rect">
            <a:avLst/>
          </a:prstGeom>
        </p:spPr>
        <p:txBody>
          <a:bodyPr wrap="square">
            <a:spAutoFit/>
          </a:bodyPr>
          <a:lstStyle/>
          <a:p>
            <a:pPr algn="ctr"/>
            <a:r>
              <a:rPr lang="en-ID" sz="1400" dirty="0"/>
              <a:t>DOMISILI ELECTRONIK</a:t>
            </a:r>
          </a:p>
          <a:p>
            <a:pPr algn="ctr"/>
            <a:r>
              <a:rPr lang="en-ID" sz="1400" dirty="0"/>
              <a:t>(MOBILE NUMBER/EMAIL)</a:t>
            </a:r>
          </a:p>
        </p:txBody>
      </p:sp>
      <p:pic>
        <p:nvPicPr>
          <p:cNvPr id="1028" name="Picture 4" descr="Image result for electronic payment">
            <a:extLst>
              <a:ext uri="{FF2B5EF4-FFF2-40B4-BE49-F238E27FC236}">
                <a16:creationId xmlns:a16="http://schemas.microsoft.com/office/drawing/2014/main" id="{E5BBD911-F09A-4827-B2EA-8636E0876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1498" y="2169184"/>
            <a:ext cx="2624576" cy="160949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E4EB2F78-6287-438E-A08A-B519DDB6D4B1}"/>
              </a:ext>
            </a:extLst>
          </p:cNvPr>
          <p:cNvSpPr txBox="1"/>
          <p:nvPr/>
        </p:nvSpPr>
        <p:spPr>
          <a:xfrm>
            <a:off x="8596225" y="6001336"/>
            <a:ext cx="3692430" cy="584775"/>
          </a:xfrm>
          <a:prstGeom prst="rect">
            <a:avLst/>
          </a:prstGeom>
          <a:noFill/>
        </p:spPr>
        <p:txBody>
          <a:bodyPr wrap="square" rtlCol="0">
            <a:spAutoFit/>
          </a:bodyPr>
          <a:lstStyle/>
          <a:p>
            <a:pPr algn="ctr"/>
            <a:r>
              <a:rPr lang="en-ID" sz="3200" b="1" dirty="0"/>
              <a:t>AKSES TERBATAS</a:t>
            </a:r>
          </a:p>
        </p:txBody>
      </p:sp>
      <p:sp>
        <p:nvSpPr>
          <p:cNvPr id="29" name="TextBox 28">
            <a:extLst>
              <a:ext uri="{FF2B5EF4-FFF2-40B4-BE49-F238E27FC236}">
                <a16:creationId xmlns:a16="http://schemas.microsoft.com/office/drawing/2014/main" id="{B5F1491D-97BB-4474-9D33-45182745F334}"/>
              </a:ext>
            </a:extLst>
          </p:cNvPr>
          <p:cNvSpPr txBox="1"/>
          <p:nvPr/>
        </p:nvSpPr>
        <p:spPr>
          <a:xfrm>
            <a:off x="8378688" y="6459779"/>
            <a:ext cx="3798304" cy="369332"/>
          </a:xfrm>
          <a:prstGeom prst="rect">
            <a:avLst/>
          </a:prstGeom>
          <a:solidFill>
            <a:schemeClr val="tx1"/>
          </a:solidFill>
        </p:spPr>
        <p:txBody>
          <a:bodyPr wrap="square" rtlCol="0">
            <a:spAutoFit/>
          </a:bodyPr>
          <a:lstStyle/>
          <a:p>
            <a:pPr algn="ctr"/>
            <a:r>
              <a:rPr lang="en-ID" dirty="0">
                <a:solidFill>
                  <a:schemeClr val="bg1"/>
                </a:solidFill>
              </a:rPr>
              <a:t>PENGGUNA TERDAFTAR (ADVOKAT)</a:t>
            </a:r>
          </a:p>
        </p:txBody>
      </p:sp>
      <p:pic>
        <p:nvPicPr>
          <p:cNvPr id="1030" name="Picture 6" descr="Image result for electronic mail">
            <a:extLst>
              <a:ext uri="{FF2B5EF4-FFF2-40B4-BE49-F238E27FC236}">
                <a16:creationId xmlns:a16="http://schemas.microsoft.com/office/drawing/2014/main" id="{834D901F-7F65-4A15-9571-225F20B9CFD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363" t="-794" r="26567"/>
          <a:stretch/>
        </p:blipFill>
        <p:spPr bwMode="auto">
          <a:xfrm>
            <a:off x="5754244" y="1835703"/>
            <a:ext cx="2286000" cy="2226584"/>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032" name="Picture 8" descr="Image result for electronic document filing">
            <a:extLst>
              <a:ext uri="{FF2B5EF4-FFF2-40B4-BE49-F238E27FC236}">
                <a16:creationId xmlns:a16="http://schemas.microsoft.com/office/drawing/2014/main" id="{E7963428-FB73-48DF-85E4-BCD861CB34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446" y="2383197"/>
            <a:ext cx="2575593" cy="155639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23F2E947-DA03-4C44-98BF-6CC683BD176D}"/>
              </a:ext>
            </a:extLst>
          </p:cNvPr>
          <p:cNvSpPr txBox="1"/>
          <p:nvPr/>
        </p:nvSpPr>
        <p:spPr>
          <a:xfrm>
            <a:off x="212463" y="4111730"/>
            <a:ext cx="2426869" cy="461665"/>
          </a:xfrm>
          <a:prstGeom prst="rect">
            <a:avLst/>
          </a:prstGeom>
          <a:noFill/>
        </p:spPr>
        <p:txBody>
          <a:bodyPr wrap="square" rtlCol="0">
            <a:spAutoFit/>
          </a:bodyPr>
          <a:lstStyle/>
          <a:p>
            <a:pPr algn="ctr"/>
            <a:r>
              <a:rPr lang="en-ID" sz="2400" b="1" dirty="0"/>
              <a:t>E-FILING</a:t>
            </a:r>
          </a:p>
        </p:txBody>
      </p:sp>
      <p:sp>
        <p:nvSpPr>
          <p:cNvPr id="34" name="Rectangle 33">
            <a:extLst>
              <a:ext uri="{FF2B5EF4-FFF2-40B4-BE49-F238E27FC236}">
                <a16:creationId xmlns:a16="http://schemas.microsoft.com/office/drawing/2014/main" id="{327AEF98-08DF-46A2-B421-FA2DA99E0E87}"/>
              </a:ext>
            </a:extLst>
          </p:cNvPr>
          <p:cNvSpPr/>
          <p:nvPr/>
        </p:nvSpPr>
        <p:spPr>
          <a:xfrm>
            <a:off x="864926" y="4501966"/>
            <a:ext cx="1288814" cy="307777"/>
          </a:xfrm>
          <a:prstGeom prst="rect">
            <a:avLst/>
          </a:prstGeom>
        </p:spPr>
        <p:txBody>
          <a:bodyPr wrap="none">
            <a:spAutoFit/>
          </a:bodyPr>
          <a:lstStyle/>
          <a:p>
            <a:r>
              <a:rPr lang="en-ID" sz="1400" spc="710" dirty="0"/>
              <a:t>ONLINE</a:t>
            </a:r>
          </a:p>
        </p:txBody>
      </p:sp>
      <p:sp>
        <p:nvSpPr>
          <p:cNvPr id="35" name="Rectangle 34">
            <a:extLst>
              <a:ext uri="{FF2B5EF4-FFF2-40B4-BE49-F238E27FC236}">
                <a16:creationId xmlns:a16="http://schemas.microsoft.com/office/drawing/2014/main" id="{6C01A1FE-3484-4291-9CD8-DD75FE4B7CC9}"/>
              </a:ext>
            </a:extLst>
          </p:cNvPr>
          <p:cNvSpPr/>
          <p:nvPr/>
        </p:nvSpPr>
        <p:spPr>
          <a:xfrm>
            <a:off x="376050" y="4764462"/>
            <a:ext cx="2178481" cy="307777"/>
          </a:xfrm>
          <a:prstGeom prst="rect">
            <a:avLst/>
          </a:prstGeom>
        </p:spPr>
        <p:txBody>
          <a:bodyPr wrap="none">
            <a:spAutoFit/>
          </a:bodyPr>
          <a:lstStyle/>
          <a:p>
            <a:r>
              <a:rPr lang="en-ID" sz="1400" spc="710" dirty="0"/>
              <a:t>CENTRALIZED</a:t>
            </a:r>
          </a:p>
        </p:txBody>
      </p:sp>
      <p:sp>
        <p:nvSpPr>
          <p:cNvPr id="37" name="Rectangle 36">
            <a:extLst>
              <a:ext uri="{FF2B5EF4-FFF2-40B4-BE49-F238E27FC236}">
                <a16:creationId xmlns:a16="http://schemas.microsoft.com/office/drawing/2014/main" id="{5C0D761B-1535-4ABA-9F07-5DF4B2BAB5DC}"/>
              </a:ext>
            </a:extLst>
          </p:cNvPr>
          <p:cNvSpPr/>
          <p:nvPr/>
        </p:nvSpPr>
        <p:spPr>
          <a:xfrm>
            <a:off x="3107663" y="4729364"/>
            <a:ext cx="2446247" cy="307777"/>
          </a:xfrm>
          <a:prstGeom prst="rect">
            <a:avLst/>
          </a:prstGeom>
        </p:spPr>
        <p:txBody>
          <a:bodyPr wrap="none">
            <a:spAutoFit/>
          </a:bodyPr>
          <a:lstStyle/>
          <a:p>
            <a:r>
              <a:rPr lang="en-ID" sz="1400" dirty="0"/>
              <a:t>DEDICATED VIRTUAL ACCOUNT</a:t>
            </a:r>
          </a:p>
        </p:txBody>
      </p:sp>
      <p:pic>
        <p:nvPicPr>
          <p:cNvPr id="9" name="Picture 8">
            <a:extLst>
              <a:ext uri="{FF2B5EF4-FFF2-40B4-BE49-F238E27FC236}">
                <a16:creationId xmlns:a16="http://schemas.microsoft.com/office/drawing/2014/main" id="{3EA08C7B-5B21-477C-9DDD-3087E17666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8688" y="2327173"/>
            <a:ext cx="2359910" cy="1423322"/>
          </a:xfrm>
          <a:prstGeom prst="rect">
            <a:avLst/>
          </a:prstGeom>
          <a:ln>
            <a:noFill/>
          </a:ln>
          <a:effectLst>
            <a:softEdge rad="112500"/>
          </a:effectLst>
        </p:spPr>
      </p:pic>
      <p:sp>
        <p:nvSpPr>
          <p:cNvPr id="32" name="TextBox 31">
            <a:extLst>
              <a:ext uri="{FF2B5EF4-FFF2-40B4-BE49-F238E27FC236}">
                <a16:creationId xmlns:a16="http://schemas.microsoft.com/office/drawing/2014/main" id="{98F1DE78-B3ED-4922-A442-C187A2B4DAFE}"/>
              </a:ext>
            </a:extLst>
          </p:cNvPr>
          <p:cNvSpPr txBox="1"/>
          <p:nvPr/>
        </p:nvSpPr>
        <p:spPr>
          <a:xfrm>
            <a:off x="8686988" y="3879436"/>
            <a:ext cx="2459006" cy="461665"/>
          </a:xfrm>
          <a:prstGeom prst="rect">
            <a:avLst/>
          </a:prstGeom>
          <a:noFill/>
        </p:spPr>
        <p:txBody>
          <a:bodyPr wrap="square" rtlCol="0">
            <a:spAutoFit/>
          </a:bodyPr>
          <a:lstStyle/>
          <a:p>
            <a:r>
              <a:rPr lang="id-ID" sz="2400" b="1" dirty="0"/>
              <a:t>E-LITIGATION</a:t>
            </a:r>
            <a:endParaRPr lang="en-ID" sz="2400" b="1" dirty="0"/>
          </a:p>
        </p:txBody>
      </p:sp>
      <p:sp>
        <p:nvSpPr>
          <p:cNvPr id="36" name="Rectangle 35">
            <a:extLst>
              <a:ext uri="{FF2B5EF4-FFF2-40B4-BE49-F238E27FC236}">
                <a16:creationId xmlns:a16="http://schemas.microsoft.com/office/drawing/2014/main" id="{9522A8AB-1CF0-4507-878E-5E064C4DCAFA}"/>
              </a:ext>
            </a:extLst>
          </p:cNvPr>
          <p:cNvSpPr/>
          <p:nvPr/>
        </p:nvSpPr>
        <p:spPr>
          <a:xfrm>
            <a:off x="7869929" y="4242874"/>
            <a:ext cx="3513803" cy="954107"/>
          </a:xfrm>
          <a:prstGeom prst="rect">
            <a:avLst/>
          </a:prstGeom>
        </p:spPr>
        <p:txBody>
          <a:bodyPr wrap="square">
            <a:spAutoFit/>
          </a:bodyPr>
          <a:lstStyle/>
          <a:p>
            <a:pPr algn="ctr"/>
            <a:r>
              <a:rPr lang="id-ID" sz="1400" dirty="0"/>
              <a:t>P E R S I D A N G A N </a:t>
            </a:r>
          </a:p>
          <a:p>
            <a:pPr algn="ctr"/>
            <a:r>
              <a:rPr lang="id-ID" sz="1400" dirty="0"/>
              <a:t>E L E K T R O N I K</a:t>
            </a:r>
          </a:p>
          <a:p>
            <a:pPr algn="ctr"/>
            <a:r>
              <a:rPr lang="id-ID" sz="1400" dirty="0"/>
              <a:t>DOCUMENT FILING</a:t>
            </a:r>
          </a:p>
          <a:p>
            <a:pPr algn="ctr"/>
            <a:r>
              <a:rPr lang="id-ID" sz="1400" dirty="0"/>
              <a:t>VIDEO CONF EXAMINATION</a:t>
            </a:r>
            <a:endParaRPr lang="en-ID" sz="1400" dirty="0"/>
          </a:p>
        </p:txBody>
      </p:sp>
      <p:pic>
        <p:nvPicPr>
          <p:cNvPr id="11" name="Picture 10">
            <a:extLst>
              <a:ext uri="{FF2B5EF4-FFF2-40B4-BE49-F238E27FC236}">
                <a16:creationId xmlns:a16="http://schemas.microsoft.com/office/drawing/2014/main" id="{DD611495-B316-4F8B-8A01-F5465EE219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2057" y="147161"/>
            <a:ext cx="1828800" cy="1652013"/>
          </a:xfrm>
          <a:prstGeom prst="rect">
            <a:avLst/>
          </a:prstGeom>
        </p:spPr>
      </p:pic>
      <p:pic>
        <p:nvPicPr>
          <p:cNvPr id="23" name="Picture 22" descr="A close up of a sign&#10;&#10;Description automatically generated">
            <a:extLst>
              <a:ext uri="{FF2B5EF4-FFF2-40B4-BE49-F238E27FC236}">
                <a16:creationId xmlns:a16="http://schemas.microsoft.com/office/drawing/2014/main" id="{AA794EE0-C5B7-49F1-9E20-BC1202D182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23034" y="93215"/>
            <a:ext cx="1645920" cy="1658736"/>
          </a:xfrm>
          <a:prstGeom prst="rect">
            <a:avLst/>
          </a:prstGeom>
        </p:spPr>
      </p:pic>
    </p:spTree>
    <p:extLst>
      <p:ext uri="{BB962C8B-B14F-4D97-AF65-F5344CB8AC3E}">
        <p14:creationId xmlns:p14="http://schemas.microsoft.com/office/powerpoint/2010/main" val="493204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4800" b="1" dirty="0">
                <a:latin typeface="+mn-lt"/>
              </a:rPr>
              <a:t>Prioritas Pemerintah</a:t>
            </a:r>
          </a:p>
        </p:txBody>
      </p:sp>
      <p:sp>
        <p:nvSpPr>
          <p:cNvPr id="3" name="Content Placeholder 2"/>
          <p:cNvSpPr>
            <a:spLocks noGrp="1"/>
          </p:cNvSpPr>
          <p:nvPr>
            <p:ph idx="1"/>
          </p:nvPr>
        </p:nvSpPr>
        <p:spPr/>
        <p:txBody>
          <a:bodyPr>
            <a:normAutofit fontScale="77500" lnSpcReduction="20000"/>
          </a:bodyPr>
          <a:lstStyle/>
          <a:p>
            <a:r>
              <a:rPr lang="id-ID" baseline="0" dirty="0"/>
              <a:t>Paket Reformasi Kebijakan Ekonomi XII tahun 2016</a:t>
            </a:r>
          </a:p>
          <a:p>
            <a:r>
              <a:rPr lang="id-ID" baseline="0" dirty="0"/>
              <a:t>Pemerintah menginginkan peringkat kemudahan berusaha RI naik ke peringkat 40.</a:t>
            </a:r>
          </a:p>
          <a:p>
            <a:r>
              <a:rPr lang="id-ID" baseline="0" dirty="0"/>
              <a:t>Koordinasi melalui Menteri Koordinator Bidang Perekonomian dan Badan Koordinasi Penanaman Modal</a:t>
            </a:r>
          </a:p>
          <a:p>
            <a:pPr rtl="0" eaLnBrk="1" latinLnBrk="0" hangingPunct="1"/>
            <a:r>
              <a:rPr lang="id-ID" sz="2800" b="1" kern="1200" dirty="0">
                <a:solidFill>
                  <a:schemeClr val="tx1"/>
                </a:solidFill>
                <a:effectLst/>
                <a:latin typeface="+mn-lt"/>
                <a:ea typeface="+mn-ea"/>
                <a:cs typeface="+mn-cs"/>
              </a:rPr>
              <a:t>Indonesia </a:t>
            </a:r>
            <a:r>
              <a:rPr lang="en-ID" sz="2800" b="1" kern="1200" dirty="0" err="1">
                <a:solidFill>
                  <a:schemeClr val="tx1"/>
                </a:solidFill>
                <a:effectLst/>
                <a:latin typeface="+mn-lt"/>
                <a:ea typeface="+mn-ea"/>
                <a:cs typeface="+mn-cs"/>
              </a:rPr>
              <a:t>untuk</a:t>
            </a:r>
            <a:r>
              <a:rPr lang="en-ID" sz="2800" b="1" kern="1200" dirty="0">
                <a:solidFill>
                  <a:schemeClr val="tx1"/>
                </a:solidFill>
                <a:effectLst/>
                <a:latin typeface="+mn-lt"/>
                <a:ea typeface="+mn-ea"/>
                <a:cs typeface="+mn-cs"/>
              </a:rPr>
              <a:t> survey </a:t>
            </a:r>
            <a:r>
              <a:rPr lang="id-ID" sz="2800" b="1" kern="1200" dirty="0">
                <a:solidFill>
                  <a:schemeClr val="tx1"/>
                </a:solidFill>
                <a:effectLst/>
                <a:latin typeface="+mn-lt"/>
                <a:ea typeface="+mn-ea"/>
                <a:cs typeface="+mn-cs"/>
              </a:rPr>
              <a:t>tahun 201</a:t>
            </a:r>
            <a:r>
              <a:rPr lang="en-ID" b="1" dirty="0"/>
              <a:t>9</a:t>
            </a:r>
            <a:r>
              <a:rPr lang="id-ID" sz="2800" b="1" kern="1200" dirty="0">
                <a:solidFill>
                  <a:schemeClr val="tx1"/>
                </a:solidFill>
                <a:effectLst/>
                <a:latin typeface="+mn-lt"/>
                <a:ea typeface="+mn-ea"/>
                <a:cs typeface="+mn-cs"/>
              </a:rPr>
              <a:t> pada posisi </a:t>
            </a:r>
            <a:r>
              <a:rPr lang="en-ID" sz="2800" b="1" kern="1200" dirty="0">
                <a:solidFill>
                  <a:schemeClr val="tx1"/>
                </a:solidFill>
                <a:effectLst/>
                <a:latin typeface="+mn-lt"/>
                <a:ea typeface="+mn-ea"/>
                <a:cs typeface="+mn-cs"/>
              </a:rPr>
              <a:t>73 </a:t>
            </a:r>
            <a:r>
              <a:rPr lang="en-AU" sz="2800" kern="1200" dirty="0" err="1">
                <a:solidFill>
                  <a:schemeClr val="tx1"/>
                </a:solidFill>
                <a:effectLst/>
                <a:latin typeface="+mn-lt"/>
                <a:ea typeface="+mn-ea"/>
                <a:cs typeface="+mn-cs"/>
              </a:rPr>
              <a:t>dari</a:t>
            </a:r>
            <a:r>
              <a:rPr lang="en-AU" sz="2800" kern="1200" dirty="0">
                <a:solidFill>
                  <a:schemeClr val="tx1"/>
                </a:solidFill>
                <a:effectLst/>
                <a:latin typeface="+mn-lt"/>
                <a:ea typeface="+mn-ea"/>
                <a:cs typeface="+mn-cs"/>
              </a:rPr>
              <a:t> 1</a:t>
            </a:r>
            <a:r>
              <a:rPr lang="id-ID" sz="2800" kern="1200" dirty="0">
                <a:solidFill>
                  <a:schemeClr val="tx1"/>
                </a:solidFill>
                <a:effectLst/>
                <a:latin typeface="+mn-lt"/>
                <a:ea typeface="+mn-ea"/>
                <a:cs typeface="+mn-cs"/>
              </a:rPr>
              <a:t>90</a:t>
            </a:r>
            <a:r>
              <a:rPr lang="en-AU" sz="2800" kern="1200" dirty="0">
                <a:solidFill>
                  <a:schemeClr val="tx1"/>
                </a:solidFill>
                <a:effectLst/>
                <a:latin typeface="+mn-lt"/>
                <a:ea typeface="+mn-ea"/>
                <a:cs typeface="+mn-cs"/>
              </a:rPr>
              <a:t> </a:t>
            </a:r>
            <a:r>
              <a:rPr lang="en-AU" sz="2800" kern="1200" dirty="0" err="1">
                <a:solidFill>
                  <a:schemeClr val="tx1"/>
                </a:solidFill>
                <a:effectLst/>
                <a:latin typeface="+mn-lt"/>
                <a:ea typeface="+mn-ea"/>
                <a:cs typeface="+mn-cs"/>
              </a:rPr>
              <a:t>negara</a:t>
            </a:r>
            <a:endParaRPr lang="id-ID" sz="2800" dirty="0">
              <a:effectLst/>
            </a:endParaRPr>
          </a:p>
          <a:p>
            <a:pPr marL="1003300" lvl="2" indent="-457200">
              <a:spcBef>
                <a:spcPts val="1200"/>
              </a:spcBef>
              <a:buFont typeface="+mj-lt"/>
              <a:buAutoNum type="arabicPeriod"/>
            </a:pPr>
            <a:r>
              <a:rPr lang="id-ID" sz="2300" dirty="0"/>
              <a:t>Singapura posisi 2 (</a:t>
            </a:r>
            <a:r>
              <a:rPr lang="id-ID" sz="2300" i="1" dirty="0"/>
              <a:t>2016 : 1</a:t>
            </a:r>
            <a:r>
              <a:rPr lang="id-ID" sz="2300" dirty="0"/>
              <a:t>) </a:t>
            </a:r>
            <a:r>
              <a:rPr lang="en-ID" sz="2300" dirty="0"/>
              <a:t>(2018: 2)</a:t>
            </a:r>
            <a:endParaRPr lang="id-ID" sz="1300" dirty="0"/>
          </a:p>
          <a:p>
            <a:pPr marL="1003300" lvl="2" indent="-457200">
              <a:spcBef>
                <a:spcPts val="1200"/>
              </a:spcBef>
              <a:buFont typeface="+mj-lt"/>
              <a:buAutoNum type="arabicPeriod"/>
            </a:pPr>
            <a:r>
              <a:rPr lang="id-ID" sz="2300" dirty="0"/>
              <a:t>Malaysia posisi </a:t>
            </a:r>
            <a:r>
              <a:rPr lang="en-ID" sz="2300" dirty="0"/>
              <a:t>15 </a:t>
            </a:r>
            <a:r>
              <a:rPr lang="id-ID" sz="2300" dirty="0"/>
              <a:t>(</a:t>
            </a:r>
            <a:r>
              <a:rPr lang="id-ID" sz="2300" i="1" dirty="0"/>
              <a:t>2016: 18</a:t>
            </a:r>
            <a:r>
              <a:rPr lang="id-ID" sz="2300" dirty="0"/>
              <a:t>)</a:t>
            </a:r>
            <a:r>
              <a:rPr lang="en-ID" sz="2300" dirty="0"/>
              <a:t> (2018 : 24)</a:t>
            </a:r>
            <a:endParaRPr lang="id-ID" sz="1300" dirty="0"/>
          </a:p>
          <a:p>
            <a:pPr marL="1003300" lvl="2" indent="-457200">
              <a:spcBef>
                <a:spcPts val="1200"/>
              </a:spcBef>
              <a:buFont typeface="+mj-lt"/>
              <a:buAutoNum type="arabicPeriod"/>
            </a:pPr>
            <a:r>
              <a:rPr lang="id-ID" sz="2300" dirty="0"/>
              <a:t>Thailand  posisi </a:t>
            </a:r>
            <a:r>
              <a:rPr lang="en-ID" sz="2300" dirty="0"/>
              <a:t>27</a:t>
            </a:r>
            <a:r>
              <a:rPr lang="id-ID" sz="2300" dirty="0"/>
              <a:t> (</a:t>
            </a:r>
            <a:r>
              <a:rPr lang="id-ID" sz="2300" i="1" dirty="0"/>
              <a:t>2016 : 49</a:t>
            </a:r>
            <a:r>
              <a:rPr lang="id-ID" sz="2300" dirty="0"/>
              <a:t>)</a:t>
            </a:r>
            <a:r>
              <a:rPr lang="en-ID" sz="2300" dirty="0"/>
              <a:t> (2018: 26)</a:t>
            </a:r>
          </a:p>
          <a:p>
            <a:pPr marL="1003300" lvl="2" indent="-457200">
              <a:spcBef>
                <a:spcPts val="1200"/>
              </a:spcBef>
              <a:buFont typeface="+mj-lt"/>
              <a:buAutoNum type="arabicPeriod"/>
            </a:pPr>
            <a:r>
              <a:rPr lang="en-ID" sz="2300" dirty="0"/>
              <a:t>Brunei Darussalam </a:t>
            </a:r>
            <a:r>
              <a:rPr lang="en-ID" sz="2300" dirty="0" err="1"/>
              <a:t>posisi</a:t>
            </a:r>
            <a:r>
              <a:rPr lang="en-ID" sz="2300" dirty="0"/>
              <a:t> 55 (2018: 55)</a:t>
            </a:r>
            <a:endParaRPr lang="id-ID" sz="1300" dirty="0"/>
          </a:p>
          <a:p>
            <a:pPr marL="1003300" lvl="2" indent="-457200">
              <a:spcBef>
                <a:spcPts val="1200"/>
              </a:spcBef>
              <a:buFont typeface="+mj-lt"/>
              <a:buAutoNum type="arabicPeriod"/>
            </a:pPr>
            <a:r>
              <a:rPr lang="id-ID" sz="2300" dirty="0"/>
              <a:t>Vietnam posisi </a:t>
            </a:r>
            <a:r>
              <a:rPr lang="en-ID" sz="2300" dirty="0"/>
              <a:t>69 </a:t>
            </a:r>
            <a:r>
              <a:rPr lang="id-ID" sz="2300" dirty="0"/>
              <a:t>(</a:t>
            </a:r>
            <a:r>
              <a:rPr lang="id-ID" sz="2300" i="1" dirty="0"/>
              <a:t>2016: 90</a:t>
            </a:r>
            <a:r>
              <a:rPr lang="id-ID" sz="2300" dirty="0"/>
              <a:t>)</a:t>
            </a:r>
            <a:r>
              <a:rPr lang="en-ID" sz="2300" dirty="0"/>
              <a:t> (2018: 68)</a:t>
            </a:r>
          </a:p>
          <a:p>
            <a:pPr marL="1003300" lvl="2" indent="-457200">
              <a:spcBef>
                <a:spcPts val="1200"/>
              </a:spcBef>
              <a:buFont typeface="+mj-lt"/>
              <a:buAutoNum type="arabicPeriod"/>
            </a:pPr>
            <a:r>
              <a:rPr lang="en-ID" sz="2300" dirty="0">
                <a:solidFill>
                  <a:schemeClr val="accent2">
                    <a:lumMod val="75000"/>
                  </a:schemeClr>
                </a:solidFill>
                <a:effectLst>
                  <a:outerShdw blurRad="38100" dist="38100" dir="2700000" algn="tl">
                    <a:srgbClr val="000000">
                      <a:alpha val="43137"/>
                    </a:srgbClr>
                  </a:outerShdw>
                </a:effectLst>
              </a:rPr>
              <a:t>Indonesia 73 (2016 : 106) (2018: 72)</a:t>
            </a:r>
            <a:endParaRPr lang="id-ID" sz="1300" dirty="0">
              <a:solidFill>
                <a:schemeClr val="accent2">
                  <a:lumMod val="75000"/>
                </a:schemeClr>
              </a:solidFill>
              <a:effectLst>
                <a:outerShdw blurRad="38100" dist="38100" dir="2700000" algn="tl">
                  <a:srgbClr val="000000">
                    <a:alpha val="43137"/>
                  </a:srgbClr>
                </a:outerShdw>
              </a:effectLst>
            </a:endParaRPr>
          </a:p>
          <a:p>
            <a:pPr marL="1003300" lvl="2" indent="-457200">
              <a:spcBef>
                <a:spcPts val="1200"/>
              </a:spcBef>
              <a:buFont typeface="+mj-lt"/>
              <a:buAutoNum type="arabicPeriod"/>
            </a:pPr>
            <a:r>
              <a:rPr lang="id-ID" sz="2300" dirty="0"/>
              <a:t>Filipina posisi </a:t>
            </a:r>
            <a:r>
              <a:rPr lang="en-ID" sz="2300" dirty="0"/>
              <a:t>124 </a:t>
            </a:r>
            <a:r>
              <a:rPr lang="id-ID" sz="2300" dirty="0"/>
              <a:t>(</a:t>
            </a:r>
            <a:r>
              <a:rPr lang="id-ID" sz="2300" i="1" dirty="0"/>
              <a:t>2016: 103</a:t>
            </a:r>
            <a:r>
              <a:rPr lang="id-ID" sz="2300" dirty="0"/>
              <a:t>)</a:t>
            </a:r>
            <a:r>
              <a:rPr lang="en-ID" sz="2300" dirty="0"/>
              <a:t> (2018: 113 )</a:t>
            </a:r>
            <a:endParaRPr lang="en-ID" sz="1200" dirty="0"/>
          </a:p>
        </p:txBody>
      </p:sp>
    </p:spTree>
    <p:extLst>
      <p:ext uri="{BB962C8B-B14F-4D97-AF65-F5344CB8AC3E}">
        <p14:creationId xmlns:p14="http://schemas.microsoft.com/office/powerpoint/2010/main" val="525299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6857" y="139700"/>
            <a:ext cx="10515600" cy="1325563"/>
          </a:xfrm>
        </p:spPr>
        <p:txBody>
          <a:bodyPr>
            <a:normAutofit/>
          </a:bodyPr>
          <a:lstStyle/>
          <a:p>
            <a:r>
              <a:rPr lang="en-ID" sz="3200" b="1" dirty="0">
                <a:latin typeface="+mn-lt"/>
              </a:rPr>
              <a:t>Performance Ease of Doing Business Survey </a:t>
            </a:r>
            <a:br>
              <a:rPr lang="en-ID" sz="3200" b="1" dirty="0"/>
            </a:br>
            <a:r>
              <a:rPr lang="en-ID" sz="3200" b="1" dirty="0"/>
              <a:t>2012-2019</a:t>
            </a:r>
            <a:endParaRPr lang="id-ID" sz="3200" b="1" dirty="0"/>
          </a:p>
        </p:txBody>
      </p:sp>
      <p:graphicFrame>
        <p:nvGraphicFramePr>
          <p:cNvPr id="3" name="Table 2"/>
          <p:cNvGraphicFramePr>
            <a:graphicFrameLocks noGrp="1"/>
          </p:cNvGraphicFramePr>
          <p:nvPr/>
        </p:nvGraphicFramePr>
        <p:xfrm>
          <a:off x="354923" y="1338576"/>
          <a:ext cx="10515603" cy="5060798"/>
        </p:xfrm>
        <a:graphic>
          <a:graphicData uri="http://schemas.openxmlformats.org/drawingml/2006/table">
            <a:tbl>
              <a:tblPr>
                <a:tableStyleId>{F5AB1C69-6EDB-4FF4-983F-18BD219EF322}</a:tableStyleId>
              </a:tblPr>
              <a:tblGrid>
                <a:gridCol w="511935">
                  <a:extLst>
                    <a:ext uri="{9D8B030D-6E8A-4147-A177-3AD203B41FA5}">
                      <a16:colId xmlns:a16="http://schemas.microsoft.com/office/drawing/2014/main" val="4064465267"/>
                    </a:ext>
                  </a:extLst>
                </a:gridCol>
                <a:gridCol w="3296044">
                  <a:extLst>
                    <a:ext uri="{9D8B030D-6E8A-4147-A177-3AD203B41FA5}">
                      <a16:colId xmlns:a16="http://schemas.microsoft.com/office/drawing/2014/main" val="3319261413"/>
                    </a:ext>
                  </a:extLst>
                </a:gridCol>
                <a:gridCol w="838453">
                  <a:extLst>
                    <a:ext uri="{9D8B030D-6E8A-4147-A177-3AD203B41FA5}">
                      <a16:colId xmlns:a16="http://schemas.microsoft.com/office/drawing/2014/main" val="2823011736"/>
                    </a:ext>
                  </a:extLst>
                </a:gridCol>
                <a:gridCol w="838453">
                  <a:extLst>
                    <a:ext uri="{9D8B030D-6E8A-4147-A177-3AD203B41FA5}">
                      <a16:colId xmlns:a16="http://schemas.microsoft.com/office/drawing/2014/main" val="1111000739"/>
                    </a:ext>
                  </a:extLst>
                </a:gridCol>
                <a:gridCol w="838453">
                  <a:extLst>
                    <a:ext uri="{9D8B030D-6E8A-4147-A177-3AD203B41FA5}">
                      <a16:colId xmlns:a16="http://schemas.microsoft.com/office/drawing/2014/main" val="3445984842"/>
                    </a:ext>
                  </a:extLst>
                </a:gridCol>
                <a:gridCol w="838453">
                  <a:extLst>
                    <a:ext uri="{9D8B030D-6E8A-4147-A177-3AD203B41FA5}">
                      <a16:colId xmlns:a16="http://schemas.microsoft.com/office/drawing/2014/main" val="2585227303"/>
                    </a:ext>
                  </a:extLst>
                </a:gridCol>
                <a:gridCol w="838453">
                  <a:extLst>
                    <a:ext uri="{9D8B030D-6E8A-4147-A177-3AD203B41FA5}">
                      <a16:colId xmlns:a16="http://schemas.microsoft.com/office/drawing/2014/main" val="1362344163"/>
                    </a:ext>
                  </a:extLst>
                </a:gridCol>
                <a:gridCol w="838453">
                  <a:extLst>
                    <a:ext uri="{9D8B030D-6E8A-4147-A177-3AD203B41FA5}">
                      <a16:colId xmlns:a16="http://schemas.microsoft.com/office/drawing/2014/main" val="418582639"/>
                    </a:ext>
                  </a:extLst>
                </a:gridCol>
                <a:gridCol w="838453">
                  <a:extLst>
                    <a:ext uri="{9D8B030D-6E8A-4147-A177-3AD203B41FA5}">
                      <a16:colId xmlns:a16="http://schemas.microsoft.com/office/drawing/2014/main" val="1173845288"/>
                    </a:ext>
                  </a:extLst>
                </a:gridCol>
                <a:gridCol w="838453">
                  <a:extLst>
                    <a:ext uri="{9D8B030D-6E8A-4147-A177-3AD203B41FA5}">
                      <a16:colId xmlns:a16="http://schemas.microsoft.com/office/drawing/2014/main" val="4226148946"/>
                    </a:ext>
                  </a:extLst>
                </a:gridCol>
              </a:tblGrid>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id-ID" sz="1800" u="none" strike="noStrike" dirty="0">
                          <a:effectLst/>
                        </a:rPr>
                        <a:t> </a:t>
                      </a:r>
                      <a:endParaRPr lang="id-ID" sz="1800" b="0"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2012</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2013</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2014</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2015</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2016</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id-ID" sz="1800" b="1" u="none" strike="noStrike" dirty="0">
                          <a:effectLst/>
                        </a:rPr>
                        <a:t>2017</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en-ID" sz="1800" b="1" u="none" strike="noStrike" dirty="0">
                          <a:effectLst/>
                        </a:rPr>
                        <a:t>2018</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tc>
                  <a:txBody>
                    <a:bodyPr/>
                    <a:lstStyle/>
                    <a:p>
                      <a:pPr algn="ctr" fontAlgn="b"/>
                      <a:r>
                        <a:rPr lang="en-ID" sz="1800" b="1" u="none" strike="noStrike" dirty="0">
                          <a:effectLst/>
                        </a:rPr>
                        <a:t>2019</a:t>
                      </a:r>
                      <a:endParaRPr lang="id-ID" sz="1800" b="1" i="0" u="none" strike="noStrike" dirty="0">
                        <a:solidFill>
                          <a:srgbClr val="000000"/>
                        </a:solidFill>
                        <a:effectLst/>
                        <a:latin typeface="Calibri" panose="020F0502020204030204" pitchFamily="34" charset="0"/>
                      </a:endParaRPr>
                    </a:p>
                  </a:txBody>
                  <a:tcPr marL="6350" marR="6350" marT="6350" marB="0" anchor="b">
                    <a:solidFill>
                      <a:schemeClr val="bg1">
                        <a:lumMod val="85000"/>
                      </a:schemeClr>
                    </a:solidFill>
                  </a:tcPr>
                </a:tc>
                <a:extLst>
                  <a:ext uri="{0D108BD9-81ED-4DB2-BD59-A6C34878D82A}">
                    <a16:rowId xmlns:a16="http://schemas.microsoft.com/office/drawing/2014/main" val="752264473"/>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Overall Rank</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dirty="0">
                          <a:effectLst/>
                        </a:rPr>
                        <a:t>130</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128</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120</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114</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106</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91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72</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73</a:t>
                      </a:r>
                      <a:endParaRPr lang="id-ID"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642464214"/>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Starting a Business</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dirty="0">
                          <a:effectLst/>
                        </a:rPr>
                        <a:t>161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166</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175</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155</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167</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151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144</a:t>
                      </a:r>
                      <a:endParaRPr lang="id-ID" sz="1800" b="0" i="0" u="none" strike="noStrike" dirty="0">
                        <a:solidFill>
                          <a:srgbClr val="FF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134</a:t>
                      </a:r>
                      <a:endParaRPr lang="id-ID" sz="1800" b="0" i="0" u="none" strike="noStrike" dirty="0">
                        <a:solidFill>
                          <a:srgbClr val="FF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076884403"/>
                  </a:ext>
                </a:extLst>
              </a:tr>
              <a:tr h="730340">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Dealing with Construction Permits</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72</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75</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88</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153</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113</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116</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108</a:t>
                      </a:r>
                      <a:endParaRPr lang="id-ID" sz="1800" b="0" i="0" u="none" strike="noStrike" dirty="0">
                        <a:solidFill>
                          <a:schemeClr val="tx1"/>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112</a:t>
                      </a:r>
                      <a:endParaRPr lang="id-ID" sz="1800" b="0" i="0" u="none" strike="noStrike" dirty="0">
                        <a:solidFill>
                          <a:srgbClr val="FF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121254034"/>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Getting Electricity</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158</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147</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121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78</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61</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49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38</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33</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308967148"/>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Registering Property</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99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98</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101</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117</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123</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118</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106</a:t>
                      </a:r>
                      <a:endParaRPr lang="id-ID" sz="1800" b="0" i="0" u="none" strike="noStrike" dirty="0">
                        <a:solidFill>
                          <a:schemeClr val="tx1"/>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100</a:t>
                      </a:r>
                      <a:endParaRPr lang="id-ID" sz="1800" b="0" i="0" u="none" strike="noStrike" dirty="0">
                        <a:solidFill>
                          <a:srgbClr val="FF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4175015654"/>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Getting Credit</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dirty="0">
                          <a:effectLst/>
                        </a:rPr>
                        <a:t>127</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129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86</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71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70</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62</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55</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44</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11657323"/>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Protecting Minority Investors</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46</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49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52</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43</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69</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70</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43</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51</a:t>
                      </a:r>
                      <a:endParaRPr lang="id-ID"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737337075"/>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Paying Taxes</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129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131</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137</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160</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115</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104</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114</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112</a:t>
                      </a:r>
                      <a:endParaRPr lang="id-ID" sz="18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92581172"/>
                  </a:ext>
                </a:extLst>
              </a:tr>
              <a:tr h="393678">
                <a:tc>
                  <a:txBody>
                    <a:bodyPr/>
                    <a:lstStyle/>
                    <a:p>
                      <a:pPr algn="l" fontAlgn="b"/>
                      <a:endParaRPr lang="id-ID" sz="1600" b="0"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Trading Across Borders</a:t>
                      </a:r>
                      <a:endParaRPr lang="id-ID" sz="1800" b="0"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a:effectLst/>
                        </a:rPr>
                        <a:t>40</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37</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54</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62</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113</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108</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112</a:t>
                      </a:r>
                      <a:endParaRPr lang="id-ID" sz="1800" b="0" i="0" u="none" strike="noStrike" dirty="0">
                        <a:solidFill>
                          <a:srgbClr val="FF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116</a:t>
                      </a:r>
                      <a:endParaRPr lang="id-ID" sz="1800" b="0" i="0" u="none" strike="noStrike" dirty="0">
                        <a:solidFill>
                          <a:srgbClr val="FF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534608221"/>
                  </a:ext>
                </a:extLst>
              </a:tr>
              <a:tr h="393678">
                <a:tc>
                  <a:txBody>
                    <a:bodyPr/>
                    <a:lstStyle/>
                    <a:p>
                      <a:pPr algn="l" fontAlgn="b"/>
                      <a:endParaRPr lang="id-ID"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Enforcing Contract</a:t>
                      </a:r>
                      <a:endParaRPr lang="id-ID" sz="1800" b="1" i="0" u="none" strike="noStrike" dirty="0">
                        <a:solidFill>
                          <a:srgbClr val="000000"/>
                        </a:solidFill>
                        <a:effectLst/>
                        <a:latin typeface="Calibri" panose="020F0502020204030204" pitchFamily="34" charset="0"/>
                      </a:endParaRPr>
                    </a:p>
                  </a:txBody>
                  <a:tcPr marL="6350" marR="6350" marT="6350" marB="0" anchor="ctr">
                    <a:solidFill>
                      <a:schemeClr val="bg1">
                        <a:lumMod val="85000"/>
                      </a:schemeClr>
                    </a:solidFill>
                  </a:tcPr>
                </a:tc>
                <a:tc>
                  <a:txBody>
                    <a:bodyPr/>
                    <a:lstStyle/>
                    <a:p>
                      <a:pPr algn="ctr" fontAlgn="b"/>
                      <a:r>
                        <a:rPr lang="id-ID" sz="1800" u="none" strike="noStrike" dirty="0">
                          <a:effectLst/>
                        </a:rPr>
                        <a:t>145</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144</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147</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172</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171</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166</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145</a:t>
                      </a:r>
                      <a:endParaRPr lang="id-ID" sz="1800" b="0" i="0" u="none" strike="noStrike" dirty="0">
                        <a:solidFill>
                          <a:srgbClr val="FF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146</a:t>
                      </a:r>
                      <a:endParaRPr lang="id-ID" sz="1800" b="0" i="0" u="none" strike="noStrike" dirty="0">
                        <a:solidFill>
                          <a:srgbClr val="FF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348320571"/>
                  </a:ext>
                </a:extLst>
              </a:tr>
              <a:tr h="393678">
                <a:tc>
                  <a:txBody>
                    <a:bodyPr/>
                    <a:lstStyle/>
                    <a:p>
                      <a:pPr algn="l" fontAlgn="b"/>
                      <a:endParaRPr lang="id-ID"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ID" sz="1800" u="none" strike="noStrike" dirty="0">
                          <a:effectLst/>
                        </a:rPr>
                        <a:t>Resolving Insolvency </a:t>
                      </a:r>
                      <a:endParaRPr lang="id-ID" sz="1800" b="1"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b"/>
                      <a:r>
                        <a:rPr lang="id-ID" sz="1800" u="none" strike="noStrike">
                          <a:effectLst/>
                        </a:rPr>
                        <a:t>149</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148</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144</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a:effectLst/>
                        </a:rPr>
                        <a:t>75</a:t>
                      </a:r>
                      <a:endParaRPr lang="id-ID" sz="18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74</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id-ID" sz="1800" u="none" strike="noStrike" dirty="0">
                          <a:effectLst/>
                        </a:rPr>
                        <a:t>76</a:t>
                      </a:r>
                      <a:endParaRPr lang="id-ID" sz="18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38</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tc>
                  <a:txBody>
                    <a:bodyPr/>
                    <a:lstStyle/>
                    <a:p>
                      <a:pPr algn="ctr" fontAlgn="b"/>
                      <a:r>
                        <a:rPr lang="en-ID" sz="1800" u="none" strike="noStrike" dirty="0">
                          <a:effectLst/>
                        </a:rPr>
                        <a:t>36</a:t>
                      </a:r>
                      <a:endParaRPr lang="id-ID" sz="1800" b="0" i="0" u="none" strike="noStrike" dirty="0">
                        <a:solidFill>
                          <a:schemeClr val="accent6">
                            <a:lumMod val="75000"/>
                          </a:schemeClr>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2600388521"/>
                  </a:ext>
                </a:extLst>
              </a:tr>
            </a:tbl>
          </a:graphicData>
        </a:graphic>
      </p:graphicFrame>
      <p:sp>
        <p:nvSpPr>
          <p:cNvPr id="4" name="Rectangle 3">
            <a:extLst>
              <a:ext uri="{FF2B5EF4-FFF2-40B4-BE49-F238E27FC236}">
                <a16:creationId xmlns:a16="http://schemas.microsoft.com/office/drawing/2014/main" id="{D560A6F1-1524-4DB6-A4E3-F93AA26259BE}"/>
              </a:ext>
            </a:extLst>
          </p:cNvPr>
          <p:cNvSpPr/>
          <p:nvPr/>
        </p:nvSpPr>
        <p:spPr>
          <a:xfrm>
            <a:off x="7543800" y="5612535"/>
            <a:ext cx="3518452" cy="887977"/>
          </a:xfrm>
          <a:prstGeom prst="rect">
            <a:avLst/>
          </a:prstGeom>
          <a:solidFill>
            <a:schemeClr val="accent2">
              <a:lumMod val="75000"/>
              <a:alpha val="16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Arrow: Down 4">
            <a:extLst>
              <a:ext uri="{FF2B5EF4-FFF2-40B4-BE49-F238E27FC236}">
                <a16:creationId xmlns:a16="http://schemas.microsoft.com/office/drawing/2014/main" id="{4D11D644-A9C0-4B35-A45F-06FFB8096729}"/>
              </a:ext>
            </a:extLst>
          </p:cNvPr>
          <p:cNvSpPr/>
          <p:nvPr/>
        </p:nvSpPr>
        <p:spPr>
          <a:xfrm>
            <a:off x="10751894" y="5713673"/>
            <a:ext cx="270814" cy="288235"/>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90D1561C-79B5-4EF8-9A45-82993F941F5B}"/>
              </a:ext>
            </a:extLst>
          </p:cNvPr>
          <p:cNvSpPr/>
          <p:nvPr/>
        </p:nvSpPr>
        <p:spPr>
          <a:xfrm rot="10800000">
            <a:off x="10751894" y="6056523"/>
            <a:ext cx="270814" cy="288235"/>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7752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721C-1166-42BE-BC10-635BBE785D48}"/>
              </a:ext>
            </a:extLst>
          </p:cNvPr>
          <p:cNvSpPr>
            <a:spLocks noGrp="1"/>
          </p:cNvSpPr>
          <p:nvPr>
            <p:ph type="title"/>
          </p:nvPr>
        </p:nvSpPr>
        <p:spPr>
          <a:xfrm>
            <a:off x="393539" y="314888"/>
            <a:ext cx="10640221" cy="1356360"/>
          </a:xfrm>
        </p:spPr>
        <p:txBody>
          <a:bodyPr/>
          <a:lstStyle/>
          <a:p>
            <a:pPr algn="r"/>
            <a:r>
              <a:rPr lang="en-ID" b="1" dirty="0" err="1">
                <a:latin typeface="+mn-lt"/>
              </a:rPr>
              <a:t>Kinerja</a:t>
            </a:r>
            <a:r>
              <a:rPr lang="en-ID" b="1" dirty="0">
                <a:latin typeface="+mn-lt"/>
              </a:rPr>
              <a:t> Parameter</a:t>
            </a:r>
            <a:br>
              <a:rPr lang="en-ID" b="1" dirty="0"/>
            </a:br>
            <a:r>
              <a:rPr lang="en-ID" sz="3600" b="1" i="1" dirty="0"/>
              <a:t>Enforcing Contract</a:t>
            </a:r>
            <a:endParaRPr lang="en-ID" b="1" i="1" dirty="0"/>
          </a:p>
        </p:txBody>
      </p:sp>
      <p:graphicFrame>
        <p:nvGraphicFramePr>
          <p:cNvPr id="6" name="Table 5">
            <a:extLst>
              <a:ext uri="{FF2B5EF4-FFF2-40B4-BE49-F238E27FC236}">
                <a16:creationId xmlns:a16="http://schemas.microsoft.com/office/drawing/2014/main" id="{0D156D5C-CF81-4720-888B-81278A10DEF6}"/>
              </a:ext>
            </a:extLst>
          </p:cNvPr>
          <p:cNvGraphicFramePr>
            <a:graphicFrameLocks noGrp="1"/>
          </p:cNvGraphicFramePr>
          <p:nvPr/>
        </p:nvGraphicFramePr>
        <p:xfrm>
          <a:off x="393539" y="900049"/>
          <a:ext cx="4802391" cy="1899920"/>
        </p:xfrm>
        <a:graphic>
          <a:graphicData uri="http://schemas.openxmlformats.org/drawingml/2006/table">
            <a:tbl>
              <a:tblPr firstRow="1" bandRow="1">
                <a:tableStyleId>{073A0DAA-6AF3-43AB-8588-CEC1D06C72B9}</a:tableStyleId>
              </a:tblPr>
              <a:tblGrid>
                <a:gridCol w="1740146">
                  <a:extLst>
                    <a:ext uri="{9D8B030D-6E8A-4147-A177-3AD203B41FA5}">
                      <a16:colId xmlns:a16="http://schemas.microsoft.com/office/drawing/2014/main" val="563604276"/>
                    </a:ext>
                  </a:extLst>
                </a:gridCol>
                <a:gridCol w="612449">
                  <a:extLst>
                    <a:ext uri="{9D8B030D-6E8A-4147-A177-3AD203B41FA5}">
                      <a16:colId xmlns:a16="http://schemas.microsoft.com/office/drawing/2014/main" val="184394017"/>
                    </a:ext>
                  </a:extLst>
                </a:gridCol>
                <a:gridCol w="612449">
                  <a:extLst>
                    <a:ext uri="{9D8B030D-6E8A-4147-A177-3AD203B41FA5}">
                      <a16:colId xmlns:a16="http://schemas.microsoft.com/office/drawing/2014/main" val="3879495923"/>
                    </a:ext>
                  </a:extLst>
                </a:gridCol>
                <a:gridCol w="612449">
                  <a:extLst>
                    <a:ext uri="{9D8B030D-6E8A-4147-A177-3AD203B41FA5}">
                      <a16:colId xmlns:a16="http://schemas.microsoft.com/office/drawing/2014/main" val="693846584"/>
                    </a:ext>
                  </a:extLst>
                </a:gridCol>
                <a:gridCol w="612449">
                  <a:extLst>
                    <a:ext uri="{9D8B030D-6E8A-4147-A177-3AD203B41FA5}">
                      <a16:colId xmlns:a16="http://schemas.microsoft.com/office/drawing/2014/main" val="2601810507"/>
                    </a:ext>
                  </a:extLst>
                </a:gridCol>
                <a:gridCol w="612449">
                  <a:extLst>
                    <a:ext uri="{9D8B030D-6E8A-4147-A177-3AD203B41FA5}">
                      <a16:colId xmlns:a16="http://schemas.microsoft.com/office/drawing/2014/main" val="3075004134"/>
                    </a:ext>
                  </a:extLst>
                </a:gridCol>
              </a:tblGrid>
              <a:tr h="370840">
                <a:tc>
                  <a:txBody>
                    <a:bodyPr/>
                    <a:lstStyle/>
                    <a:p>
                      <a:r>
                        <a:rPr lang="id-ID" sz="1600" dirty="0"/>
                        <a:t>Indi</a:t>
                      </a:r>
                      <a:r>
                        <a:rPr lang="en-ID" sz="1600" dirty="0"/>
                        <a:t>c</a:t>
                      </a:r>
                      <a:r>
                        <a:rPr lang="id-ID" sz="1600" dirty="0" err="1"/>
                        <a:t>ator</a:t>
                      </a:r>
                      <a:endParaRPr lang="id-ID" sz="1600" dirty="0">
                        <a:latin typeface="+mj-lt"/>
                      </a:endParaRPr>
                    </a:p>
                  </a:txBody>
                  <a:tcPr/>
                </a:tc>
                <a:tc>
                  <a:txBody>
                    <a:bodyPr/>
                    <a:lstStyle/>
                    <a:p>
                      <a:pPr algn="ctr"/>
                      <a:r>
                        <a:rPr lang="id-ID" sz="1600" dirty="0"/>
                        <a:t>2015</a:t>
                      </a:r>
                      <a:endParaRPr lang="id-ID" sz="1600" dirty="0">
                        <a:latin typeface="+mj-lt"/>
                      </a:endParaRPr>
                    </a:p>
                  </a:txBody>
                  <a:tcPr/>
                </a:tc>
                <a:tc>
                  <a:txBody>
                    <a:bodyPr/>
                    <a:lstStyle/>
                    <a:p>
                      <a:pPr algn="ctr"/>
                      <a:r>
                        <a:rPr lang="id-ID" sz="1600" dirty="0"/>
                        <a:t>2016</a:t>
                      </a:r>
                      <a:endParaRPr lang="id-ID" sz="1600" dirty="0">
                        <a:latin typeface="+mj-lt"/>
                      </a:endParaRPr>
                    </a:p>
                  </a:txBody>
                  <a:tcPr/>
                </a:tc>
                <a:tc>
                  <a:txBody>
                    <a:bodyPr/>
                    <a:lstStyle/>
                    <a:p>
                      <a:pPr algn="ctr"/>
                      <a:r>
                        <a:rPr lang="id-ID" sz="1600" dirty="0"/>
                        <a:t>2017</a:t>
                      </a:r>
                      <a:endParaRPr lang="id-ID" sz="1600" dirty="0">
                        <a:latin typeface="+mj-lt"/>
                      </a:endParaRPr>
                    </a:p>
                  </a:txBody>
                  <a:tcPr/>
                </a:tc>
                <a:tc>
                  <a:txBody>
                    <a:bodyPr/>
                    <a:lstStyle/>
                    <a:p>
                      <a:pPr algn="ctr"/>
                      <a:r>
                        <a:rPr lang="en-ID" sz="1600" dirty="0"/>
                        <a:t>2018</a:t>
                      </a:r>
                      <a:endParaRPr lang="id-ID" sz="1600" dirty="0">
                        <a:latin typeface="+mj-lt"/>
                      </a:endParaRPr>
                    </a:p>
                  </a:txBody>
                  <a:tcPr/>
                </a:tc>
                <a:tc>
                  <a:txBody>
                    <a:bodyPr/>
                    <a:lstStyle/>
                    <a:p>
                      <a:pPr algn="ctr"/>
                      <a:r>
                        <a:rPr lang="en-ID" sz="1600" dirty="0"/>
                        <a:t>2019</a:t>
                      </a:r>
                      <a:endParaRPr lang="id-ID" sz="1600" dirty="0">
                        <a:latin typeface="+mj-lt"/>
                      </a:endParaRPr>
                    </a:p>
                  </a:txBody>
                  <a:tcPr/>
                </a:tc>
                <a:extLst>
                  <a:ext uri="{0D108BD9-81ED-4DB2-BD59-A6C34878D82A}">
                    <a16:rowId xmlns:a16="http://schemas.microsoft.com/office/drawing/2014/main" val="3723943333"/>
                  </a:ext>
                </a:extLst>
              </a:tr>
              <a:tr h="370840">
                <a:tc>
                  <a:txBody>
                    <a:bodyPr/>
                    <a:lstStyle/>
                    <a:p>
                      <a:r>
                        <a:rPr lang="en-ID" sz="1600" dirty="0"/>
                        <a:t>Global Rank</a:t>
                      </a:r>
                      <a:endParaRPr lang="id-ID" sz="1600" dirty="0">
                        <a:latin typeface="+mj-lt"/>
                      </a:endParaRPr>
                    </a:p>
                  </a:txBody>
                  <a:tcPr/>
                </a:tc>
                <a:tc>
                  <a:txBody>
                    <a:bodyPr/>
                    <a:lstStyle/>
                    <a:p>
                      <a:pPr algn="ctr"/>
                      <a:r>
                        <a:rPr lang="id-ID" sz="1600" dirty="0"/>
                        <a:t>120</a:t>
                      </a:r>
                      <a:endParaRPr lang="id-ID" sz="1600" dirty="0">
                        <a:latin typeface="+mj-lt"/>
                      </a:endParaRPr>
                    </a:p>
                  </a:txBody>
                  <a:tcPr/>
                </a:tc>
                <a:tc>
                  <a:txBody>
                    <a:bodyPr/>
                    <a:lstStyle/>
                    <a:p>
                      <a:pPr algn="ctr"/>
                      <a:r>
                        <a:rPr lang="id-ID" sz="1600" dirty="0"/>
                        <a:t>109</a:t>
                      </a:r>
                      <a:endParaRPr lang="id-ID" sz="1600" dirty="0">
                        <a:latin typeface="+mj-lt"/>
                      </a:endParaRPr>
                    </a:p>
                  </a:txBody>
                  <a:tcPr/>
                </a:tc>
                <a:tc>
                  <a:txBody>
                    <a:bodyPr/>
                    <a:lstStyle/>
                    <a:p>
                      <a:pPr algn="ctr"/>
                      <a:r>
                        <a:rPr lang="id-ID" sz="1600" dirty="0"/>
                        <a:t>91</a:t>
                      </a:r>
                      <a:endParaRPr lang="id-ID" sz="1600" dirty="0">
                        <a:latin typeface="+mj-lt"/>
                      </a:endParaRPr>
                    </a:p>
                  </a:txBody>
                  <a:tcPr/>
                </a:tc>
                <a:tc>
                  <a:txBody>
                    <a:bodyPr/>
                    <a:lstStyle/>
                    <a:p>
                      <a:pPr algn="ctr"/>
                      <a:r>
                        <a:rPr lang="en-ID" sz="1600" dirty="0"/>
                        <a:t>72</a:t>
                      </a:r>
                      <a:endParaRPr lang="id-ID" sz="1600" dirty="0">
                        <a:latin typeface="+mj-lt"/>
                      </a:endParaRPr>
                    </a:p>
                  </a:txBody>
                  <a:tcPr/>
                </a:tc>
                <a:tc>
                  <a:txBody>
                    <a:bodyPr/>
                    <a:lstStyle/>
                    <a:p>
                      <a:pPr algn="ctr"/>
                      <a:r>
                        <a:rPr lang="en-ID" sz="1600" dirty="0"/>
                        <a:t>73</a:t>
                      </a:r>
                      <a:endParaRPr lang="id-ID" sz="1600" dirty="0">
                        <a:latin typeface="+mj-lt"/>
                      </a:endParaRPr>
                    </a:p>
                  </a:txBody>
                  <a:tcPr/>
                </a:tc>
                <a:extLst>
                  <a:ext uri="{0D108BD9-81ED-4DB2-BD59-A6C34878D82A}">
                    <a16:rowId xmlns:a16="http://schemas.microsoft.com/office/drawing/2014/main" val="3352559914"/>
                  </a:ext>
                </a:extLst>
              </a:tr>
              <a:tr h="370840">
                <a:tc>
                  <a:txBody>
                    <a:bodyPr/>
                    <a:lstStyle/>
                    <a:p>
                      <a:r>
                        <a:rPr lang="en-ID" sz="1600" dirty="0"/>
                        <a:t>Enforcement Contract</a:t>
                      </a:r>
                      <a:endParaRPr lang="id-ID" sz="1600" b="1" dirty="0"/>
                    </a:p>
                  </a:txBody>
                  <a:tcPr/>
                </a:tc>
                <a:tc>
                  <a:txBody>
                    <a:bodyPr/>
                    <a:lstStyle/>
                    <a:p>
                      <a:pPr algn="ctr"/>
                      <a:r>
                        <a:rPr lang="id-ID" sz="1600" dirty="0"/>
                        <a:t>170</a:t>
                      </a:r>
                      <a:endParaRPr lang="id-ID" sz="1600" b="1" dirty="0"/>
                    </a:p>
                  </a:txBody>
                  <a:tcPr/>
                </a:tc>
                <a:tc>
                  <a:txBody>
                    <a:bodyPr/>
                    <a:lstStyle/>
                    <a:p>
                      <a:pPr algn="ctr"/>
                      <a:r>
                        <a:rPr lang="id-ID" sz="1600" dirty="0"/>
                        <a:t>171</a:t>
                      </a:r>
                      <a:endParaRPr lang="id-ID" sz="1600" b="1" dirty="0"/>
                    </a:p>
                  </a:txBody>
                  <a:tcPr/>
                </a:tc>
                <a:tc>
                  <a:txBody>
                    <a:bodyPr/>
                    <a:lstStyle/>
                    <a:p>
                      <a:pPr algn="ctr"/>
                      <a:r>
                        <a:rPr lang="id-ID" sz="1600" dirty="0"/>
                        <a:t>166</a:t>
                      </a:r>
                      <a:endParaRPr lang="id-ID" sz="1600" b="1" dirty="0"/>
                    </a:p>
                  </a:txBody>
                  <a:tcPr/>
                </a:tc>
                <a:tc>
                  <a:txBody>
                    <a:bodyPr/>
                    <a:lstStyle/>
                    <a:p>
                      <a:pPr algn="ctr"/>
                      <a:r>
                        <a:rPr lang="en-ID" sz="1600" dirty="0"/>
                        <a:t>145</a:t>
                      </a:r>
                      <a:endParaRPr lang="id-ID" sz="1600" b="1" dirty="0"/>
                    </a:p>
                  </a:txBody>
                  <a:tcPr/>
                </a:tc>
                <a:tc>
                  <a:txBody>
                    <a:bodyPr/>
                    <a:lstStyle/>
                    <a:p>
                      <a:pPr algn="ctr"/>
                      <a:r>
                        <a:rPr lang="en-ID" sz="1600" dirty="0"/>
                        <a:t>146</a:t>
                      </a:r>
                      <a:endParaRPr lang="id-ID" sz="1600" b="1" dirty="0"/>
                    </a:p>
                  </a:txBody>
                  <a:tcPr/>
                </a:tc>
                <a:extLst>
                  <a:ext uri="{0D108BD9-81ED-4DB2-BD59-A6C34878D82A}">
                    <a16:rowId xmlns:a16="http://schemas.microsoft.com/office/drawing/2014/main" val="2832534006"/>
                  </a:ext>
                </a:extLst>
              </a:tr>
              <a:tr h="370840">
                <a:tc>
                  <a:txBody>
                    <a:bodyPr/>
                    <a:lstStyle/>
                    <a:p>
                      <a:r>
                        <a:rPr lang="en-ID" sz="1600" dirty="0"/>
                        <a:t>Resolving Insolvency</a:t>
                      </a:r>
                      <a:endParaRPr lang="id-ID" sz="1600" b="1" dirty="0">
                        <a:latin typeface="+mj-lt"/>
                      </a:endParaRPr>
                    </a:p>
                  </a:txBody>
                  <a:tcPr/>
                </a:tc>
                <a:tc>
                  <a:txBody>
                    <a:bodyPr/>
                    <a:lstStyle/>
                    <a:p>
                      <a:pPr algn="ctr"/>
                      <a:r>
                        <a:rPr lang="id-ID" sz="1600" dirty="0"/>
                        <a:t>73</a:t>
                      </a:r>
                      <a:endParaRPr lang="id-ID" sz="1600" b="1" dirty="0">
                        <a:latin typeface="+mj-lt"/>
                      </a:endParaRPr>
                    </a:p>
                  </a:txBody>
                  <a:tcPr/>
                </a:tc>
                <a:tc>
                  <a:txBody>
                    <a:bodyPr/>
                    <a:lstStyle/>
                    <a:p>
                      <a:pPr algn="ctr"/>
                      <a:r>
                        <a:rPr lang="id-ID" sz="1600" dirty="0"/>
                        <a:t>74</a:t>
                      </a:r>
                      <a:endParaRPr lang="id-ID" sz="1600" b="1" dirty="0">
                        <a:latin typeface="+mj-lt"/>
                      </a:endParaRPr>
                    </a:p>
                  </a:txBody>
                  <a:tcPr/>
                </a:tc>
                <a:tc>
                  <a:txBody>
                    <a:bodyPr/>
                    <a:lstStyle/>
                    <a:p>
                      <a:pPr algn="ctr"/>
                      <a:r>
                        <a:rPr lang="id-ID" sz="1600" dirty="0"/>
                        <a:t>76</a:t>
                      </a:r>
                      <a:endParaRPr lang="id-ID" sz="1600" b="1" dirty="0">
                        <a:latin typeface="+mj-lt"/>
                      </a:endParaRPr>
                    </a:p>
                  </a:txBody>
                  <a:tcPr/>
                </a:tc>
                <a:tc>
                  <a:txBody>
                    <a:bodyPr/>
                    <a:lstStyle/>
                    <a:p>
                      <a:pPr algn="ctr"/>
                      <a:r>
                        <a:rPr lang="en-ID" sz="1600" dirty="0"/>
                        <a:t>38</a:t>
                      </a:r>
                      <a:endParaRPr lang="id-ID" sz="1600" b="1" dirty="0">
                        <a:latin typeface="+mj-lt"/>
                      </a:endParaRPr>
                    </a:p>
                  </a:txBody>
                  <a:tcPr/>
                </a:tc>
                <a:tc>
                  <a:txBody>
                    <a:bodyPr/>
                    <a:lstStyle/>
                    <a:p>
                      <a:pPr algn="ctr"/>
                      <a:r>
                        <a:rPr lang="en-ID" sz="1600" dirty="0"/>
                        <a:t>36</a:t>
                      </a:r>
                      <a:endParaRPr lang="id-ID" sz="1600" b="1" dirty="0">
                        <a:latin typeface="+mj-lt"/>
                      </a:endParaRPr>
                    </a:p>
                  </a:txBody>
                  <a:tcPr/>
                </a:tc>
                <a:extLst>
                  <a:ext uri="{0D108BD9-81ED-4DB2-BD59-A6C34878D82A}">
                    <a16:rowId xmlns:a16="http://schemas.microsoft.com/office/drawing/2014/main" val="1193763410"/>
                  </a:ext>
                </a:extLst>
              </a:tr>
            </a:tbl>
          </a:graphicData>
        </a:graphic>
      </p:graphicFrame>
      <p:graphicFrame>
        <p:nvGraphicFramePr>
          <p:cNvPr id="7" name="Table 6">
            <a:extLst>
              <a:ext uri="{FF2B5EF4-FFF2-40B4-BE49-F238E27FC236}">
                <a16:creationId xmlns:a16="http://schemas.microsoft.com/office/drawing/2014/main" id="{AC3DA574-DB71-4990-AE78-BC49FA8D1EFD}"/>
              </a:ext>
            </a:extLst>
          </p:cNvPr>
          <p:cNvGraphicFramePr>
            <a:graphicFrameLocks noGrp="1"/>
          </p:cNvGraphicFramePr>
          <p:nvPr/>
        </p:nvGraphicFramePr>
        <p:xfrm>
          <a:off x="227106" y="3900524"/>
          <a:ext cx="5294547" cy="2595880"/>
        </p:xfrm>
        <a:graphic>
          <a:graphicData uri="http://schemas.openxmlformats.org/drawingml/2006/table">
            <a:tbl>
              <a:tblPr firstRow="1" bandRow="1">
                <a:tableStyleId>{073A0DAA-6AF3-43AB-8588-CEC1D06C72B9}</a:tableStyleId>
              </a:tblPr>
              <a:tblGrid>
                <a:gridCol w="1725539">
                  <a:extLst>
                    <a:ext uri="{9D8B030D-6E8A-4147-A177-3AD203B41FA5}">
                      <a16:colId xmlns:a16="http://schemas.microsoft.com/office/drawing/2014/main" val="231406229"/>
                    </a:ext>
                  </a:extLst>
                </a:gridCol>
                <a:gridCol w="892252">
                  <a:extLst>
                    <a:ext uri="{9D8B030D-6E8A-4147-A177-3AD203B41FA5}">
                      <a16:colId xmlns:a16="http://schemas.microsoft.com/office/drawing/2014/main" val="4095479393"/>
                    </a:ext>
                  </a:extLst>
                </a:gridCol>
                <a:gridCol w="892252">
                  <a:extLst>
                    <a:ext uri="{9D8B030D-6E8A-4147-A177-3AD203B41FA5}">
                      <a16:colId xmlns:a16="http://schemas.microsoft.com/office/drawing/2014/main" val="3267336436"/>
                    </a:ext>
                  </a:extLst>
                </a:gridCol>
                <a:gridCol w="892252">
                  <a:extLst>
                    <a:ext uri="{9D8B030D-6E8A-4147-A177-3AD203B41FA5}">
                      <a16:colId xmlns:a16="http://schemas.microsoft.com/office/drawing/2014/main" val="4257580997"/>
                    </a:ext>
                  </a:extLst>
                </a:gridCol>
                <a:gridCol w="892252">
                  <a:extLst>
                    <a:ext uri="{9D8B030D-6E8A-4147-A177-3AD203B41FA5}">
                      <a16:colId xmlns:a16="http://schemas.microsoft.com/office/drawing/2014/main" val="3939728499"/>
                    </a:ext>
                  </a:extLst>
                </a:gridCol>
              </a:tblGrid>
              <a:tr h="370840">
                <a:tc>
                  <a:txBody>
                    <a:bodyPr/>
                    <a:lstStyle/>
                    <a:p>
                      <a:pPr algn="ctr"/>
                      <a:r>
                        <a:rPr lang="id-ID" sz="1600" dirty="0"/>
                        <a:t>Sub Indi</a:t>
                      </a:r>
                      <a:r>
                        <a:rPr lang="en-ID" sz="1600" dirty="0"/>
                        <a:t>c</a:t>
                      </a:r>
                      <a:r>
                        <a:rPr lang="id-ID" sz="1600" dirty="0" err="1"/>
                        <a:t>ator</a:t>
                      </a:r>
                      <a:endParaRPr lang="id-ID" sz="1600" dirty="0"/>
                    </a:p>
                    <a:p>
                      <a:pPr algn="ctr"/>
                      <a:r>
                        <a:rPr lang="en-ID" sz="1600" dirty="0"/>
                        <a:t>Enforcement Contract</a:t>
                      </a:r>
                      <a:endParaRPr lang="id-ID" sz="1600" dirty="0"/>
                    </a:p>
                  </a:txBody>
                  <a:tcPr/>
                </a:tc>
                <a:tc>
                  <a:txBody>
                    <a:bodyPr/>
                    <a:lstStyle/>
                    <a:p>
                      <a:pPr algn="ctr"/>
                      <a:r>
                        <a:rPr lang="id-ID" sz="1600" dirty="0"/>
                        <a:t>S</a:t>
                      </a:r>
                      <a:r>
                        <a:rPr lang="en-ID" sz="1600" dirty="0"/>
                        <a:t>c</a:t>
                      </a:r>
                      <a:r>
                        <a:rPr lang="id-ID" sz="1600" dirty="0" err="1"/>
                        <a:t>or</a:t>
                      </a:r>
                      <a:r>
                        <a:rPr lang="en-ID" sz="1600" dirty="0"/>
                        <a:t>e</a:t>
                      </a:r>
                      <a:r>
                        <a:rPr lang="id-ID" sz="1600" baseline="0" dirty="0"/>
                        <a:t> </a:t>
                      </a:r>
                    </a:p>
                    <a:p>
                      <a:pPr algn="ctr"/>
                      <a:r>
                        <a:rPr lang="id-ID" sz="1600" baseline="0" dirty="0"/>
                        <a:t>2016</a:t>
                      </a:r>
                      <a:endParaRPr lang="id-ID" sz="1600" dirty="0"/>
                    </a:p>
                  </a:txBody>
                  <a:tcPr/>
                </a:tc>
                <a:tc>
                  <a:txBody>
                    <a:bodyPr/>
                    <a:lstStyle/>
                    <a:p>
                      <a:pPr algn="ctr"/>
                      <a:r>
                        <a:rPr lang="id-ID" sz="1600" dirty="0"/>
                        <a:t>S</a:t>
                      </a:r>
                      <a:r>
                        <a:rPr lang="en-ID" sz="1600" dirty="0"/>
                        <a:t>c</a:t>
                      </a:r>
                      <a:r>
                        <a:rPr lang="id-ID" sz="1600" dirty="0" err="1"/>
                        <a:t>or</a:t>
                      </a:r>
                      <a:r>
                        <a:rPr lang="en-ID" sz="1600" dirty="0"/>
                        <a:t>e</a:t>
                      </a:r>
                      <a:endParaRPr lang="id-ID" sz="1600" baseline="0" dirty="0"/>
                    </a:p>
                    <a:p>
                      <a:pPr algn="ctr"/>
                      <a:r>
                        <a:rPr lang="id-ID" sz="1600" baseline="0" dirty="0"/>
                        <a:t>2017</a:t>
                      </a:r>
                      <a:endParaRPr lang="id-ID" sz="1600" dirty="0"/>
                    </a:p>
                  </a:txBody>
                  <a:tcPr/>
                </a:tc>
                <a:tc>
                  <a:txBody>
                    <a:bodyPr/>
                    <a:lstStyle/>
                    <a:p>
                      <a:pPr algn="ctr"/>
                      <a:r>
                        <a:rPr lang="en-ID" sz="1600" dirty="0"/>
                        <a:t>Score 2018</a:t>
                      </a:r>
                      <a:endParaRPr lang="id-ID" sz="1600" dirty="0"/>
                    </a:p>
                  </a:txBody>
                  <a:tcPr/>
                </a:tc>
                <a:tc>
                  <a:txBody>
                    <a:bodyPr/>
                    <a:lstStyle/>
                    <a:p>
                      <a:pPr algn="ctr"/>
                      <a:r>
                        <a:rPr lang="en-ID" sz="1600" dirty="0"/>
                        <a:t>Score 2019</a:t>
                      </a:r>
                      <a:endParaRPr lang="id-ID" sz="1600" dirty="0"/>
                    </a:p>
                  </a:txBody>
                  <a:tcPr/>
                </a:tc>
                <a:extLst>
                  <a:ext uri="{0D108BD9-81ED-4DB2-BD59-A6C34878D82A}">
                    <a16:rowId xmlns:a16="http://schemas.microsoft.com/office/drawing/2014/main" val="2755248369"/>
                  </a:ext>
                </a:extLst>
              </a:tr>
              <a:tr h="370840">
                <a:tc>
                  <a:txBody>
                    <a:bodyPr/>
                    <a:lstStyle/>
                    <a:p>
                      <a:r>
                        <a:rPr lang="en-ID" sz="1600" dirty="0"/>
                        <a:t>Average Time</a:t>
                      </a:r>
                      <a:endParaRPr lang="id-ID" sz="1600" dirty="0"/>
                    </a:p>
                  </a:txBody>
                  <a:tcPr/>
                </a:tc>
                <a:tc>
                  <a:txBody>
                    <a:bodyPr/>
                    <a:lstStyle/>
                    <a:p>
                      <a:pPr algn="ctr"/>
                      <a:r>
                        <a:rPr lang="id-ID" sz="1600" dirty="0"/>
                        <a:t>460 </a:t>
                      </a:r>
                      <a:r>
                        <a:rPr lang="en-ID" sz="1600" dirty="0"/>
                        <a:t>days</a:t>
                      </a:r>
                      <a:endParaRPr lang="id-ID" sz="1600" dirty="0"/>
                    </a:p>
                  </a:txBody>
                  <a:tcPr/>
                </a:tc>
                <a:tc>
                  <a:txBody>
                    <a:bodyPr/>
                    <a:lstStyle/>
                    <a:p>
                      <a:pPr algn="ctr"/>
                      <a:r>
                        <a:rPr lang="id-ID" sz="1600" dirty="0"/>
                        <a:t>460 </a:t>
                      </a:r>
                      <a:r>
                        <a:rPr lang="en-ID" sz="1600" dirty="0"/>
                        <a:t>days</a:t>
                      </a:r>
                      <a:endParaRPr lang="id-ID" sz="1600" dirty="0"/>
                    </a:p>
                  </a:txBody>
                  <a:tcPr/>
                </a:tc>
                <a:tc>
                  <a:txBody>
                    <a:bodyPr/>
                    <a:lstStyle/>
                    <a:p>
                      <a:pPr algn="ctr"/>
                      <a:r>
                        <a:rPr lang="en-ID" sz="1600" dirty="0"/>
                        <a:t>390 days</a:t>
                      </a:r>
                      <a:endParaRPr lang="id-ID" sz="1600" dirty="0"/>
                    </a:p>
                  </a:txBody>
                  <a:tcPr/>
                </a:tc>
                <a:tc>
                  <a:txBody>
                    <a:bodyPr/>
                    <a:lstStyle/>
                    <a:p>
                      <a:pPr algn="ctr"/>
                      <a:r>
                        <a:rPr lang="en-ID" sz="1600" dirty="0"/>
                        <a:t>390 days</a:t>
                      </a:r>
                      <a:endParaRPr lang="id-ID" sz="1600" dirty="0"/>
                    </a:p>
                  </a:txBody>
                  <a:tcPr/>
                </a:tc>
                <a:extLst>
                  <a:ext uri="{0D108BD9-81ED-4DB2-BD59-A6C34878D82A}">
                    <a16:rowId xmlns:a16="http://schemas.microsoft.com/office/drawing/2014/main" val="2678460338"/>
                  </a:ext>
                </a:extLst>
              </a:tr>
              <a:tr h="370840">
                <a:tc>
                  <a:txBody>
                    <a:bodyPr/>
                    <a:lstStyle/>
                    <a:p>
                      <a:r>
                        <a:rPr lang="en-ID" sz="1600" dirty="0"/>
                        <a:t>Average Cost</a:t>
                      </a:r>
                      <a:endParaRPr lang="id-ID" sz="1600" dirty="0"/>
                    </a:p>
                  </a:txBody>
                  <a:tcPr/>
                </a:tc>
                <a:tc>
                  <a:txBody>
                    <a:bodyPr/>
                    <a:lstStyle/>
                    <a:p>
                      <a:pPr algn="ctr"/>
                      <a:r>
                        <a:rPr lang="id-ID" sz="1600" dirty="0"/>
                        <a:t>118,1</a:t>
                      </a:r>
                      <a:r>
                        <a:rPr lang="en-ID" sz="1600" dirty="0"/>
                        <a:t> %</a:t>
                      </a:r>
                      <a:endParaRPr lang="id-ID" sz="1600" dirty="0"/>
                    </a:p>
                  </a:txBody>
                  <a:tcPr/>
                </a:tc>
                <a:tc>
                  <a:txBody>
                    <a:bodyPr/>
                    <a:lstStyle/>
                    <a:p>
                      <a:pPr algn="ctr"/>
                      <a:r>
                        <a:rPr lang="id-ID" sz="1600" dirty="0"/>
                        <a:t>118</a:t>
                      </a:r>
                      <a:r>
                        <a:rPr lang="en-ID" sz="1600" dirty="0"/>
                        <a:t> %</a:t>
                      </a:r>
                      <a:endParaRPr lang="id-ID" sz="1600" dirty="0"/>
                    </a:p>
                  </a:txBody>
                  <a:tcPr/>
                </a:tc>
                <a:tc>
                  <a:txBody>
                    <a:bodyPr/>
                    <a:lstStyle/>
                    <a:p>
                      <a:pPr algn="ctr"/>
                      <a:r>
                        <a:rPr lang="en-ID" sz="1600" dirty="0"/>
                        <a:t>74 %</a:t>
                      </a:r>
                      <a:endParaRPr lang="id-ID" sz="1600" dirty="0"/>
                    </a:p>
                  </a:txBody>
                  <a:tcPr/>
                </a:tc>
                <a:tc>
                  <a:txBody>
                    <a:bodyPr/>
                    <a:lstStyle/>
                    <a:p>
                      <a:pPr algn="ctr"/>
                      <a:r>
                        <a:rPr lang="en-ID" sz="1600" dirty="0"/>
                        <a:t>74 %</a:t>
                      </a:r>
                      <a:endParaRPr lang="id-ID" sz="1600" dirty="0"/>
                    </a:p>
                  </a:txBody>
                  <a:tcPr/>
                </a:tc>
                <a:extLst>
                  <a:ext uri="{0D108BD9-81ED-4DB2-BD59-A6C34878D82A}">
                    <a16:rowId xmlns:a16="http://schemas.microsoft.com/office/drawing/2014/main" val="106738467"/>
                  </a:ext>
                </a:extLst>
              </a:tr>
              <a:tr h="370840">
                <a:tc>
                  <a:txBody>
                    <a:bodyPr/>
                    <a:lstStyle/>
                    <a:p>
                      <a:r>
                        <a:rPr lang="en-ID" sz="1600" dirty="0"/>
                        <a:t>Quality of Court Process Index</a:t>
                      </a:r>
                      <a:endParaRPr lang="id-ID" sz="1600" dirty="0"/>
                    </a:p>
                    <a:p>
                      <a:r>
                        <a:rPr lang="id-ID" sz="1600" dirty="0"/>
                        <a:t>(0-18)</a:t>
                      </a:r>
                      <a:endParaRPr lang="id-ID" sz="1600" b="1" dirty="0"/>
                    </a:p>
                  </a:txBody>
                  <a:tcPr/>
                </a:tc>
                <a:tc>
                  <a:txBody>
                    <a:bodyPr/>
                    <a:lstStyle/>
                    <a:p>
                      <a:pPr algn="ctr"/>
                      <a:r>
                        <a:rPr lang="id-ID" sz="1600" dirty="0"/>
                        <a:t>6,5</a:t>
                      </a:r>
                    </a:p>
                  </a:txBody>
                  <a:tcPr/>
                </a:tc>
                <a:tc>
                  <a:txBody>
                    <a:bodyPr/>
                    <a:lstStyle/>
                    <a:p>
                      <a:pPr algn="ctr"/>
                      <a:r>
                        <a:rPr lang="id-ID" sz="1600" dirty="0"/>
                        <a:t>8</a:t>
                      </a:r>
                    </a:p>
                  </a:txBody>
                  <a:tcPr/>
                </a:tc>
                <a:tc>
                  <a:txBody>
                    <a:bodyPr/>
                    <a:lstStyle/>
                    <a:p>
                      <a:pPr algn="ctr"/>
                      <a:r>
                        <a:rPr lang="en-ID" sz="1600" dirty="0"/>
                        <a:t>8</a:t>
                      </a:r>
                      <a:endParaRPr lang="id-ID" sz="1600" dirty="0"/>
                    </a:p>
                  </a:txBody>
                  <a:tcPr/>
                </a:tc>
                <a:tc>
                  <a:txBody>
                    <a:bodyPr/>
                    <a:lstStyle/>
                    <a:p>
                      <a:pPr algn="ctr"/>
                      <a:r>
                        <a:rPr lang="en-ID" sz="1600" dirty="0"/>
                        <a:t>8</a:t>
                      </a:r>
                      <a:endParaRPr lang="id-ID" sz="1600" dirty="0"/>
                    </a:p>
                  </a:txBody>
                  <a:tcPr/>
                </a:tc>
                <a:extLst>
                  <a:ext uri="{0D108BD9-81ED-4DB2-BD59-A6C34878D82A}">
                    <a16:rowId xmlns:a16="http://schemas.microsoft.com/office/drawing/2014/main" val="2061350361"/>
                  </a:ext>
                </a:extLst>
              </a:tr>
            </a:tbl>
          </a:graphicData>
        </a:graphic>
      </p:graphicFrame>
      <p:sp>
        <p:nvSpPr>
          <p:cNvPr id="8" name="Right Arrow 7">
            <a:extLst>
              <a:ext uri="{FF2B5EF4-FFF2-40B4-BE49-F238E27FC236}">
                <a16:creationId xmlns:a16="http://schemas.microsoft.com/office/drawing/2014/main" id="{B1C8C4E2-C8F7-40FC-9451-1285A329D196}"/>
              </a:ext>
            </a:extLst>
          </p:cNvPr>
          <p:cNvSpPr/>
          <p:nvPr/>
        </p:nvSpPr>
        <p:spPr>
          <a:xfrm>
            <a:off x="5632635" y="3928691"/>
            <a:ext cx="631531" cy="2072823"/>
          </a:xfrm>
          <a:prstGeom prst="rightArrow">
            <a:avLst/>
          </a:prstGeom>
          <a:solidFill>
            <a:schemeClr val="bg2">
              <a:lumMod val="50000"/>
            </a:schemeClr>
          </a:solidFill>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id-ID" dirty="0"/>
          </a:p>
        </p:txBody>
      </p:sp>
      <p:graphicFrame>
        <p:nvGraphicFramePr>
          <p:cNvPr id="9" name="Table 8">
            <a:extLst>
              <a:ext uri="{FF2B5EF4-FFF2-40B4-BE49-F238E27FC236}">
                <a16:creationId xmlns:a16="http://schemas.microsoft.com/office/drawing/2014/main" id="{0D40A73F-5AD4-4974-A383-FA060BE1CEED}"/>
              </a:ext>
            </a:extLst>
          </p:cNvPr>
          <p:cNvGraphicFramePr>
            <a:graphicFrameLocks noGrp="1"/>
          </p:cNvGraphicFramePr>
          <p:nvPr/>
        </p:nvGraphicFramePr>
        <p:xfrm>
          <a:off x="6822951" y="4111870"/>
          <a:ext cx="5312916" cy="2062480"/>
        </p:xfrm>
        <a:graphic>
          <a:graphicData uri="http://schemas.openxmlformats.org/drawingml/2006/table">
            <a:tbl>
              <a:tblPr firstRow="1" bandRow="1">
                <a:tableStyleId>{073A0DAA-6AF3-43AB-8588-CEC1D06C72B9}</a:tableStyleId>
              </a:tblPr>
              <a:tblGrid>
                <a:gridCol w="3865025">
                  <a:extLst>
                    <a:ext uri="{9D8B030D-6E8A-4147-A177-3AD203B41FA5}">
                      <a16:colId xmlns:a16="http://schemas.microsoft.com/office/drawing/2014/main" val="231406229"/>
                    </a:ext>
                  </a:extLst>
                </a:gridCol>
                <a:gridCol w="1447891">
                  <a:extLst>
                    <a:ext uri="{9D8B030D-6E8A-4147-A177-3AD203B41FA5}">
                      <a16:colId xmlns:a16="http://schemas.microsoft.com/office/drawing/2014/main" val="4095479393"/>
                    </a:ext>
                  </a:extLst>
                </a:gridCol>
              </a:tblGrid>
              <a:tr h="370840">
                <a:tc>
                  <a:txBody>
                    <a:bodyPr/>
                    <a:lstStyle/>
                    <a:p>
                      <a:pPr algn="ctr"/>
                      <a:r>
                        <a:rPr lang="id-ID" sz="1600" dirty="0"/>
                        <a:t>Sub-Sub Indi</a:t>
                      </a:r>
                      <a:r>
                        <a:rPr lang="en-ID" sz="1600" dirty="0"/>
                        <a:t>c</a:t>
                      </a:r>
                      <a:r>
                        <a:rPr lang="id-ID" sz="1600" dirty="0" err="1"/>
                        <a:t>ator</a:t>
                      </a:r>
                      <a:endParaRPr lang="id-ID" sz="1600" dirty="0"/>
                    </a:p>
                    <a:p>
                      <a:pPr algn="ctr"/>
                      <a:r>
                        <a:rPr lang="en-ID" sz="1600" dirty="0"/>
                        <a:t>Quality of Court Process Index</a:t>
                      </a:r>
                      <a:endParaRPr lang="id-ID" sz="1600" dirty="0"/>
                    </a:p>
                  </a:txBody>
                  <a:tcPr/>
                </a:tc>
                <a:tc>
                  <a:txBody>
                    <a:bodyPr/>
                    <a:lstStyle/>
                    <a:p>
                      <a:pPr algn="ctr"/>
                      <a:r>
                        <a:rPr lang="id-ID" sz="1600" dirty="0"/>
                        <a:t>Skor</a:t>
                      </a:r>
                      <a:r>
                        <a:rPr lang="id-ID" sz="1600" baseline="0" dirty="0"/>
                        <a:t> </a:t>
                      </a:r>
                    </a:p>
                    <a:p>
                      <a:pPr algn="ctr"/>
                      <a:endParaRPr lang="id-ID" sz="1600" dirty="0"/>
                    </a:p>
                  </a:txBody>
                  <a:tcPr/>
                </a:tc>
                <a:extLst>
                  <a:ext uri="{0D108BD9-81ED-4DB2-BD59-A6C34878D82A}">
                    <a16:rowId xmlns:a16="http://schemas.microsoft.com/office/drawing/2014/main" val="2755248369"/>
                  </a:ext>
                </a:extLst>
              </a:tr>
              <a:tr h="370840">
                <a:tc>
                  <a:txBody>
                    <a:bodyPr/>
                    <a:lstStyle/>
                    <a:p>
                      <a:r>
                        <a:rPr lang="en-ID" sz="1600" dirty="0"/>
                        <a:t>Court  Structure and Procedural Law </a:t>
                      </a:r>
                      <a:r>
                        <a:rPr lang="id-ID" sz="1600" baseline="0" dirty="0"/>
                        <a:t>(0-5)</a:t>
                      </a:r>
                      <a:endParaRPr lang="id-ID" sz="1600" dirty="0"/>
                    </a:p>
                  </a:txBody>
                  <a:tcPr/>
                </a:tc>
                <a:tc>
                  <a:txBody>
                    <a:bodyPr/>
                    <a:lstStyle/>
                    <a:p>
                      <a:pPr algn="ctr"/>
                      <a:r>
                        <a:rPr lang="id-ID" sz="1600" dirty="0"/>
                        <a:t>3</a:t>
                      </a:r>
                    </a:p>
                  </a:txBody>
                  <a:tcPr/>
                </a:tc>
                <a:extLst>
                  <a:ext uri="{0D108BD9-81ED-4DB2-BD59-A6C34878D82A}">
                    <a16:rowId xmlns:a16="http://schemas.microsoft.com/office/drawing/2014/main" val="2678460338"/>
                  </a:ext>
                </a:extLst>
              </a:tr>
              <a:tr h="370840">
                <a:tc>
                  <a:txBody>
                    <a:bodyPr/>
                    <a:lstStyle/>
                    <a:p>
                      <a:r>
                        <a:rPr lang="en-ID" sz="1600" dirty="0"/>
                        <a:t>Case Management </a:t>
                      </a:r>
                      <a:r>
                        <a:rPr lang="id-ID" sz="1600" dirty="0"/>
                        <a:t>(0-6)</a:t>
                      </a:r>
                    </a:p>
                  </a:txBody>
                  <a:tcPr/>
                </a:tc>
                <a:tc>
                  <a:txBody>
                    <a:bodyPr/>
                    <a:lstStyle/>
                    <a:p>
                      <a:pPr algn="ctr"/>
                      <a:r>
                        <a:rPr lang="id-ID" sz="1600" dirty="0"/>
                        <a:t>2</a:t>
                      </a:r>
                    </a:p>
                  </a:txBody>
                  <a:tcPr/>
                </a:tc>
                <a:extLst>
                  <a:ext uri="{0D108BD9-81ED-4DB2-BD59-A6C34878D82A}">
                    <a16:rowId xmlns:a16="http://schemas.microsoft.com/office/drawing/2014/main" val="106738467"/>
                  </a:ext>
                </a:extLst>
              </a:tr>
              <a:tr h="370840">
                <a:tc>
                  <a:txBody>
                    <a:bodyPr/>
                    <a:lstStyle/>
                    <a:p>
                      <a:r>
                        <a:rPr lang="en-ID" sz="1600" dirty="0"/>
                        <a:t>Case Automation </a:t>
                      </a:r>
                      <a:r>
                        <a:rPr lang="id-ID" sz="1600" dirty="0"/>
                        <a:t>(0-4)</a:t>
                      </a:r>
                      <a:endParaRPr lang="id-ID" sz="1600" b="1" dirty="0"/>
                    </a:p>
                  </a:txBody>
                  <a:tcPr/>
                </a:tc>
                <a:tc>
                  <a:txBody>
                    <a:bodyPr/>
                    <a:lstStyle/>
                    <a:p>
                      <a:pPr algn="ctr"/>
                      <a:r>
                        <a:rPr lang="id-ID" sz="1600" dirty="0"/>
                        <a:t>0,5</a:t>
                      </a:r>
                    </a:p>
                  </a:txBody>
                  <a:tcPr/>
                </a:tc>
                <a:extLst>
                  <a:ext uri="{0D108BD9-81ED-4DB2-BD59-A6C34878D82A}">
                    <a16:rowId xmlns:a16="http://schemas.microsoft.com/office/drawing/2014/main" val="2061350361"/>
                  </a:ext>
                </a:extLst>
              </a:tr>
              <a:tr h="370840">
                <a:tc>
                  <a:txBody>
                    <a:bodyPr/>
                    <a:lstStyle/>
                    <a:p>
                      <a:r>
                        <a:rPr lang="id-ID" sz="1600" dirty="0" err="1"/>
                        <a:t>Alternati</a:t>
                      </a:r>
                      <a:r>
                        <a:rPr lang="en-ID" sz="1600" dirty="0" err="1"/>
                        <a:t>ve</a:t>
                      </a:r>
                      <a:r>
                        <a:rPr lang="id-ID" sz="1600" dirty="0"/>
                        <a:t> </a:t>
                      </a:r>
                      <a:r>
                        <a:rPr lang="en-ID" sz="1600" dirty="0"/>
                        <a:t>Dispute Resolution </a:t>
                      </a:r>
                      <a:r>
                        <a:rPr lang="id-ID" sz="1600" baseline="0" dirty="0"/>
                        <a:t>(0-3)</a:t>
                      </a:r>
                      <a:endParaRPr lang="id-ID" sz="1600" b="0" dirty="0"/>
                    </a:p>
                  </a:txBody>
                  <a:tcPr/>
                </a:tc>
                <a:tc>
                  <a:txBody>
                    <a:bodyPr/>
                    <a:lstStyle/>
                    <a:p>
                      <a:pPr algn="ctr"/>
                      <a:r>
                        <a:rPr lang="id-ID" sz="1600" dirty="0"/>
                        <a:t>2,5</a:t>
                      </a:r>
                    </a:p>
                  </a:txBody>
                  <a:tcPr/>
                </a:tc>
                <a:extLst>
                  <a:ext uri="{0D108BD9-81ED-4DB2-BD59-A6C34878D82A}">
                    <a16:rowId xmlns:a16="http://schemas.microsoft.com/office/drawing/2014/main" val="4065653513"/>
                  </a:ext>
                </a:extLst>
              </a:tr>
            </a:tbl>
          </a:graphicData>
        </a:graphic>
      </p:graphicFrame>
      <p:sp>
        <p:nvSpPr>
          <p:cNvPr id="13" name="Right Arrow 7">
            <a:extLst>
              <a:ext uri="{FF2B5EF4-FFF2-40B4-BE49-F238E27FC236}">
                <a16:creationId xmlns:a16="http://schemas.microsoft.com/office/drawing/2014/main" id="{00FD86DE-AD54-44D1-9977-88054CE89239}"/>
              </a:ext>
            </a:extLst>
          </p:cNvPr>
          <p:cNvSpPr/>
          <p:nvPr/>
        </p:nvSpPr>
        <p:spPr>
          <a:xfrm rot="5400000">
            <a:off x="2012206" y="2377868"/>
            <a:ext cx="913606" cy="2072823"/>
          </a:xfrm>
          <a:prstGeom prst="rightArrow">
            <a:avLst/>
          </a:prstGeom>
          <a:solidFill>
            <a:schemeClr val="bg2">
              <a:lumMod val="50000"/>
            </a:schemeClr>
          </a:solidFill>
          <a:effectLst>
            <a:outerShdw blurRad="50800" dist="38100" dir="2700000" algn="tl"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3693560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D3514-2836-4D32-8F3F-840891A9D9DF}"/>
              </a:ext>
            </a:extLst>
          </p:cNvPr>
          <p:cNvSpPr>
            <a:spLocks noGrp="1"/>
          </p:cNvSpPr>
          <p:nvPr>
            <p:ph type="title"/>
          </p:nvPr>
        </p:nvSpPr>
        <p:spPr/>
        <p:txBody>
          <a:bodyPr/>
          <a:lstStyle/>
          <a:p>
            <a:r>
              <a:rPr lang="id-ID" b="1" dirty="0"/>
              <a:t>Beberapa Konsep Penting</a:t>
            </a:r>
          </a:p>
        </p:txBody>
      </p:sp>
      <p:sp>
        <p:nvSpPr>
          <p:cNvPr id="3" name="Text Placeholder 2">
            <a:extLst>
              <a:ext uri="{FF2B5EF4-FFF2-40B4-BE49-F238E27FC236}">
                <a16:creationId xmlns:a16="http://schemas.microsoft.com/office/drawing/2014/main" id="{183993F8-3C55-4F99-BE46-81695554A401}"/>
              </a:ext>
            </a:extLst>
          </p:cNvPr>
          <p:cNvSpPr>
            <a:spLocks noGrp="1"/>
          </p:cNvSpPr>
          <p:nvPr>
            <p:ph type="body" idx="1"/>
          </p:nvPr>
        </p:nvSpPr>
        <p:spPr/>
        <p:txBody>
          <a:bodyPr/>
          <a:lstStyle/>
          <a:p>
            <a:endParaRPr lang="id-ID"/>
          </a:p>
        </p:txBody>
      </p:sp>
    </p:spTree>
    <p:extLst>
      <p:ext uri="{BB962C8B-B14F-4D97-AF65-F5344CB8AC3E}">
        <p14:creationId xmlns:p14="http://schemas.microsoft.com/office/powerpoint/2010/main" val="12098593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TotalTime>
  <Words>2807</Words>
  <Application>Microsoft Office PowerPoint</Application>
  <PresentationFormat>Widescreen</PresentationFormat>
  <Paragraphs>513</Paragraphs>
  <Slides>45</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Bahnschrift SemiBold Condensed</vt:lpstr>
      <vt:lpstr>Calibri</vt:lpstr>
      <vt:lpstr>Calibri </vt:lpstr>
      <vt:lpstr>Calibri Light</vt:lpstr>
      <vt:lpstr>Open Sans</vt:lpstr>
      <vt:lpstr>Roboto</vt:lpstr>
      <vt:lpstr>Tw Cen MT</vt:lpstr>
      <vt:lpstr>Wingdings</vt:lpstr>
      <vt:lpstr>Office Theme</vt:lpstr>
      <vt:lpstr>Peraturan Mahkamah Agung RI Nomor 1Tahun 2019 tentang  Administrasi Perkara dan Persidangan di Pengadilan Secara Elektronik</vt:lpstr>
      <vt:lpstr>Mengenai Presentasi Ini</vt:lpstr>
      <vt:lpstr>Urgensi Modernisasi Pengadilan</vt:lpstr>
      <vt:lpstr>Kebutuhan Modernisasi Pengadilan</vt:lpstr>
      <vt:lpstr>Modernisasi Sistem Administrasi dan Persidangan </vt:lpstr>
      <vt:lpstr>Prioritas Pemerintah</vt:lpstr>
      <vt:lpstr>Performance Ease of Doing Business Survey  2012-2019</vt:lpstr>
      <vt:lpstr>Kinerja Parameter Enforcing Contract</vt:lpstr>
      <vt:lpstr>Beberapa Konsep Penting</vt:lpstr>
      <vt:lpstr>Dasar Hukum dan Pertimbangan Administrasi Perkara &amp; Persidangan Secara Elektronik</vt:lpstr>
      <vt:lpstr>Substansi Pokok</vt:lpstr>
      <vt:lpstr>Beberapa Konsep Penting</vt:lpstr>
      <vt:lpstr>Beberapa Konsep Penting Sistem Informasi Pengadilan</vt:lpstr>
      <vt:lpstr>Beberapa Konsep Penting Pengguna</vt:lpstr>
      <vt:lpstr>Beberapa Konsep Penting Pengguna Terdaftar (2)</vt:lpstr>
      <vt:lpstr>Beberapa Konsep Penting Domisili Elektronik</vt:lpstr>
      <vt:lpstr>Beberapa Konsep Penting Lingkup Administrasi Perkara Elektronik</vt:lpstr>
      <vt:lpstr>Beberapa Konsep Penting Register Elektronik</vt:lpstr>
      <vt:lpstr>Administrasi Perkara  Secara Elektronik</vt:lpstr>
      <vt:lpstr>Proses Kerja Pendaftaran Perkara Elektronik</vt:lpstr>
      <vt:lpstr>Proses Kerja Pemanggilan Elektronik (Ps. 15)</vt:lpstr>
      <vt:lpstr>Proses Kerja Pemanggilan Elektronik (2)</vt:lpstr>
      <vt:lpstr>Proses Kerja Pengelolaan Dokumen Elektronik</vt:lpstr>
      <vt:lpstr>Persidangan Secara Elektronik</vt:lpstr>
      <vt:lpstr>Urgensi Perubahan (mengganti) Perma No.3 Tahun 2018</vt:lpstr>
      <vt:lpstr>MATERI MUATAN</vt:lpstr>
      <vt:lpstr>Ruang Lingkup</vt:lpstr>
      <vt:lpstr>Persidangan Secara Elektronik </vt:lpstr>
      <vt:lpstr>Pelaksanaan Persidangan Elektronik</vt:lpstr>
      <vt:lpstr>Pelaksanaan Persidangan Secara Elektronik</vt:lpstr>
      <vt:lpstr>Persidangan Acara Pembuktian</vt:lpstr>
      <vt:lpstr>Gugatan Intervensi</vt:lpstr>
      <vt:lpstr>Persidangan Putusan </vt:lpstr>
      <vt:lpstr>Salinan Putusan/Penetapan Elektronik dengan tanda tangan elektronik</vt:lpstr>
      <vt:lpstr>Penerbitan Putusan/Penetapan Elektronik</vt:lpstr>
      <vt:lpstr>Peran Kepaniteraan dan PP</vt:lpstr>
      <vt:lpstr>Dokumen Elektronik</vt:lpstr>
      <vt:lpstr>Aturan Peralihan dan Penutup</vt:lpstr>
      <vt:lpstr>Hal-hal yang diatur dalam Juklak</vt:lpstr>
      <vt:lpstr>PowerPoint Presentation</vt:lpstr>
      <vt:lpstr>Perkembangan Terkini</vt:lpstr>
      <vt:lpstr>Modernisasi Sistem Administrasi di Pengadilan Perma Nomor 3 Tahun 2018 tentang Administrasi Perkara di Pengadilan Secara Elektronik.(2)</vt:lpstr>
      <vt:lpstr>PowerPoint Presentation</vt:lpstr>
      <vt:lpstr>PowerPoint Presentation</vt:lpstr>
      <vt:lpstr>Terima Kasih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Peraturan Mahkamah Agung RI Nomor 3 Tahun 2018 tentang Administrasi Perkara di Pengadilan Secara Elektronik</dc:title>
  <dc:creator>Aria Suyudi</dc:creator>
  <cp:lastModifiedBy>Aria Suyudi</cp:lastModifiedBy>
  <cp:revision>69</cp:revision>
  <dcterms:created xsi:type="dcterms:W3CDTF">2018-04-09T10:14:49Z</dcterms:created>
  <dcterms:modified xsi:type="dcterms:W3CDTF">2019-08-13T23:52:16Z</dcterms:modified>
</cp:coreProperties>
</file>